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7" r:id="rId2"/>
    <p:sldId id="366" r:id="rId3"/>
    <p:sldId id="290" r:id="rId4"/>
    <p:sldId id="338" r:id="rId5"/>
    <p:sldId id="339" r:id="rId6"/>
    <p:sldId id="311" r:id="rId7"/>
    <p:sldId id="312" r:id="rId8"/>
    <p:sldId id="291" r:id="rId9"/>
    <p:sldId id="292" r:id="rId10"/>
    <p:sldId id="293" r:id="rId11"/>
    <p:sldId id="313" r:id="rId12"/>
    <p:sldId id="314" r:id="rId13"/>
    <p:sldId id="294" r:id="rId14"/>
    <p:sldId id="344" r:id="rId15"/>
    <p:sldId id="315" r:id="rId16"/>
    <p:sldId id="318" r:id="rId17"/>
    <p:sldId id="3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62940" autoAdjust="0"/>
  </p:normalViewPr>
  <p:slideViewPr>
    <p:cSldViewPr snapToGrid="0">
      <p:cViewPr varScale="1">
        <p:scale>
          <a:sx n="54" d="100"/>
          <a:sy n="54" d="100"/>
        </p:scale>
        <p:origin x="1810" y="53"/>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7435F-6223-4B2B-9B3C-499792DF9BB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0A0BC2A-E4B2-444F-95AF-3900630DDD4A}">
      <dgm:prSet custT="1"/>
      <dgm:spPr/>
      <dgm:t>
        <a:bodyPr/>
        <a:lstStyle/>
        <a:p>
          <a:pPr>
            <a:lnSpc>
              <a:spcPct val="100000"/>
            </a:lnSpc>
          </a:pPr>
          <a:r>
            <a:rPr lang="en-CA" sz="2400" dirty="0"/>
            <a:t>Virtual meetings can be used in place of or combined with in-person meetings.</a:t>
          </a:r>
          <a:endParaRPr lang="en-US" sz="2400" dirty="0"/>
        </a:p>
      </dgm:t>
    </dgm:pt>
    <dgm:pt modelId="{1DB707E8-B787-46F8-9D6E-72C96AAA4124}" type="parTrans" cxnId="{F058F4BC-F1D8-407E-A9E1-7B6127212196}">
      <dgm:prSet/>
      <dgm:spPr/>
      <dgm:t>
        <a:bodyPr/>
        <a:lstStyle/>
        <a:p>
          <a:endParaRPr lang="en-US"/>
        </a:p>
      </dgm:t>
    </dgm:pt>
    <dgm:pt modelId="{48507D8B-A571-4DFF-B584-3CB899B1E733}" type="sibTrans" cxnId="{F058F4BC-F1D8-407E-A9E1-7B6127212196}">
      <dgm:prSet/>
      <dgm:spPr/>
      <dgm:t>
        <a:bodyPr/>
        <a:lstStyle/>
        <a:p>
          <a:pPr>
            <a:lnSpc>
              <a:spcPct val="100000"/>
            </a:lnSpc>
          </a:pPr>
          <a:endParaRPr lang="en-US"/>
        </a:p>
      </dgm:t>
    </dgm:pt>
    <dgm:pt modelId="{710269CF-1F15-4F68-947E-CC544A5B5DB2}">
      <dgm:prSet custT="1"/>
      <dgm:spPr/>
      <dgm:t>
        <a:bodyPr/>
        <a:lstStyle/>
        <a:p>
          <a:pPr>
            <a:lnSpc>
              <a:spcPct val="100000"/>
            </a:lnSpc>
          </a:pPr>
          <a:r>
            <a:rPr lang="en-CA" sz="2400" dirty="0"/>
            <a:t>Run through any presentation before the meeting to ensure any technical issues have been worked through.</a:t>
          </a:r>
          <a:endParaRPr lang="en-US" sz="2400" dirty="0"/>
        </a:p>
      </dgm:t>
    </dgm:pt>
    <dgm:pt modelId="{C7C85F99-7A14-42C4-AA35-FE7AE8ADDDFE}" type="parTrans" cxnId="{2377AA7B-858B-4ECF-A084-39EDF6F3EFD1}">
      <dgm:prSet/>
      <dgm:spPr/>
      <dgm:t>
        <a:bodyPr/>
        <a:lstStyle/>
        <a:p>
          <a:endParaRPr lang="en-US"/>
        </a:p>
      </dgm:t>
    </dgm:pt>
    <dgm:pt modelId="{1BCF52A7-C4EA-4F32-9CA9-A2EDCA66833A}" type="sibTrans" cxnId="{2377AA7B-858B-4ECF-A084-39EDF6F3EFD1}">
      <dgm:prSet/>
      <dgm:spPr/>
      <dgm:t>
        <a:bodyPr/>
        <a:lstStyle/>
        <a:p>
          <a:pPr>
            <a:lnSpc>
              <a:spcPct val="100000"/>
            </a:lnSpc>
          </a:pPr>
          <a:endParaRPr lang="en-US"/>
        </a:p>
      </dgm:t>
    </dgm:pt>
    <dgm:pt modelId="{116595FB-E0BE-48B7-96C1-694729EF4144}">
      <dgm:prSet custT="1"/>
      <dgm:spPr/>
      <dgm:t>
        <a:bodyPr/>
        <a:lstStyle/>
        <a:p>
          <a:pPr>
            <a:lnSpc>
              <a:spcPct val="100000"/>
            </a:lnSpc>
          </a:pPr>
          <a:r>
            <a:rPr lang="en-CA" sz="2200" dirty="0"/>
            <a:t>People may be unfamiliar with the application being used. More detailed information may need to be included in the invitation to support all members.</a:t>
          </a:r>
          <a:endParaRPr lang="en-US" sz="2200" dirty="0"/>
        </a:p>
      </dgm:t>
    </dgm:pt>
    <dgm:pt modelId="{2EFE1A56-54A7-41AB-8C9F-1F096227644C}" type="parTrans" cxnId="{738FACE9-1468-459C-9F20-29CE5DE51168}">
      <dgm:prSet/>
      <dgm:spPr/>
      <dgm:t>
        <a:bodyPr/>
        <a:lstStyle/>
        <a:p>
          <a:endParaRPr lang="en-US"/>
        </a:p>
      </dgm:t>
    </dgm:pt>
    <dgm:pt modelId="{FAC414D2-72AE-42F7-814D-57D813E144B3}" type="sibTrans" cxnId="{738FACE9-1468-459C-9F20-29CE5DE51168}">
      <dgm:prSet/>
      <dgm:spPr/>
      <dgm:t>
        <a:bodyPr/>
        <a:lstStyle/>
        <a:p>
          <a:pPr>
            <a:lnSpc>
              <a:spcPct val="100000"/>
            </a:lnSpc>
          </a:pPr>
          <a:endParaRPr lang="en-US"/>
        </a:p>
      </dgm:t>
    </dgm:pt>
    <dgm:pt modelId="{4AE149BE-2210-40C4-B32E-3771EBF634A6}">
      <dgm:prSet/>
      <dgm:spPr/>
      <dgm:t>
        <a:bodyPr/>
        <a:lstStyle/>
        <a:p>
          <a:pPr>
            <a:lnSpc>
              <a:spcPct val="100000"/>
            </a:lnSpc>
          </a:pPr>
          <a:r>
            <a:rPr lang="en-CA" dirty="0"/>
            <a:t>Highlight which time zone the meeting time is in.</a:t>
          </a:r>
          <a:endParaRPr lang="en-US" dirty="0"/>
        </a:p>
      </dgm:t>
    </dgm:pt>
    <dgm:pt modelId="{97A43DDC-A3ED-4DCC-A4CD-B687085AE855}" type="parTrans" cxnId="{D87A2025-15ED-4F24-ACA5-87F73BE5BCA0}">
      <dgm:prSet/>
      <dgm:spPr/>
      <dgm:t>
        <a:bodyPr/>
        <a:lstStyle/>
        <a:p>
          <a:endParaRPr lang="en-US"/>
        </a:p>
      </dgm:t>
    </dgm:pt>
    <dgm:pt modelId="{6150A24A-E7FF-4690-BC9D-EBBB1F1D1E06}" type="sibTrans" cxnId="{D87A2025-15ED-4F24-ACA5-87F73BE5BCA0}">
      <dgm:prSet/>
      <dgm:spPr/>
      <dgm:t>
        <a:bodyPr/>
        <a:lstStyle/>
        <a:p>
          <a:endParaRPr lang="en-US"/>
        </a:p>
      </dgm:t>
    </dgm:pt>
    <dgm:pt modelId="{BC5F17B5-A117-4AA4-9C65-58CF7D840973}" type="pres">
      <dgm:prSet presAssocID="{8B27435F-6223-4B2B-9B3C-499792DF9BB9}" presName="root" presStyleCnt="0">
        <dgm:presLayoutVars>
          <dgm:dir/>
          <dgm:resizeHandles val="exact"/>
        </dgm:presLayoutVars>
      </dgm:prSet>
      <dgm:spPr/>
    </dgm:pt>
    <dgm:pt modelId="{11027E3F-36DC-4950-9134-3897A85E851D}" type="pres">
      <dgm:prSet presAssocID="{8B27435F-6223-4B2B-9B3C-499792DF9BB9}" presName="container" presStyleCnt="0">
        <dgm:presLayoutVars>
          <dgm:dir/>
          <dgm:resizeHandles val="exact"/>
        </dgm:presLayoutVars>
      </dgm:prSet>
      <dgm:spPr/>
    </dgm:pt>
    <dgm:pt modelId="{AEBF1D01-E136-4B9A-8CE4-CCBE153D47A1}" type="pres">
      <dgm:prSet presAssocID="{C0A0BC2A-E4B2-444F-95AF-3900630DDD4A}" presName="compNode" presStyleCnt="0"/>
      <dgm:spPr/>
    </dgm:pt>
    <dgm:pt modelId="{1137399C-65C9-4640-AC5C-BEBE81B39DF6}" type="pres">
      <dgm:prSet presAssocID="{C0A0BC2A-E4B2-444F-95AF-3900630DDD4A}" presName="iconBgRect" presStyleLbl="bgShp" presStyleIdx="0" presStyleCnt="4"/>
      <dgm:spPr/>
    </dgm:pt>
    <dgm:pt modelId="{A04F782E-2917-4650-9744-192E1D05F972}" type="pres">
      <dgm:prSet presAssocID="{C0A0BC2A-E4B2-444F-95AF-3900630DDD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6C3BC508-C957-4DF7-86BC-2065488170FE}" type="pres">
      <dgm:prSet presAssocID="{C0A0BC2A-E4B2-444F-95AF-3900630DDD4A}" presName="spaceRect" presStyleCnt="0"/>
      <dgm:spPr/>
    </dgm:pt>
    <dgm:pt modelId="{90D2F232-BC96-4A79-AEF0-7B9401BA031D}" type="pres">
      <dgm:prSet presAssocID="{C0A0BC2A-E4B2-444F-95AF-3900630DDD4A}" presName="textRect" presStyleLbl="revTx" presStyleIdx="0" presStyleCnt="4" custScaleY="128301">
        <dgm:presLayoutVars>
          <dgm:chMax val="1"/>
          <dgm:chPref val="1"/>
        </dgm:presLayoutVars>
      </dgm:prSet>
      <dgm:spPr/>
    </dgm:pt>
    <dgm:pt modelId="{79F55A82-FC75-4F2E-AD9C-E1052D5B09B4}" type="pres">
      <dgm:prSet presAssocID="{48507D8B-A571-4DFF-B584-3CB899B1E733}" presName="sibTrans" presStyleLbl="sibTrans2D1" presStyleIdx="0" presStyleCnt="0"/>
      <dgm:spPr/>
    </dgm:pt>
    <dgm:pt modelId="{27BBBA3F-F0BC-45C3-9333-7B984CE5AD14}" type="pres">
      <dgm:prSet presAssocID="{710269CF-1F15-4F68-947E-CC544A5B5DB2}" presName="compNode" presStyleCnt="0"/>
      <dgm:spPr/>
    </dgm:pt>
    <dgm:pt modelId="{460C65DE-999C-46E0-8D3F-652871242168}" type="pres">
      <dgm:prSet presAssocID="{710269CF-1F15-4F68-947E-CC544A5B5DB2}" presName="iconBgRect" presStyleLbl="bgShp" presStyleIdx="1" presStyleCnt="4"/>
      <dgm:spPr/>
    </dgm:pt>
    <dgm:pt modelId="{084CD4E1-0791-4FE4-829E-2F1D67DBC6FE}" type="pres">
      <dgm:prSet presAssocID="{710269CF-1F15-4F68-947E-CC544A5B5D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C8B2AEE-9223-4261-9602-9818DD3E6302}" type="pres">
      <dgm:prSet presAssocID="{710269CF-1F15-4F68-947E-CC544A5B5DB2}" presName="spaceRect" presStyleCnt="0"/>
      <dgm:spPr/>
    </dgm:pt>
    <dgm:pt modelId="{D19DCB78-8B79-455B-9C6B-415FDE7F44FB}" type="pres">
      <dgm:prSet presAssocID="{710269CF-1F15-4F68-947E-CC544A5B5DB2}" presName="textRect" presStyleLbl="revTx" presStyleIdx="1" presStyleCnt="4" custScaleX="105063" custScaleY="133756">
        <dgm:presLayoutVars>
          <dgm:chMax val="1"/>
          <dgm:chPref val="1"/>
        </dgm:presLayoutVars>
      </dgm:prSet>
      <dgm:spPr/>
    </dgm:pt>
    <dgm:pt modelId="{56A5FBEC-721D-498E-A234-E2C53FE13722}" type="pres">
      <dgm:prSet presAssocID="{1BCF52A7-C4EA-4F32-9CA9-A2EDCA66833A}" presName="sibTrans" presStyleLbl="sibTrans2D1" presStyleIdx="0" presStyleCnt="0"/>
      <dgm:spPr/>
    </dgm:pt>
    <dgm:pt modelId="{00761A94-3186-4BF5-8614-A01A619B2863}" type="pres">
      <dgm:prSet presAssocID="{116595FB-E0BE-48B7-96C1-694729EF4144}" presName="compNode" presStyleCnt="0"/>
      <dgm:spPr/>
    </dgm:pt>
    <dgm:pt modelId="{552098E9-B1B7-4B2B-ABFA-8EE15E31DEE0}" type="pres">
      <dgm:prSet presAssocID="{116595FB-E0BE-48B7-96C1-694729EF4144}" presName="iconBgRect" presStyleLbl="bgShp" presStyleIdx="2" presStyleCnt="4"/>
      <dgm:spPr/>
    </dgm:pt>
    <dgm:pt modelId="{48D994AE-D4B8-4CA2-A1FA-96AB569DDCEF}" type="pres">
      <dgm:prSet presAssocID="{116595FB-E0BE-48B7-96C1-694729EF41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C95DD698-9209-4AD9-8C27-23ED3BDCAE83}" type="pres">
      <dgm:prSet presAssocID="{116595FB-E0BE-48B7-96C1-694729EF4144}" presName="spaceRect" presStyleCnt="0"/>
      <dgm:spPr/>
    </dgm:pt>
    <dgm:pt modelId="{2DF812AF-11A1-4626-AA92-CA1A7CAA41CF}" type="pres">
      <dgm:prSet presAssocID="{116595FB-E0BE-48B7-96C1-694729EF4144}" presName="textRect" presStyleLbl="revTx" presStyleIdx="2" presStyleCnt="4">
        <dgm:presLayoutVars>
          <dgm:chMax val="1"/>
          <dgm:chPref val="1"/>
        </dgm:presLayoutVars>
      </dgm:prSet>
      <dgm:spPr/>
    </dgm:pt>
    <dgm:pt modelId="{C129DC26-F920-46E6-B8FA-63462062EE3B}" type="pres">
      <dgm:prSet presAssocID="{FAC414D2-72AE-42F7-814D-57D813E144B3}" presName="sibTrans" presStyleLbl="sibTrans2D1" presStyleIdx="0" presStyleCnt="0"/>
      <dgm:spPr/>
    </dgm:pt>
    <dgm:pt modelId="{87BBB406-06C5-45B2-8F31-7F1C87910FCD}" type="pres">
      <dgm:prSet presAssocID="{4AE149BE-2210-40C4-B32E-3771EBF634A6}" presName="compNode" presStyleCnt="0"/>
      <dgm:spPr/>
    </dgm:pt>
    <dgm:pt modelId="{B48E4DE8-4DE9-4A9F-96FD-0ACFA017A4F1}" type="pres">
      <dgm:prSet presAssocID="{4AE149BE-2210-40C4-B32E-3771EBF634A6}" presName="iconBgRect" presStyleLbl="bgShp" presStyleIdx="3" presStyleCnt="4"/>
      <dgm:spPr/>
    </dgm:pt>
    <dgm:pt modelId="{286ADDE0-5C34-473D-B0E2-1C2FD3BC0794}" type="pres">
      <dgm:prSet presAssocID="{4AE149BE-2210-40C4-B32E-3771EBF634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BD3E1FC6-2B00-4084-9BFE-D66199264995}" type="pres">
      <dgm:prSet presAssocID="{4AE149BE-2210-40C4-B32E-3771EBF634A6}" presName="spaceRect" presStyleCnt="0"/>
      <dgm:spPr/>
    </dgm:pt>
    <dgm:pt modelId="{4D882D45-CD00-4393-AD42-83257F4E4F49}" type="pres">
      <dgm:prSet presAssocID="{4AE149BE-2210-40C4-B32E-3771EBF634A6}" presName="textRect" presStyleLbl="revTx" presStyleIdx="3" presStyleCnt="4">
        <dgm:presLayoutVars>
          <dgm:chMax val="1"/>
          <dgm:chPref val="1"/>
        </dgm:presLayoutVars>
      </dgm:prSet>
      <dgm:spPr/>
    </dgm:pt>
  </dgm:ptLst>
  <dgm:cxnLst>
    <dgm:cxn modelId="{DEF1070A-BD79-4644-A9E0-38F77D659D77}" type="presOf" srcId="{48507D8B-A571-4DFF-B584-3CB899B1E733}" destId="{79F55A82-FC75-4F2E-AD9C-E1052D5B09B4}" srcOrd="0" destOrd="0" presId="urn:microsoft.com/office/officeart/2018/2/layout/IconCircleList"/>
    <dgm:cxn modelId="{CF9BDD1C-D36B-C145-8819-CA49C40CDEB2}" type="presOf" srcId="{710269CF-1F15-4F68-947E-CC544A5B5DB2}" destId="{D19DCB78-8B79-455B-9C6B-415FDE7F44FB}" srcOrd="0" destOrd="0" presId="urn:microsoft.com/office/officeart/2018/2/layout/IconCircleList"/>
    <dgm:cxn modelId="{D87A2025-15ED-4F24-ACA5-87F73BE5BCA0}" srcId="{8B27435F-6223-4B2B-9B3C-499792DF9BB9}" destId="{4AE149BE-2210-40C4-B32E-3771EBF634A6}" srcOrd="3" destOrd="0" parTransId="{97A43DDC-A3ED-4DCC-A4CD-B687085AE855}" sibTransId="{6150A24A-E7FF-4690-BC9D-EBBB1F1D1E06}"/>
    <dgm:cxn modelId="{97718233-A17F-8E40-B370-2BF1B0FBDC2E}" type="presOf" srcId="{C0A0BC2A-E4B2-444F-95AF-3900630DDD4A}" destId="{90D2F232-BC96-4A79-AEF0-7B9401BA031D}" srcOrd="0" destOrd="0" presId="urn:microsoft.com/office/officeart/2018/2/layout/IconCircleList"/>
    <dgm:cxn modelId="{48AA3C38-6F03-0446-A44D-1A79E431E419}" type="presOf" srcId="{1BCF52A7-C4EA-4F32-9CA9-A2EDCA66833A}" destId="{56A5FBEC-721D-498E-A234-E2C53FE13722}" srcOrd="0" destOrd="0" presId="urn:microsoft.com/office/officeart/2018/2/layout/IconCircleList"/>
    <dgm:cxn modelId="{2377AA7B-858B-4ECF-A084-39EDF6F3EFD1}" srcId="{8B27435F-6223-4B2B-9B3C-499792DF9BB9}" destId="{710269CF-1F15-4F68-947E-CC544A5B5DB2}" srcOrd="1" destOrd="0" parTransId="{C7C85F99-7A14-42C4-AA35-FE7AE8ADDDFE}" sibTransId="{1BCF52A7-C4EA-4F32-9CA9-A2EDCA66833A}"/>
    <dgm:cxn modelId="{07E83887-F176-8C48-8865-107DB12DB858}" type="presOf" srcId="{4AE149BE-2210-40C4-B32E-3771EBF634A6}" destId="{4D882D45-CD00-4393-AD42-83257F4E4F49}" srcOrd="0" destOrd="0" presId="urn:microsoft.com/office/officeart/2018/2/layout/IconCircleList"/>
    <dgm:cxn modelId="{F058F4BC-F1D8-407E-A9E1-7B6127212196}" srcId="{8B27435F-6223-4B2B-9B3C-499792DF9BB9}" destId="{C0A0BC2A-E4B2-444F-95AF-3900630DDD4A}" srcOrd="0" destOrd="0" parTransId="{1DB707E8-B787-46F8-9D6E-72C96AAA4124}" sibTransId="{48507D8B-A571-4DFF-B584-3CB899B1E733}"/>
    <dgm:cxn modelId="{145F30DE-4B55-C246-9CAE-05A55BDA29CC}" type="presOf" srcId="{8B27435F-6223-4B2B-9B3C-499792DF9BB9}" destId="{BC5F17B5-A117-4AA4-9C65-58CF7D840973}" srcOrd="0" destOrd="0" presId="urn:microsoft.com/office/officeart/2018/2/layout/IconCircleList"/>
    <dgm:cxn modelId="{738FACE9-1468-459C-9F20-29CE5DE51168}" srcId="{8B27435F-6223-4B2B-9B3C-499792DF9BB9}" destId="{116595FB-E0BE-48B7-96C1-694729EF4144}" srcOrd="2" destOrd="0" parTransId="{2EFE1A56-54A7-41AB-8C9F-1F096227644C}" sibTransId="{FAC414D2-72AE-42F7-814D-57D813E144B3}"/>
    <dgm:cxn modelId="{EAD849F0-29E0-1C4E-B987-1A781B5CD90A}" type="presOf" srcId="{FAC414D2-72AE-42F7-814D-57D813E144B3}" destId="{C129DC26-F920-46E6-B8FA-63462062EE3B}" srcOrd="0" destOrd="0" presId="urn:microsoft.com/office/officeart/2018/2/layout/IconCircleList"/>
    <dgm:cxn modelId="{3B29DDF1-F685-814C-B6A9-222CAC345DBE}" type="presOf" srcId="{116595FB-E0BE-48B7-96C1-694729EF4144}" destId="{2DF812AF-11A1-4626-AA92-CA1A7CAA41CF}" srcOrd="0" destOrd="0" presId="urn:microsoft.com/office/officeart/2018/2/layout/IconCircleList"/>
    <dgm:cxn modelId="{A3495D19-F739-9540-BC3B-DB95BE4D9298}" type="presParOf" srcId="{BC5F17B5-A117-4AA4-9C65-58CF7D840973}" destId="{11027E3F-36DC-4950-9134-3897A85E851D}" srcOrd="0" destOrd="0" presId="urn:microsoft.com/office/officeart/2018/2/layout/IconCircleList"/>
    <dgm:cxn modelId="{D8D8D2E6-E459-A943-8DB3-F1B788A66E21}" type="presParOf" srcId="{11027E3F-36DC-4950-9134-3897A85E851D}" destId="{AEBF1D01-E136-4B9A-8CE4-CCBE153D47A1}" srcOrd="0" destOrd="0" presId="urn:microsoft.com/office/officeart/2018/2/layout/IconCircleList"/>
    <dgm:cxn modelId="{6A962D14-53A5-1145-A1AF-F2395291518E}" type="presParOf" srcId="{AEBF1D01-E136-4B9A-8CE4-CCBE153D47A1}" destId="{1137399C-65C9-4640-AC5C-BEBE81B39DF6}" srcOrd="0" destOrd="0" presId="urn:microsoft.com/office/officeart/2018/2/layout/IconCircleList"/>
    <dgm:cxn modelId="{6433825C-1C70-564E-B67D-653FC1BCE57E}" type="presParOf" srcId="{AEBF1D01-E136-4B9A-8CE4-CCBE153D47A1}" destId="{A04F782E-2917-4650-9744-192E1D05F972}" srcOrd="1" destOrd="0" presId="urn:microsoft.com/office/officeart/2018/2/layout/IconCircleList"/>
    <dgm:cxn modelId="{ADF3053F-7649-194F-A440-C5F206A8F841}" type="presParOf" srcId="{AEBF1D01-E136-4B9A-8CE4-CCBE153D47A1}" destId="{6C3BC508-C957-4DF7-86BC-2065488170FE}" srcOrd="2" destOrd="0" presId="urn:microsoft.com/office/officeart/2018/2/layout/IconCircleList"/>
    <dgm:cxn modelId="{176E2663-06E6-AA48-B250-5ABC2A2EAF92}" type="presParOf" srcId="{AEBF1D01-E136-4B9A-8CE4-CCBE153D47A1}" destId="{90D2F232-BC96-4A79-AEF0-7B9401BA031D}" srcOrd="3" destOrd="0" presId="urn:microsoft.com/office/officeart/2018/2/layout/IconCircleList"/>
    <dgm:cxn modelId="{426E8435-2884-6E47-A6E5-DB528C693824}" type="presParOf" srcId="{11027E3F-36DC-4950-9134-3897A85E851D}" destId="{79F55A82-FC75-4F2E-AD9C-E1052D5B09B4}" srcOrd="1" destOrd="0" presId="urn:microsoft.com/office/officeart/2018/2/layout/IconCircleList"/>
    <dgm:cxn modelId="{BF526C40-8E88-DF45-9316-C3944D661EB1}" type="presParOf" srcId="{11027E3F-36DC-4950-9134-3897A85E851D}" destId="{27BBBA3F-F0BC-45C3-9333-7B984CE5AD14}" srcOrd="2" destOrd="0" presId="urn:microsoft.com/office/officeart/2018/2/layout/IconCircleList"/>
    <dgm:cxn modelId="{F679C411-EFFF-1646-B499-DC523ACFE13E}" type="presParOf" srcId="{27BBBA3F-F0BC-45C3-9333-7B984CE5AD14}" destId="{460C65DE-999C-46E0-8D3F-652871242168}" srcOrd="0" destOrd="0" presId="urn:microsoft.com/office/officeart/2018/2/layout/IconCircleList"/>
    <dgm:cxn modelId="{27876C7E-A0BD-3544-9349-F9272ECCD05C}" type="presParOf" srcId="{27BBBA3F-F0BC-45C3-9333-7B984CE5AD14}" destId="{084CD4E1-0791-4FE4-829E-2F1D67DBC6FE}" srcOrd="1" destOrd="0" presId="urn:microsoft.com/office/officeart/2018/2/layout/IconCircleList"/>
    <dgm:cxn modelId="{E6D24829-00E5-8047-9622-1069135C66D5}" type="presParOf" srcId="{27BBBA3F-F0BC-45C3-9333-7B984CE5AD14}" destId="{2C8B2AEE-9223-4261-9602-9818DD3E6302}" srcOrd="2" destOrd="0" presId="urn:microsoft.com/office/officeart/2018/2/layout/IconCircleList"/>
    <dgm:cxn modelId="{34497C31-D549-674B-B401-713279C57B95}" type="presParOf" srcId="{27BBBA3F-F0BC-45C3-9333-7B984CE5AD14}" destId="{D19DCB78-8B79-455B-9C6B-415FDE7F44FB}" srcOrd="3" destOrd="0" presId="urn:microsoft.com/office/officeart/2018/2/layout/IconCircleList"/>
    <dgm:cxn modelId="{70BE5BFE-4319-1442-BD98-BBDC8F55A51A}" type="presParOf" srcId="{11027E3F-36DC-4950-9134-3897A85E851D}" destId="{56A5FBEC-721D-498E-A234-E2C53FE13722}" srcOrd="3" destOrd="0" presId="urn:microsoft.com/office/officeart/2018/2/layout/IconCircleList"/>
    <dgm:cxn modelId="{49A58717-F0AC-734F-AAD6-00BDFE46D8E6}" type="presParOf" srcId="{11027E3F-36DC-4950-9134-3897A85E851D}" destId="{00761A94-3186-4BF5-8614-A01A619B2863}" srcOrd="4" destOrd="0" presId="urn:microsoft.com/office/officeart/2018/2/layout/IconCircleList"/>
    <dgm:cxn modelId="{80231696-8A6F-C84F-BBCC-20A516C5FD18}" type="presParOf" srcId="{00761A94-3186-4BF5-8614-A01A619B2863}" destId="{552098E9-B1B7-4B2B-ABFA-8EE15E31DEE0}" srcOrd="0" destOrd="0" presId="urn:microsoft.com/office/officeart/2018/2/layout/IconCircleList"/>
    <dgm:cxn modelId="{7343DEB2-71FA-044E-B96E-99B67F5DBF24}" type="presParOf" srcId="{00761A94-3186-4BF5-8614-A01A619B2863}" destId="{48D994AE-D4B8-4CA2-A1FA-96AB569DDCEF}" srcOrd="1" destOrd="0" presId="urn:microsoft.com/office/officeart/2018/2/layout/IconCircleList"/>
    <dgm:cxn modelId="{7982F6E5-DDD3-B142-BBF4-850D05A5541B}" type="presParOf" srcId="{00761A94-3186-4BF5-8614-A01A619B2863}" destId="{C95DD698-9209-4AD9-8C27-23ED3BDCAE83}" srcOrd="2" destOrd="0" presId="urn:microsoft.com/office/officeart/2018/2/layout/IconCircleList"/>
    <dgm:cxn modelId="{D3CA78EA-DC59-A648-921F-16700BC4E8CB}" type="presParOf" srcId="{00761A94-3186-4BF5-8614-A01A619B2863}" destId="{2DF812AF-11A1-4626-AA92-CA1A7CAA41CF}" srcOrd="3" destOrd="0" presId="urn:microsoft.com/office/officeart/2018/2/layout/IconCircleList"/>
    <dgm:cxn modelId="{FA0EE5C4-D4F1-0A45-AFA4-90E1D31103C4}" type="presParOf" srcId="{11027E3F-36DC-4950-9134-3897A85E851D}" destId="{C129DC26-F920-46E6-B8FA-63462062EE3B}" srcOrd="5" destOrd="0" presId="urn:microsoft.com/office/officeart/2018/2/layout/IconCircleList"/>
    <dgm:cxn modelId="{EDEF22B0-DE2E-114C-B177-6FC2BDBDDD6B}" type="presParOf" srcId="{11027E3F-36DC-4950-9134-3897A85E851D}" destId="{87BBB406-06C5-45B2-8F31-7F1C87910FCD}" srcOrd="6" destOrd="0" presId="urn:microsoft.com/office/officeart/2018/2/layout/IconCircleList"/>
    <dgm:cxn modelId="{6194314A-92CA-5F4B-B9CA-D2478E8F09CD}" type="presParOf" srcId="{87BBB406-06C5-45B2-8F31-7F1C87910FCD}" destId="{B48E4DE8-4DE9-4A9F-96FD-0ACFA017A4F1}" srcOrd="0" destOrd="0" presId="urn:microsoft.com/office/officeart/2018/2/layout/IconCircleList"/>
    <dgm:cxn modelId="{B1470B7B-3044-D743-988C-BB53F365CD24}" type="presParOf" srcId="{87BBB406-06C5-45B2-8F31-7F1C87910FCD}" destId="{286ADDE0-5C34-473D-B0E2-1C2FD3BC0794}" srcOrd="1" destOrd="0" presId="urn:microsoft.com/office/officeart/2018/2/layout/IconCircleList"/>
    <dgm:cxn modelId="{D6851587-606C-9340-B514-3EE67BFAD837}" type="presParOf" srcId="{87BBB406-06C5-45B2-8F31-7F1C87910FCD}" destId="{BD3E1FC6-2B00-4084-9BFE-D66199264995}" srcOrd="2" destOrd="0" presId="urn:microsoft.com/office/officeart/2018/2/layout/IconCircleList"/>
    <dgm:cxn modelId="{E1FF7278-28E8-8C4A-A1FE-138613AF4C28}" type="presParOf" srcId="{87BBB406-06C5-45B2-8F31-7F1C87910FCD}" destId="{4D882D45-CD00-4393-AD42-83257F4E4F4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7399C-65C9-4640-AC5C-BEBE81B39DF6}">
      <dsp:nvSpPr>
        <dsp:cNvPr id="0" name=""/>
        <dsp:cNvSpPr/>
      </dsp:nvSpPr>
      <dsp:spPr>
        <a:xfrm>
          <a:off x="206738" y="521792"/>
          <a:ext cx="1353874" cy="13538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F782E-2917-4650-9744-192E1D05F972}">
      <dsp:nvSpPr>
        <dsp:cNvPr id="0" name=""/>
        <dsp:cNvSpPr/>
      </dsp:nvSpPr>
      <dsp:spPr>
        <a:xfrm>
          <a:off x="491052" y="806105"/>
          <a:ext cx="785247" cy="785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2F232-BC96-4A79-AEF0-7B9401BA031D}">
      <dsp:nvSpPr>
        <dsp:cNvPr id="0" name=""/>
        <dsp:cNvSpPr/>
      </dsp:nvSpPr>
      <dsp:spPr>
        <a:xfrm>
          <a:off x="1850729" y="330212"/>
          <a:ext cx="3191276" cy="1737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t>Virtual meetings can be used in place of or combined with in-person meetings.</a:t>
          </a:r>
          <a:endParaRPr lang="en-US" sz="2400" kern="1200" dirty="0"/>
        </a:p>
      </dsp:txBody>
      <dsp:txXfrm>
        <a:off x="1850729" y="330212"/>
        <a:ext cx="3191276" cy="1737034"/>
      </dsp:txXfrm>
    </dsp:sp>
    <dsp:sp modelId="{460C65DE-999C-46E0-8D3F-652871242168}">
      <dsp:nvSpPr>
        <dsp:cNvPr id="0" name=""/>
        <dsp:cNvSpPr/>
      </dsp:nvSpPr>
      <dsp:spPr>
        <a:xfrm>
          <a:off x="5598061" y="521792"/>
          <a:ext cx="1353874" cy="13538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CD4E1-0791-4FE4-829E-2F1D67DBC6FE}">
      <dsp:nvSpPr>
        <dsp:cNvPr id="0" name=""/>
        <dsp:cNvSpPr/>
      </dsp:nvSpPr>
      <dsp:spPr>
        <a:xfrm>
          <a:off x="5882374" y="806105"/>
          <a:ext cx="785247" cy="785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DCB78-8B79-455B-9C6B-415FDE7F44FB}">
      <dsp:nvSpPr>
        <dsp:cNvPr id="0" name=""/>
        <dsp:cNvSpPr/>
      </dsp:nvSpPr>
      <dsp:spPr>
        <a:xfrm>
          <a:off x="7161264" y="293285"/>
          <a:ext cx="3352850" cy="181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t>Run through any presentation before the meeting to ensure any technical issues have been worked through.</a:t>
          </a:r>
          <a:endParaRPr lang="en-US" sz="2400" kern="1200" dirty="0"/>
        </a:p>
      </dsp:txBody>
      <dsp:txXfrm>
        <a:off x="7161264" y="293285"/>
        <a:ext cx="3352850" cy="1810888"/>
      </dsp:txXfrm>
    </dsp:sp>
    <dsp:sp modelId="{552098E9-B1B7-4B2B-ABFA-8EE15E31DEE0}">
      <dsp:nvSpPr>
        <dsp:cNvPr id="0" name=""/>
        <dsp:cNvSpPr/>
      </dsp:nvSpPr>
      <dsp:spPr>
        <a:xfrm>
          <a:off x="206738" y="2872519"/>
          <a:ext cx="1353874" cy="13538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994AE-D4B8-4CA2-A1FA-96AB569DDCEF}">
      <dsp:nvSpPr>
        <dsp:cNvPr id="0" name=""/>
        <dsp:cNvSpPr/>
      </dsp:nvSpPr>
      <dsp:spPr>
        <a:xfrm>
          <a:off x="491052" y="3156832"/>
          <a:ext cx="785247" cy="785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F812AF-11A1-4626-AA92-CA1A7CAA41CF}">
      <dsp:nvSpPr>
        <dsp:cNvPr id="0" name=""/>
        <dsp:cNvSpPr/>
      </dsp:nvSpPr>
      <dsp:spPr>
        <a:xfrm>
          <a:off x="1850729" y="2872519"/>
          <a:ext cx="3191276" cy="135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CA" sz="2200" kern="1200" dirty="0"/>
            <a:t>People may be unfamiliar with the application being used. More detailed information may need to be included in the invitation to support all members.</a:t>
          </a:r>
          <a:endParaRPr lang="en-US" sz="2200" kern="1200" dirty="0"/>
        </a:p>
      </dsp:txBody>
      <dsp:txXfrm>
        <a:off x="1850729" y="2872519"/>
        <a:ext cx="3191276" cy="1353874"/>
      </dsp:txXfrm>
    </dsp:sp>
    <dsp:sp modelId="{B48E4DE8-4DE9-4A9F-96FD-0ACFA017A4F1}">
      <dsp:nvSpPr>
        <dsp:cNvPr id="0" name=""/>
        <dsp:cNvSpPr/>
      </dsp:nvSpPr>
      <dsp:spPr>
        <a:xfrm>
          <a:off x="5598061" y="2872519"/>
          <a:ext cx="1353874" cy="13538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6ADDE0-5C34-473D-B0E2-1C2FD3BC0794}">
      <dsp:nvSpPr>
        <dsp:cNvPr id="0" name=""/>
        <dsp:cNvSpPr/>
      </dsp:nvSpPr>
      <dsp:spPr>
        <a:xfrm>
          <a:off x="5882374" y="3156832"/>
          <a:ext cx="785247" cy="7852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82D45-CD00-4393-AD42-83257F4E4F49}">
      <dsp:nvSpPr>
        <dsp:cNvPr id="0" name=""/>
        <dsp:cNvSpPr/>
      </dsp:nvSpPr>
      <dsp:spPr>
        <a:xfrm>
          <a:off x="7242052" y="2872519"/>
          <a:ext cx="3191276" cy="135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t>Highlight which time zone the meeting time is in.</a:t>
          </a:r>
          <a:endParaRPr lang="en-US" sz="2400" kern="1200" dirty="0"/>
        </a:p>
      </dsp:txBody>
      <dsp:txXfrm>
        <a:off x="7242052" y="2872519"/>
        <a:ext cx="3191276" cy="135387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07AE2-90BB-485A-9311-7437A04714F5}" type="datetimeFigureOut">
              <a:rPr lang="en-CA" smtClean="0"/>
              <a:t>2024-01-24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97D3D-48B6-47EA-B383-92D9CBB6CA12}" type="slidenum">
              <a:rPr lang="en-CA" smtClean="0"/>
              <a:t>‹#›</a:t>
            </a:fld>
            <a:endParaRPr lang="en-CA"/>
          </a:p>
        </p:txBody>
      </p:sp>
    </p:spTree>
    <p:extLst>
      <p:ext uri="{BB962C8B-B14F-4D97-AF65-F5344CB8AC3E}">
        <p14:creationId xmlns:p14="http://schemas.microsoft.com/office/powerpoint/2010/main" val="4203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ress.vatican.va/content/salastampa/it/bollettino/pubblico/2023/05/29/0404/00890.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atican.va/content/francesco/en/messages/communications/documents/20230124-messaggio-comunicazioni-sociali.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Module 4: Best Practices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Approximate time: 10 minutes (without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881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Newsletters: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Newsletters can be formal or informal and are a great resource to share news, showcase activities and promote the League.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 newsletter template is available for download from the national website under resources (#145a).</a:t>
            </a:r>
          </a:p>
          <a:p>
            <a:pPr algn="just">
              <a:lnSpc>
                <a:spcPct val="107000"/>
              </a:lnSpc>
              <a:spcAft>
                <a:spcPts val="800"/>
              </a:spcAft>
            </a:pPr>
            <a:r>
              <a:rPr lang="en-CA" sz="1200" kern="1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Possible questions for </a:t>
            </a:r>
            <a:r>
              <a:rPr lang="en-US" sz="1200" i="1" kern="1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iscussion: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Would you like to have a newsletter?</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What kinds of information should a newsletter include?</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Who might want to volunteer to work on one?</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18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827" y="4400550"/>
            <a:ext cx="6016486" cy="4001328"/>
          </a:xfrm>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Social Media: </a:t>
            </a: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 term “social media” refers to a computer-based technology that facilitates sharing ideas, thoughts and information through virtual networks and communities.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Examples currently being used by the League include </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Facebook, Instagram, X (formerly known as Twitter), Pinterest and YouTube. </a:t>
            </a:r>
            <a:endParaRPr lang="en-CA" sz="1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Social media is a public forum. Any information posted to social media may last forever.</a:t>
            </a:r>
            <a:endParaRPr lang="en-CA" sz="1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Keep posts short and simple.</a:t>
            </a:r>
            <a:endParaRPr lang="en-CA" sz="12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If you are interested in using social media, do your research.</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CA" sz="1200" i="1"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National Manual of Policy and Procedures</a:t>
            </a:r>
            <a:r>
              <a:rPr lang="en-CA" sz="1200" kern="12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includes Council Facebook Guidelines. The manual is available on the national website, cwl.ca.</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Pope Francis has written </a:t>
            </a:r>
            <a:r>
              <a:rPr lang="en-CA" sz="1200"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Towards Full Presence. A Pastoral Reflection on Engagement with Social Media</a:t>
            </a:r>
            <a:r>
              <a:rPr lang="en-CA"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further reflection on this topic. It is available on the Vatican website at </a:t>
            </a:r>
            <a:r>
              <a:rPr lang="en-CA" sz="1200" u="sng" kern="12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press.vatican.va/content/</a:t>
            </a:r>
            <a:r>
              <a:rPr lang="en-CA" sz="1200" u="sng" kern="1200"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salastampa</a:t>
            </a:r>
            <a:r>
              <a:rPr lang="en-CA" sz="1200" u="sng" kern="12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/it/</a:t>
            </a:r>
            <a:r>
              <a:rPr lang="en-CA" sz="1200" u="sng" kern="1200"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bollettino</a:t>
            </a:r>
            <a:r>
              <a:rPr lang="en-CA" sz="1200" u="sng" kern="12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t>
            </a:r>
            <a:r>
              <a:rPr lang="en-CA" sz="1200" u="sng" kern="1200"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pubblico</a:t>
            </a:r>
            <a:r>
              <a:rPr lang="en-CA" sz="1200" u="sng" kern="12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/2023/05/29/0404/00890.html</a:t>
            </a:r>
            <a:r>
              <a:rPr lang="en-CA" sz="1200" u="none" strike="noStrike"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Possible questions for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What are your experiences with social media</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What social media do you prefer to use?</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200" i="1" kern="1200" dirty="0">
                <a:solidFill>
                  <a:srgbClr val="00000A"/>
                </a:solidFill>
                <a:effectLst/>
                <a:latin typeface="Times New Roman" panose="02020603050405020304" pitchFamily="18" charset="0"/>
                <a:ea typeface="Times New Roman" panose="02020603050405020304" pitchFamily="18" charset="0"/>
              </a:rPr>
              <a:t>Do you have any concerns about social media?</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9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Telephone Calls: </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These are guidelines to follow when you leave a telephone message: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Speak slowly and clearly and remember to smile.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Introduce yourself.</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Mention why you are calling.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Make sure your details are clear. </a:t>
            </a:r>
          </a:p>
          <a:p>
            <a:pPr marL="742950" lvl="1" indent="-285750" algn="just">
              <a:buFont typeface="Courier New" panose="02070309020205020404" pitchFamily="49" charset="0"/>
              <a:buChar char="o"/>
            </a:pPr>
            <a:r>
              <a:rPr lang="en-CA" sz="1200" kern="1200" dirty="0">
                <a:solidFill>
                  <a:srgbClr val="00000A"/>
                </a:solidFill>
                <a:effectLst/>
                <a:latin typeface="Times New Roman" panose="02020603050405020304" pitchFamily="18" charset="0"/>
                <a:ea typeface="Times New Roman" panose="02020603050405020304" pitchFamily="18" charset="0"/>
              </a:rPr>
              <a:t>Is the message to convey information only (i.e., the date and time of a meeting)?</a:t>
            </a:r>
          </a:p>
          <a:p>
            <a:pPr marL="742950" lvl="1" indent="-285750" algn="just">
              <a:buFont typeface="Courier New" panose="02070309020205020404" pitchFamily="49" charset="0"/>
              <a:buChar char="o"/>
            </a:pPr>
            <a:r>
              <a:rPr lang="en-CA" sz="1200" kern="1200" dirty="0">
                <a:solidFill>
                  <a:srgbClr val="00000A"/>
                </a:solidFill>
                <a:effectLst/>
                <a:latin typeface="Times New Roman" panose="02020603050405020304" pitchFamily="18" charset="0"/>
                <a:ea typeface="Times New Roman" panose="02020603050405020304" pitchFamily="18" charset="0"/>
              </a:rPr>
              <a:t>If you need a call-back, ensure you slowly repeat the telephone number twice.</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Telephone trees are optional for members. Ensure you have permission to share information and are specific about who will get it. </a:t>
            </a:r>
          </a:p>
          <a:p>
            <a:pPr algn="just">
              <a:lnSpc>
                <a:spcPct val="107000"/>
              </a:lnSpc>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59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Meetings: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Agendas should be provided for all formal meetings. </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It may be helpful to resend meeting information as a reminder the day before or the day of the meeting. This ensures the information is easily found at the top of someone’s inbox. </a:t>
            </a: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Guide to Simplifying Meetings</a:t>
            </a:r>
            <a:r>
              <a:rPr lang="en-CA" sz="1200" kern="1200" dirty="0">
                <a:solidFill>
                  <a:srgbClr val="00000A"/>
                </a:solidFill>
                <a:effectLst/>
                <a:latin typeface="Times New Roman" panose="02020603050405020304" pitchFamily="18" charset="0"/>
                <a:ea typeface="Times New Roman" panose="02020603050405020304" pitchFamily="18" charset="0"/>
              </a:rPr>
              <a:t> (#636) also includes further information on meetings and is available on the national website.</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56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Virtual Meetings/Webinars: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Virtual meetings can be used in place of or combined with in-person meetings.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Run through any presentation before the meeting to ensure any technical issues have been resolved.</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People may be unfamiliar with the application being used. More detailed information may need to be included in the invitation to support all members.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For virtual meetings, highlight which time zone the meeting time is in.</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3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Text messages </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are used for informal communication, mostly between individuals. Be aware of the time of day when you are sending text messages.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Possible questions for further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Do you use text messages?</a:t>
            </a:r>
            <a:endParaRPr lang="en-CA" sz="1200" i="0" kern="1200"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CA" sz="1200" i="1" kern="1200" dirty="0">
                <a:solidFill>
                  <a:srgbClr val="00000A"/>
                </a:solidFill>
                <a:effectLst/>
                <a:latin typeface="Times New Roman" panose="02020603050405020304" pitchFamily="18" charset="0"/>
                <a:ea typeface="Times New Roman" panose="02020603050405020304" pitchFamily="18" charset="0"/>
              </a:rPr>
              <a:t>How do you use them?</a:t>
            </a:r>
            <a:endParaRPr lang="en-CA" sz="1200" kern="1200" dirty="0">
              <a:solidFill>
                <a:srgbClr val="00000A"/>
              </a:solidFill>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50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Questions?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Designer</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746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READ</a:t>
            </a: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Closing Prayer:</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“May the Lord Jesus, the pure Word poured out from the heart of the Father, help us to make our communication clear, open and heartfelt.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May the Lord Jesus, the Word made flesh, help us listen to the beating of hearts, to rediscover ourselves as brothers and sisters, and to disarm the hostility that divides.</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May the Lord Jesus, the Word of truth and love, help us speak the truth in charity, so that we may feel like protectors of one another” (Pope Francis).</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Prayer source: “Message of His Holiness Pope Francis for the 57</a:t>
            </a:r>
            <a:r>
              <a:rPr kumimoji="0" lang="en-CA" sz="1200" b="0" i="1" u="none" strike="noStrike" kern="1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World Day of Social Communications.” </a:t>
            </a:r>
            <a:r>
              <a:rPr kumimoji="0" lang="fr-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vatican.va/content/</a:t>
            </a:r>
            <a:r>
              <a:rPr kumimoji="0" lang="fr-CA" sz="1200" b="0" i="1"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francesco</a:t>
            </a:r>
            <a:r>
              <a:rPr kumimoji="0" lang="fr-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/en/messages/communications/documents/20230124-messaggio-comunicazioni-sociali.html</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12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21815"/>
          </a:xfrm>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READ</a:t>
            </a:r>
            <a:r>
              <a:rPr kumimoji="0" lang="en-US"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Opening Prayer:</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Let us pray,</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(Pause)... Let us be still and recognize the presence of God with us and in us.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name of the Father, and of the Son, and of the Holy Spirit,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Good and loving God, our source of love and light,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Thank You for bringing us together today in a spirit of generosity.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offer You this prayer in gratitude.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honour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one another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By keeping an open mind.</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voice our truth</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 listen with an open heart.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discern Your will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unite us in a fruitful outcome.</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ask for Your wisdom and grace</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To use our talents for the betterment of others.</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With the guidance of the Holy Spirit,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 the loving intercession of Our Lady of Good Counsel,</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Through Christ our Lord,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name of the Father, and the Son and the Holy Spirit,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Amen.</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CA" sz="1200" b="0" i="1"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Prayer source: “Opening Prayer for a Meeting,” Prayers and Spiritual Programs, The Catholic Women’s League of Canada</a:t>
            </a:r>
            <a:endParaRPr kumimoji="0" lang="en-CA"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07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0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00" kern="1200" dirty="0">
                <a:effectLst/>
                <a:latin typeface="Times New Roman" panose="02020603050405020304" pitchFamily="18" charset="0"/>
                <a:ea typeface="Calibri" panose="020F0502020204030204" pitchFamily="34" charset="0"/>
                <a:cs typeface="Times New Roman" panose="02020603050405020304" pitchFamily="18" charset="0"/>
              </a:rPr>
              <a:t>Addressing Email:</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000" kern="1200" dirty="0">
                <a:solidFill>
                  <a:srgbClr val="00000A"/>
                </a:solidFill>
                <a:effectLst/>
                <a:latin typeface="Times New Roman" panose="02020603050405020304" pitchFamily="18" charset="0"/>
                <a:ea typeface="Times New Roman" panose="02020603050405020304" pitchFamily="18" charset="0"/>
              </a:rPr>
              <a:t>The TO (address to) line should include the primary audience of the message.</a:t>
            </a:r>
          </a:p>
          <a:p>
            <a:pPr marL="342900" lvl="0" indent="-342900" algn="just">
              <a:buFont typeface="Symbol" panose="05050102010706020507" pitchFamily="18" charset="2"/>
              <a:buChar char=""/>
            </a:pPr>
            <a:r>
              <a:rPr lang="en-CA" sz="1000" kern="1200" dirty="0">
                <a:solidFill>
                  <a:srgbClr val="00000A"/>
                </a:solidFill>
                <a:effectLst/>
                <a:latin typeface="Times New Roman" panose="02020603050405020304" pitchFamily="18" charset="0"/>
                <a:ea typeface="Times New Roman" panose="02020603050405020304" pitchFamily="18" charset="0"/>
              </a:rPr>
              <a:t>CC (carbon copy) should include anyone who doesn’t need to act on the content of the message but should know the message was sent and be aware of the content.</a:t>
            </a:r>
          </a:p>
          <a:p>
            <a:pPr marL="342900" lvl="0" indent="-342900" algn="just">
              <a:buFont typeface="Symbol" panose="05050102010706020507" pitchFamily="18" charset="2"/>
              <a:buChar char=""/>
            </a:pPr>
            <a:r>
              <a:rPr lang="en-CA" sz="1000" kern="1200" dirty="0">
                <a:solidFill>
                  <a:srgbClr val="00000A"/>
                </a:solidFill>
                <a:effectLst/>
                <a:latin typeface="Times New Roman" panose="02020603050405020304" pitchFamily="18" charset="0"/>
                <a:ea typeface="Times New Roman" panose="02020603050405020304" pitchFamily="18" charset="0"/>
              </a:rPr>
              <a:t>BCC (blind carbon copy) is used when sending an email to an address list; everyone should be BCC’d to preserve privacy. For example, when sending out a newsletter by email, all recipients should be BCC’d.</a:t>
            </a:r>
          </a:p>
          <a:p>
            <a:pPr algn="just">
              <a:lnSpc>
                <a:spcPct val="107000"/>
              </a:lnSpc>
              <a:spcAft>
                <a:spcPts val="800"/>
              </a:spcAft>
            </a:pPr>
            <a:r>
              <a:rPr lang="en-US" sz="1000" i="1"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000" i="1"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0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9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86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Use Reply All only when everyone needs to know your response.</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83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When creating emails, clearly state the purpose of the email in the subject line. Make it meaningful and ensure it conveys the message you are about to send.</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96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Creating Emails: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Use meaningful subject lines. The subject line should convey the intent of the message. </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The salutation addresses the group that the message is being sent to. For example, “Dear members.”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The body of the message should include important information. For example, when sending meeting minutes, include the action items in the body of the message. Keep messages short. For longer emails, explain the purpose and required response at the beginning of the email body.</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The signature should include a closing salutation and contact information if needed.</a:t>
            </a:r>
          </a:p>
          <a:p>
            <a:pPr algn="just">
              <a:lnSpc>
                <a:spcPct val="107000"/>
              </a:lnSpc>
              <a:spcAft>
                <a:spcPts val="800"/>
              </a:spcAft>
            </a:pPr>
            <a:r>
              <a:rPr lang="en-CA" sz="1200" kern="1200" dirty="0">
                <a:solidFill>
                  <a:srgbClr val="222A35"/>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222A35"/>
                </a:solidFill>
                <a:effectLst/>
                <a:latin typeface="Times New Roman" panose="02020603050405020304" pitchFamily="18" charset="0"/>
                <a:ea typeface="Times New Roman" panose="02020603050405020304" pitchFamily="18" charset="0"/>
                <a:cs typeface="Times New Roman" panose="02020603050405020304" pitchFamily="18" charset="0"/>
              </a:rPr>
              <a:t>Note: Using all capitals or underline within an email is equivalent to shouting. Bold should be used sparingly.</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Questions for Discussion:</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is a set of keywords that could be used by the group in the subject line of emails?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What are some examples of meaningful subject lines?</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18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Email Attachments: </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When attaching documents to an email:</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Create a list of all attachments in the body of the email. This ensures the recipient can tell if any attachments are missing.</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Attachments should be in formats that are commonly used. The most widely readable format is PDF. Most audiences can also read Microsoft 365 formats (Word, Excel, PowerPoint).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Respond to action emails within 24-48 hours if possible. It is not necessary to have an answer but giving a timeline within which an answer will be supplied is considerate.</a:t>
            </a: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7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Letters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Letters are generally used for formal communication, including formal invitations, requests for donations or sponsorship, formal thank you letters and congratulatory letters.</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Letters directed outside of the League are always be signed by the president.</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If expecting a response, consider the time required to receive mail.</a:t>
            </a:r>
          </a:p>
          <a:p>
            <a:pPr marL="342900" lvl="0" indent="-342900" algn="just">
              <a:buFont typeface="Symbol" panose="05050102010706020507" pitchFamily="18" charset="2"/>
              <a:buChar char=""/>
            </a:pPr>
            <a:r>
              <a:rPr lang="en-CA" sz="1200" kern="1200" dirty="0">
                <a:solidFill>
                  <a:srgbClr val="00000A"/>
                </a:solidFill>
                <a:effectLst/>
                <a:latin typeface="Times New Roman" panose="02020603050405020304" pitchFamily="18" charset="0"/>
                <a:ea typeface="Times New Roman" panose="02020603050405020304" pitchFamily="18" charset="0"/>
              </a:rPr>
              <a:t>Email can be used to send formal letters as an attachment that includes the president’s signature.</a:t>
            </a:r>
          </a:p>
          <a:p>
            <a:pPr algn="just">
              <a:lnSpc>
                <a:spcPct val="107000"/>
              </a:lnSpc>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766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b="1" i="1" kern="1200" dirty="0">
                <a:effectLst/>
                <a:latin typeface="Times New Roman" panose="02020603050405020304" pitchFamily="18" charset="0"/>
                <a:ea typeface="Calibri" panose="020F0502020204030204" pitchFamily="34" charset="0"/>
                <a:cs typeface="Times New Roman" panose="02020603050405020304" pitchFamily="18" charset="0"/>
              </a:rPr>
              <a:t>READ</a:t>
            </a: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kern="1200" dirty="0">
                <a:effectLst/>
                <a:latin typeface="Times New Roman" panose="02020603050405020304" pitchFamily="18" charset="0"/>
                <a:ea typeface="Calibri" panose="020F0502020204030204" pitchFamily="34" charset="0"/>
                <a:cs typeface="Times New Roman" panose="02020603050405020304" pitchFamily="18" charset="0"/>
              </a:rPr>
              <a:t>Notes and cards</a:t>
            </a:r>
            <a:r>
              <a:rPr lang="en-CA" sz="1200" kern="12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are primarily used for informal communication, including informal appreciation, congratulatory messages or an invitation to an event.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CA" sz="1200" i="1" kern="100" dirty="0">
                <a:effectLst/>
                <a:latin typeface="Calibri" panose="020F0502020204030204" pitchFamily="34" charset="0"/>
                <a:ea typeface="Calibri" panose="020F0502020204030204" pitchFamily="34" charset="0"/>
                <a:cs typeface="Times New Roman" panose="02020603050405020304" pitchFamily="18" charset="0"/>
              </a:rPr>
              <a:t>Image source: PowerPoint Stock Images</a:t>
            </a:r>
            <a:endParaRPr lang="en-CA"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75D14-5918-4EB7-A191-B123E9A0589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4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3F20-CA9E-216D-B194-6EB853A46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0A98E-2860-EF60-C791-A653599FF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F1D68E-63C6-BA72-EF2F-6C8A6508ACB0}"/>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F3578998-F7F0-F132-14C0-995AFA2B5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58A23-03D2-01F7-CD17-BB732B5A9EF8}"/>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36000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DA63-0167-4D8F-6EE2-84B6C89D4A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45AD0B-465F-23E4-0020-17A06189FC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17FE1-3FCA-41FB-16A8-B780DC5B5BBE}"/>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9C73FB72-6AB9-87AB-37AF-C6822185F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A3030-B315-39B5-F6CA-FF09C1DC39AE}"/>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401716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3AFF7-2703-5D34-13CE-CBDE0CF02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A6157-2114-B80F-1797-D68998BE7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3323C-AC15-53D4-4FB4-06585804F39F}"/>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87760185-3840-04E2-10FE-934414FE2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198E6-70AB-B6D5-931E-7A7316889209}"/>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716546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C51B-BAC8-D117-0389-FF1F65237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C477B-78D7-A975-8E01-5CEBFDC55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F1D83-72EA-4D6F-6FCA-31206DF7D19A}"/>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311C715C-661F-4B13-D054-C7A78C359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24FF9-9508-9786-0C98-64FA962BD7B2}"/>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07975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0129-B79C-E274-8441-9DF34CF319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40E6D-06A6-7963-2F27-BF1CFF8538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860C4-C54F-6A0E-9720-029D4DB2A303}"/>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695458A9-1E1D-53B3-4D0D-C8B2668B8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11937-88F4-2402-BD0A-4FCB9FB46C60}"/>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99463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505D-0568-65D6-0106-681057C2E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01519-00B7-1426-6C7F-19946E157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2DF65-E879-A3AC-5BF9-8DA061D9C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CE80E5-7F68-5EE9-5DC7-546BE7F84F81}"/>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6" name="Footer Placeholder 5">
            <a:extLst>
              <a:ext uri="{FF2B5EF4-FFF2-40B4-BE49-F238E27FC236}">
                <a16:creationId xmlns:a16="http://schemas.microsoft.com/office/drawing/2014/main" id="{0715E021-A58D-E4FC-0381-88DF8B29C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8F460-47B2-7D2D-1320-FE7899ADBE7E}"/>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82473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1B69-2B0D-4897-18B9-C63502D8A3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77969-3281-F264-C4D5-06B64030E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A216F5-BB78-18ED-29C0-667E8CFC0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FDA18A-AD1E-C3C7-7BD3-1EA465444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9B2F3D-C566-0A2C-D362-1AF73939B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A165E5-37E5-6091-80DB-0F0890512D4F}"/>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8" name="Footer Placeholder 7">
            <a:extLst>
              <a:ext uri="{FF2B5EF4-FFF2-40B4-BE49-F238E27FC236}">
                <a16:creationId xmlns:a16="http://schemas.microsoft.com/office/drawing/2014/main" id="{39D1AF2D-535B-160D-0659-4D8E99AD4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43D31-22C7-2179-F378-7F96C82BDBEF}"/>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29570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252A-FF27-D60C-8EFE-A272465C81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682A51-F7E1-2700-870D-AAE37C7F68F9}"/>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4" name="Footer Placeholder 3">
            <a:extLst>
              <a:ext uri="{FF2B5EF4-FFF2-40B4-BE49-F238E27FC236}">
                <a16:creationId xmlns:a16="http://schemas.microsoft.com/office/drawing/2014/main" id="{E7C53062-C809-6563-B59B-5880263032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F051-DA99-85A0-C7A8-FABB030D03AC}"/>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12395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FAC00-6CB5-0136-E145-C74B0D5DFFEF}"/>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3" name="Footer Placeholder 2">
            <a:extLst>
              <a:ext uri="{FF2B5EF4-FFF2-40B4-BE49-F238E27FC236}">
                <a16:creationId xmlns:a16="http://schemas.microsoft.com/office/drawing/2014/main" id="{35169CA9-90B9-E9BE-E5D1-2AC51EC2B5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E04BCB-AB31-560E-B76D-964C3A10D370}"/>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86304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B1CA-85A0-E50C-0A8F-9226711C6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FACCF-6398-EE81-F745-458D4115C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44A31-10A4-FE77-1B01-C9A559665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6E39D-78D6-1F0F-0855-BA0FC2A38DD5}"/>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6" name="Footer Placeholder 5">
            <a:extLst>
              <a:ext uri="{FF2B5EF4-FFF2-40B4-BE49-F238E27FC236}">
                <a16:creationId xmlns:a16="http://schemas.microsoft.com/office/drawing/2014/main" id="{74EA8777-180F-DF00-25DA-8A55FDFD0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F2082-6FD4-FD68-E5B3-29A4E0BB5B04}"/>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374341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6DCF-2CA0-2D57-DF64-4040E0E38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BB0489-B5B0-0E44-BE33-1A69FEB7F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27823-204F-9AFE-4C0E-26DD8FF08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28550-090D-4B05-7B4D-01C4868555C5}"/>
              </a:ext>
            </a:extLst>
          </p:cNvPr>
          <p:cNvSpPr>
            <a:spLocks noGrp="1"/>
          </p:cNvSpPr>
          <p:nvPr>
            <p:ph type="dt" sz="half" idx="10"/>
          </p:nvPr>
        </p:nvSpPr>
        <p:spPr/>
        <p:txBody>
          <a:bodyPr/>
          <a:lstStyle/>
          <a:p>
            <a:fld id="{18759777-2E38-7A4D-BE65-F3E25CB94927}" type="datetimeFigureOut">
              <a:rPr lang="en-US" smtClean="0"/>
              <a:t>1/24/2024</a:t>
            </a:fld>
            <a:endParaRPr lang="en-US"/>
          </a:p>
        </p:txBody>
      </p:sp>
      <p:sp>
        <p:nvSpPr>
          <p:cNvPr id="6" name="Footer Placeholder 5">
            <a:extLst>
              <a:ext uri="{FF2B5EF4-FFF2-40B4-BE49-F238E27FC236}">
                <a16:creationId xmlns:a16="http://schemas.microsoft.com/office/drawing/2014/main" id="{C68B7DAB-F61D-0503-EB9E-20E09EAE9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6A125-5BB5-A50D-21D6-883952E5BD94}"/>
              </a:ext>
            </a:extLst>
          </p:cNvPr>
          <p:cNvSpPr>
            <a:spLocks noGrp="1"/>
          </p:cNvSpPr>
          <p:nvPr>
            <p:ph type="sldNum" sz="quarter" idx="12"/>
          </p:nvPr>
        </p:nvSpPr>
        <p:spPr/>
        <p:txBody>
          <a:bodyPr/>
          <a:lstStyle/>
          <a:p>
            <a:fld id="{489E55CA-8219-9249-BD09-16935AAB7099}" type="slidenum">
              <a:rPr lang="en-US" smtClean="0"/>
              <a:t>‹#›</a:t>
            </a:fld>
            <a:endParaRPr lang="en-US"/>
          </a:p>
        </p:txBody>
      </p:sp>
    </p:spTree>
    <p:extLst>
      <p:ext uri="{BB962C8B-B14F-4D97-AF65-F5344CB8AC3E}">
        <p14:creationId xmlns:p14="http://schemas.microsoft.com/office/powerpoint/2010/main" val="227946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3D791-4C8A-F2C8-DC28-92F8E4471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A80AA-4D62-3DD9-3AF0-9ACBF47D1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FCFF2-1848-0F78-1102-9859D3112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59777-2E38-7A4D-BE65-F3E25CB94927}" type="datetimeFigureOut">
              <a:rPr lang="en-US" smtClean="0"/>
              <a:t>1/24/2024</a:t>
            </a:fld>
            <a:endParaRPr lang="en-US"/>
          </a:p>
        </p:txBody>
      </p:sp>
      <p:sp>
        <p:nvSpPr>
          <p:cNvPr id="5" name="Footer Placeholder 4">
            <a:extLst>
              <a:ext uri="{FF2B5EF4-FFF2-40B4-BE49-F238E27FC236}">
                <a16:creationId xmlns:a16="http://schemas.microsoft.com/office/drawing/2014/main" id="{03C30FDF-CAC5-0B7A-31E6-D95BF7028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63593C-4308-9950-B70F-323C2E566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E55CA-8219-9249-BD09-16935AAB7099}" type="slidenum">
              <a:rPr lang="en-US" smtClean="0"/>
              <a:t>‹#›</a:t>
            </a:fld>
            <a:endParaRPr lang="en-US"/>
          </a:p>
        </p:txBody>
      </p:sp>
    </p:spTree>
    <p:extLst>
      <p:ext uri="{BB962C8B-B14F-4D97-AF65-F5344CB8AC3E}">
        <p14:creationId xmlns:p14="http://schemas.microsoft.com/office/powerpoint/2010/main" val="94939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diggita.it/story.php?title=Facebook_studia_i_commenti_in_stile_chat_e_Instagram_fa_salvare_i_live_vide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reesvg.org/female-using-telephone-vector-im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netivist.org/debate/emoji-text-messag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acerdotus.com/2017/12/pope-francis-wants-to-change-our-father.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reesvg.org/email-rectangle-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elenkara.com/2021/02/25/dealing-with-unsolicited-emai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rammarly.com/blog/email-subject-lin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lickr.com/photos/mag3737/51884602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en/attachment-envelope-clip-paper-clip-3096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stpaulcalhan.org/calendar-events/birthdays-and-anniversaries/annivers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709F4FC9-790F-4F97-8EE4-312CE916E8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45" name="Rectangle 44">
              <a:extLst>
                <a:ext uri="{FF2B5EF4-FFF2-40B4-BE49-F238E27FC236}">
                  <a16:creationId xmlns:a16="http://schemas.microsoft.com/office/drawing/2014/main" id="{11582185-B7AA-4C85-9F08-0CF3055EF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F928DF6-7FD6-4208-9ACF-63FB7CC78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8" name="Freeform: Shape 47">
            <a:extLst>
              <a:ext uri="{FF2B5EF4-FFF2-40B4-BE49-F238E27FC236}">
                <a16:creationId xmlns:a16="http://schemas.microsoft.com/office/drawing/2014/main" id="{6822B5A5-A76C-4DCB-9522-E70E2E23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0" name="Rectangle 49">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9905999"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2514599" y="1676400"/>
            <a:ext cx="8534401" cy="2590800"/>
          </a:xfrm>
        </p:spPr>
        <p:txBody>
          <a:bodyPr anchor="t">
            <a:normAutofit/>
          </a:bodyPr>
          <a:lstStyle/>
          <a:p>
            <a:pPr algn="l"/>
            <a:r>
              <a:rPr lang="en-US" sz="5200" b="1" dirty="0">
                <a:latin typeface="Times New Roman" panose="02020603050405020304" pitchFamily="18" charset="0"/>
                <a:cs typeface="Times New Roman" panose="02020603050405020304" pitchFamily="18" charset="0"/>
              </a:rPr>
              <a:t>Best Practices</a:t>
            </a:r>
          </a:p>
        </p:txBody>
      </p:sp>
      <p:sp>
        <p:nvSpPr>
          <p:cNvPr id="3" name="Subtitle 2">
            <a:extLst>
              <a:ext uri="{FF2B5EF4-FFF2-40B4-BE49-F238E27FC236}">
                <a16:creationId xmlns:a16="http://schemas.microsoft.com/office/drawing/2014/main" id="{D988379A-9DF4-658C-AECD-7AE29574719C}"/>
              </a:ext>
            </a:extLst>
          </p:cNvPr>
          <p:cNvSpPr>
            <a:spLocks noGrp="1"/>
          </p:cNvSpPr>
          <p:nvPr>
            <p:ph type="subTitle" idx="1"/>
          </p:nvPr>
        </p:nvSpPr>
        <p:spPr>
          <a:xfrm>
            <a:off x="2514598" y="4267200"/>
            <a:ext cx="9220202" cy="914400"/>
          </a:xfrm>
        </p:spPr>
        <p:txBody>
          <a:bodyPr>
            <a:normAutofit/>
          </a:bodyPr>
          <a:lstStyle/>
          <a:p>
            <a:pPr algn="l"/>
            <a:r>
              <a:rPr lang="en-US" sz="3200" dirty="0">
                <a:solidFill>
                  <a:schemeClr val="tx1">
                    <a:alpha val="55000"/>
                  </a:schemeClr>
                </a:solidFill>
                <a:latin typeface="Times New Roman" panose="02020603050405020304" pitchFamily="18" charset="0"/>
                <a:cs typeface="Times New Roman" panose="02020603050405020304" pitchFamily="18" charset="0"/>
              </a:rPr>
              <a:t>Module 4</a:t>
            </a:r>
          </a:p>
        </p:txBody>
      </p:sp>
    </p:spTree>
    <p:extLst>
      <p:ext uri="{BB962C8B-B14F-4D97-AF65-F5344CB8AC3E}">
        <p14:creationId xmlns:p14="http://schemas.microsoft.com/office/powerpoint/2010/main" val="63978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262C87B-205C-4719-AC60-AF13E94F1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22626"/>
            <a:ext cx="5772560" cy="6212748"/>
          </a:xfrm>
          <a:custGeom>
            <a:avLst/>
            <a:gdLst>
              <a:gd name="connsiteX0" fmla="*/ 0 w 5772560"/>
              <a:gd name="connsiteY0" fmla="*/ 0 h 6212748"/>
              <a:gd name="connsiteX1" fmla="*/ 1448661 w 5772560"/>
              <a:gd name="connsiteY1" fmla="*/ 0 h 6212748"/>
              <a:gd name="connsiteX2" fmla="*/ 1940557 w 5772560"/>
              <a:gd name="connsiteY2" fmla="*/ 0 h 6212748"/>
              <a:gd name="connsiteX3" fmla="*/ 5772560 w 5772560"/>
              <a:gd name="connsiteY3" fmla="*/ 0 h 6212748"/>
              <a:gd name="connsiteX4" fmla="*/ 5772560 w 5772560"/>
              <a:gd name="connsiteY4" fmla="*/ 2864954 h 6212748"/>
              <a:gd name="connsiteX5" fmla="*/ 2329115 w 5772560"/>
              <a:gd name="connsiteY5" fmla="*/ 6212748 h 6212748"/>
              <a:gd name="connsiteX6" fmla="*/ 1940557 w 5772560"/>
              <a:gd name="connsiteY6" fmla="*/ 6212748 h 6212748"/>
              <a:gd name="connsiteX7" fmla="*/ 1448661 w 5772560"/>
              <a:gd name="connsiteY7" fmla="*/ 6212748 h 6212748"/>
              <a:gd name="connsiteX8" fmla="*/ 0 w 5772560"/>
              <a:gd name="connsiteY8"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560" h="6212748">
                <a:moveTo>
                  <a:pt x="0" y="0"/>
                </a:moveTo>
                <a:lnTo>
                  <a:pt x="1448661" y="0"/>
                </a:lnTo>
                <a:lnTo>
                  <a:pt x="1940557" y="0"/>
                </a:lnTo>
                <a:lnTo>
                  <a:pt x="5772560" y="0"/>
                </a:lnTo>
                <a:lnTo>
                  <a:pt x="5772560" y="2864954"/>
                </a:lnTo>
                <a:lnTo>
                  <a:pt x="2329115" y="6212748"/>
                </a:lnTo>
                <a:lnTo>
                  <a:pt x="1940557" y="6212748"/>
                </a:lnTo>
                <a:lnTo>
                  <a:pt x="1448661"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1111340" y="785455"/>
            <a:ext cx="4546725" cy="1642850"/>
          </a:xfrm>
        </p:spPr>
        <p:txBody>
          <a:bodyPr>
            <a:normAutofit/>
          </a:bodyPr>
          <a:lstStyle/>
          <a:p>
            <a:r>
              <a:rPr lang="en-US" sz="5200" b="1" dirty="0">
                <a:latin typeface="Times New Roman" panose="02020603050405020304" pitchFamily="18" charset="0"/>
                <a:cs typeface="Times New Roman" panose="02020603050405020304" pitchFamily="18" charset="0"/>
              </a:rPr>
              <a:t>Newsletters</a:t>
            </a:r>
          </a:p>
        </p:txBody>
      </p:sp>
      <p:pic>
        <p:nvPicPr>
          <p:cNvPr id="7" name="Graphic 6" descr="Newspaper">
            <a:extLst>
              <a:ext uri="{FF2B5EF4-FFF2-40B4-BE49-F238E27FC236}">
                <a16:creationId xmlns:a16="http://schemas.microsoft.com/office/drawing/2014/main" id="{3C08C2B0-FFFB-343F-5D06-7E0B69FBC9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8147" y="2174951"/>
            <a:ext cx="4164244" cy="4164244"/>
          </a:xfrm>
          <a:prstGeom prst="rect">
            <a:avLst/>
          </a:prstGeom>
        </p:spPr>
      </p:pic>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627449" y="2558451"/>
            <a:ext cx="6987015" cy="3399670"/>
          </a:xfrm>
        </p:spPr>
        <p:txBody>
          <a:bodyPr anchor="t">
            <a:noAutofit/>
          </a:bodyPr>
          <a:lstStyle/>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Newsletters can be formal or informal and are a great resource to share news, showcase activities and promote the League.</a:t>
            </a:r>
          </a:p>
          <a:p>
            <a:pPr>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A newsletter template is available for download from the national website.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18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p:txBody>
          <a:bodyPr>
            <a:normAutofit/>
          </a:bodyPr>
          <a:lstStyle/>
          <a:p>
            <a:r>
              <a:rPr lang="en-US" sz="5200" b="1" dirty="0">
                <a:latin typeface="Times New Roman" panose="02020603050405020304" pitchFamily="18" charset="0"/>
                <a:cs typeface="Times New Roman" panose="02020603050405020304" pitchFamily="18" charset="0"/>
              </a:rPr>
              <a:t>Social Media</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200" y="1528997"/>
            <a:ext cx="10515600" cy="4963878"/>
          </a:xfrm>
        </p:spPr>
        <p:txBody>
          <a:bodyPr>
            <a:noAutofit/>
          </a:bodyPr>
          <a:lstStyle/>
          <a:p>
            <a:pPr marL="0" indent="0" algn="just">
              <a:lnSpc>
                <a:spcPct val="107000"/>
              </a:lnSpc>
              <a:spcAft>
                <a:spcPts val="800"/>
              </a:spcAft>
              <a:buNone/>
            </a:pPr>
            <a:r>
              <a:rPr lang="en-CA"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S</a:t>
            </a:r>
            <a:r>
              <a:rPr lang="en-CA"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ocial media refers to a computer-based technology that facilitates the sharing of ideas, thoughts and information through virtual networks and communities.</a:t>
            </a:r>
            <a:endParaRPr lang="en-CA"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itchFamily="2" charset="2"/>
              <a:buChar char=""/>
            </a:pPr>
            <a:r>
              <a:rPr lang="en-CA"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Examples currently being used by the League include </a:t>
            </a:r>
            <a:r>
              <a:rPr lang="en-CA"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Facebook, Instagram, X (formerly known as Twitter), Pinterest and YouTube. </a:t>
            </a:r>
          </a:p>
          <a:p>
            <a:pPr marL="342900" lvl="0" indent="-342900">
              <a:lnSpc>
                <a:spcPct val="107000"/>
              </a:lnSpc>
              <a:spcAft>
                <a:spcPts val="600"/>
              </a:spcAft>
              <a:buFont typeface="Symbol" pitchFamily="2" charset="2"/>
              <a:buChar char=""/>
            </a:pPr>
            <a:r>
              <a:rPr lang="en-CA"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Social media is a public forum. Any information posted to social media may last forever.</a:t>
            </a:r>
          </a:p>
          <a:p>
            <a:pPr marL="342900" lvl="0" indent="-342900">
              <a:lnSpc>
                <a:spcPct val="107000"/>
              </a:lnSpc>
              <a:spcAft>
                <a:spcPts val="600"/>
              </a:spcAft>
              <a:buFont typeface="Symbol" pitchFamily="2" charset="2"/>
              <a:buChar char=""/>
            </a:pPr>
            <a:r>
              <a:rPr lang="en-CA"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Keep posts short and simple.</a:t>
            </a:r>
          </a:p>
          <a:p>
            <a:pPr marL="342900" lvl="0" indent="-342900">
              <a:lnSpc>
                <a:spcPct val="107000"/>
              </a:lnSpc>
              <a:spcAft>
                <a:spcPts val="600"/>
              </a:spcAft>
              <a:buFont typeface="Symbol" pitchFamily="2" charset="2"/>
              <a:buChar char=""/>
            </a:pPr>
            <a:r>
              <a:rPr lang="en-CA"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If you are interested in using social media, do your research.</a:t>
            </a:r>
          </a:p>
        </p:txBody>
      </p:sp>
      <p:pic>
        <p:nvPicPr>
          <p:cNvPr id="14" name="Picture 13">
            <a:extLst>
              <a:ext uri="{FF2B5EF4-FFF2-40B4-BE49-F238E27FC236}">
                <a16:creationId xmlns:a16="http://schemas.microsoft.com/office/drawing/2014/main" id="{4774DB64-861D-0E97-F580-756C2AECD5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83595" y="4701847"/>
            <a:ext cx="2570205" cy="1471184"/>
          </a:xfrm>
          <a:prstGeom prst="rect">
            <a:avLst/>
          </a:prstGeom>
        </p:spPr>
      </p:pic>
    </p:spTree>
    <p:extLst>
      <p:ext uri="{BB962C8B-B14F-4D97-AF65-F5344CB8AC3E}">
        <p14:creationId xmlns:p14="http://schemas.microsoft.com/office/powerpoint/2010/main" val="162796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p:txBody>
          <a:bodyPr>
            <a:normAutofit/>
          </a:bodyPr>
          <a:lstStyle/>
          <a:p>
            <a:r>
              <a:rPr lang="en-US" sz="5200" b="1" dirty="0">
                <a:latin typeface="Times New Roman" panose="02020603050405020304" pitchFamily="18" charset="0"/>
                <a:cs typeface="Times New Roman" panose="02020603050405020304" pitchFamily="18" charset="0"/>
              </a:rPr>
              <a:t>Telephone Calls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200" y="1825625"/>
            <a:ext cx="10515600" cy="4667250"/>
          </a:xfrm>
        </p:spPr>
        <p:txBody>
          <a:bodyPr>
            <a:normAutofit fontScale="92500" lnSpcReduction="10000"/>
          </a:bodyPr>
          <a:lstStyle/>
          <a:p>
            <a:pPr marL="0" indent="0">
              <a:lnSpc>
                <a:spcPct val="107000"/>
              </a:lnSpc>
              <a:spcAft>
                <a:spcPts val="800"/>
              </a:spcAft>
              <a:buNone/>
            </a:pPr>
            <a:r>
              <a:rPr lang="en-CA" dirty="0">
                <a:solidFill>
                  <a:srgbClr val="00000A"/>
                </a:solidFill>
                <a:latin typeface="Times New Roman" panose="02020603050405020304" pitchFamily="18" charset="0"/>
                <a:ea typeface="Calibri" panose="020F0502020204030204" pitchFamily="34" charset="0"/>
                <a:cs typeface="Times New Roman" panose="02020603050405020304" pitchFamily="18" charset="0"/>
              </a:rPr>
              <a:t>G</a:t>
            </a:r>
            <a:r>
              <a:rPr lang="en-CA"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uidelines to follow when you leave a telephone message:</a:t>
            </a:r>
          </a:p>
          <a:p>
            <a:pPr marL="342900" lvl="0" indent="-342900">
              <a:buFont typeface="Symbol" pitchFamily="2" charset="2"/>
              <a:buChar char=""/>
            </a:pPr>
            <a:r>
              <a:rPr lang="en-CA"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Speak slowly and clearly and remember to smile.</a:t>
            </a:r>
            <a:endParaRPr lang="en-CA"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CA"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Introduce yourself.</a:t>
            </a:r>
            <a:endParaRPr lang="en-CA"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CA"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Mention why you are calling.</a:t>
            </a:r>
            <a:endParaRPr lang="en-CA"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CA"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Make sure your details are clear. </a:t>
            </a:r>
            <a:endParaRPr lang="en-CA"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en-CA" sz="2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Is the message to convey information only (i.e., date and time of a meeting)?</a:t>
            </a:r>
            <a:endParaRPr lang="en-C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600"/>
              </a:spcAft>
              <a:buFont typeface="Courier New" panose="02070309020205020404" pitchFamily="49" charset="0"/>
              <a:buChar char="o"/>
            </a:pPr>
            <a:r>
              <a:rPr lang="en-CA" sz="2800"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If you need a call-back, ensure you slowly repeat the telephone number twice.</a:t>
            </a:r>
            <a:endParaRPr lang="en-C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CA"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Telephone trees are optional for members. Ensure you have permission to share information and are specific about who will get it.</a:t>
            </a:r>
            <a:endParaRPr lang="en-CA"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4B8734C-E5B7-2EC4-3AA3-10001FD9D2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59212" y="681037"/>
            <a:ext cx="2439362" cy="2451907"/>
          </a:xfrm>
          <a:prstGeom prst="rect">
            <a:avLst/>
          </a:prstGeom>
        </p:spPr>
      </p:pic>
    </p:spTree>
    <p:extLst>
      <p:ext uri="{BB962C8B-B14F-4D97-AF65-F5344CB8AC3E}">
        <p14:creationId xmlns:p14="http://schemas.microsoft.com/office/powerpoint/2010/main" val="24264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1137038" y="609597"/>
            <a:ext cx="9770022" cy="1330841"/>
          </a:xfrm>
        </p:spPr>
        <p:txBody>
          <a:bodyPr>
            <a:normAutofit/>
          </a:bodyPr>
          <a:lstStyle/>
          <a:p>
            <a:r>
              <a:rPr lang="en-US" sz="5200" b="1" dirty="0">
                <a:latin typeface="Times New Roman" panose="02020603050405020304" pitchFamily="18" charset="0"/>
                <a:cs typeface="Times New Roman" panose="02020603050405020304" pitchFamily="18" charset="0"/>
              </a:rPr>
              <a:t>Meetings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1137037" y="1813810"/>
            <a:ext cx="6432995" cy="4288878"/>
          </a:xfrm>
        </p:spPr>
        <p:txBody>
          <a:bodyPr>
            <a:noAutofit/>
          </a:bodyPr>
          <a:lstStyle/>
          <a:p>
            <a:pPr>
              <a:spcAft>
                <a:spcPts val="600"/>
              </a:spcAft>
            </a:pPr>
            <a:r>
              <a:rPr lang="en-CA" dirty="0">
                <a:effectLst/>
                <a:latin typeface="Times New Roman" panose="02020603050405020304" pitchFamily="18" charset="0"/>
                <a:ea typeface="Calibri" panose="020F0502020204030204" pitchFamily="34" charset="0"/>
                <a:cs typeface="Times New Roman" panose="02020603050405020304" pitchFamily="18" charset="0"/>
              </a:rPr>
              <a:t>Agendas should be provided for all formal meetings. </a:t>
            </a:r>
          </a:p>
          <a:p>
            <a:pPr>
              <a:spcAft>
                <a:spcPts val="600"/>
              </a:spcAft>
            </a:pPr>
            <a:r>
              <a:rPr lang="en-CA" dirty="0">
                <a:effectLst/>
                <a:latin typeface="Times New Roman" panose="02020603050405020304" pitchFamily="18" charset="0"/>
                <a:ea typeface="Calibri" panose="020F0502020204030204" pitchFamily="34" charset="0"/>
                <a:cs typeface="Times New Roman" panose="02020603050405020304" pitchFamily="18" charset="0"/>
              </a:rPr>
              <a:t>It may be helpful to resend meeting information as a reminder the day before or the day of the meeting. This ensures that information is easily found at the top of someone’s inbox. </a:t>
            </a:r>
          </a:p>
          <a:p>
            <a:pPr>
              <a:spcAft>
                <a:spcPts val="600"/>
              </a:spcAft>
            </a:pPr>
            <a:r>
              <a:rPr lang="en-CA" i="1" dirty="0">
                <a:effectLst/>
                <a:latin typeface="Times New Roman" panose="02020603050405020304" pitchFamily="18" charset="0"/>
                <a:ea typeface="Calibri" panose="020F0502020204030204" pitchFamily="34" charset="0"/>
                <a:cs typeface="Times New Roman" panose="02020603050405020304" pitchFamily="18" charset="0"/>
              </a:rPr>
              <a:t>Guide to Simplifying Meetings</a:t>
            </a:r>
            <a:r>
              <a:rPr lang="en-CA" dirty="0">
                <a:effectLst/>
                <a:latin typeface="Times New Roman" panose="02020603050405020304" pitchFamily="18" charset="0"/>
                <a:ea typeface="Calibri" panose="020F0502020204030204" pitchFamily="34" charset="0"/>
                <a:cs typeface="Times New Roman" panose="02020603050405020304" pitchFamily="18" charset="0"/>
              </a:rPr>
              <a:t> also includes further information on meetings.</a:t>
            </a:r>
          </a:p>
        </p:txBody>
      </p:sp>
      <p:sp>
        <p:nvSpPr>
          <p:cNvPr id="23" name="Freeform: Shape 2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Meeting">
            <a:extLst>
              <a:ext uri="{FF2B5EF4-FFF2-40B4-BE49-F238E27FC236}">
                <a16:creationId xmlns:a16="http://schemas.microsoft.com/office/drawing/2014/main" id="{2CA7CF3B-63C6-F8F8-9BE9-E11DD78549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5858" y="2154536"/>
            <a:ext cx="3482910" cy="3482910"/>
          </a:xfrm>
          <a:prstGeom prst="rect">
            <a:avLst/>
          </a:prstGeom>
        </p:spPr>
      </p:pic>
      <p:sp>
        <p:nvSpPr>
          <p:cNvPr id="25"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1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1115568" y="509521"/>
            <a:ext cx="10232136" cy="1014984"/>
          </a:xfrm>
        </p:spPr>
        <p:txBody>
          <a:bodyPr>
            <a:normAutofit/>
          </a:bodyPr>
          <a:lstStyle/>
          <a:p>
            <a:r>
              <a:rPr lang="en-US" sz="5200" b="1" dirty="0">
                <a:latin typeface="Times New Roman" panose="02020603050405020304" pitchFamily="18" charset="0"/>
                <a:cs typeface="Times New Roman" panose="02020603050405020304" pitchFamily="18" charset="0"/>
              </a:rPr>
              <a:t>Virtual Meetings/Webinars</a:t>
            </a:r>
          </a:p>
        </p:txBody>
      </p:sp>
      <p:sp>
        <p:nvSpPr>
          <p:cNvPr id="21" name="Rectangle 20">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2439FAC-D2F5-D109-E2B0-E84BBC19507D}"/>
              </a:ext>
            </a:extLst>
          </p:cNvPr>
          <p:cNvGraphicFramePr>
            <a:graphicFrameLocks noGrp="1"/>
          </p:cNvGraphicFramePr>
          <p:nvPr>
            <p:ph idx="1"/>
            <p:extLst>
              <p:ext uri="{D42A27DB-BD31-4B8C-83A1-F6EECF244321}">
                <p14:modId xmlns:p14="http://schemas.microsoft.com/office/powerpoint/2010/main" val="2330004912"/>
              </p:ext>
            </p:extLst>
          </p:nvPr>
        </p:nvGraphicFramePr>
        <p:xfrm>
          <a:off x="626850" y="1673351"/>
          <a:ext cx="10720854" cy="4519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392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572493" y="238539"/>
            <a:ext cx="11018520" cy="1434415"/>
          </a:xfrm>
        </p:spPr>
        <p:txBody>
          <a:bodyPr anchor="b">
            <a:normAutofit/>
          </a:bodyPr>
          <a:lstStyle/>
          <a:p>
            <a:r>
              <a:rPr lang="en-US" sz="5200" b="1" dirty="0">
                <a:latin typeface="Times New Roman" panose="02020603050405020304" pitchFamily="18" charset="0"/>
                <a:cs typeface="Times New Roman" panose="02020603050405020304" pitchFamily="18" charset="0"/>
              </a:rPr>
              <a:t>Text Messages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572493" y="2071316"/>
            <a:ext cx="6713552" cy="4119172"/>
          </a:xfrm>
        </p:spPr>
        <p:txBody>
          <a:bodyPr anchor="t">
            <a:normAutofit/>
          </a:bodyPr>
          <a:lstStyle/>
          <a:p>
            <a:pPr marL="0" indent="0">
              <a:spcAft>
                <a:spcPts val="800"/>
              </a:spcAft>
              <a:buNone/>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Text messages are used for informal communication, mostly between individuals.</a:t>
            </a:r>
          </a:p>
          <a:p>
            <a:pPr marL="342900" lvl="0" indent="-342900">
              <a:spcAft>
                <a:spcPts val="600"/>
              </a:spcAft>
              <a:buFont typeface="Symbol" pitchFamily="2" charset="2"/>
              <a:buChar char=""/>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Be aware of the time of day when you are sending text messages</a:t>
            </a:r>
            <a:r>
              <a:rPr lang="en-CA"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lvl="0" indent="0">
              <a:spcAft>
                <a:spcPts val="600"/>
              </a:spcAft>
              <a:buNone/>
            </a:pPr>
            <a:endParaRPr lang="en-CA" sz="2200" dirty="0">
              <a:latin typeface="Times New Roman" panose="02020603050405020304" pitchFamily="18" charset="0"/>
              <a:ea typeface="Calibri" panose="020F0502020204030204" pitchFamily="34" charset="0"/>
            </a:endParaRPr>
          </a:p>
          <a:p>
            <a:pPr marL="342900" lvl="0" indent="-342900">
              <a:spcAft>
                <a:spcPts val="600"/>
              </a:spcAft>
              <a:buFont typeface="Symbol" pitchFamily="2" charset="2"/>
              <a:buChar char=""/>
            </a:pPr>
            <a:endParaRPr lang="en-CA" sz="2200" dirty="0">
              <a:effectLst/>
              <a:latin typeface="Times New Roman" panose="02020603050405020304" pitchFamily="18" charset="0"/>
              <a:ea typeface="Calibri" panose="020F0502020204030204" pitchFamily="34" charset="0"/>
            </a:endParaRPr>
          </a:p>
          <a:p>
            <a:pPr marL="342900" lvl="0" indent="-342900">
              <a:spcAft>
                <a:spcPts val="600"/>
              </a:spcAft>
              <a:buFont typeface="Symbol" pitchFamily="2" charset="2"/>
              <a:buChar char=""/>
            </a:pPr>
            <a:endParaRPr lang="en-CA" sz="2200" dirty="0">
              <a:effectLst/>
              <a:latin typeface="Calibri" panose="020F0502020204030204" pitchFamily="34" charset="0"/>
              <a:ea typeface="Calibri" panose="020F0502020204030204" pitchFamily="34" charset="0"/>
            </a:endParaRP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5" name="Picture 4" descr="A screenshot of a chat&#10;&#10;Description automatically generated">
            <a:extLst>
              <a:ext uri="{FF2B5EF4-FFF2-40B4-BE49-F238E27FC236}">
                <a16:creationId xmlns:a16="http://schemas.microsoft.com/office/drawing/2014/main" id="{EBCF7EC6-2106-0DC7-D3B6-1D8F182783D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0263" r="25623" b="2"/>
          <a:stretch/>
        </p:blipFill>
        <p:spPr>
          <a:xfrm>
            <a:off x="7675658" y="2093976"/>
            <a:ext cx="3941064" cy="4096512"/>
          </a:xfrm>
          <a:prstGeom prst="rect">
            <a:avLst/>
          </a:prstGeom>
        </p:spPr>
      </p:pic>
    </p:spTree>
    <p:extLst>
      <p:ext uri="{BB962C8B-B14F-4D97-AF65-F5344CB8AC3E}">
        <p14:creationId xmlns:p14="http://schemas.microsoft.com/office/powerpoint/2010/main" val="324594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nfinite question marks in 3D rendering">
            <a:extLst>
              <a:ext uri="{FF2B5EF4-FFF2-40B4-BE49-F238E27FC236}">
                <a16:creationId xmlns:a16="http://schemas.microsoft.com/office/drawing/2014/main" id="{DB884187-A1E1-2C3A-2150-9E4CE4EECF0F}"/>
              </a:ext>
            </a:extLst>
          </p:cNvPr>
          <p:cNvPicPr>
            <a:picLocks noChangeAspect="1"/>
          </p:cNvPicPr>
          <p:nvPr/>
        </p:nvPicPr>
        <p:blipFill rotWithShape="1">
          <a:blip r:embed="rId3"/>
          <a:srcRect t="15403"/>
          <a:stretch/>
        </p:blipFill>
        <p:spPr>
          <a:xfrm>
            <a:off x="-4" y="-16897"/>
            <a:ext cx="12192003" cy="6884632"/>
          </a:xfrm>
          <a:prstGeom prst="rect">
            <a:avLst/>
          </a:prstGeom>
        </p:spPr>
      </p:pic>
      <p:sp useBgFill="1">
        <p:nvSpPr>
          <p:cNvPr id="9" name="Rectangle 8">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3334" y="1474755"/>
            <a:ext cx="3943552" cy="3927961"/>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B64BD8-4C3C-17E0-D40D-06B67871ABD3}"/>
              </a:ext>
            </a:extLst>
          </p:cNvPr>
          <p:cNvSpPr>
            <a:spLocks noGrp="1"/>
          </p:cNvSpPr>
          <p:nvPr>
            <p:ph type="ctrTitle"/>
          </p:nvPr>
        </p:nvSpPr>
        <p:spPr>
          <a:xfrm>
            <a:off x="1787834" y="2209317"/>
            <a:ext cx="3519780" cy="799698"/>
          </a:xfrm>
        </p:spPr>
        <p:txBody>
          <a:bodyPr anchor="t">
            <a:noAutofit/>
          </a:bodyPr>
          <a:lstStyle/>
          <a:p>
            <a:pPr algn="l"/>
            <a:r>
              <a:rPr lang="en-US" sz="5200" b="1" dirty="0">
                <a:latin typeface="Times New Roman" panose="02020603050405020304" pitchFamily="18" charset="0"/>
                <a:cs typeface="Times New Roman" panose="02020603050405020304" pitchFamily="18" charset="0"/>
              </a:rPr>
              <a:t>Questions?</a:t>
            </a:r>
          </a:p>
        </p:txBody>
      </p:sp>
      <p:cxnSp>
        <p:nvCxnSpPr>
          <p:cNvPr id="11" name="Straight Connector 10">
            <a:extLst>
              <a:ext uri="{FF2B5EF4-FFF2-40B4-BE49-F238E27FC236}">
                <a16:creationId xmlns:a16="http://schemas.microsoft.com/office/drawing/2014/main" id="{8748256A-88AC-4254-406B-0E8EE2CC2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54585" y="1940933"/>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04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1B27-850C-3AF9-C9A7-CF099F6BCAA9}"/>
              </a:ext>
            </a:extLst>
          </p:cNvPr>
          <p:cNvSpPr>
            <a:spLocks noGrp="1"/>
          </p:cNvSpPr>
          <p:nvPr>
            <p:ph type="title"/>
          </p:nvPr>
        </p:nvSpPr>
        <p:spPr>
          <a:xfrm>
            <a:off x="838200" y="365125"/>
            <a:ext cx="4687957" cy="1325563"/>
          </a:xfrm>
        </p:spPr>
        <p:txBody>
          <a:bodyPr>
            <a:normAutofit/>
          </a:bodyPr>
          <a:lstStyle/>
          <a:p>
            <a:r>
              <a:rPr lang="en-US" sz="5200" b="1" dirty="0">
                <a:latin typeface="Times New Roman" panose="02020603050405020304" pitchFamily="18" charset="0"/>
                <a:cs typeface="Times New Roman" panose="02020603050405020304" pitchFamily="18" charset="0"/>
              </a:rPr>
              <a:t>Closing Prayer</a:t>
            </a:r>
          </a:p>
        </p:txBody>
      </p:sp>
      <p:sp>
        <p:nvSpPr>
          <p:cNvPr id="3" name="Content Placeholder 2">
            <a:extLst>
              <a:ext uri="{FF2B5EF4-FFF2-40B4-BE49-F238E27FC236}">
                <a16:creationId xmlns:a16="http://schemas.microsoft.com/office/drawing/2014/main" id="{DDF600E3-5456-A5CA-3EDD-2FA2428FEC0B}"/>
              </a:ext>
            </a:extLst>
          </p:cNvPr>
          <p:cNvSpPr>
            <a:spLocks noGrp="1"/>
          </p:cNvSpPr>
          <p:nvPr>
            <p:ph idx="1"/>
          </p:nvPr>
        </p:nvSpPr>
        <p:spPr>
          <a:xfrm>
            <a:off x="437322" y="1626845"/>
            <a:ext cx="10916478" cy="4667250"/>
          </a:xfrm>
        </p:spPr>
        <p:txBody>
          <a:bodyPr>
            <a:noAutofit/>
          </a:bodyPr>
          <a:lstStyle/>
          <a:p>
            <a:pPr marL="0" indent="0">
              <a:buNone/>
            </a:pPr>
            <a:endParaRPr lang="en-CA" dirty="0">
              <a:solidFill>
                <a:srgbClr val="000000"/>
              </a:solidFill>
              <a:effectLst/>
              <a:latin typeface="Times New Roman" panose="02020603050405020304" pitchFamily="18" charset="0"/>
              <a:ea typeface="Times New Roman" panose="02020603050405020304" pitchFamily="18" charset="0"/>
            </a:endParaRPr>
          </a:p>
          <a:p>
            <a:pPr marL="0" indent="0">
              <a:buNone/>
            </a:pPr>
            <a:endParaRPr lang="en-CA" dirty="0">
              <a:solidFill>
                <a:srgbClr val="000000"/>
              </a:solidFill>
              <a:latin typeface="Times New Roman" panose="02020603050405020304" pitchFamily="18" charset="0"/>
              <a:ea typeface="Times New Roman" panose="02020603050405020304" pitchFamily="18" charset="0"/>
            </a:endParaRPr>
          </a:p>
          <a:p>
            <a:pPr marL="0" indent="0">
              <a:buNone/>
            </a:pPr>
            <a:endParaRPr lang="en-CA" dirty="0">
              <a:solidFill>
                <a:srgbClr val="000000"/>
              </a:solidFill>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pure Word poured out from the heart of the Father, help us to make our communication clear, open and heartfelt.</a:t>
            </a:r>
            <a:endParaRPr lang="en-CA" dirty="0">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Word made flesh, help us listen to the beating of hearts, to rediscover ourselves as brothers and sisters, and to disarm the hostility that divides.</a:t>
            </a:r>
            <a:endParaRPr lang="en-CA" dirty="0">
              <a:effectLst/>
              <a:latin typeface="Times New Roman" panose="02020603050405020304" pitchFamily="18" charset="0"/>
              <a:ea typeface="Times New Roman" panose="02020603050405020304" pitchFamily="18" charset="0"/>
            </a:endParaRPr>
          </a:p>
          <a:p>
            <a:pPr marL="0" indent="0" algn="just">
              <a:buNone/>
            </a:pPr>
            <a:r>
              <a:rPr lang="en-CA" dirty="0">
                <a:solidFill>
                  <a:srgbClr val="000000"/>
                </a:solidFill>
                <a:effectLst/>
                <a:latin typeface="Times New Roman" panose="02020603050405020304" pitchFamily="18" charset="0"/>
                <a:ea typeface="Times New Roman" panose="02020603050405020304" pitchFamily="18" charset="0"/>
              </a:rPr>
              <a:t>May the Lord Jesus, the Word of truth and love, help us speak the truth in charity, so that we may feel like protectors of one another.</a:t>
            </a:r>
            <a:r>
              <a:rPr lang="en-CA" dirty="0">
                <a:latin typeface="Times New Roman" panose="02020603050405020304" pitchFamily="18" charset="0"/>
                <a:ea typeface="Times New Roman" panose="02020603050405020304" pitchFamily="18" charset="0"/>
              </a:rPr>
              <a:t> </a:t>
            </a:r>
          </a:p>
          <a:p>
            <a:pPr marL="0" indent="0" algn="r">
              <a:buNone/>
            </a:pPr>
            <a:r>
              <a:rPr lang="en-CA" dirty="0">
                <a:latin typeface="Times New Roman" panose="02020603050405020304" pitchFamily="18" charset="0"/>
                <a:ea typeface="Times New Roman" panose="02020603050405020304" pitchFamily="18" charset="0"/>
              </a:rPr>
              <a:t>(</a:t>
            </a:r>
            <a:r>
              <a:rPr lang="en-CA" dirty="0">
                <a:solidFill>
                  <a:srgbClr val="000000"/>
                </a:solidFill>
                <a:effectLst/>
                <a:latin typeface="Times New Roman" panose="02020603050405020304" pitchFamily="18" charset="0"/>
                <a:ea typeface="Times New Roman" panose="02020603050405020304" pitchFamily="18" charset="0"/>
              </a:rPr>
              <a:t>Pope Francis)</a:t>
            </a:r>
          </a:p>
        </p:txBody>
      </p:sp>
      <p:pic>
        <p:nvPicPr>
          <p:cNvPr id="11" name="Picture 10">
            <a:extLst>
              <a:ext uri="{FF2B5EF4-FFF2-40B4-BE49-F238E27FC236}">
                <a16:creationId xmlns:a16="http://schemas.microsoft.com/office/drawing/2014/main" id="{6A684E14-AE38-CBFB-8BBB-89F99859E5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03235" y="0"/>
            <a:ext cx="5751443" cy="3019508"/>
          </a:xfrm>
          <a:prstGeom prst="rect">
            <a:avLst/>
          </a:prstGeom>
        </p:spPr>
      </p:pic>
    </p:spTree>
    <p:extLst>
      <p:ext uri="{BB962C8B-B14F-4D97-AF65-F5344CB8AC3E}">
        <p14:creationId xmlns:p14="http://schemas.microsoft.com/office/powerpoint/2010/main" val="174227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215A-22E3-0BE8-A102-F323858BE9F5}"/>
              </a:ext>
            </a:extLst>
          </p:cNvPr>
          <p:cNvSpPr>
            <a:spLocks noGrp="1"/>
          </p:cNvSpPr>
          <p:nvPr>
            <p:ph type="title"/>
          </p:nvPr>
        </p:nvSpPr>
        <p:spPr>
          <a:xfrm>
            <a:off x="841851" y="2187934"/>
            <a:ext cx="3973385" cy="3692028"/>
          </a:xfrm>
          <a:noFill/>
        </p:spPr>
        <p:txBody>
          <a:bodyPr vert="horz" lIns="91440" tIns="45720" rIns="91440" bIns="45720" rtlCol="0" anchor="b">
            <a:normAutofit/>
          </a:bodyPr>
          <a:lstStyle/>
          <a:p>
            <a:r>
              <a:rPr lang="en-US" sz="5200" b="1" dirty="0">
                <a:latin typeface="Times New Roman" panose="02020603050405020304" pitchFamily="18" charset="0"/>
                <a:cs typeface="Times New Roman" panose="02020603050405020304" pitchFamily="18" charset="0"/>
              </a:rPr>
              <a:t>Opening Prayer</a:t>
            </a:r>
          </a:p>
        </p:txBody>
      </p:sp>
      <p:pic>
        <p:nvPicPr>
          <p:cNvPr id="4" name="Picture 3">
            <a:extLst>
              <a:ext uri="{FF2B5EF4-FFF2-40B4-BE49-F238E27FC236}">
                <a16:creationId xmlns:a16="http://schemas.microsoft.com/office/drawing/2014/main" id="{F8D44D50-8E62-AEBD-1C75-0A761D69452F}"/>
              </a:ext>
            </a:extLst>
          </p:cNvPr>
          <p:cNvPicPr>
            <a:picLocks noChangeAspect="1"/>
          </p:cNvPicPr>
          <p:nvPr/>
        </p:nvPicPr>
        <p:blipFill>
          <a:blip r:embed="rId3"/>
          <a:stretch>
            <a:fillRect/>
          </a:stretch>
        </p:blipFill>
        <p:spPr>
          <a:xfrm>
            <a:off x="622707" y="978038"/>
            <a:ext cx="2910782" cy="2910782"/>
          </a:xfrm>
          <a:prstGeom prst="rect">
            <a:avLst/>
          </a:prstGeom>
        </p:spPr>
      </p:pic>
      <p:sp>
        <p:nvSpPr>
          <p:cNvPr id="6" name="TextBox 5">
            <a:extLst>
              <a:ext uri="{FF2B5EF4-FFF2-40B4-BE49-F238E27FC236}">
                <a16:creationId xmlns:a16="http://schemas.microsoft.com/office/drawing/2014/main" id="{52F9BD37-56C5-2F49-6E56-954E82D543E3}"/>
              </a:ext>
            </a:extLst>
          </p:cNvPr>
          <p:cNvSpPr txBox="1"/>
          <p:nvPr/>
        </p:nvSpPr>
        <p:spPr>
          <a:xfrm>
            <a:off x="3852493" y="302359"/>
            <a:ext cx="7951305"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Let us pray, (Pause)... Let us be still and recognize the presence of God with us and in us.</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name of the Father, and of the Son, and of the Holy Spirit,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Good and loving God, our source of love and light,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Thank You for bringing us together today in a spirit of generosity.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offer You this prayer in gratitude.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honour</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one another by keeping an open mind.</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voice our truth and listen with an open heart.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May we discern Your will to unite us in a fruitful outcome.</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We ask for Your wisdom and grace to use our talents for the betterment of others.</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With the guidance of the Holy Spirit,</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 the loving intercession of Our Lady of Good Counsel,</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Through Christ our Lord, </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name of the Father, and the Son and the Holy Spirit,</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Amen.</a:t>
            </a:r>
            <a:endParaRPr kumimoji="0" lang="en-CA" sz="23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812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838200" y="365126"/>
            <a:ext cx="10515600" cy="1306440"/>
          </a:xfrm>
        </p:spPr>
        <p:txBody>
          <a:bodyPr>
            <a:normAutofit/>
          </a:bodyPr>
          <a:lstStyle/>
          <a:p>
            <a:r>
              <a:rPr lang="en-US" sz="5200" b="1" dirty="0">
                <a:latin typeface="Times New Roman" panose="02020603050405020304" pitchFamily="18" charset="0"/>
                <a:cs typeface="Times New Roman" panose="02020603050405020304" pitchFamily="18" charset="0"/>
              </a:rPr>
              <a:t>Addressing Email             </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199" y="1825625"/>
            <a:ext cx="9460043" cy="4301437"/>
          </a:xfrm>
        </p:spPr>
        <p:txBody>
          <a:bodyPr>
            <a:normAutofit/>
          </a:bodyPr>
          <a:lstStyle/>
          <a:p>
            <a:pPr marL="342900" lvl="0" indent="-342900">
              <a:spcAft>
                <a:spcPts val="600"/>
              </a:spcAft>
              <a:buFont typeface="Symbol" pitchFamily="2" charset="2"/>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TO (address to) line should include the primary audience of the message.</a:t>
            </a:r>
          </a:p>
          <a:p>
            <a:pPr marL="342900" lvl="0" indent="-342900">
              <a:spcAft>
                <a:spcPts val="600"/>
              </a:spcAft>
              <a:buFont typeface="Symbol" pitchFamily="2" charset="2"/>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CC (carbon copy) should include anyone who doesn’t need to act on the content of the message but </a:t>
            </a:r>
            <a:r>
              <a:rPr lang="en-CA" dirty="0">
                <a:latin typeface="Times New Roman" panose="02020603050405020304" pitchFamily="18" charset="0"/>
                <a:ea typeface="Calibri" panose="020F0502020204030204" pitchFamily="34" charset="0"/>
                <a:cs typeface="Times New Roman" panose="02020603050405020304" pitchFamily="18" charset="0"/>
              </a:rPr>
              <a:t>should</a:t>
            </a:r>
            <a:r>
              <a:rPr lang="en-CA" dirty="0">
                <a:effectLst/>
                <a:latin typeface="Times New Roman" panose="02020603050405020304" pitchFamily="18" charset="0"/>
                <a:ea typeface="Calibri" panose="020F0502020204030204" pitchFamily="34" charset="0"/>
                <a:cs typeface="Times New Roman" panose="02020603050405020304" pitchFamily="18" charset="0"/>
              </a:rPr>
              <a:t> know the message was sent and be aware of the content.</a:t>
            </a:r>
          </a:p>
          <a:p>
            <a:pPr marL="342900" lvl="0" indent="-342900">
              <a:spcAft>
                <a:spcPts val="600"/>
              </a:spcAft>
              <a:buFont typeface="Symbol" pitchFamily="2" charset="2"/>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BCC (blind carbon copy) is used when sending an email to an address list; everyone should be BCC’d to preserve privacy. For example, when sending out a newsletter by email, all recipients should be BCC’d.</a:t>
            </a:r>
          </a:p>
        </p:txBody>
      </p:sp>
      <p:pic>
        <p:nvPicPr>
          <p:cNvPr id="5" name="Picture 4">
            <a:extLst>
              <a:ext uri="{FF2B5EF4-FFF2-40B4-BE49-F238E27FC236}">
                <a16:creationId xmlns:a16="http://schemas.microsoft.com/office/drawing/2014/main" id="{CA8DA4E9-B0CE-28B7-F0B7-163D8015F04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044" r="3726" b="5"/>
          <a:stretch/>
        </p:blipFill>
        <p:spPr>
          <a:xfrm>
            <a:off x="8699287" y="-193469"/>
            <a:ext cx="2324728" cy="2576312"/>
          </a:xfrm>
          <a:prstGeom prst="rect">
            <a:avLst/>
          </a:prstGeom>
        </p:spPr>
      </p:pic>
    </p:spTree>
    <p:extLst>
      <p:ext uri="{BB962C8B-B14F-4D97-AF65-F5344CB8AC3E}">
        <p14:creationId xmlns:p14="http://schemas.microsoft.com/office/powerpoint/2010/main" val="27629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3298-F9AC-AB7A-D851-6EA802ACFCF2}"/>
              </a:ext>
            </a:extLst>
          </p:cNvPr>
          <p:cNvSpPr>
            <a:spLocks noGrp="1"/>
          </p:cNvSpPr>
          <p:nvPr>
            <p:ph type="title"/>
          </p:nvPr>
        </p:nvSpPr>
        <p:spPr>
          <a:xfrm>
            <a:off x="1285104" y="5234622"/>
            <a:ext cx="10201218" cy="993183"/>
          </a:xfrm>
        </p:spPr>
        <p:txBody>
          <a:bodyPr>
            <a:normAutofit fontScale="90000"/>
          </a:bodyPr>
          <a:lstStyle/>
          <a:p>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Use Reply All only when everyone needs to know your response.</a:t>
            </a:r>
            <a:br>
              <a:rPr lang="en-CA" sz="24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br>
            <a:endParaRPr lang="en-CA" sz="2400" dirty="0"/>
          </a:p>
        </p:txBody>
      </p:sp>
      <p:pic>
        <p:nvPicPr>
          <p:cNvPr id="11" name="Content Placeholder 10">
            <a:extLst>
              <a:ext uri="{FF2B5EF4-FFF2-40B4-BE49-F238E27FC236}">
                <a16:creationId xmlns:a16="http://schemas.microsoft.com/office/drawing/2014/main" id="{39D43B30-6E13-B64F-2987-AC95411D056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743198" y="976184"/>
            <a:ext cx="8330317" cy="3369204"/>
          </a:xfrm>
        </p:spPr>
      </p:pic>
    </p:spTree>
    <p:extLst>
      <p:ext uri="{BB962C8B-B14F-4D97-AF65-F5344CB8AC3E}">
        <p14:creationId xmlns:p14="http://schemas.microsoft.com/office/powerpoint/2010/main" val="372748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315-6E12-2D85-227E-A7DCFB8F2FB7}"/>
              </a:ext>
            </a:extLst>
          </p:cNvPr>
          <p:cNvSpPr>
            <a:spLocks noGrp="1"/>
          </p:cNvSpPr>
          <p:nvPr>
            <p:ph type="title"/>
          </p:nvPr>
        </p:nvSpPr>
        <p:spPr/>
        <p:txBody>
          <a:bodyPr/>
          <a:lstStyle/>
          <a:p>
            <a:br>
              <a:rPr lang="en-CA" dirty="0"/>
            </a:br>
            <a:endParaRPr lang="en-CA" dirty="0"/>
          </a:p>
        </p:txBody>
      </p:sp>
      <p:pic>
        <p:nvPicPr>
          <p:cNvPr id="5" name="Content Placeholder 4">
            <a:extLst>
              <a:ext uri="{FF2B5EF4-FFF2-40B4-BE49-F238E27FC236}">
                <a16:creationId xmlns:a16="http://schemas.microsoft.com/office/drawing/2014/main" id="{528E0786-4C33-255E-09BA-97EC0E21510E}"/>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962229" y="533400"/>
            <a:ext cx="8267542" cy="5643563"/>
          </a:xfrm>
        </p:spPr>
      </p:pic>
    </p:spTree>
    <p:extLst>
      <p:ext uri="{BB962C8B-B14F-4D97-AF65-F5344CB8AC3E}">
        <p14:creationId xmlns:p14="http://schemas.microsoft.com/office/powerpoint/2010/main" val="394662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p:txBody>
          <a:bodyPr>
            <a:normAutofit/>
          </a:bodyPr>
          <a:lstStyle/>
          <a:p>
            <a:r>
              <a:rPr lang="en-US" sz="5200" b="1" dirty="0">
                <a:latin typeface="Times New Roman" panose="02020603050405020304" pitchFamily="18" charset="0"/>
                <a:cs typeface="Times New Roman" panose="02020603050405020304" pitchFamily="18" charset="0"/>
              </a:rPr>
              <a:t>Creating Emails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200" y="1319134"/>
            <a:ext cx="9174480" cy="4857829"/>
          </a:xfrm>
        </p:spPr>
        <p:txBody>
          <a:bodyPr>
            <a:normAutofit fontScale="92500" lnSpcReduction="10000"/>
          </a:bodyPr>
          <a:lstStyle/>
          <a:p>
            <a:pPr algn="just">
              <a:lnSpc>
                <a:spcPct val="107000"/>
              </a:lnSpc>
              <a:spcAft>
                <a:spcPts val="600"/>
              </a:spcAft>
            </a:pPr>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The salutation addresses the group that the message is being sent to. For example, “Dear members.”</a:t>
            </a:r>
          </a:p>
          <a:p>
            <a:pPr algn="just">
              <a:lnSpc>
                <a:spcPct val="107000"/>
              </a:lnSpc>
              <a:spcAft>
                <a:spcPts val="600"/>
              </a:spcAft>
            </a:pPr>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The body of the message includes information. Keep messages short. For longer emails, explain the purpose and required response at the beginning of the email body.</a:t>
            </a:r>
          </a:p>
          <a:p>
            <a:pPr algn="just">
              <a:lnSpc>
                <a:spcPct val="107000"/>
              </a:lnSpc>
              <a:spcAft>
                <a:spcPts val="600"/>
              </a:spcAft>
            </a:pPr>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The signature should include a closing salutation and contact information if needed.</a:t>
            </a:r>
          </a:p>
          <a:p>
            <a:pPr algn="just">
              <a:lnSpc>
                <a:spcPct val="107000"/>
              </a:lnSpc>
              <a:spcAft>
                <a:spcPts val="600"/>
              </a:spcAft>
            </a:pPr>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Using all CAPITALS or </a:t>
            </a:r>
            <a:r>
              <a:rPr lang="en-CA" sz="3200" u="sng"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underline</a:t>
            </a:r>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 is equivalent to shouting! </a:t>
            </a:r>
            <a:r>
              <a:rPr lang="en-CA" sz="3200" b="1"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Bold</a:t>
            </a:r>
            <a:r>
              <a:rPr lang="en-CA" sz="32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 should be used sparingly. </a:t>
            </a:r>
          </a:p>
        </p:txBody>
      </p:sp>
      <p:pic>
        <p:nvPicPr>
          <p:cNvPr id="8" name="Picture 7">
            <a:extLst>
              <a:ext uri="{FF2B5EF4-FFF2-40B4-BE49-F238E27FC236}">
                <a16:creationId xmlns:a16="http://schemas.microsoft.com/office/drawing/2014/main" id="{E37DD173-3164-18BD-8776-C4EBA9447E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242404" y="4906413"/>
            <a:ext cx="1661160" cy="1308026"/>
          </a:xfrm>
          <a:prstGeom prst="rect">
            <a:avLst/>
          </a:prstGeom>
        </p:spPr>
      </p:pic>
    </p:spTree>
    <p:extLst>
      <p:ext uri="{BB962C8B-B14F-4D97-AF65-F5344CB8AC3E}">
        <p14:creationId xmlns:p14="http://schemas.microsoft.com/office/powerpoint/2010/main" val="96666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p:txBody>
          <a:bodyPr>
            <a:normAutofit/>
          </a:bodyPr>
          <a:lstStyle/>
          <a:p>
            <a:r>
              <a:rPr lang="en-US" sz="5200" b="1" dirty="0">
                <a:latin typeface="Times New Roman" panose="02020603050405020304" pitchFamily="18" charset="0"/>
                <a:cs typeface="Times New Roman" panose="02020603050405020304" pitchFamily="18" charset="0"/>
              </a:rPr>
              <a:t>Email Attachments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838200" y="1825625"/>
            <a:ext cx="10515600" cy="4515214"/>
          </a:xfrm>
        </p:spPr>
        <p:txBody>
          <a:bodyPr>
            <a:normAutofit fontScale="85000" lnSpcReduction="20000"/>
          </a:bodyPr>
          <a:lstStyle/>
          <a:p>
            <a:pPr marL="0" indent="0">
              <a:lnSpc>
                <a:spcPct val="107000"/>
              </a:lnSpc>
              <a:spcAft>
                <a:spcPts val="800"/>
              </a:spcAft>
              <a:buNone/>
            </a:pPr>
            <a:r>
              <a:rPr lang="en-CA" sz="35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When attaching documents to an email:</a:t>
            </a:r>
          </a:p>
          <a:p>
            <a:pPr marL="342900" lvl="0" indent="-342900" algn="just">
              <a:lnSpc>
                <a:spcPct val="107000"/>
              </a:lnSpc>
              <a:spcAft>
                <a:spcPts val="600"/>
              </a:spcAft>
              <a:buFont typeface="Symbol" pitchFamily="2" charset="2"/>
              <a:buChar char=""/>
            </a:pPr>
            <a:r>
              <a:rPr lang="en-CA" sz="35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Create a list of all attachments in the body of the email. This ensures the recipient can tell if any attachments are missing.</a:t>
            </a:r>
          </a:p>
          <a:p>
            <a:pPr marL="342900" lvl="0" indent="-342900" algn="just">
              <a:lnSpc>
                <a:spcPct val="107000"/>
              </a:lnSpc>
              <a:spcAft>
                <a:spcPts val="600"/>
              </a:spcAft>
              <a:buFont typeface="Symbol" pitchFamily="2" charset="2"/>
              <a:buChar char=""/>
            </a:pPr>
            <a:r>
              <a:rPr lang="en-CA" sz="35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Attachments should be in formats that are commonly used. The most widely readable format is PDF. Most audiences can also read Microsoft 365 formats (Word, Excel, PowerPoint).</a:t>
            </a:r>
          </a:p>
          <a:p>
            <a:pPr marL="342900" lvl="0" indent="-342900" algn="just">
              <a:lnSpc>
                <a:spcPct val="107000"/>
              </a:lnSpc>
              <a:spcAft>
                <a:spcPts val="600"/>
              </a:spcAft>
              <a:buFont typeface="Symbol" pitchFamily="2" charset="2"/>
              <a:buChar char=""/>
            </a:pPr>
            <a:r>
              <a:rPr lang="en-CA" sz="35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Respond to action emails within 24-48 hours if possible. It is not necessary to have an answer, but giving a timeline within which an answer will be supplied is considerate.</a:t>
            </a:r>
          </a:p>
          <a:p>
            <a:pPr marL="0" indent="0" algn="just">
              <a:lnSpc>
                <a:spcPct val="107000"/>
              </a:lnSpc>
              <a:spcAft>
                <a:spcPts val="600"/>
              </a:spcAft>
              <a:buNone/>
            </a:pPr>
            <a:endParaRPr lang="en-CA" sz="1800" dirty="0">
              <a:solidFill>
                <a:srgbClr val="00000A"/>
              </a:solidFill>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65BDA5F9-82D5-27FE-10E9-AD06B9CE0F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59040" y="365125"/>
            <a:ext cx="3794760" cy="1752600"/>
          </a:xfrm>
          <a:prstGeom prst="rect">
            <a:avLst/>
          </a:prstGeom>
        </p:spPr>
      </p:pic>
    </p:spTree>
    <p:extLst>
      <p:ext uri="{BB962C8B-B14F-4D97-AF65-F5344CB8AC3E}">
        <p14:creationId xmlns:p14="http://schemas.microsoft.com/office/powerpoint/2010/main" val="276220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a:xfrm>
            <a:off x="1137038" y="409565"/>
            <a:ext cx="9770022" cy="1330841"/>
          </a:xfrm>
        </p:spPr>
        <p:txBody>
          <a:bodyPr>
            <a:normAutofit/>
          </a:bodyPr>
          <a:lstStyle/>
          <a:p>
            <a:r>
              <a:rPr lang="en-US" sz="5200" b="1" dirty="0">
                <a:latin typeface="Times New Roman" panose="02020603050405020304" pitchFamily="18" charset="0"/>
                <a:cs typeface="Times New Roman" panose="02020603050405020304" pitchFamily="18" charset="0"/>
              </a:rPr>
              <a:t>Letters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a:xfrm>
            <a:off x="1137038" y="1558977"/>
            <a:ext cx="6593458" cy="4931764"/>
          </a:xfrm>
        </p:spPr>
        <p:txBody>
          <a:bodyPr>
            <a:normAutofit fontScale="77500" lnSpcReduction="20000"/>
          </a:bodyPr>
          <a:lstStyle/>
          <a:p>
            <a:pPr>
              <a:lnSpc>
                <a:spcPct val="120000"/>
              </a:lnSpc>
              <a:spcBef>
                <a:spcPts val="0"/>
              </a:spcBef>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Letters are generally used for formal communication, including formal invitations, requests for donations or sponsorship, formal thank you letters and congratulatory letters.</a:t>
            </a:r>
          </a:p>
          <a:p>
            <a:pPr>
              <a:lnSpc>
                <a:spcPct val="120000"/>
              </a:lnSpc>
              <a:spcBef>
                <a:spcPts val="0"/>
              </a:spcBef>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Letters directed outside of the League are always signed by the president. </a:t>
            </a:r>
          </a:p>
          <a:p>
            <a:pPr>
              <a:lnSpc>
                <a:spcPct val="120000"/>
              </a:lnSpc>
              <a:spcBef>
                <a:spcPts val="0"/>
              </a:spcBef>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If expecting a response, consider the time required to receive mail.</a:t>
            </a:r>
          </a:p>
          <a:p>
            <a:pPr>
              <a:lnSpc>
                <a:spcPct val="120000"/>
              </a:lnSpc>
              <a:spcBef>
                <a:spcPts val="0"/>
              </a:spcBef>
              <a:spcAft>
                <a:spcPts val="600"/>
              </a:spcAft>
            </a:pPr>
            <a:r>
              <a:rPr lang="en-CA" sz="3200" dirty="0">
                <a:effectLst/>
                <a:latin typeface="Times New Roman" panose="02020603050405020304" pitchFamily="18" charset="0"/>
                <a:ea typeface="Calibri" panose="020F0502020204030204" pitchFamily="34" charset="0"/>
                <a:cs typeface="Times New Roman" panose="02020603050405020304" pitchFamily="18" charset="0"/>
              </a:rPr>
              <a:t>Email can be used to send formal letters as an attachment that includes the president’s signature.</a:t>
            </a:r>
            <a:endParaRPr lang="en-US" sz="2000" dirty="0">
              <a:latin typeface="Times New Roman" panose="02020603050405020304" pitchFamily="18" charset="0"/>
              <a:cs typeface="Times New Roman" panose="02020603050405020304" pitchFamily="18" charset="0"/>
            </a:endParaRPr>
          </a:p>
        </p:txBody>
      </p:sp>
      <p:sp>
        <p:nvSpPr>
          <p:cNvPr id="66" name="Freeform: Shape 65">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Graphic 45" descr="Open envelope">
            <a:extLst>
              <a:ext uri="{FF2B5EF4-FFF2-40B4-BE49-F238E27FC236}">
                <a16:creationId xmlns:a16="http://schemas.microsoft.com/office/drawing/2014/main" id="{E750E339-FFCA-3389-B9AE-1F1E6F9A39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1362" y="2308377"/>
            <a:ext cx="3482910" cy="3482910"/>
          </a:xfrm>
          <a:prstGeom prst="rect">
            <a:avLst/>
          </a:prstGeom>
        </p:spPr>
      </p:pic>
      <p:sp>
        <p:nvSpPr>
          <p:cNvPr id="68"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2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24D9-36EA-70B5-2526-428DD6BA43B7}"/>
              </a:ext>
            </a:extLst>
          </p:cNvPr>
          <p:cNvSpPr>
            <a:spLocks noGrp="1"/>
          </p:cNvSpPr>
          <p:nvPr>
            <p:ph type="title"/>
          </p:nvPr>
        </p:nvSpPr>
        <p:spPr/>
        <p:txBody>
          <a:bodyPr>
            <a:normAutofit/>
          </a:bodyPr>
          <a:lstStyle/>
          <a:p>
            <a:r>
              <a:rPr lang="en-US" sz="5200" b="1" dirty="0">
                <a:latin typeface="Times New Roman" panose="02020603050405020304" pitchFamily="18" charset="0"/>
                <a:cs typeface="Times New Roman" panose="02020603050405020304" pitchFamily="18" charset="0"/>
              </a:rPr>
              <a:t>Notes and Cards</a:t>
            </a:r>
          </a:p>
        </p:txBody>
      </p:sp>
      <p:sp>
        <p:nvSpPr>
          <p:cNvPr id="3" name="Content Placeholder 2">
            <a:extLst>
              <a:ext uri="{FF2B5EF4-FFF2-40B4-BE49-F238E27FC236}">
                <a16:creationId xmlns:a16="http://schemas.microsoft.com/office/drawing/2014/main" id="{2C5AE8E7-F10E-C8FA-D17D-5FB78911665E}"/>
              </a:ext>
            </a:extLst>
          </p:cNvPr>
          <p:cNvSpPr>
            <a:spLocks noGrp="1"/>
          </p:cNvSpPr>
          <p:nvPr>
            <p:ph idx="1"/>
          </p:nvPr>
        </p:nvSpPr>
        <p:spPr/>
        <p:txBody>
          <a:bodyPr>
            <a:normAutofit/>
          </a:bodyPr>
          <a:lstStyle/>
          <a:p>
            <a:r>
              <a:rPr lang="en-CA" sz="3600" dirty="0">
                <a:solidFill>
                  <a:srgbClr val="00000A"/>
                </a:solidFill>
                <a:effectLst/>
                <a:latin typeface="Times New Roman" panose="02020603050405020304" pitchFamily="18" charset="0"/>
                <a:ea typeface="Calibri" panose="020F0502020204030204" pitchFamily="34" charset="0"/>
                <a:cs typeface="Times New Roman" panose="02020603050405020304" pitchFamily="18" charset="0"/>
              </a:rPr>
              <a:t>These are primarily used for informal communication, including informal appreciation, congratulatory messages or an invitation to an event.</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EE43BA3-9E7A-8C7D-2D99-BAF2BB7367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402768" y="3742860"/>
            <a:ext cx="6884716" cy="2569039"/>
          </a:xfrm>
          <a:prstGeom prst="rect">
            <a:avLst/>
          </a:prstGeom>
        </p:spPr>
      </p:pic>
    </p:spTree>
    <p:extLst>
      <p:ext uri="{BB962C8B-B14F-4D97-AF65-F5344CB8AC3E}">
        <p14:creationId xmlns:p14="http://schemas.microsoft.com/office/powerpoint/2010/main" val="23543025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2597</Words>
  <Application>Microsoft Office PowerPoint</Application>
  <PresentationFormat>Widescreen</PresentationFormat>
  <Paragraphs>276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Symbol</vt:lpstr>
      <vt:lpstr>Times New Roman</vt:lpstr>
      <vt:lpstr>1_Office Theme</vt:lpstr>
      <vt:lpstr>Best Practices</vt:lpstr>
      <vt:lpstr>Opening Prayer</vt:lpstr>
      <vt:lpstr>Addressing Email             </vt:lpstr>
      <vt:lpstr>Use Reply All only when everyone needs to know your response. </vt:lpstr>
      <vt:lpstr> </vt:lpstr>
      <vt:lpstr>Creating Emails</vt:lpstr>
      <vt:lpstr>Email Attachments</vt:lpstr>
      <vt:lpstr>Letters</vt:lpstr>
      <vt:lpstr>Notes and Cards</vt:lpstr>
      <vt:lpstr>Newsletters</vt:lpstr>
      <vt:lpstr>Social Media</vt:lpstr>
      <vt:lpstr>Telephone Calls</vt:lpstr>
      <vt:lpstr>Meetings</vt:lpstr>
      <vt:lpstr>Virtual Meetings/Webinars</vt:lpstr>
      <vt:lpstr>Text Messages</vt:lpstr>
      <vt:lpstr>Questions?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dc:title>
  <dc:creator>Susan Scott</dc:creator>
  <cp:lastModifiedBy>Communications</cp:lastModifiedBy>
  <cp:revision>19</cp:revision>
  <dcterms:created xsi:type="dcterms:W3CDTF">2023-10-21T18:31:38Z</dcterms:created>
  <dcterms:modified xsi:type="dcterms:W3CDTF">2024-01-24T16:25:15Z</dcterms:modified>
</cp:coreProperties>
</file>