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364" r:id="rId3"/>
    <p:sldId id="265" r:id="rId4"/>
    <p:sldId id="266" r:id="rId5"/>
    <p:sldId id="331" r:id="rId6"/>
    <p:sldId id="322" r:id="rId7"/>
    <p:sldId id="268" r:id="rId8"/>
    <p:sldId id="269" r:id="rId9"/>
    <p:sldId id="341" r:id="rId10"/>
    <p:sldId id="271" r:id="rId11"/>
    <p:sldId id="272" r:id="rId12"/>
    <p:sldId id="273" r:id="rId13"/>
    <p:sldId id="278" r:id="rId14"/>
    <p:sldId id="279" r:id="rId15"/>
    <p:sldId id="342" r:id="rId16"/>
    <p:sldId id="281" r:id="rId17"/>
    <p:sldId id="343" r:id="rId18"/>
    <p:sldId id="282" r:id="rId19"/>
    <p:sldId id="340" r:id="rId20"/>
    <p:sldId id="3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0068" autoAdjust="0"/>
  </p:normalViewPr>
  <p:slideViewPr>
    <p:cSldViewPr snapToGrid="0">
      <p:cViewPr varScale="1">
        <p:scale>
          <a:sx n="51" d="100"/>
          <a:sy n="51" d="100"/>
        </p:scale>
        <p:origin x="1906" y="3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BF7A6-DA43-47F7-8518-1A550F7B7F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C64C82E-CE31-4667-BE0F-A4DFBE7F8294}">
      <dgm:prSet/>
      <dgm:spPr/>
      <dgm:t>
        <a:bodyPr/>
        <a:lstStyle/>
        <a:p>
          <a:r>
            <a:rPr lang="en-CA" dirty="0">
              <a:latin typeface="Times New Roman" panose="02020603050405020304" pitchFamily="18" charset="0"/>
              <a:cs typeface="Times New Roman" panose="02020603050405020304" pitchFamily="18" charset="0"/>
            </a:rPr>
            <a:t>Examples</a:t>
          </a:r>
          <a:endParaRPr lang="en-US" dirty="0">
            <a:latin typeface="Times New Roman" panose="02020603050405020304" pitchFamily="18" charset="0"/>
            <a:cs typeface="Times New Roman" panose="02020603050405020304" pitchFamily="18" charset="0"/>
          </a:endParaRPr>
        </a:p>
      </dgm:t>
    </dgm:pt>
    <dgm:pt modelId="{FDAF58D4-00A1-4EC9-9B8F-3E1FBB97FA1B}" type="parTrans" cxnId="{7FE53C5A-66C8-41AB-8EBD-3FF16334DE28}">
      <dgm:prSet/>
      <dgm:spPr/>
      <dgm:t>
        <a:bodyPr/>
        <a:lstStyle/>
        <a:p>
          <a:endParaRPr lang="en-US"/>
        </a:p>
      </dgm:t>
    </dgm:pt>
    <dgm:pt modelId="{39B05A36-6A8E-424A-B2BA-050F9625FE4F}" type="sibTrans" cxnId="{7FE53C5A-66C8-41AB-8EBD-3FF16334DE28}">
      <dgm:prSet/>
      <dgm:spPr/>
      <dgm:t>
        <a:bodyPr/>
        <a:lstStyle/>
        <a:p>
          <a:endParaRPr lang="en-US"/>
        </a:p>
      </dgm:t>
    </dgm:pt>
    <dgm:pt modelId="{E7BBA086-1E9D-488E-8C3C-87A2CE8A7E0B}">
      <dgm:prSet/>
      <dgm:spPr/>
      <dgm:t>
        <a:bodyPr/>
        <a:lstStyle/>
        <a:p>
          <a:r>
            <a:rPr lang="en-CA" dirty="0">
              <a:latin typeface="Times New Roman" panose="02020603050405020304" pitchFamily="18" charset="0"/>
              <a:cs typeface="Times New Roman" panose="02020603050405020304" pitchFamily="18" charset="0"/>
            </a:rPr>
            <a:t>Incorrect: The luncheon was catered by the president.</a:t>
          </a:r>
          <a:endParaRPr lang="en-US" dirty="0">
            <a:latin typeface="Times New Roman" panose="02020603050405020304" pitchFamily="18" charset="0"/>
            <a:cs typeface="Times New Roman" panose="02020603050405020304" pitchFamily="18" charset="0"/>
          </a:endParaRPr>
        </a:p>
      </dgm:t>
    </dgm:pt>
    <dgm:pt modelId="{C11E6D65-52EB-4B3A-AFDB-37A40B0410D2}" type="parTrans" cxnId="{7C8D15F7-4E36-455A-9215-F6CE624941AD}">
      <dgm:prSet/>
      <dgm:spPr/>
      <dgm:t>
        <a:bodyPr/>
        <a:lstStyle/>
        <a:p>
          <a:endParaRPr lang="en-US"/>
        </a:p>
      </dgm:t>
    </dgm:pt>
    <dgm:pt modelId="{C6D37681-2155-4078-AC70-40E98D4056B6}" type="sibTrans" cxnId="{7C8D15F7-4E36-455A-9215-F6CE624941AD}">
      <dgm:prSet/>
      <dgm:spPr/>
      <dgm:t>
        <a:bodyPr/>
        <a:lstStyle/>
        <a:p>
          <a:endParaRPr lang="en-US"/>
        </a:p>
      </dgm:t>
    </dgm:pt>
    <dgm:pt modelId="{5213CE53-54A7-4537-80B1-5734B54D0CFA}">
      <dgm:prSet/>
      <dgm:spPr/>
      <dgm:t>
        <a:bodyPr/>
        <a:lstStyle/>
        <a:p>
          <a:r>
            <a:rPr lang="en-CA" dirty="0">
              <a:latin typeface="Times New Roman" panose="02020603050405020304" pitchFamily="18" charset="0"/>
              <a:cs typeface="Times New Roman" panose="02020603050405020304" pitchFamily="18" charset="0"/>
            </a:rPr>
            <a:t>Correct: The president catered the luncheon.</a:t>
          </a:r>
          <a:endParaRPr lang="en-US" dirty="0">
            <a:latin typeface="Times New Roman" panose="02020603050405020304" pitchFamily="18" charset="0"/>
            <a:cs typeface="Times New Roman" panose="02020603050405020304" pitchFamily="18" charset="0"/>
          </a:endParaRPr>
        </a:p>
      </dgm:t>
    </dgm:pt>
    <dgm:pt modelId="{E5188AE0-F98E-43CA-A7D5-2AB5C587677E}" type="parTrans" cxnId="{0E7DBC1E-60BD-420D-8742-F39DEC9BB677}">
      <dgm:prSet/>
      <dgm:spPr/>
      <dgm:t>
        <a:bodyPr/>
        <a:lstStyle/>
        <a:p>
          <a:endParaRPr lang="en-US"/>
        </a:p>
      </dgm:t>
    </dgm:pt>
    <dgm:pt modelId="{57AFC7BC-738A-42F1-B0CB-5423E9CF24C5}" type="sibTrans" cxnId="{0E7DBC1E-60BD-420D-8742-F39DEC9BB677}">
      <dgm:prSet/>
      <dgm:spPr/>
      <dgm:t>
        <a:bodyPr/>
        <a:lstStyle/>
        <a:p>
          <a:endParaRPr lang="en-US"/>
        </a:p>
      </dgm:t>
    </dgm:pt>
    <dgm:pt modelId="{E4127362-4DA6-0043-9C8A-5E36891E500F}" type="pres">
      <dgm:prSet presAssocID="{93DBF7A6-DA43-47F7-8518-1A550F7B7F2E}" presName="hierChild1" presStyleCnt="0">
        <dgm:presLayoutVars>
          <dgm:chPref val="1"/>
          <dgm:dir/>
          <dgm:animOne val="branch"/>
          <dgm:animLvl val="lvl"/>
          <dgm:resizeHandles/>
        </dgm:presLayoutVars>
      </dgm:prSet>
      <dgm:spPr/>
    </dgm:pt>
    <dgm:pt modelId="{3D730513-7C9B-724E-AF5A-FD930A8A8A18}" type="pres">
      <dgm:prSet presAssocID="{0C64C82E-CE31-4667-BE0F-A4DFBE7F8294}" presName="hierRoot1" presStyleCnt="0"/>
      <dgm:spPr/>
    </dgm:pt>
    <dgm:pt modelId="{498F2421-8612-0643-B91F-C90A45332900}" type="pres">
      <dgm:prSet presAssocID="{0C64C82E-CE31-4667-BE0F-A4DFBE7F8294}" presName="composite" presStyleCnt="0"/>
      <dgm:spPr/>
    </dgm:pt>
    <dgm:pt modelId="{6B9F536B-A8D1-7540-AC5E-000929230359}" type="pres">
      <dgm:prSet presAssocID="{0C64C82E-CE31-4667-BE0F-A4DFBE7F8294}" presName="background" presStyleLbl="node0" presStyleIdx="0" presStyleCnt="3"/>
      <dgm:spPr/>
    </dgm:pt>
    <dgm:pt modelId="{FDD84DD4-7AA1-334D-BA4F-194430D0D506}" type="pres">
      <dgm:prSet presAssocID="{0C64C82E-CE31-4667-BE0F-A4DFBE7F8294}" presName="text" presStyleLbl="fgAcc0" presStyleIdx="0" presStyleCnt="3">
        <dgm:presLayoutVars>
          <dgm:chPref val="3"/>
        </dgm:presLayoutVars>
      </dgm:prSet>
      <dgm:spPr/>
    </dgm:pt>
    <dgm:pt modelId="{5D5D4262-783D-B641-BC99-CC6B720A6307}" type="pres">
      <dgm:prSet presAssocID="{0C64C82E-CE31-4667-BE0F-A4DFBE7F8294}" presName="hierChild2" presStyleCnt="0"/>
      <dgm:spPr/>
    </dgm:pt>
    <dgm:pt modelId="{ED62BB2E-1404-3847-8B6D-9A963BD0783C}" type="pres">
      <dgm:prSet presAssocID="{E7BBA086-1E9D-488E-8C3C-87A2CE8A7E0B}" presName="hierRoot1" presStyleCnt="0"/>
      <dgm:spPr/>
    </dgm:pt>
    <dgm:pt modelId="{A726D479-E518-2B4F-B2FF-89BC8664F46D}" type="pres">
      <dgm:prSet presAssocID="{E7BBA086-1E9D-488E-8C3C-87A2CE8A7E0B}" presName="composite" presStyleCnt="0"/>
      <dgm:spPr/>
    </dgm:pt>
    <dgm:pt modelId="{9CB41CFC-CB0C-DC4E-B012-EE255AA38CAE}" type="pres">
      <dgm:prSet presAssocID="{E7BBA086-1E9D-488E-8C3C-87A2CE8A7E0B}" presName="background" presStyleLbl="node0" presStyleIdx="1" presStyleCnt="3"/>
      <dgm:spPr/>
    </dgm:pt>
    <dgm:pt modelId="{5180D47A-1633-D54E-BA16-BA87FE18A8E8}" type="pres">
      <dgm:prSet presAssocID="{E7BBA086-1E9D-488E-8C3C-87A2CE8A7E0B}" presName="text" presStyleLbl="fgAcc0" presStyleIdx="1" presStyleCnt="3">
        <dgm:presLayoutVars>
          <dgm:chPref val="3"/>
        </dgm:presLayoutVars>
      </dgm:prSet>
      <dgm:spPr/>
    </dgm:pt>
    <dgm:pt modelId="{5DA8DEA2-B3AE-3C48-9EB3-7CF115225972}" type="pres">
      <dgm:prSet presAssocID="{E7BBA086-1E9D-488E-8C3C-87A2CE8A7E0B}" presName="hierChild2" presStyleCnt="0"/>
      <dgm:spPr/>
    </dgm:pt>
    <dgm:pt modelId="{0BAC601D-68D7-3F47-8850-80FE523BE863}" type="pres">
      <dgm:prSet presAssocID="{5213CE53-54A7-4537-80B1-5734B54D0CFA}" presName="hierRoot1" presStyleCnt="0"/>
      <dgm:spPr/>
    </dgm:pt>
    <dgm:pt modelId="{34F298F0-3037-0442-8457-C45E11A27914}" type="pres">
      <dgm:prSet presAssocID="{5213CE53-54A7-4537-80B1-5734B54D0CFA}" presName="composite" presStyleCnt="0"/>
      <dgm:spPr/>
    </dgm:pt>
    <dgm:pt modelId="{61E26C0A-2A08-3B47-BB2E-56311F0C9A22}" type="pres">
      <dgm:prSet presAssocID="{5213CE53-54A7-4537-80B1-5734B54D0CFA}" presName="background" presStyleLbl="node0" presStyleIdx="2" presStyleCnt="3"/>
      <dgm:spPr/>
    </dgm:pt>
    <dgm:pt modelId="{122B0C2B-BBC9-F342-9EB7-63D59F0340B8}" type="pres">
      <dgm:prSet presAssocID="{5213CE53-54A7-4537-80B1-5734B54D0CFA}" presName="text" presStyleLbl="fgAcc0" presStyleIdx="2" presStyleCnt="3">
        <dgm:presLayoutVars>
          <dgm:chPref val="3"/>
        </dgm:presLayoutVars>
      </dgm:prSet>
      <dgm:spPr/>
    </dgm:pt>
    <dgm:pt modelId="{6F352724-CB88-1D43-8C4D-28EA1F3C1373}" type="pres">
      <dgm:prSet presAssocID="{5213CE53-54A7-4537-80B1-5734B54D0CFA}" presName="hierChild2" presStyleCnt="0"/>
      <dgm:spPr/>
    </dgm:pt>
  </dgm:ptLst>
  <dgm:cxnLst>
    <dgm:cxn modelId="{0E7DBC1E-60BD-420D-8742-F39DEC9BB677}" srcId="{93DBF7A6-DA43-47F7-8518-1A550F7B7F2E}" destId="{5213CE53-54A7-4537-80B1-5734B54D0CFA}" srcOrd="2" destOrd="0" parTransId="{E5188AE0-F98E-43CA-A7D5-2AB5C587677E}" sibTransId="{57AFC7BC-738A-42F1-B0CB-5423E9CF24C5}"/>
    <dgm:cxn modelId="{7F605959-6CC4-4D4A-88B4-7F9D8A5778C2}" type="presOf" srcId="{0C64C82E-CE31-4667-BE0F-A4DFBE7F8294}" destId="{FDD84DD4-7AA1-334D-BA4F-194430D0D506}" srcOrd="0" destOrd="0" presId="urn:microsoft.com/office/officeart/2005/8/layout/hierarchy1"/>
    <dgm:cxn modelId="{7FE53C5A-66C8-41AB-8EBD-3FF16334DE28}" srcId="{93DBF7A6-DA43-47F7-8518-1A550F7B7F2E}" destId="{0C64C82E-CE31-4667-BE0F-A4DFBE7F8294}" srcOrd="0" destOrd="0" parTransId="{FDAF58D4-00A1-4EC9-9B8F-3E1FBB97FA1B}" sibTransId="{39B05A36-6A8E-424A-B2BA-050F9625FE4F}"/>
    <dgm:cxn modelId="{FFDDBC96-1CD6-C847-BE3C-3174ADB92689}" type="presOf" srcId="{E7BBA086-1E9D-488E-8C3C-87A2CE8A7E0B}" destId="{5180D47A-1633-D54E-BA16-BA87FE18A8E8}" srcOrd="0" destOrd="0" presId="urn:microsoft.com/office/officeart/2005/8/layout/hierarchy1"/>
    <dgm:cxn modelId="{A1495EC3-03EF-6D42-8CBB-1BADBE784D84}" type="presOf" srcId="{93DBF7A6-DA43-47F7-8518-1A550F7B7F2E}" destId="{E4127362-4DA6-0043-9C8A-5E36891E500F}" srcOrd="0" destOrd="0" presId="urn:microsoft.com/office/officeart/2005/8/layout/hierarchy1"/>
    <dgm:cxn modelId="{4F8752D3-EB36-B044-A1A5-EB22B744D5FA}" type="presOf" srcId="{5213CE53-54A7-4537-80B1-5734B54D0CFA}" destId="{122B0C2B-BBC9-F342-9EB7-63D59F0340B8}" srcOrd="0" destOrd="0" presId="urn:microsoft.com/office/officeart/2005/8/layout/hierarchy1"/>
    <dgm:cxn modelId="{7C8D15F7-4E36-455A-9215-F6CE624941AD}" srcId="{93DBF7A6-DA43-47F7-8518-1A550F7B7F2E}" destId="{E7BBA086-1E9D-488E-8C3C-87A2CE8A7E0B}" srcOrd="1" destOrd="0" parTransId="{C11E6D65-52EB-4B3A-AFDB-37A40B0410D2}" sibTransId="{C6D37681-2155-4078-AC70-40E98D4056B6}"/>
    <dgm:cxn modelId="{9AD4504C-4517-2145-8592-23088ABE213D}" type="presParOf" srcId="{E4127362-4DA6-0043-9C8A-5E36891E500F}" destId="{3D730513-7C9B-724E-AF5A-FD930A8A8A18}" srcOrd="0" destOrd="0" presId="urn:microsoft.com/office/officeart/2005/8/layout/hierarchy1"/>
    <dgm:cxn modelId="{575AA240-4934-5D4B-8006-E87F3BE78E00}" type="presParOf" srcId="{3D730513-7C9B-724E-AF5A-FD930A8A8A18}" destId="{498F2421-8612-0643-B91F-C90A45332900}" srcOrd="0" destOrd="0" presId="urn:microsoft.com/office/officeart/2005/8/layout/hierarchy1"/>
    <dgm:cxn modelId="{E34AADEF-E43F-4849-BCBD-DD8AC51035D5}" type="presParOf" srcId="{498F2421-8612-0643-B91F-C90A45332900}" destId="{6B9F536B-A8D1-7540-AC5E-000929230359}" srcOrd="0" destOrd="0" presId="urn:microsoft.com/office/officeart/2005/8/layout/hierarchy1"/>
    <dgm:cxn modelId="{9753551B-F0A9-BA42-B9AE-1C73A483058A}" type="presParOf" srcId="{498F2421-8612-0643-B91F-C90A45332900}" destId="{FDD84DD4-7AA1-334D-BA4F-194430D0D506}" srcOrd="1" destOrd="0" presId="urn:microsoft.com/office/officeart/2005/8/layout/hierarchy1"/>
    <dgm:cxn modelId="{135AB94E-A148-D846-BCAC-74BCBC870D58}" type="presParOf" srcId="{3D730513-7C9B-724E-AF5A-FD930A8A8A18}" destId="{5D5D4262-783D-B641-BC99-CC6B720A6307}" srcOrd="1" destOrd="0" presId="urn:microsoft.com/office/officeart/2005/8/layout/hierarchy1"/>
    <dgm:cxn modelId="{3BD31131-FD90-7644-B5AC-707463B994C8}" type="presParOf" srcId="{E4127362-4DA6-0043-9C8A-5E36891E500F}" destId="{ED62BB2E-1404-3847-8B6D-9A963BD0783C}" srcOrd="1" destOrd="0" presId="urn:microsoft.com/office/officeart/2005/8/layout/hierarchy1"/>
    <dgm:cxn modelId="{8BFEAB29-55FF-964E-ACE9-009950975E59}" type="presParOf" srcId="{ED62BB2E-1404-3847-8B6D-9A963BD0783C}" destId="{A726D479-E518-2B4F-B2FF-89BC8664F46D}" srcOrd="0" destOrd="0" presId="urn:microsoft.com/office/officeart/2005/8/layout/hierarchy1"/>
    <dgm:cxn modelId="{08DBE196-20B6-5E46-A5B8-80A2E73B653E}" type="presParOf" srcId="{A726D479-E518-2B4F-B2FF-89BC8664F46D}" destId="{9CB41CFC-CB0C-DC4E-B012-EE255AA38CAE}" srcOrd="0" destOrd="0" presId="urn:microsoft.com/office/officeart/2005/8/layout/hierarchy1"/>
    <dgm:cxn modelId="{D403DDC2-794C-6043-BD56-51A7C903B2D8}" type="presParOf" srcId="{A726D479-E518-2B4F-B2FF-89BC8664F46D}" destId="{5180D47A-1633-D54E-BA16-BA87FE18A8E8}" srcOrd="1" destOrd="0" presId="urn:microsoft.com/office/officeart/2005/8/layout/hierarchy1"/>
    <dgm:cxn modelId="{C0318A32-F016-E447-A8EA-F6653E3C328F}" type="presParOf" srcId="{ED62BB2E-1404-3847-8B6D-9A963BD0783C}" destId="{5DA8DEA2-B3AE-3C48-9EB3-7CF115225972}" srcOrd="1" destOrd="0" presId="urn:microsoft.com/office/officeart/2005/8/layout/hierarchy1"/>
    <dgm:cxn modelId="{9B895113-897D-4D43-91D4-4E1AA94DF0FE}" type="presParOf" srcId="{E4127362-4DA6-0043-9C8A-5E36891E500F}" destId="{0BAC601D-68D7-3F47-8850-80FE523BE863}" srcOrd="2" destOrd="0" presId="urn:microsoft.com/office/officeart/2005/8/layout/hierarchy1"/>
    <dgm:cxn modelId="{72643060-70E9-3F42-B0B0-33025401CCCF}" type="presParOf" srcId="{0BAC601D-68D7-3F47-8850-80FE523BE863}" destId="{34F298F0-3037-0442-8457-C45E11A27914}" srcOrd="0" destOrd="0" presId="urn:microsoft.com/office/officeart/2005/8/layout/hierarchy1"/>
    <dgm:cxn modelId="{D078739B-ACFE-C949-A608-DD2CA16E056F}" type="presParOf" srcId="{34F298F0-3037-0442-8457-C45E11A27914}" destId="{61E26C0A-2A08-3B47-BB2E-56311F0C9A22}" srcOrd="0" destOrd="0" presId="urn:microsoft.com/office/officeart/2005/8/layout/hierarchy1"/>
    <dgm:cxn modelId="{F767155C-60DE-4148-8706-0EAAEAF38386}" type="presParOf" srcId="{34F298F0-3037-0442-8457-C45E11A27914}" destId="{122B0C2B-BBC9-F342-9EB7-63D59F0340B8}" srcOrd="1" destOrd="0" presId="urn:microsoft.com/office/officeart/2005/8/layout/hierarchy1"/>
    <dgm:cxn modelId="{1B0E782E-8B77-F946-8A41-39248666489B}" type="presParOf" srcId="{0BAC601D-68D7-3F47-8850-80FE523BE863}" destId="{6F352724-CB88-1D43-8C4D-28EA1F3C13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429A0-D9C8-48F7-84B3-CBF0EAC3EA6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835579F-54E5-40FD-9E17-F39AB9E2FBD7}">
      <dgm:prSet/>
      <dgm:spPr/>
      <dgm:t>
        <a:bodyPr/>
        <a:lstStyle/>
        <a:p>
          <a:r>
            <a:rPr lang="en-CA" dirty="0">
              <a:latin typeface="Times New Roman" panose="02020603050405020304" pitchFamily="18" charset="0"/>
              <a:cs typeface="Times New Roman" panose="02020603050405020304" pitchFamily="18" charset="0"/>
            </a:rPr>
            <a:t>Be aware of your gestures and movement and use both appropriately.</a:t>
          </a:r>
          <a:endParaRPr lang="en-US" dirty="0">
            <a:latin typeface="Times New Roman" panose="02020603050405020304" pitchFamily="18" charset="0"/>
            <a:cs typeface="Times New Roman" panose="02020603050405020304" pitchFamily="18" charset="0"/>
          </a:endParaRPr>
        </a:p>
      </dgm:t>
    </dgm:pt>
    <dgm:pt modelId="{647F9703-7F2D-442C-834C-7C3071662F3D}" type="parTrans" cxnId="{560E7D34-0223-4BDB-8DE1-0C89134CDE02}">
      <dgm:prSet/>
      <dgm:spPr/>
      <dgm:t>
        <a:bodyPr/>
        <a:lstStyle/>
        <a:p>
          <a:endParaRPr lang="en-US"/>
        </a:p>
      </dgm:t>
    </dgm:pt>
    <dgm:pt modelId="{6A7E4D2B-1C1C-4376-BD4F-A99F41143271}" type="sibTrans" cxnId="{560E7D34-0223-4BDB-8DE1-0C89134CDE02}">
      <dgm:prSet/>
      <dgm:spPr/>
      <dgm:t>
        <a:bodyPr/>
        <a:lstStyle/>
        <a:p>
          <a:endParaRPr lang="en-US"/>
        </a:p>
      </dgm:t>
    </dgm:pt>
    <dgm:pt modelId="{F4E347B5-4E34-4F14-88F2-40ED0FC6CDD8}">
      <dgm:prSet/>
      <dgm:spPr/>
      <dgm:t>
        <a:bodyPr/>
        <a:lstStyle/>
        <a:p>
          <a:r>
            <a:rPr lang="en-CA" dirty="0">
              <a:latin typeface="Times New Roman" panose="02020603050405020304" pitchFamily="18" charset="0"/>
              <a:cs typeface="Times New Roman" panose="02020603050405020304" pitchFamily="18" charset="0"/>
            </a:rPr>
            <a:t>Finger-pointing at people should be avoided</a:t>
          </a:r>
          <a:r>
            <a:rPr lang="en-CA" dirty="0"/>
            <a:t>.</a:t>
          </a:r>
          <a:endParaRPr lang="en-US" dirty="0"/>
        </a:p>
      </dgm:t>
    </dgm:pt>
    <dgm:pt modelId="{F7E03D9F-79C1-4FED-9077-926145864506}" type="parTrans" cxnId="{82FE3D02-A9E5-4218-96E7-C2D1020F1A5D}">
      <dgm:prSet/>
      <dgm:spPr/>
      <dgm:t>
        <a:bodyPr/>
        <a:lstStyle/>
        <a:p>
          <a:endParaRPr lang="en-US"/>
        </a:p>
      </dgm:t>
    </dgm:pt>
    <dgm:pt modelId="{09B095F5-A58C-4BC5-9BC0-C6B9B62CC10C}" type="sibTrans" cxnId="{82FE3D02-A9E5-4218-96E7-C2D1020F1A5D}">
      <dgm:prSet/>
      <dgm:spPr/>
      <dgm:t>
        <a:bodyPr/>
        <a:lstStyle/>
        <a:p>
          <a:endParaRPr lang="en-US"/>
        </a:p>
      </dgm:t>
    </dgm:pt>
    <dgm:pt modelId="{955100BE-9497-4D7A-986E-A4704D9FF2D7}">
      <dgm:prSet/>
      <dgm:spPr/>
      <dgm:t>
        <a:bodyPr/>
        <a:lstStyle/>
        <a:p>
          <a:r>
            <a:rPr lang="en-CA" dirty="0">
              <a:latin typeface="Times New Roman" panose="02020603050405020304" pitchFamily="18" charset="0"/>
              <a:cs typeface="Times New Roman" panose="02020603050405020304" pitchFamily="18" charset="0"/>
            </a:rPr>
            <a:t>Large gestures may be used to make a specific point.</a:t>
          </a:r>
          <a:endParaRPr lang="en-US" dirty="0">
            <a:latin typeface="Times New Roman" panose="02020603050405020304" pitchFamily="18" charset="0"/>
            <a:cs typeface="Times New Roman" panose="02020603050405020304" pitchFamily="18" charset="0"/>
          </a:endParaRPr>
        </a:p>
      </dgm:t>
    </dgm:pt>
    <dgm:pt modelId="{5FE4A8ED-B976-4BF7-9D88-1F87F907AF7B}" type="parTrans" cxnId="{EBD59BC0-47F2-403F-84DF-953551515BD9}">
      <dgm:prSet/>
      <dgm:spPr/>
      <dgm:t>
        <a:bodyPr/>
        <a:lstStyle/>
        <a:p>
          <a:endParaRPr lang="en-US"/>
        </a:p>
      </dgm:t>
    </dgm:pt>
    <dgm:pt modelId="{DD54FC14-84E6-4AAB-AC53-6B7B0B58EA9E}" type="sibTrans" cxnId="{EBD59BC0-47F2-403F-84DF-953551515BD9}">
      <dgm:prSet/>
      <dgm:spPr/>
      <dgm:t>
        <a:bodyPr/>
        <a:lstStyle/>
        <a:p>
          <a:endParaRPr lang="en-US"/>
        </a:p>
      </dgm:t>
    </dgm:pt>
    <dgm:pt modelId="{FE58DE5D-4152-0D4D-B570-779C20519B5A}" type="pres">
      <dgm:prSet presAssocID="{3B4429A0-D9C8-48F7-84B3-CBF0EAC3EA63}" presName="linear" presStyleCnt="0">
        <dgm:presLayoutVars>
          <dgm:animLvl val="lvl"/>
          <dgm:resizeHandles val="exact"/>
        </dgm:presLayoutVars>
      </dgm:prSet>
      <dgm:spPr/>
    </dgm:pt>
    <dgm:pt modelId="{8F506C2C-8D59-F642-B015-CFB72FF942E6}" type="pres">
      <dgm:prSet presAssocID="{C835579F-54E5-40FD-9E17-F39AB9E2FBD7}" presName="parentText" presStyleLbl="node1" presStyleIdx="0" presStyleCnt="3">
        <dgm:presLayoutVars>
          <dgm:chMax val="0"/>
          <dgm:bulletEnabled val="1"/>
        </dgm:presLayoutVars>
      </dgm:prSet>
      <dgm:spPr/>
    </dgm:pt>
    <dgm:pt modelId="{3E7EE18F-E11A-A34D-B78F-30946521E8FE}" type="pres">
      <dgm:prSet presAssocID="{6A7E4D2B-1C1C-4376-BD4F-A99F41143271}" presName="spacer" presStyleCnt="0"/>
      <dgm:spPr/>
    </dgm:pt>
    <dgm:pt modelId="{40BB05AD-86E8-6E42-B0DE-A5EB165EEE13}" type="pres">
      <dgm:prSet presAssocID="{F4E347B5-4E34-4F14-88F2-40ED0FC6CDD8}" presName="parentText" presStyleLbl="node1" presStyleIdx="1" presStyleCnt="3">
        <dgm:presLayoutVars>
          <dgm:chMax val="0"/>
          <dgm:bulletEnabled val="1"/>
        </dgm:presLayoutVars>
      </dgm:prSet>
      <dgm:spPr/>
    </dgm:pt>
    <dgm:pt modelId="{82A103DE-0246-5146-BE0E-42767C193D75}" type="pres">
      <dgm:prSet presAssocID="{09B095F5-A58C-4BC5-9BC0-C6B9B62CC10C}" presName="spacer" presStyleCnt="0"/>
      <dgm:spPr/>
    </dgm:pt>
    <dgm:pt modelId="{83CF43DA-FCEF-B244-B7ED-1EF24E333862}" type="pres">
      <dgm:prSet presAssocID="{955100BE-9497-4D7A-986E-A4704D9FF2D7}" presName="parentText" presStyleLbl="node1" presStyleIdx="2" presStyleCnt="3">
        <dgm:presLayoutVars>
          <dgm:chMax val="0"/>
          <dgm:bulletEnabled val="1"/>
        </dgm:presLayoutVars>
      </dgm:prSet>
      <dgm:spPr/>
    </dgm:pt>
  </dgm:ptLst>
  <dgm:cxnLst>
    <dgm:cxn modelId="{82FE3D02-A9E5-4218-96E7-C2D1020F1A5D}" srcId="{3B4429A0-D9C8-48F7-84B3-CBF0EAC3EA63}" destId="{F4E347B5-4E34-4F14-88F2-40ED0FC6CDD8}" srcOrd="1" destOrd="0" parTransId="{F7E03D9F-79C1-4FED-9077-926145864506}" sibTransId="{09B095F5-A58C-4BC5-9BC0-C6B9B62CC10C}"/>
    <dgm:cxn modelId="{C40AE318-B481-4045-AEDC-B5F141420AD7}" type="presOf" srcId="{955100BE-9497-4D7A-986E-A4704D9FF2D7}" destId="{83CF43DA-FCEF-B244-B7ED-1EF24E333862}" srcOrd="0" destOrd="0" presId="urn:microsoft.com/office/officeart/2005/8/layout/vList2"/>
    <dgm:cxn modelId="{B3338D22-6B9E-BE42-A271-6EDF3C1C2532}" type="presOf" srcId="{F4E347B5-4E34-4F14-88F2-40ED0FC6CDD8}" destId="{40BB05AD-86E8-6E42-B0DE-A5EB165EEE13}" srcOrd="0" destOrd="0" presId="urn:microsoft.com/office/officeart/2005/8/layout/vList2"/>
    <dgm:cxn modelId="{560E7D34-0223-4BDB-8DE1-0C89134CDE02}" srcId="{3B4429A0-D9C8-48F7-84B3-CBF0EAC3EA63}" destId="{C835579F-54E5-40FD-9E17-F39AB9E2FBD7}" srcOrd="0" destOrd="0" parTransId="{647F9703-7F2D-442C-834C-7C3071662F3D}" sibTransId="{6A7E4D2B-1C1C-4376-BD4F-A99F41143271}"/>
    <dgm:cxn modelId="{3A63BCB3-0523-7C41-82B9-7962BC18382B}" type="presOf" srcId="{C835579F-54E5-40FD-9E17-F39AB9E2FBD7}" destId="{8F506C2C-8D59-F642-B015-CFB72FF942E6}" srcOrd="0" destOrd="0" presId="urn:microsoft.com/office/officeart/2005/8/layout/vList2"/>
    <dgm:cxn modelId="{90E8B8B5-CA09-F746-B47F-00D98E1DC461}" type="presOf" srcId="{3B4429A0-D9C8-48F7-84B3-CBF0EAC3EA63}" destId="{FE58DE5D-4152-0D4D-B570-779C20519B5A}" srcOrd="0" destOrd="0" presId="urn:microsoft.com/office/officeart/2005/8/layout/vList2"/>
    <dgm:cxn modelId="{EBD59BC0-47F2-403F-84DF-953551515BD9}" srcId="{3B4429A0-D9C8-48F7-84B3-CBF0EAC3EA63}" destId="{955100BE-9497-4D7A-986E-A4704D9FF2D7}" srcOrd="2" destOrd="0" parTransId="{5FE4A8ED-B976-4BF7-9D88-1F87F907AF7B}" sibTransId="{DD54FC14-84E6-4AAB-AC53-6B7B0B58EA9E}"/>
    <dgm:cxn modelId="{A304854C-E167-384F-9C09-0C62A34F0E17}" type="presParOf" srcId="{FE58DE5D-4152-0D4D-B570-779C20519B5A}" destId="{8F506C2C-8D59-F642-B015-CFB72FF942E6}" srcOrd="0" destOrd="0" presId="urn:microsoft.com/office/officeart/2005/8/layout/vList2"/>
    <dgm:cxn modelId="{10FDFF74-AAAE-A240-9C0F-B1D2B11A60F3}" type="presParOf" srcId="{FE58DE5D-4152-0D4D-B570-779C20519B5A}" destId="{3E7EE18F-E11A-A34D-B78F-30946521E8FE}" srcOrd="1" destOrd="0" presId="urn:microsoft.com/office/officeart/2005/8/layout/vList2"/>
    <dgm:cxn modelId="{7E20AA7E-A534-734C-91D7-65B5205A7D13}" type="presParOf" srcId="{FE58DE5D-4152-0D4D-B570-779C20519B5A}" destId="{40BB05AD-86E8-6E42-B0DE-A5EB165EEE13}" srcOrd="2" destOrd="0" presId="urn:microsoft.com/office/officeart/2005/8/layout/vList2"/>
    <dgm:cxn modelId="{D823187B-F80E-3245-BAEC-B117B7F332CF}" type="presParOf" srcId="{FE58DE5D-4152-0D4D-B570-779C20519B5A}" destId="{82A103DE-0246-5146-BE0E-42767C193D75}" srcOrd="3" destOrd="0" presId="urn:microsoft.com/office/officeart/2005/8/layout/vList2"/>
    <dgm:cxn modelId="{2093BD57-3453-FC42-883A-BA4A606B7284}" type="presParOf" srcId="{FE58DE5D-4152-0D4D-B570-779C20519B5A}" destId="{83CF43DA-FCEF-B244-B7ED-1EF24E33386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F536B-A8D1-7540-AC5E-000929230359}">
      <dsp:nvSpPr>
        <dsp:cNvPr id="0" name=""/>
        <dsp:cNvSpPr/>
      </dsp:nvSpPr>
      <dsp:spPr>
        <a:xfrm>
          <a:off x="0"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84DD4-7AA1-334D-BA4F-194430D0D506}">
      <dsp:nvSpPr>
        <dsp:cNvPr id="0" name=""/>
        <dsp:cNvSpPr/>
      </dsp:nvSpPr>
      <dsp:spPr>
        <a:xfrm>
          <a:off x="338137"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latin typeface="Times New Roman" panose="02020603050405020304" pitchFamily="18" charset="0"/>
              <a:cs typeface="Times New Roman" panose="02020603050405020304" pitchFamily="18" charset="0"/>
            </a:rPr>
            <a:t>Examples</a:t>
          </a:r>
          <a:endParaRPr lang="en-US" sz="3000" kern="1200" dirty="0">
            <a:latin typeface="Times New Roman" panose="02020603050405020304" pitchFamily="18" charset="0"/>
            <a:cs typeface="Times New Roman" panose="02020603050405020304" pitchFamily="18" charset="0"/>
          </a:endParaRPr>
        </a:p>
      </dsp:txBody>
      <dsp:txXfrm>
        <a:off x="394737" y="1117886"/>
        <a:ext cx="2930037" cy="1819255"/>
      </dsp:txXfrm>
    </dsp:sp>
    <dsp:sp modelId="{9CB41CFC-CB0C-DC4E-B012-EE255AA38CAE}">
      <dsp:nvSpPr>
        <dsp:cNvPr id="0" name=""/>
        <dsp:cNvSpPr/>
      </dsp:nvSpPr>
      <dsp:spPr>
        <a:xfrm>
          <a:off x="3719512"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0D47A-1633-D54E-BA16-BA87FE18A8E8}">
      <dsp:nvSpPr>
        <dsp:cNvPr id="0" name=""/>
        <dsp:cNvSpPr/>
      </dsp:nvSpPr>
      <dsp:spPr>
        <a:xfrm>
          <a:off x="4057650"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latin typeface="Times New Roman" panose="02020603050405020304" pitchFamily="18" charset="0"/>
              <a:cs typeface="Times New Roman" panose="02020603050405020304" pitchFamily="18" charset="0"/>
            </a:rPr>
            <a:t>Incorrect: The luncheon was catered by the president.</a:t>
          </a:r>
          <a:endParaRPr lang="en-US" sz="3000" kern="1200" dirty="0">
            <a:latin typeface="Times New Roman" panose="02020603050405020304" pitchFamily="18" charset="0"/>
            <a:cs typeface="Times New Roman" panose="02020603050405020304" pitchFamily="18" charset="0"/>
          </a:endParaRPr>
        </a:p>
      </dsp:txBody>
      <dsp:txXfrm>
        <a:off x="4114250" y="1117886"/>
        <a:ext cx="2930037" cy="1819255"/>
      </dsp:txXfrm>
    </dsp:sp>
    <dsp:sp modelId="{61E26C0A-2A08-3B47-BB2E-56311F0C9A22}">
      <dsp:nvSpPr>
        <dsp:cNvPr id="0" name=""/>
        <dsp:cNvSpPr/>
      </dsp:nvSpPr>
      <dsp:spPr>
        <a:xfrm>
          <a:off x="7439025"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B0C2B-BBC9-F342-9EB7-63D59F0340B8}">
      <dsp:nvSpPr>
        <dsp:cNvPr id="0" name=""/>
        <dsp:cNvSpPr/>
      </dsp:nvSpPr>
      <dsp:spPr>
        <a:xfrm>
          <a:off x="7777162"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latin typeface="Times New Roman" panose="02020603050405020304" pitchFamily="18" charset="0"/>
              <a:cs typeface="Times New Roman" panose="02020603050405020304" pitchFamily="18" charset="0"/>
            </a:rPr>
            <a:t>Correct: The president catered the luncheon.</a:t>
          </a:r>
          <a:endParaRPr lang="en-US" sz="3000" kern="1200" dirty="0">
            <a:latin typeface="Times New Roman" panose="02020603050405020304" pitchFamily="18" charset="0"/>
            <a:cs typeface="Times New Roman" panose="02020603050405020304" pitchFamily="18" charset="0"/>
          </a:endParaRPr>
        </a:p>
      </dsp:txBody>
      <dsp:txXfrm>
        <a:off x="7833762" y="1117886"/>
        <a:ext cx="2930037" cy="1819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06C2C-8D59-F642-B015-CFB72FF942E6}">
      <dsp:nvSpPr>
        <dsp:cNvPr id="0" name=""/>
        <dsp:cNvSpPr/>
      </dsp:nvSpPr>
      <dsp:spPr>
        <a:xfrm>
          <a:off x="0" y="34011"/>
          <a:ext cx="5918184" cy="1579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latin typeface="Times New Roman" panose="02020603050405020304" pitchFamily="18" charset="0"/>
              <a:cs typeface="Times New Roman" panose="02020603050405020304" pitchFamily="18" charset="0"/>
            </a:rPr>
            <a:t>Be aware of your gestures and movement and use both appropriately.</a:t>
          </a:r>
          <a:endParaRPr lang="en-US" sz="3000" kern="1200" dirty="0">
            <a:latin typeface="Times New Roman" panose="02020603050405020304" pitchFamily="18" charset="0"/>
            <a:cs typeface="Times New Roman" panose="02020603050405020304" pitchFamily="18" charset="0"/>
          </a:endParaRPr>
        </a:p>
      </dsp:txBody>
      <dsp:txXfrm>
        <a:off x="77105" y="111116"/>
        <a:ext cx="5763974" cy="1425290"/>
      </dsp:txXfrm>
    </dsp:sp>
    <dsp:sp modelId="{40BB05AD-86E8-6E42-B0DE-A5EB165EEE13}">
      <dsp:nvSpPr>
        <dsp:cNvPr id="0" name=""/>
        <dsp:cNvSpPr/>
      </dsp:nvSpPr>
      <dsp:spPr>
        <a:xfrm>
          <a:off x="0" y="1699911"/>
          <a:ext cx="5918184" cy="15795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latin typeface="Times New Roman" panose="02020603050405020304" pitchFamily="18" charset="0"/>
              <a:cs typeface="Times New Roman" panose="02020603050405020304" pitchFamily="18" charset="0"/>
            </a:rPr>
            <a:t>Finger-pointing at people should be avoided</a:t>
          </a:r>
          <a:r>
            <a:rPr lang="en-CA" sz="3000" kern="1200" dirty="0"/>
            <a:t>.</a:t>
          </a:r>
          <a:endParaRPr lang="en-US" sz="3000" kern="1200" dirty="0"/>
        </a:p>
      </dsp:txBody>
      <dsp:txXfrm>
        <a:off x="77105" y="1777016"/>
        <a:ext cx="5763974" cy="1425290"/>
      </dsp:txXfrm>
    </dsp:sp>
    <dsp:sp modelId="{83CF43DA-FCEF-B244-B7ED-1EF24E333862}">
      <dsp:nvSpPr>
        <dsp:cNvPr id="0" name=""/>
        <dsp:cNvSpPr/>
      </dsp:nvSpPr>
      <dsp:spPr>
        <a:xfrm>
          <a:off x="0" y="3365812"/>
          <a:ext cx="5918184" cy="1579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dirty="0">
              <a:latin typeface="Times New Roman" panose="02020603050405020304" pitchFamily="18" charset="0"/>
              <a:cs typeface="Times New Roman" panose="02020603050405020304" pitchFamily="18" charset="0"/>
            </a:rPr>
            <a:t>Large gestures may be used to make a specific point.</a:t>
          </a:r>
          <a:endParaRPr lang="en-US" sz="3000" kern="1200" dirty="0">
            <a:latin typeface="Times New Roman" panose="02020603050405020304" pitchFamily="18" charset="0"/>
            <a:cs typeface="Times New Roman" panose="02020603050405020304" pitchFamily="18" charset="0"/>
          </a:endParaRPr>
        </a:p>
      </dsp:txBody>
      <dsp:txXfrm>
        <a:off x="77105" y="3442917"/>
        <a:ext cx="5763974" cy="14252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257A4-D6AF-476A-B417-23BBD245192C}" type="datetimeFigureOut">
              <a:rPr lang="en-CA" smtClean="0"/>
              <a:t>2024-01-24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83755-E916-4B66-B45A-FFE2489A6315}" type="slidenum">
              <a:rPr lang="en-CA" smtClean="0"/>
              <a:t>‹#›</a:t>
            </a:fld>
            <a:endParaRPr lang="en-CA"/>
          </a:p>
        </p:txBody>
      </p:sp>
    </p:spTree>
    <p:extLst>
      <p:ext uri="{BB962C8B-B14F-4D97-AF65-F5344CB8AC3E}">
        <p14:creationId xmlns:p14="http://schemas.microsoft.com/office/powerpoint/2010/main" val="23511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atican.va/content/francesco/en/messages/communications/documents/20230124-messaggio-comunicazioni-sociali.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Module 2: Principles of Effective Communication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Approximate time: 13 minutes (without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71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Non-Verbal Communication:</a:t>
            </a:r>
            <a:r>
              <a:rPr lang="en-US"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How something is communicated is as important as the content of the message.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Tone – vary voice strength, tone or pitch according to the subject and audience (formal, informal, enthusiastic, humorous).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Volume – use appropriate volume for the space and audience.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Speed – use moderate speed, slightly slower than regular conversational speech.</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65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Body Language: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Body language uses physical behaviour, expressions and mannerisms to communicate non-verbally.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It is often done instinctively rather than consciously.</a:t>
            </a:r>
          </a:p>
          <a:p>
            <a:pPr marL="342900" lvl="0" indent="-342900" algn="just">
              <a:buFont typeface="Symbol" panose="05050102010706020507" pitchFamily="18" charset="2"/>
              <a:buChar char=""/>
            </a:pPr>
            <a:r>
              <a:rPr lang="en-CA" sz="1200" kern="1200" dirty="0">
                <a:solidFill>
                  <a:srgbClr val="000000"/>
                </a:solidFill>
                <a:effectLst/>
                <a:latin typeface="Times New Roman" panose="02020603050405020304" pitchFamily="18" charset="0"/>
                <a:ea typeface="Times New Roman" panose="02020603050405020304" pitchFamily="18" charset="0"/>
              </a:rPr>
              <a:t>F</a:t>
            </a:r>
            <a:r>
              <a:rPr lang="en-CA" sz="1200" kern="1200" dirty="0">
                <a:solidFill>
                  <a:srgbClr val="00000A"/>
                </a:solidFill>
                <a:effectLst/>
                <a:latin typeface="Times New Roman" panose="02020603050405020304" pitchFamily="18" charset="0"/>
                <a:ea typeface="Times New Roman" panose="02020603050405020304" pitchFamily="18" charset="0"/>
              </a:rPr>
              <a:t>acial expressions can communicate a wealth of emotion.</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When you interact with others, you’re continuously giving and receiving wordless signals. Be aware of the messages you are sending.</a:t>
            </a: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Ask for examples of body language from the audience to illustrate these points</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583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Eye Contact: Some cultures encourage eye contact when speaking with others, while others do not.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00" dirty="0">
                <a:effectLst/>
                <a:latin typeface="Times New Roman" panose="02020603050405020304" pitchFamily="18" charset="0"/>
                <a:ea typeface="Times New Roman" panose="02020603050405020304" pitchFamily="18" charset="0"/>
                <a:cs typeface="Times New Roman" panose="02020603050405020304" pitchFamily="18" charset="0"/>
              </a:rPr>
              <a:t>Possible questions for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Will this difference impact how you make eye contact when presenting or speaking to a diverse group?</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What might be “appropriate” eye contact for different cultures?</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81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Gestures and Movement: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Be aware of your gestures and movements and use both appropriately.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Finger-pointing at people should be avoided.</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Large gestures may be used to make a specific point.</a:t>
            </a: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Again, we could make some references to different cultures.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00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Physical Space and Touch:</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It is important to respect everyone’s personal space and boundaries.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Ask permission before touching someone.</a:t>
            </a: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Times New Roman" panose="02020603050405020304" pitchFamily="18" charset="0"/>
                <a:ea typeface="Calibri" panose="020F0502020204030204" pitchFamily="34" charset="0"/>
                <a:cs typeface="Times New Roman" panose="02020603050405020304" pitchFamily="18" charset="0"/>
              </a:rPr>
              <a:t>Possible questions for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Are there exceptions to these rules?</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Can you think of specific examples of how this may apply in different cultures?  </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What about between women and men?  </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Adults and children?</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600"/>
              </a:spcAft>
              <a:buFont typeface="Symbol" pitchFamily="2" charset="2"/>
              <a:buNone/>
            </a:pPr>
            <a:endParaRPr lang="en-US" sz="1200" i="1"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The national website, cwl.ca, has resources for presentations. These include the </a:t>
            </a:r>
            <a:r>
              <a:rPr lang="en-CA" sz="1200" i="1" kern="1200" dirty="0">
                <a:effectLst/>
                <a:latin typeface="Times New Roman" panose="02020603050405020304" pitchFamily="18" charset="0"/>
                <a:ea typeface="Times New Roman" panose="02020603050405020304" pitchFamily="18" charset="0"/>
                <a:cs typeface="Times New Roman" panose="02020603050405020304" pitchFamily="18" charset="0"/>
              </a:rPr>
              <a:t>Train the Trainer Guide </a:t>
            </a: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and the “Public Presence and Member Development” module of the </a:t>
            </a:r>
            <a:r>
              <a:rPr lang="en-CA" sz="1200" i="1" kern="1200" dirty="0">
                <a:effectLst/>
                <a:latin typeface="Times New Roman" panose="02020603050405020304" pitchFamily="18" charset="0"/>
                <a:ea typeface="Times New Roman" panose="02020603050405020304" pitchFamily="18" charset="0"/>
                <a:cs typeface="Times New Roman" panose="02020603050405020304" pitchFamily="18" charset="0"/>
              </a:rPr>
              <a:t>Executive Orientation</a:t>
            </a: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33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Listening Skills: Active listening exercises could include any combination of the following:</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Active listening includes responses that demonstrate that you understand what the other person is trying to tell you about his or her experience.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Active listening is designed to encourage respect and understanding. You are gaining information and perspective.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When communicating, practice using active listening skills. Pay attention and show that you are listening.</a:t>
            </a:r>
          </a:p>
          <a:p>
            <a:pPr algn="just">
              <a:lnSpc>
                <a:spcPct val="107000"/>
              </a:lnSpc>
              <a:spcAft>
                <a:spcPts val="800"/>
              </a:spcAft>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In a synodal church, active listening will become an even more important skill as we learn how to listen to others in our faith communities.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493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Active Listening Skills: </a:t>
            </a:r>
            <a:r>
              <a:rPr lang="en-CA" sz="1200" i="1"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Invite the participants to suggest listening skills</a:t>
            </a: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Give the speaker your undivided attention.</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Maintain appropriate eye contact.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Nod and smile occasionally.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Keep your posture open and interested.</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Encourage the speaker with small verbal comments like “yes” and “uh huh.”</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Provide feedback by paraphrasing, such as, “What I'm hearing is...” or “Sounds like you are saying...”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Ask questions to clarify “What do you mean when you say...” or “Is this what you mean…?”</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Be candid, open and honest in your response.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Assert your opinions respectfully.</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486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Practice listening: B</a:t>
            </a:r>
            <a:r>
              <a:rPr lang="en-CA" sz="1200" i="1" kern="1200" dirty="0">
                <a:solidFill>
                  <a:srgbClr val="191D34"/>
                </a:solidFill>
                <a:effectLst/>
                <a:latin typeface="Times New Roman" panose="02020603050405020304" pitchFamily="18" charset="0"/>
                <a:ea typeface="Calibri" panose="020F0502020204030204" pitchFamily="34" charset="0"/>
                <a:cs typeface="Times New Roman" panose="02020603050405020304" pitchFamily="18" charset="0"/>
              </a:rPr>
              <a:t>reak the group into pairs. Have each pair sit facing each other. Each member in the pair takes turns answering a question and having the other listen</a:t>
            </a:r>
            <a:r>
              <a:rPr lang="en-CA" sz="1200" kern="1200" dirty="0">
                <a:solidFill>
                  <a:srgbClr val="191D3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191D3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Offer a question or prompt. Examples include: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What is something you are grateful for today? </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What is your favourite League moment?</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What is your favourite bible quote? Where is it from?</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What is the most important part of life to you?</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CA" sz="1200" kern="1200" dirty="0">
                <a:solidFill>
                  <a:srgbClr val="191D3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After the exercise, get the participants to volunteer answers to the following.</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b="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191D3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Did you find yourself thinking about your answer rather than listening?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Were you able to be present with the person who is sharing?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Are you uncomfortable with the silences?</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631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Questions?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1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02546"/>
          </a:xfrm>
        </p:spPr>
        <p:txBody>
          <a:bodyPr/>
          <a:lstStyle/>
          <a:p>
            <a:pPr algn="just">
              <a:lnSpc>
                <a:spcPct val="107000"/>
              </a:lnSpc>
              <a:spcAft>
                <a:spcPts val="800"/>
              </a:spcAft>
            </a:pPr>
            <a:r>
              <a:rPr lang="en-CA" sz="1200" b="1" i="1" kern="1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Opening Prayer: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Let us pray,</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(Pause)... Let us be still and recognize the presence of God with us and in us.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In the name of the Father, and of the Son, and of the Holy Spirit,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Good and loving God, our source of love and light,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Thank You for bringing us together today in a spirit of generosity.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We offer You this prayer in gratitude.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May we </a:t>
            </a:r>
            <a:r>
              <a:rPr lang="en-US" sz="1200" kern="1200" dirty="0" err="1">
                <a:effectLst/>
                <a:latin typeface="Times New Roman" panose="02020603050405020304" pitchFamily="18" charset="0"/>
                <a:ea typeface="Calibri" panose="020F0502020204030204" pitchFamily="34" charset="0"/>
                <a:cs typeface="Times New Roman" panose="02020603050405020304" pitchFamily="18" charset="0"/>
              </a:rPr>
              <a:t>honour</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one another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By keeping an open mind.</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May we voice our truth</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And listen with an open heart.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May we discern Your will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To unite us in a fruitful outcome.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We ask for Your wisdom and grace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To use our talents for the betterment of others.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With the guidance of the Holy Spirit,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And the loving intercession of Our Lady of Good Counsel,</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Through Christ our Lord,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In the name of the Father, and the Son and the Holy Spirit,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Amen.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Prayer source: “Opening Prayer for a Meeting,” Prayers and Spiritual Programs, The Catholic Women’s League of Canada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003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Closing Prayer: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the Lord Jesus, the pure Word poured out from the heart of the Father, help us to make our communication clear, open and heartfelt.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the Lord Jesus, the Word made flesh, help us listen to the beating of hearts, to rediscover ourselves as brothers and sisters, and to disarm the hostility that divides.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the Lord Jesus, the Word of truth and love, help us speak the truth in charity, so that we may feel like protectors of one another” (Pope Francis).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Prayer source: “Message of His Holiness Pope Francis for the 57</a:t>
            </a:r>
            <a:r>
              <a:rPr lang="en-CA" sz="1200" i="1"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 World Day of Social Communications.” </a:t>
            </a:r>
            <a:r>
              <a:rPr lang="fr-CA" sz="1200" i="1" u="none" strike="noStrike" kern="100" dirty="0">
                <a:effectLst/>
                <a:latin typeface="Calibri" panose="020F0502020204030204" pitchFamily="34" charset="0"/>
                <a:ea typeface="Calibri" panose="020F0502020204030204" pitchFamily="34" charset="0"/>
                <a:cs typeface="Times New Roman" panose="02020603050405020304" pitchFamily="18" charset="0"/>
                <a:hlinkClick r:id="rId3"/>
              </a:rPr>
              <a:t>vatican.va/content/</a:t>
            </a:r>
            <a:r>
              <a:rPr lang="fr-CA" sz="1200" i="1" u="none" strike="noStrike" kern="100" dirty="0" err="1">
                <a:effectLst/>
                <a:latin typeface="Calibri" panose="020F0502020204030204" pitchFamily="34" charset="0"/>
                <a:ea typeface="Calibri" panose="020F0502020204030204" pitchFamily="34" charset="0"/>
                <a:cs typeface="Times New Roman" panose="02020603050405020304" pitchFamily="18" charset="0"/>
                <a:hlinkClick r:id="rId3"/>
              </a:rPr>
              <a:t>francesco</a:t>
            </a:r>
            <a:r>
              <a:rPr lang="fr-CA" sz="1200" i="1" u="none" strike="noStrike" kern="100" dirty="0">
                <a:effectLst/>
                <a:latin typeface="Calibri" panose="020F0502020204030204" pitchFamily="34" charset="0"/>
                <a:ea typeface="Calibri" panose="020F0502020204030204" pitchFamily="34" charset="0"/>
                <a:cs typeface="Times New Roman" panose="02020603050405020304" pitchFamily="18" charset="0"/>
                <a:hlinkClick r:id="rId3"/>
              </a:rPr>
              <a:t>/en/messages/communications/documents/20230124-messaggio-comunicazioni-sociali.html</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CA" sz="12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59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Written Communication: </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These principles apply to any written communications, including reports, communiqués, memos, newsletters, emails and text messages.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77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Keep it clear and simple: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Use simple sentence structures and vocabulary.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Be specific by using precise terms and being factual.</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Use short sentences that contain one complete thought.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Keep to one topic in each paragraph.</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Omit words that do not convey valuable information.</a:t>
            </a:r>
          </a:p>
          <a:p>
            <a:pPr>
              <a:lnSpc>
                <a:spcPct val="107000"/>
              </a:lnSpc>
              <a:spcAft>
                <a:spcPts val="800"/>
              </a:spcAft>
            </a:pPr>
            <a:r>
              <a:rPr lang="en-CA"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1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61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Use active voice—it</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has a direct, clear tone. </a:t>
            </a:r>
            <a:r>
              <a:rPr lang="en-CA" sz="1200" kern="1200" dirty="0">
                <a:solidFill>
                  <a:srgbClr val="3B3E4D"/>
                </a:solidFill>
                <a:effectLst/>
                <a:latin typeface="Times New Roman" panose="02020603050405020304" pitchFamily="18" charset="0"/>
                <a:ea typeface="Calibri" panose="020F0502020204030204" pitchFamily="34" charset="0"/>
                <a:cs typeface="Times New Roman" panose="02020603050405020304" pitchFamily="18" charset="0"/>
              </a:rPr>
              <a:t>For most writing, the active voice is a more effective way to communicate ideas, themes and facts. The one League exception is minutes, which should be expressed in a passive voice.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Incorrect: The luncheon was catered by the president.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Correct: The president catered the luncheon.</a:t>
            </a: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200" dirty="0">
                <a:effectLst/>
                <a:latin typeface="Times New Roman" panose="02020603050405020304" pitchFamily="18" charset="0"/>
                <a:ea typeface="Times New Roman" panose="02020603050405020304" pitchFamily="18" charset="0"/>
                <a:cs typeface="Times New Roman" panose="02020603050405020304" pitchFamily="18" charset="0"/>
              </a:rPr>
              <a:t>Invite participants to offer other examples</a:t>
            </a: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endPar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Definitions: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Active Voice: The active voice focuses on the person who performs an action. For example, the president chaired the meeting.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Passive Voice: The focus of the passive voice is the object being acted upon. For example, the meeting was chaired by the president.</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22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Avoid jargon, idioms, acronyms and cultural references when speaking to those outside the League.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Incorrect: Within the League (jargon), actions speak louder than words (idiom), especially when we (pronoun), the members of the CWL (acronym), advocate Catholic social teaching (cultural reference).</a:t>
            </a:r>
          </a:p>
          <a:p>
            <a:pPr marL="342900" lvl="0" indent="-342900" algn="jus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Correct: Within the Catholic Women’s League, members strive to live their Catholic values and to reach out to those in need.</a:t>
            </a:r>
          </a:p>
          <a:p>
            <a:pPr marL="342900" lvl="0" indent="-342900" algn="jus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When acronyms are used, the first reference in the document should have the name written out in full, with the acronym following in parenthesis. An example is the Catholic Women’s League (CWL).</a:t>
            </a: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Times New Roman" panose="02020603050405020304" pitchFamily="18" charset="0"/>
                <a:cs typeface="Times New Roman" panose="02020603050405020304" pitchFamily="18" charset="0"/>
              </a:rPr>
              <a:t>Definitions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Jargon: Special words or expressions used by a particular profession or group that are difficult for others to understand, such as due diligence or hard copy. For example, within The Catholic Women’s League of Canada, we often refer to the League. This may not mean anything to anyone outside the organization.</a:t>
            </a:r>
          </a:p>
          <a:p>
            <a:pPr marL="342900" lvl="0" indent="-342900" algn="jus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Idiom: Phrases established by usage as having a meaning different from the literal meaning of the words or phrases, such as “raining cats and dogs,” meaning raining heavily, or “when pigs fly,” meaning never. Within the League, we have sometimes heard someone say, “Actions speak louder than words” or “Leave no stone unturned.”</a:t>
            </a:r>
          </a:p>
          <a:p>
            <a:pPr marL="342900" lvl="0" indent="-342900" algn="just">
              <a:spcAft>
                <a:spcPts val="1200"/>
              </a:spcAf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spcBef>
                <a:spcPts val="1200"/>
              </a:spcBef>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Pronoun: The use of first and second person pronouns as substitutes for proper nouns, e.g., “I”, “me” “we”, “you” is not appropriate in a formal communication, but may be appropriate for workshops and other informal documents. </a:t>
            </a:r>
          </a:p>
          <a:p>
            <a:pPr marL="342900" lvl="0" indent="-342900" algn="jus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Acronym: This is an abbreviation formed from the initial letters of other words and pronounced as a word, for example, CWL (Catholic Women’s League) and WUCWO (World Union of Catholic Women’s Organisations).</a:t>
            </a:r>
          </a:p>
          <a:p>
            <a:pPr marL="342900" lvl="0" indent="-342900" algn="just">
              <a:buFont typeface="Symbol" panose="05050102010706020507" pitchFamily="18" charset="2"/>
              <a:buChar char=""/>
            </a:pP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Cultural References: I</a:t>
            </a:r>
            <a:r>
              <a:rPr lang="en-CA" sz="1200" kern="1200" dirty="0">
                <a:solidFill>
                  <a:srgbClr val="333333"/>
                </a:solidFill>
                <a:effectLst/>
                <a:latin typeface="Times New Roman" panose="02020603050405020304" pitchFamily="18" charset="0"/>
                <a:ea typeface="Times New Roman" panose="02020603050405020304" pitchFamily="18" charset="0"/>
              </a:rPr>
              <a:t>deas that relate to a specific culture; things that only someone who understands a specific culture could understand. </a:t>
            </a:r>
            <a:r>
              <a:rPr lang="en-CA" sz="1200" kern="1200" dirty="0">
                <a:solidFill>
                  <a:srgbClr val="00000A"/>
                </a:solidFill>
                <a:effectLst/>
                <a:latin typeface="Times New Roman" panose="02020603050405020304" pitchFamily="18" charset="0"/>
                <a:ea typeface="Times New Roman" panose="02020603050405020304" pitchFamily="18" charset="0"/>
              </a:rPr>
              <a:t>For example, our reference to Catholic social teaching.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40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Structure the writing:</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Put important things first.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Develop a clear and logical structure.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Ensure that the opening sentence engages the reader and explains the importance of the message.</a:t>
            </a: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In simple terms, introduce the topic, explain it, including any required action, and summarize it.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Include who, what, where, when and why.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Avoid strong claims and hype.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Do not use absolutes like always or never.</a:t>
            </a:r>
          </a:p>
          <a:p>
            <a:pPr algn="just">
              <a:lnSpc>
                <a:spcPct val="107000"/>
              </a:lnSpc>
              <a:spcAft>
                <a:spcPts val="800"/>
              </a:spcAft>
            </a:pPr>
            <a:r>
              <a:rPr lang="en-CA" sz="1200" b="1"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Definitions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Strong Claim: Making a claim that is specific and debatable. For example, The Catholic Women’s League of Canada is the </a:t>
            </a:r>
            <a:r>
              <a:rPr lang="en-CA" sz="1200" i="1" kern="1200" dirty="0">
                <a:solidFill>
                  <a:srgbClr val="00000A"/>
                </a:solidFill>
                <a:effectLst/>
                <a:latin typeface="Times New Roman" panose="02020603050405020304" pitchFamily="18" charset="0"/>
                <a:ea typeface="Times New Roman" panose="02020603050405020304" pitchFamily="18" charset="0"/>
              </a:rPr>
              <a:t>largest</a:t>
            </a:r>
            <a:r>
              <a:rPr lang="en-CA" sz="1200" kern="1200" dirty="0">
                <a:solidFill>
                  <a:srgbClr val="00000A"/>
                </a:solidFill>
                <a:effectLst/>
                <a:latin typeface="Times New Roman" panose="02020603050405020304" pitchFamily="18" charset="0"/>
                <a:ea typeface="Times New Roman" panose="02020603050405020304" pitchFamily="18" charset="0"/>
              </a:rPr>
              <a:t> Catholic women’s organization in Canada.</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Hype: Exaggerating the importance, quality or benefit of something. For example, The Catholic Women’s League of Canada is the </a:t>
            </a:r>
            <a:r>
              <a:rPr lang="en-CA" sz="1200" i="1" kern="1200" dirty="0">
                <a:solidFill>
                  <a:srgbClr val="00000A"/>
                </a:solidFill>
                <a:effectLst/>
                <a:latin typeface="Times New Roman" panose="02020603050405020304" pitchFamily="18" charset="0"/>
                <a:ea typeface="Times New Roman" panose="02020603050405020304" pitchFamily="18" charset="0"/>
              </a:rPr>
              <a:t>only </a:t>
            </a:r>
            <a:r>
              <a:rPr lang="en-CA" sz="1200" kern="1200" dirty="0">
                <a:solidFill>
                  <a:srgbClr val="00000A"/>
                </a:solidFill>
                <a:effectLst/>
                <a:latin typeface="Times New Roman" panose="02020603050405020304" pitchFamily="18" charset="0"/>
                <a:ea typeface="Times New Roman" panose="02020603050405020304" pitchFamily="18" charset="0"/>
              </a:rPr>
              <a:t>organization of </a:t>
            </a:r>
            <a:r>
              <a:rPr lang="en-CA" sz="1200" i="1" kern="1200" dirty="0">
                <a:solidFill>
                  <a:srgbClr val="00000A"/>
                </a:solidFill>
                <a:effectLst/>
                <a:latin typeface="Times New Roman" panose="02020603050405020304" pitchFamily="18" charset="0"/>
                <a:ea typeface="Times New Roman" panose="02020603050405020304" pitchFamily="18" charset="0"/>
              </a:rPr>
              <a:t>women </a:t>
            </a:r>
            <a:r>
              <a:rPr lang="en-CA" sz="1200" kern="1200" dirty="0">
                <a:solidFill>
                  <a:srgbClr val="00000A"/>
                </a:solidFill>
                <a:effectLst/>
                <a:latin typeface="Times New Roman" panose="02020603050405020304" pitchFamily="18" charset="0"/>
                <a:ea typeface="Times New Roman" panose="02020603050405020304" pitchFamily="18" charset="0"/>
              </a:rPr>
              <a:t>in Canada.</a:t>
            </a:r>
          </a:p>
          <a:p>
            <a:pPr algn="just">
              <a:lnSpc>
                <a:spcPct val="107000"/>
              </a:lnSpc>
              <a:spcAft>
                <a:spcPts val="800"/>
              </a:spcAft>
            </a:pPr>
            <a:r>
              <a:rPr lang="en-US" sz="1200" i="1"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49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Spelling and Punctuation: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Pay attention to spelling and grammar.</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Use proper punctuation.</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600"/>
              </a:spcAft>
              <a:buFont typeface="Symbol" pitchFamily="2" charset="2"/>
              <a:buNone/>
            </a:pPr>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603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Use Formatting to Aid Understanding:</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Fonts should be easy to read. </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Limit to one or two commonly used fonts.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Tables and figures are valuable for organizing and communicating data in a way that makes it easy for a reader to understand, analyze and interpret.</a:t>
            </a: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Font: A set of letters, numbers and symbols in a specific style and size</a:t>
            </a:r>
            <a:r>
              <a:rPr lang="en-CA" sz="1200" kern="1200" dirty="0">
                <a:solidFill>
                  <a:srgbClr val="4D5156"/>
                </a:solidFill>
                <a:effectLst/>
                <a:latin typeface="Times New Roman" panose="02020603050405020304" pitchFamily="18" charset="0"/>
                <a:ea typeface="Times New Roman" panose="02020603050405020304" pitchFamily="18" charset="0"/>
              </a:rPr>
              <a:t>. </a:t>
            </a:r>
            <a:r>
              <a:rPr lang="en-CA" sz="1200" kern="1200" dirty="0">
                <a:solidFill>
                  <a:srgbClr val="000000"/>
                </a:solidFill>
                <a:effectLst/>
                <a:latin typeface="Times New Roman" panose="02020603050405020304" pitchFamily="18" charset="0"/>
                <a:ea typeface="Times New Roman" panose="02020603050405020304" pitchFamily="18" charset="0"/>
              </a:rPr>
              <a:t>For example, Times New Roman, 12-point.</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5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3F20-CA9E-216D-B194-6EB853A46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60A98E-2860-EF60-C791-A653599FF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F1D68E-63C6-BA72-EF2F-6C8A6508ACB0}"/>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F3578998-F7F0-F132-14C0-995AFA2B5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58A23-03D2-01F7-CD17-BB732B5A9EF8}"/>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11104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DA63-0167-4D8F-6EE2-84B6C89D4A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5AD0B-465F-23E4-0020-17A06189F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17FE1-3FCA-41FB-16A8-B780DC5B5BBE}"/>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9C73FB72-6AB9-87AB-37AF-C6822185F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A3030-B315-39B5-F6CA-FF09C1DC39AE}"/>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13314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3AFF7-2703-5D34-13CE-CBDE0CF023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A6157-2114-B80F-1797-D68998BE7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3323C-AC15-53D4-4FB4-06585804F39F}"/>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87760185-3840-04E2-10FE-934414FE2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198E6-70AB-B6D5-931E-7A7316889209}"/>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00322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C51B-BAC8-D117-0389-FF1F65237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C477B-78D7-A975-8E01-5CEBFDC55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F1D83-72EA-4D6F-6FCA-31206DF7D19A}"/>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311C715C-661F-4B13-D054-C7A78C359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24FF9-9508-9786-0C98-64FA962BD7B2}"/>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4334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0129-B79C-E274-8441-9DF34CF31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40E6D-06A6-7963-2F27-BF1CFF853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3860C4-C54F-6A0E-9720-029D4DB2A303}"/>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695458A9-1E1D-53B3-4D0D-C8B2668B8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11937-88F4-2402-BD0A-4FCB9FB46C60}"/>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57322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505D-0568-65D6-0106-681057C2E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01519-00B7-1426-6C7F-19946E157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2DF65-E879-A3AC-5BF9-8DA061D9C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CE80E5-7F68-5EE9-5DC7-546BE7F84F81}"/>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6" name="Footer Placeholder 5">
            <a:extLst>
              <a:ext uri="{FF2B5EF4-FFF2-40B4-BE49-F238E27FC236}">
                <a16:creationId xmlns:a16="http://schemas.microsoft.com/office/drawing/2014/main" id="{0715E021-A58D-E4FC-0381-88DF8B29C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8F460-47B2-7D2D-1320-FE7899ADBE7E}"/>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95072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1B69-2B0D-4897-18B9-C63502D8A3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77969-3281-F264-C4D5-06B64030E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216F5-BB78-18ED-29C0-667E8CFC0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DA18A-AD1E-C3C7-7BD3-1EA465444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9B2F3D-C566-0A2C-D362-1AF73939B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A165E5-37E5-6091-80DB-0F0890512D4F}"/>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8" name="Footer Placeholder 7">
            <a:extLst>
              <a:ext uri="{FF2B5EF4-FFF2-40B4-BE49-F238E27FC236}">
                <a16:creationId xmlns:a16="http://schemas.microsoft.com/office/drawing/2014/main" id="{39D1AF2D-535B-160D-0659-4D8E99AD4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43D31-22C7-2179-F378-7F96C82BDBEF}"/>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99478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252A-FF27-D60C-8EFE-A272465C81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682A51-F7E1-2700-870D-AAE37C7F68F9}"/>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4" name="Footer Placeholder 3">
            <a:extLst>
              <a:ext uri="{FF2B5EF4-FFF2-40B4-BE49-F238E27FC236}">
                <a16:creationId xmlns:a16="http://schemas.microsoft.com/office/drawing/2014/main" id="{E7C53062-C809-6563-B59B-588026303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F051-DA99-85A0-C7A8-FABB030D03AC}"/>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16890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FAC00-6CB5-0136-E145-C74B0D5DFFEF}"/>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3" name="Footer Placeholder 2">
            <a:extLst>
              <a:ext uri="{FF2B5EF4-FFF2-40B4-BE49-F238E27FC236}">
                <a16:creationId xmlns:a16="http://schemas.microsoft.com/office/drawing/2014/main" id="{35169CA9-90B9-E9BE-E5D1-2AC51EC2B5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04BCB-AB31-560E-B76D-964C3A10D370}"/>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93823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B1CA-85A0-E50C-0A8F-9226711C6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FACCF-6398-EE81-F745-458D4115C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44A31-10A4-FE77-1B01-C9A559665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6E39D-78D6-1F0F-0855-BA0FC2A38DD5}"/>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6" name="Footer Placeholder 5">
            <a:extLst>
              <a:ext uri="{FF2B5EF4-FFF2-40B4-BE49-F238E27FC236}">
                <a16:creationId xmlns:a16="http://schemas.microsoft.com/office/drawing/2014/main" id="{74EA8777-180F-DF00-25DA-8A55FDFD0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F2082-6FD4-FD68-E5B3-29A4E0BB5B04}"/>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38582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6DCF-2CA0-2D57-DF64-4040E0E38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B0489-B5B0-0E44-BE33-1A69FEB7F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27823-204F-9AFE-4C0E-26DD8FF08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28550-090D-4B05-7B4D-01C4868555C5}"/>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6" name="Footer Placeholder 5">
            <a:extLst>
              <a:ext uri="{FF2B5EF4-FFF2-40B4-BE49-F238E27FC236}">
                <a16:creationId xmlns:a16="http://schemas.microsoft.com/office/drawing/2014/main" id="{C68B7DAB-F61D-0503-EB9E-20E09EAE9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6A125-5BB5-A50D-21D6-883952E5BD94}"/>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5809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3D791-4C8A-F2C8-DC28-92F8E4471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A80AA-4D62-3DD9-3AF0-9ACBF47D1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FCFF2-1848-0F78-1102-9859D3112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03C30FDF-CAC5-0B7A-31E6-D95BF7028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63593C-4308-9950-B70F-323C2E566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55CA-8219-9249-BD09-16935AAB7099}" type="slidenum">
              <a:rPr lang="en-US" smtClean="0"/>
              <a:t>‹#›</a:t>
            </a:fld>
            <a:endParaRPr lang="en-US"/>
          </a:p>
        </p:txBody>
      </p:sp>
    </p:spTree>
    <p:extLst>
      <p:ext uri="{BB962C8B-B14F-4D97-AF65-F5344CB8AC3E}">
        <p14:creationId xmlns:p14="http://schemas.microsoft.com/office/powerpoint/2010/main" val="82539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sacerdotus.com/2017/12/pope-francis-wants-to-change-our-fathe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838200" y="1175335"/>
            <a:ext cx="4843072" cy="2495971"/>
          </a:xfrm>
        </p:spPr>
        <p:txBody>
          <a:bodyPr anchor="t">
            <a:noAutofit/>
          </a:bodyPr>
          <a:lstStyle/>
          <a:p>
            <a:pPr algn="l"/>
            <a:r>
              <a:rPr lang="en-US" sz="5200" b="1" dirty="0">
                <a:latin typeface="Times New Roman" panose="02020603050405020304" pitchFamily="18" charset="0"/>
                <a:cs typeface="Times New Roman" panose="02020603050405020304" pitchFamily="18" charset="0"/>
              </a:rPr>
              <a:t>Principles of Effective Communication</a:t>
            </a:r>
          </a:p>
        </p:txBody>
      </p:sp>
      <p:sp>
        <p:nvSpPr>
          <p:cNvPr id="3" name="Subtitle 2">
            <a:extLst>
              <a:ext uri="{FF2B5EF4-FFF2-40B4-BE49-F238E27FC236}">
                <a16:creationId xmlns:a16="http://schemas.microsoft.com/office/drawing/2014/main" id="{D988379A-9DF4-658C-AECD-7AE29574719C}"/>
              </a:ext>
            </a:extLst>
          </p:cNvPr>
          <p:cNvSpPr>
            <a:spLocks noGrp="1"/>
          </p:cNvSpPr>
          <p:nvPr>
            <p:ph type="subTitle" idx="1"/>
          </p:nvPr>
        </p:nvSpPr>
        <p:spPr>
          <a:xfrm>
            <a:off x="838200" y="4180937"/>
            <a:ext cx="4683341" cy="1800764"/>
          </a:xfrm>
        </p:spPr>
        <p:txBody>
          <a:bodyPr anchor="ctr">
            <a:normAutofit/>
          </a:bodyPr>
          <a:lstStyle/>
          <a:p>
            <a:pPr algn="l"/>
            <a:r>
              <a:rPr lang="en-US" sz="4400" dirty="0">
                <a:latin typeface="Times New Roman" panose="02020603050405020304" pitchFamily="18" charset="0"/>
                <a:cs typeface="Times New Roman" panose="02020603050405020304" pitchFamily="18" charset="0"/>
              </a:rPr>
              <a:t>Module 2</a:t>
            </a:r>
          </a:p>
        </p:txBody>
      </p:sp>
      <p:pic>
        <p:nvPicPr>
          <p:cNvPr id="5" name="Picture 4" descr="Green dialogue boxes">
            <a:extLst>
              <a:ext uri="{FF2B5EF4-FFF2-40B4-BE49-F238E27FC236}">
                <a16:creationId xmlns:a16="http://schemas.microsoft.com/office/drawing/2014/main" id="{E6265CEE-1865-E291-78E2-10615343B8E3}"/>
              </a:ext>
            </a:extLst>
          </p:cNvPr>
          <p:cNvPicPr>
            <a:picLocks noChangeAspect="1"/>
          </p:cNvPicPr>
          <p:nvPr/>
        </p:nvPicPr>
        <p:blipFill rotWithShape="1">
          <a:blip r:embed="rId3"/>
          <a:srcRect l="13382" r="19211" b="2"/>
          <a:stretch/>
        </p:blipFill>
        <p:spPr>
          <a:xfrm>
            <a:off x="6638988" y="-1"/>
            <a:ext cx="5553012" cy="6858001"/>
          </a:xfrm>
          <a:prstGeom prst="rect">
            <a:avLst/>
          </a:prstGeom>
        </p:spPr>
      </p:pic>
    </p:spTree>
    <p:extLst>
      <p:ext uri="{BB962C8B-B14F-4D97-AF65-F5344CB8AC3E}">
        <p14:creationId xmlns:p14="http://schemas.microsoft.com/office/powerpoint/2010/main" val="310298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846E-F421-C137-80AF-B97F6698313D}"/>
              </a:ext>
            </a:extLst>
          </p:cNvPr>
          <p:cNvSpPr>
            <a:spLocks noGrp="1"/>
          </p:cNvSpPr>
          <p:nvPr>
            <p:ph type="title"/>
          </p:nvPr>
        </p:nvSpPr>
        <p:spPr>
          <a:xfrm>
            <a:off x="5237249" y="365125"/>
            <a:ext cx="6784862" cy="1463675"/>
          </a:xfrm>
        </p:spPr>
        <p:txBody>
          <a:bodyPr>
            <a:noAutofit/>
          </a:bodyPr>
          <a:lstStyle/>
          <a:p>
            <a:r>
              <a:rPr lang="en-US" sz="5200" b="1" dirty="0">
                <a:latin typeface="Times New Roman" panose="02020603050405020304" pitchFamily="18" charset="0"/>
                <a:cs typeface="Times New Roman" panose="02020603050405020304" pitchFamily="18" charset="0"/>
              </a:rPr>
              <a:t>Verbal Communication</a:t>
            </a:r>
          </a:p>
        </p:txBody>
      </p:sp>
      <p:pic>
        <p:nvPicPr>
          <p:cNvPr id="14" name="Picture 4" descr="Multi-coloured dialogue boxes">
            <a:extLst>
              <a:ext uri="{FF2B5EF4-FFF2-40B4-BE49-F238E27FC236}">
                <a16:creationId xmlns:a16="http://schemas.microsoft.com/office/drawing/2014/main" id="{8C68D0B2-932A-4BA4-35F1-E4CBD117AFDC}"/>
              </a:ext>
            </a:extLst>
          </p:cNvPr>
          <p:cNvPicPr>
            <a:picLocks noChangeAspect="1"/>
          </p:cNvPicPr>
          <p:nvPr/>
        </p:nvPicPr>
        <p:blipFill rotWithShape="1">
          <a:blip r:embed="rId3"/>
          <a:srcRect l="13388" r="17493" b="2"/>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D3BF595-143A-04A7-3212-A0E92D3E0733}"/>
              </a:ext>
            </a:extLst>
          </p:cNvPr>
          <p:cNvSpPr>
            <a:spLocks noGrp="1"/>
          </p:cNvSpPr>
          <p:nvPr>
            <p:ph idx="1"/>
          </p:nvPr>
        </p:nvSpPr>
        <p:spPr>
          <a:xfrm>
            <a:off x="5678213" y="1933731"/>
            <a:ext cx="5939164" cy="4559144"/>
          </a:xfrm>
        </p:spPr>
        <p:txBody>
          <a:bodyPr>
            <a:normAutofit fontScale="92500" lnSpcReduction="10000"/>
          </a:bodyPr>
          <a:lstStyle/>
          <a:p>
            <a:pPr marL="0" indent="0">
              <a:spcAft>
                <a:spcPts val="800"/>
              </a:spcAft>
              <a:buNone/>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How something is communicated is as important as the content of the message.</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Tone – vary voice strength, tone or pitch according to the subject and audience (formal, informal, enthusiastic, humorous).</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Volume – use appropriate volume for the space and audience.</a:t>
            </a:r>
          </a:p>
          <a:p>
            <a:pPr marL="342900" lvl="0" indent="-342900">
              <a:spcAft>
                <a:spcPts val="600"/>
              </a:spcAft>
              <a:buFont typeface="Symbol" pitchFamily="2" charset="2"/>
              <a:buChar char=""/>
            </a:pP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Speed – use moderate speed, slightly slower than regular conversational speech.</a:t>
            </a:r>
          </a:p>
          <a:p>
            <a:endParaRPr lang="en-US" sz="2000" dirty="0"/>
          </a:p>
        </p:txBody>
      </p:sp>
    </p:spTree>
    <p:extLst>
      <p:ext uri="{BB962C8B-B14F-4D97-AF65-F5344CB8AC3E}">
        <p14:creationId xmlns:p14="http://schemas.microsoft.com/office/powerpoint/2010/main" val="1793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D0F6-EFD9-4816-B73A-6A1EBB165307}"/>
              </a:ext>
            </a:extLst>
          </p:cNvPr>
          <p:cNvSpPr>
            <a:spLocks noGrp="1"/>
          </p:cNvSpPr>
          <p:nvPr>
            <p:ph type="title"/>
          </p:nvPr>
        </p:nvSpPr>
        <p:spPr>
          <a:xfrm>
            <a:off x="6348898" y="365125"/>
            <a:ext cx="4840010" cy="1807305"/>
          </a:xfrm>
        </p:spPr>
        <p:txBody>
          <a:bodyPr>
            <a:normAutofit/>
          </a:bodyPr>
          <a:lstStyle/>
          <a:p>
            <a:r>
              <a:rPr lang="en-US" sz="5200" b="1" dirty="0">
                <a:latin typeface="Times New Roman" panose="02020603050405020304" pitchFamily="18" charset="0"/>
                <a:cs typeface="Times New Roman" panose="02020603050405020304" pitchFamily="18" charset="0"/>
              </a:rPr>
              <a:t>Body Language</a:t>
            </a:r>
          </a:p>
        </p:txBody>
      </p:sp>
      <p:pic>
        <p:nvPicPr>
          <p:cNvPr id="5" name="Picture 4" descr="Hands moving forward">
            <a:extLst>
              <a:ext uri="{FF2B5EF4-FFF2-40B4-BE49-F238E27FC236}">
                <a16:creationId xmlns:a16="http://schemas.microsoft.com/office/drawing/2014/main" id="{FA31DA45-97AE-497D-F8E6-DEFD32E2D33B}"/>
              </a:ext>
            </a:extLst>
          </p:cNvPr>
          <p:cNvPicPr>
            <a:picLocks noChangeAspect="1"/>
          </p:cNvPicPr>
          <p:nvPr/>
        </p:nvPicPr>
        <p:blipFill rotWithShape="1">
          <a:blip r:embed="rId3"/>
          <a:srcRect l="5584" r="18608"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B4505CD-3035-41C2-CC57-C74B702DCE3A}"/>
              </a:ext>
            </a:extLst>
          </p:cNvPr>
          <p:cNvSpPr>
            <a:spLocks noGrp="1"/>
          </p:cNvSpPr>
          <p:nvPr>
            <p:ph idx="1"/>
          </p:nvPr>
        </p:nvSpPr>
        <p:spPr>
          <a:xfrm>
            <a:off x="5678213" y="1798820"/>
            <a:ext cx="6328908" cy="4572000"/>
          </a:xfrm>
        </p:spPr>
        <p:txBody>
          <a:bodyPr>
            <a:normAutofit lnSpcReduction="10000"/>
          </a:bodyPr>
          <a:lstStyle/>
          <a:p>
            <a:r>
              <a:rPr lang="en-CA" dirty="0">
                <a:effectLst/>
                <a:latin typeface="Times New Roman" panose="02020603050405020304" pitchFamily="18" charset="0"/>
                <a:ea typeface="Calibri" panose="020F0502020204030204" pitchFamily="34" charset="0"/>
                <a:cs typeface="Times New Roman" panose="02020603050405020304" pitchFamily="18" charset="0"/>
              </a:rPr>
              <a:t>Body language is the use of physical behaviour, expressions and mannerisms to communicate non-verbally. </a:t>
            </a:r>
          </a:p>
          <a:p>
            <a:r>
              <a:rPr lang="en-CA" dirty="0">
                <a:effectLst/>
                <a:latin typeface="Times New Roman" panose="02020603050405020304" pitchFamily="18" charset="0"/>
                <a:ea typeface="Calibri" panose="020F0502020204030204" pitchFamily="34" charset="0"/>
                <a:cs typeface="Times New Roman" panose="02020603050405020304" pitchFamily="18" charset="0"/>
              </a:rPr>
              <a:t>It is often done instinctively rather than consciously. </a:t>
            </a:r>
          </a:p>
          <a:p>
            <a:r>
              <a:rPr lang="en-CA" dirty="0">
                <a:effectLst/>
                <a:latin typeface="Times New Roman" panose="02020603050405020304" pitchFamily="18" charset="0"/>
                <a:ea typeface="Calibri" panose="020F0502020204030204" pitchFamily="34" charset="0"/>
                <a:cs typeface="Times New Roman" panose="02020603050405020304" pitchFamily="18" charset="0"/>
              </a:rPr>
              <a:t>Facial expressions can communicate a wealth of emotion. </a:t>
            </a:r>
          </a:p>
          <a:p>
            <a:r>
              <a:rPr lang="en-CA" dirty="0">
                <a:effectLst/>
                <a:latin typeface="Times New Roman" panose="02020603050405020304" pitchFamily="18" charset="0"/>
                <a:ea typeface="Calibri" panose="020F0502020204030204" pitchFamily="34" charset="0"/>
                <a:cs typeface="Times New Roman" panose="02020603050405020304" pitchFamily="18" charset="0"/>
              </a:rPr>
              <a:t>When you interact with others, you’re continuously giving and receiving wordless signals. Be aware of the messages you are sending.</a:t>
            </a:r>
          </a:p>
          <a:p>
            <a:pPr marL="0" indent="0">
              <a:buNone/>
            </a:pPr>
            <a:endParaRPr lang="en-US" sz="2000" dirty="0"/>
          </a:p>
        </p:txBody>
      </p:sp>
    </p:spTree>
    <p:extLst>
      <p:ext uri="{BB962C8B-B14F-4D97-AF65-F5344CB8AC3E}">
        <p14:creationId xmlns:p14="http://schemas.microsoft.com/office/powerpoint/2010/main" val="26306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874815" y="798703"/>
            <a:ext cx="5221185" cy="2828917"/>
          </a:xfrm>
        </p:spPr>
        <p:txBody>
          <a:bodyPr vert="horz" lIns="91440" tIns="45720" rIns="91440" bIns="45720" rtlCol="0" anchor="b">
            <a:normAutofit/>
          </a:bodyPr>
          <a:lstStyle/>
          <a:p>
            <a:pPr algn="ctr"/>
            <a:r>
              <a:rPr lang="en-US" sz="5200" b="1" kern="1200" dirty="0">
                <a:solidFill>
                  <a:schemeClr val="tx1"/>
                </a:solidFill>
                <a:latin typeface="Times New Roman" panose="02020603050405020304" pitchFamily="18" charset="0"/>
                <a:cs typeface="Times New Roman" panose="02020603050405020304" pitchFamily="18" charset="0"/>
              </a:rPr>
              <a:t>Eye Contact</a:t>
            </a:r>
            <a:br>
              <a:rPr lang="en-US" sz="5200" kern="1200" dirty="0">
                <a:solidFill>
                  <a:schemeClr val="tx1"/>
                </a:solidFill>
                <a:latin typeface="Times New Roman" panose="02020603050405020304" pitchFamily="18" charset="0"/>
                <a:cs typeface="Times New Roman" panose="02020603050405020304" pitchFamily="18" charset="0"/>
              </a:rPr>
            </a:br>
            <a:br>
              <a:rPr lang="en-US" sz="5200" kern="1200" dirty="0">
                <a:solidFill>
                  <a:schemeClr val="tx1"/>
                </a:solidFill>
                <a:latin typeface="Times New Roman" panose="02020603050405020304" pitchFamily="18" charset="0"/>
                <a:cs typeface="Times New Roman" panose="02020603050405020304" pitchFamily="18" charset="0"/>
              </a:rPr>
            </a:br>
            <a:endParaRPr lang="en-US" sz="5200" kern="1200" dirty="0">
              <a:solidFill>
                <a:schemeClr val="tx1"/>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hild with brown eyes">
            <a:extLst>
              <a:ext uri="{FF2B5EF4-FFF2-40B4-BE49-F238E27FC236}">
                <a16:creationId xmlns:a16="http://schemas.microsoft.com/office/drawing/2014/main" id="{6129721A-C5D2-1F78-B4A9-2E1F6F5E4976}"/>
              </a:ext>
            </a:extLst>
          </p:cNvPr>
          <p:cNvPicPr>
            <a:picLocks noChangeAspect="1"/>
          </p:cNvPicPr>
          <p:nvPr/>
        </p:nvPicPr>
        <p:blipFill rotWithShape="1">
          <a:blip r:embed="rId3"/>
          <a:srcRect l="24623" r="8531" b="2"/>
          <a:stretch/>
        </p:blipFill>
        <p:spPr>
          <a:xfrm>
            <a:off x="7090090" y="1209578"/>
            <a:ext cx="4061810"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6F7AAD0-F554-90A2-DBF0-E6FA60D36EC7}"/>
              </a:ext>
            </a:extLst>
          </p:cNvPr>
          <p:cNvSpPr txBox="1"/>
          <p:nvPr/>
        </p:nvSpPr>
        <p:spPr>
          <a:xfrm>
            <a:off x="1049311" y="2248525"/>
            <a:ext cx="5046689" cy="25545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 cultures encourage eye contact when speaking with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cultures do not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3263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645065" y="1097280"/>
            <a:ext cx="3796306" cy="4666207"/>
          </a:xfrm>
        </p:spPr>
        <p:txBody>
          <a:bodyPr anchor="ctr">
            <a:normAutofit/>
          </a:bodyPr>
          <a:lstStyle/>
          <a:p>
            <a:r>
              <a:rPr lang="en-US" sz="5200" b="1" dirty="0">
                <a:latin typeface="Times New Roman" panose="02020603050405020304" pitchFamily="18" charset="0"/>
                <a:cs typeface="Times New Roman" panose="02020603050405020304" pitchFamily="18" charset="0"/>
              </a:rPr>
              <a:t>Gestures and Movement</a:t>
            </a:r>
          </a:p>
        </p:txBody>
      </p:sp>
      <p:graphicFrame>
        <p:nvGraphicFramePr>
          <p:cNvPr id="5" name="Content Placeholder 2">
            <a:extLst>
              <a:ext uri="{FF2B5EF4-FFF2-40B4-BE49-F238E27FC236}">
                <a16:creationId xmlns:a16="http://schemas.microsoft.com/office/drawing/2014/main" id="{D29D7D0D-920C-C8ED-6DF5-6F490B813668}"/>
              </a:ext>
            </a:extLst>
          </p:cNvPr>
          <p:cNvGraphicFramePr>
            <a:graphicFrameLocks noGrp="1"/>
          </p:cNvGraphicFramePr>
          <p:nvPr>
            <p:ph idx="1"/>
            <p:extLst>
              <p:ext uri="{D42A27DB-BD31-4B8C-83A1-F6EECF244321}">
                <p14:modId xmlns:p14="http://schemas.microsoft.com/office/powerpoint/2010/main" val="1080313725"/>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01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838200" y="643467"/>
            <a:ext cx="5037943" cy="1800526"/>
          </a:xfrm>
        </p:spPr>
        <p:txBody>
          <a:bodyPr>
            <a:normAutofit/>
          </a:bodyPr>
          <a:lstStyle/>
          <a:p>
            <a:r>
              <a:rPr lang="en-US" sz="5200" b="1" dirty="0">
                <a:latin typeface="Times New Roman" panose="02020603050405020304" pitchFamily="18" charset="0"/>
                <a:cs typeface="Times New Roman" panose="02020603050405020304" pitchFamily="18" charset="0"/>
              </a:rPr>
              <a:t>Physical Space and Touch</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838200" y="2623381"/>
            <a:ext cx="5037943" cy="3553581"/>
          </a:xfrm>
        </p:spPr>
        <p:txBody>
          <a:bodyPr>
            <a:normAutofit/>
          </a:bodyPr>
          <a:lstStyle/>
          <a:p>
            <a:pPr marL="342900" lvl="0" indent="-342900">
              <a:spcAft>
                <a:spcPts val="600"/>
              </a:spcAft>
              <a:buFont typeface="Symbol" pitchFamily="2" charset="2"/>
              <a:buChar char=""/>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It is important to respect everyone’s personal space and boundaries.</a:t>
            </a:r>
          </a:p>
          <a:p>
            <a:pPr marL="342900" lvl="0" indent="-342900">
              <a:spcAft>
                <a:spcPts val="600"/>
              </a:spcAft>
              <a:buFont typeface="Symbol" pitchFamily="2" charset="2"/>
              <a:buChar char=""/>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Ask permission before touching someone.</a:t>
            </a:r>
          </a:p>
          <a:p>
            <a:pPr marL="342900" lvl="0" indent="-342900">
              <a:spcAft>
                <a:spcPts val="600"/>
              </a:spcAft>
              <a:buFont typeface="Symbol" pitchFamily="2" charset="2"/>
              <a:buChar char=""/>
            </a:pPr>
            <a:endParaRPr lang="en-CA" sz="2000" dirty="0">
              <a:latin typeface="Times New Roman" panose="02020603050405020304" pitchFamily="18" charset="0"/>
              <a:ea typeface="Calibri" panose="020F0502020204030204" pitchFamily="34" charset="0"/>
            </a:endParaRPr>
          </a:p>
          <a:p>
            <a:pPr marL="342900" indent="-342900">
              <a:spcAft>
                <a:spcPts val="600"/>
              </a:spcAft>
              <a:buFont typeface="Symbol" pitchFamily="2" charset="2"/>
              <a:buChar char=""/>
            </a:pPr>
            <a:endParaRPr lang="en-CA"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Aft>
                <a:spcPts val="600"/>
              </a:spcAft>
              <a:buFont typeface="Symbol" pitchFamily="2" charset="2"/>
              <a:buChar char=""/>
            </a:pPr>
            <a:endParaRPr lang="en-CA"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endParaRPr lang="en-CA" sz="2000" dirty="0">
              <a:effectLst/>
              <a:latin typeface="Calibri" panose="020F0502020204030204" pitchFamily="34" charset="0"/>
              <a:ea typeface="Calibri" panose="020F0502020204030204" pitchFamily="34"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25" name="Graphic 6" descr="Fingerprint">
            <a:extLst>
              <a:ext uri="{FF2B5EF4-FFF2-40B4-BE49-F238E27FC236}">
                <a16:creationId xmlns:a16="http://schemas.microsoft.com/office/drawing/2014/main" id="{1B0CBA2A-007C-CE09-3C7E-71D293E2C2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0986" y="1069398"/>
            <a:ext cx="4747547" cy="4747547"/>
          </a:xfrm>
          <a:prstGeom prst="rect">
            <a:avLst/>
          </a:prstGeom>
        </p:spPr>
      </p:pic>
    </p:spTree>
    <p:extLst>
      <p:ext uri="{BB962C8B-B14F-4D97-AF65-F5344CB8AC3E}">
        <p14:creationId xmlns:p14="http://schemas.microsoft.com/office/powerpoint/2010/main" val="262087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838199" y="537883"/>
            <a:ext cx="4783697" cy="1215966"/>
          </a:xfrm>
        </p:spPr>
        <p:txBody>
          <a:bodyPr anchor="b">
            <a:normAutofit/>
          </a:bodyPr>
          <a:lstStyle/>
          <a:p>
            <a:r>
              <a:rPr lang="en-US" sz="5200" b="1" dirty="0">
                <a:latin typeface="Times New Roman" panose="02020603050405020304" pitchFamily="18" charset="0"/>
                <a:cs typeface="Times New Roman" panose="02020603050405020304" pitchFamily="18" charset="0"/>
              </a:rPr>
              <a:t>Presentations</a:t>
            </a:r>
          </a:p>
        </p:txBody>
      </p:sp>
      <p:sp>
        <p:nvSpPr>
          <p:cNvPr id="19" name="Content Placeholder 2">
            <a:extLst>
              <a:ext uri="{FF2B5EF4-FFF2-40B4-BE49-F238E27FC236}">
                <a16:creationId xmlns:a16="http://schemas.microsoft.com/office/drawing/2014/main" id="{2C5AE8E7-F10E-C8FA-D17D-5FB78911665E}"/>
              </a:ext>
            </a:extLst>
          </p:cNvPr>
          <p:cNvSpPr>
            <a:spLocks noGrp="1"/>
          </p:cNvSpPr>
          <p:nvPr>
            <p:ph idx="1"/>
          </p:nvPr>
        </p:nvSpPr>
        <p:spPr>
          <a:xfrm>
            <a:off x="838199" y="1918741"/>
            <a:ext cx="4783697" cy="4201165"/>
          </a:xfrm>
        </p:spPr>
        <p:txBody>
          <a:bodyPr>
            <a:normAutofit lnSpcReduction="10000"/>
          </a:bodyPr>
          <a:lstStyle/>
          <a:p>
            <a:pPr marL="0" indent="0">
              <a:spcAft>
                <a:spcPts val="800"/>
              </a:spcAft>
              <a:buNone/>
            </a:pPr>
            <a:r>
              <a:rPr lang="en-CA" sz="3200" dirty="0">
                <a:latin typeface="Times New Roman" panose="02020603050405020304" pitchFamily="18" charset="0"/>
                <a:ea typeface="Calibri" panose="020F0502020204030204" pitchFamily="34" charset="0"/>
              </a:rPr>
              <a:t>The national website, cwl.ca, has resources for presentations.</a:t>
            </a:r>
          </a:p>
          <a:p>
            <a:pPr marL="0" indent="0">
              <a:spcAft>
                <a:spcPts val="800"/>
              </a:spcAft>
              <a:buNone/>
            </a:pPr>
            <a:r>
              <a:rPr lang="en-CA" sz="3200" dirty="0">
                <a:effectLst/>
                <a:latin typeface="Times New Roman" panose="02020603050405020304" pitchFamily="18" charset="0"/>
                <a:ea typeface="Calibri" panose="020F0502020204030204" pitchFamily="34" charset="0"/>
              </a:rPr>
              <a:t>These include the </a:t>
            </a:r>
            <a:r>
              <a:rPr lang="en-CA" sz="3200" i="1" dirty="0">
                <a:effectLst/>
                <a:latin typeface="Times New Roman" panose="02020603050405020304" pitchFamily="18" charset="0"/>
                <a:ea typeface="Calibri" panose="020F0502020204030204" pitchFamily="34" charset="0"/>
              </a:rPr>
              <a:t>Train the Trainer Guide</a:t>
            </a:r>
            <a:r>
              <a:rPr lang="en-CA" sz="3200" i="1" dirty="0">
                <a:latin typeface="Times New Roman" panose="02020603050405020304" pitchFamily="18" charset="0"/>
                <a:ea typeface="Calibri" panose="020F0502020204030204" pitchFamily="34" charset="0"/>
              </a:rPr>
              <a:t> </a:t>
            </a:r>
            <a:r>
              <a:rPr lang="en-CA" sz="3200" dirty="0">
                <a:effectLst/>
                <a:latin typeface="Times New Roman" panose="02020603050405020304" pitchFamily="18" charset="0"/>
                <a:ea typeface="Calibri" panose="020F0502020204030204" pitchFamily="34" charset="0"/>
              </a:rPr>
              <a:t>and the “Public Presence and Member Development” module of the </a:t>
            </a:r>
            <a:r>
              <a:rPr lang="en-CA" sz="3200" i="1" dirty="0">
                <a:effectLst/>
                <a:latin typeface="Times New Roman" panose="02020603050405020304" pitchFamily="18" charset="0"/>
                <a:ea typeface="Calibri" panose="020F0502020204030204" pitchFamily="34" charset="0"/>
              </a:rPr>
              <a:t>Executive Orientation</a:t>
            </a:r>
            <a:r>
              <a:rPr lang="en-CA" sz="3200" dirty="0">
                <a:effectLst/>
                <a:latin typeface="Times New Roman" panose="02020603050405020304" pitchFamily="18" charset="0"/>
                <a:ea typeface="Calibri" panose="020F0502020204030204" pitchFamily="34" charset="0"/>
              </a:rPr>
              <a:t>.</a:t>
            </a:r>
          </a:p>
          <a:p>
            <a:pPr marL="0" indent="0">
              <a:spcAft>
                <a:spcPts val="800"/>
              </a:spcAft>
              <a:buNone/>
            </a:pPr>
            <a:endParaRPr lang="en-US" sz="2000" dirty="0">
              <a:latin typeface="Times New Roman" panose="02020603050405020304" pitchFamily="18" charset="0"/>
              <a:cs typeface="Times New Roman" panose="02020603050405020304" pitchFamily="18" charset="0"/>
            </a:endParaRPr>
          </a:p>
        </p:txBody>
      </p:sp>
      <p:pic>
        <p:nvPicPr>
          <p:cNvPr id="7" name="Graphic 6" descr="Teacher">
            <a:extLst>
              <a:ext uri="{FF2B5EF4-FFF2-40B4-BE49-F238E27FC236}">
                <a16:creationId xmlns:a16="http://schemas.microsoft.com/office/drawing/2014/main" id="{C8A28E5F-51D7-09B8-7D29-FA7D01E500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8424" y="646206"/>
            <a:ext cx="5365375" cy="5365375"/>
          </a:xfrm>
          <a:prstGeom prst="rect">
            <a:avLst/>
          </a:prstGeom>
        </p:spPr>
      </p:pic>
    </p:spTree>
    <p:extLst>
      <p:ext uri="{BB962C8B-B14F-4D97-AF65-F5344CB8AC3E}">
        <p14:creationId xmlns:p14="http://schemas.microsoft.com/office/powerpoint/2010/main" val="227896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spheres connected with a red line">
            <a:extLst>
              <a:ext uri="{FF2B5EF4-FFF2-40B4-BE49-F238E27FC236}">
                <a16:creationId xmlns:a16="http://schemas.microsoft.com/office/drawing/2014/main" id="{6D9F4960-97CB-B2DF-8E4C-476FDB95FE73}"/>
              </a:ext>
            </a:extLst>
          </p:cNvPr>
          <p:cNvPicPr>
            <a:picLocks noChangeAspect="1"/>
          </p:cNvPicPr>
          <p:nvPr/>
        </p:nvPicPr>
        <p:blipFill rotWithShape="1">
          <a:blip r:embed="rId3"/>
          <a:srcRect l="19648" r="13763"/>
          <a:stretch/>
        </p:blipFill>
        <p:spPr>
          <a:xfrm>
            <a:off x="6651814" y="10"/>
            <a:ext cx="5540186" cy="6857990"/>
          </a:xfrm>
          <a:prstGeom prst="rect">
            <a:avLst/>
          </a:prstGeom>
        </p:spPr>
      </p:pic>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644577" y="328512"/>
            <a:ext cx="5045513" cy="1215475"/>
          </a:xfrm>
        </p:spPr>
        <p:txBody>
          <a:bodyPr anchor="ctr">
            <a:normAutofit/>
          </a:bodyPr>
          <a:lstStyle/>
          <a:p>
            <a:r>
              <a:rPr lang="en-US" sz="5200" b="1" dirty="0">
                <a:latin typeface="Times New Roman" panose="02020603050405020304" pitchFamily="18" charset="0"/>
                <a:cs typeface="Times New Roman" panose="02020603050405020304" pitchFamily="18" charset="0"/>
              </a:rPr>
              <a:t>Listening Skills</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224852" y="1674438"/>
            <a:ext cx="5864121" cy="4855050"/>
          </a:xfrm>
        </p:spPr>
        <p:txBody>
          <a:bodyPr anchor="ctr">
            <a:normAutofit/>
          </a:bodyPr>
          <a:lstStyle/>
          <a:p>
            <a:r>
              <a:rPr lang="en-CA" dirty="0">
                <a:effectLst/>
                <a:latin typeface="Times New Roman" panose="02020603050405020304" pitchFamily="18" charset="0"/>
                <a:ea typeface="Calibri" panose="020F0502020204030204" pitchFamily="34" charset="0"/>
              </a:rPr>
              <a:t>Active listening includes responses that demonstrate that you understand what the other person is trying to tell you about his or her experience. </a:t>
            </a:r>
          </a:p>
          <a:p>
            <a:r>
              <a:rPr lang="en-CA" dirty="0">
                <a:effectLst/>
                <a:latin typeface="Times New Roman" panose="02020603050405020304" pitchFamily="18" charset="0"/>
                <a:ea typeface="Calibri" panose="020F0502020204030204" pitchFamily="34" charset="0"/>
              </a:rPr>
              <a:t>Active listening is designed to encourage respect and understanding. You are gaining information and perspective.</a:t>
            </a:r>
            <a:endParaRPr lang="en-CA" dirty="0">
              <a:latin typeface="Times New Roman" panose="02020603050405020304" pitchFamily="18" charset="0"/>
              <a:ea typeface="Calibri" panose="020F0502020204030204" pitchFamily="34" charset="0"/>
            </a:endParaRPr>
          </a:p>
          <a:p>
            <a:r>
              <a:rPr lang="en-CA" dirty="0">
                <a:effectLst/>
                <a:latin typeface="Times New Roman" panose="02020603050405020304" pitchFamily="18" charset="0"/>
                <a:ea typeface="Calibri" panose="020F0502020204030204" pitchFamily="34" charset="0"/>
              </a:rPr>
              <a:t>When communicating, practice using active listening skills. Pay attention and show that you are listening.</a:t>
            </a:r>
            <a:endParaRPr lang="en-CA" dirty="0">
              <a:latin typeface="Times New Roman" panose="02020603050405020304" pitchFamily="18" charset="0"/>
              <a:ea typeface="Calibri" panose="020F0502020204030204" pitchFamily="34"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91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D32556-F392-29F4-9992-4BD95212EA55}"/>
              </a:ext>
            </a:extLst>
          </p:cNvPr>
          <p:cNvPicPr>
            <a:picLocks noChangeAspect="1"/>
          </p:cNvPicPr>
          <p:nvPr/>
        </p:nvPicPr>
        <p:blipFill rotWithShape="1">
          <a:blip r:embed="rId3"/>
          <a:srcRect b="20213"/>
          <a:stretch/>
        </p:blipFill>
        <p:spPr>
          <a:xfrm>
            <a:off x="0" y="-3201"/>
            <a:ext cx="12191980" cy="6857990"/>
          </a:xfrm>
          <a:prstGeom prst="rect">
            <a:avLst/>
          </a:prstGeom>
        </p:spPr>
      </p:pic>
      <p:sp>
        <p:nvSpPr>
          <p:cNvPr id="16" name="Rectangle 1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329785" y="200235"/>
            <a:ext cx="11437494" cy="1325563"/>
          </a:xfrm>
        </p:spPr>
        <p:txBody>
          <a:bodyPr vert="horz" lIns="91440" tIns="45720" rIns="91440" bIns="45720" rtlCol="0" anchor="ctr">
            <a:noAutofit/>
          </a:bodyPr>
          <a:lstStyle/>
          <a:p>
            <a:pPr algn="l"/>
            <a:r>
              <a:rPr lang="en-US" sz="5200" b="1" dirty="0">
                <a:latin typeface="Times New Roman" panose="02020603050405020304" pitchFamily="18" charset="0"/>
                <a:cs typeface="Times New Roman" panose="02020603050405020304" pitchFamily="18" charset="0"/>
              </a:rPr>
              <a:t>What Are Some Active Listening Skills?</a:t>
            </a:r>
          </a:p>
        </p:txBody>
      </p:sp>
      <p:sp>
        <p:nvSpPr>
          <p:cNvPr id="3" name="Subtitle 2">
            <a:extLst>
              <a:ext uri="{FF2B5EF4-FFF2-40B4-BE49-F238E27FC236}">
                <a16:creationId xmlns:a16="http://schemas.microsoft.com/office/drawing/2014/main" id="{D988379A-9DF4-658C-AECD-7AE29574719C}"/>
              </a:ext>
            </a:extLst>
          </p:cNvPr>
          <p:cNvSpPr>
            <a:spLocks noGrp="1"/>
          </p:cNvSpPr>
          <p:nvPr>
            <p:ph type="subTitle" idx="1"/>
          </p:nvPr>
        </p:nvSpPr>
        <p:spPr>
          <a:xfrm>
            <a:off x="838200" y="1304146"/>
            <a:ext cx="10515600" cy="5276538"/>
          </a:xfrm>
        </p:spPr>
        <p:txBody>
          <a:bodyPr vert="horz" lIns="91440" tIns="45720" rIns="91440" bIns="45720" rtlCol="0">
            <a:noAutofit/>
          </a:bodyPr>
          <a:lstStyle/>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Give the speaker your undivided attention.</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Maintain appropriate eye contact.</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Nod and smile occasionally.</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Keep your posture open and interested.</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Encourage the speaker with small verbal comments like “yes” and “uh huh.”</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Provide feedback by paraphrasing, such as, “What I'm hearing is...” or “Sounds like you are saying...”</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Ask questions to clarify “What do you mean when you say...” or “Is this what you mean…?”</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Be candid, open and honest in your response.</a:t>
            </a:r>
          </a:p>
          <a:p>
            <a:pPr marL="342900" lvl="0" indent="-228600" algn="l">
              <a:lnSpc>
                <a:spcPct val="100000"/>
              </a:lnSpc>
              <a:spcBef>
                <a:spcPts val="0"/>
              </a:spcBef>
              <a:spcAft>
                <a:spcPts val="500"/>
              </a:spcAft>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Assert your opinions respectfully.</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1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op view of two people talking in a garden">
            <a:extLst>
              <a:ext uri="{FF2B5EF4-FFF2-40B4-BE49-F238E27FC236}">
                <a16:creationId xmlns:a16="http://schemas.microsoft.com/office/drawing/2014/main" id="{D638943F-F385-5F7B-8B90-CD474FF515FF}"/>
              </a:ext>
            </a:extLst>
          </p:cNvPr>
          <p:cNvPicPr>
            <a:picLocks noChangeAspect="1"/>
          </p:cNvPicPr>
          <p:nvPr/>
        </p:nvPicPr>
        <p:blipFill rotWithShape="1">
          <a:blip r:embed="rId3"/>
          <a:srcRect l="12152"/>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477981" y="1122363"/>
            <a:ext cx="4023360" cy="3204134"/>
          </a:xfrm>
        </p:spPr>
        <p:txBody>
          <a:bodyPr vert="horz" lIns="91440" tIns="45720" rIns="91440" bIns="45720" rtlCol="0" anchor="b">
            <a:noAutofit/>
          </a:bodyPr>
          <a:lstStyle/>
          <a:p>
            <a:pPr marL="0" indent="0"/>
            <a:br>
              <a:rPr lang="en-US" sz="5200" dirty="0">
                <a:effectLst/>
                <a:latin typeface="Times New Roman" panose="02020603050405020304" pitchFamily="18" charset="0"/>
                <a:cs typeface="Times New Roman" panose="02020603050405020304" pitchFamily="18" charset="0"/>
              </a:rPr>
            </a:br>
            <a:r>
              <a:rPr lang="en-US" sz="5200" b="1" dirty="0">
                <a:effectLst/>
                <a:latin typeface="Times New Roman" panose="02020603050405020304" pitchFamily="18" charset="0"/>
                <a:cs typeface="Times New Roman" panose="02020603050405020304" pitchFamily="18" charset="0"/>
              </a:rPr>
              <a:t>Listening Skills Exercise</a:t>
            </a:r>
            <a:br>
              <a:rPr lang="en-US" sz="5200" dirty="0">
                <a:effectLst/>
                <a:latin typeface="Times New Roman" panose="02020603050405020304" pitchFamily="18" charset="0"/>
                <a:cs typeface="Times New Roman" panose="02020603050405020304" pitchFamily="18" charset="0"/>
              </a:rPr>
            </a:br>
            <a:endParaRPr lang="en-US" sz="5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3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970908" y="1220919"/>
            <a:ext cx="5425781" cy="2387600"/>
          </a:xfrm>
        </p:spPr>
        <p:txBody>
          <a:bodyPr>
            <a:normAutofit/>
          </a:bodyPr>
          <a:lstStyle/>
          <a:p>
            <a:pPr algn="l"/>
            <a:r>
              <a:rPr lang="en-US" sz="5200" b="1" dirty="0">
                <a:latin typeface="Times New Roman" panose="02020603050405020304" pitchFamily="18" charset="0"/>
                <a:cs typeface="Times New Roman" panose="02020603050405020304" pitchFamily="18" charset="0"/>
              </a:rPr>
              <a:t>Questions?</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91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215A-22E3-0BE8-A102-F323858BE9F5}"/>
              </a:ext>
            </a:extLst>
          </p:cNvPr>
          <p:cNvSpPr>
            <a:spLocks noGrp="1"/>
          </p:cNvSpPr>
          <p:nvPr>
            <p:ph type="title"/>
          </p:nvPr>
        </p:nvSpPr>
        <p:spPr>
          <a:xfrm>
            <a:off x="841851" y="2187934"/>
            <a:ext cx="3973385" cy="3692028"/>
          </a:xfrm>
          <a:noFill/>
        </p:spPr>
        <p:txBody>
          <a:bodyPr vert="horz" lIns="91440" tIns="45720" rIns="91440" bIns="45720" rtlCol="0" anchor="b">
            <a:normAutofit/>
          </a:bodyPr>
          <a:lstStyle/>
          <a:p>
            <a:r>
              <a:rPr lang="en-US" sz="5200" b="1" dirty="0">
                <a:latin typeface="Times New Roman" panose="02020603050405020304" pitchFamily="18" charset="0"/>
                <a:cs typeface="Times New Roman" panose="02020603050405020304" pitchFamily="18" charset="0"/>
              </a:rPr>
              <a:t>Opening Prayer</a:t>
            </a:r>
          </a:p>
        </p:txBody>
      </p:sp>
      <p:pic>
        <p:nvPicPr>
          <p:cNvPr id="4" name="Picture 3">
            <a:extLst>
              <a:ext uri="{FF2B5EF4-FFF2-40B4-BE49-F238E27FC236}">
                <a16:creationId xmlns:a16="http://schemas.microsoft.com/office/drawing/2014/main" id="{F8D44D50-8E62-AEBD-1C75-0A761D69452F}"/>
              </a:ext>
            </a:extLst>
          </p:cNvPr>
          <p:cNvPicPr>
            <a:picLocks noChangeAspect="1"/>
          </p:cNvPicPr>
          <p:nvPr/>
        </p:nvPicPr>
        <p:blipFill>
          <a:blip r:embed="rId3"/>
          <a:stretch>
            <a:fillRect/>
          </a:stretch>
        </p:blipFill>
        <p:spPr>
          <a:xfrm>
            <a:off x="622707" y="978038"/>
            <a:ext cx="2910782" cy="2910782"/>
          </a:xfrm>
          <a:prstGeom prst="rect">
            <a:avLst/>
          </a:prstGeom>
        </p:spPr>
      </p:pic>
      <p:sp>
        <p:nvSpPr>
          <p:cNvPr id="6" name="TextBox 5">
            <a:extLst>
              <a:ext uri="{FF2B5EF4-FFF2-40B4-BE49-F238E27FC236}">
                <a16:creationId xmlns:a16="http://schemas.microsoft.com/office/drawing/2014/main" id="{52F9BD37-56C5-2F49-6E56-954E82D543E3}"/>
              </a:ext>
            </a:extLst>
          </p:cNvPr>
          <p:cNvSpPr txBox="1"/>
          <p:nvPr/>
        </p:nvSpPr>
        <p:spPr>
          <a:xfrm>
            <a:off x="3752633" y="207593"/>
            <a:ext cx="7951305"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Let us pray, (Pause)... Let us be still and recognize the presence of God with us and in us.</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name of the Father, and of the Son, and of the Holy Spirit,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Good and loving God, our source of love and light,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Thank You for bringing us together today in a spirit of generosity.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 offer You this prayer in gratitude.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honour</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one another by keeping an open mind.</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voice our truth and listen with an open heart.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discern Your will to unite us in a fruitful outcome.</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 ask for Your wisdom and grace to use our talents for the betterment of others.</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With the guidance of the Holy Spirit,</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 the loving intercession of Our Lady of Good Counsel,</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Through Christ our Lord,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name of the Father, and the Son and the Holy Spirit,</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Amen.</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74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1B27-850C-3AF9-C9A7-CF099F6BCAA9}"/>
              </a:ext>
            </a:extLst>
          </p:cNvPr>
          <p:cNvSpPr>
            <a:spLocks noGrp="1"/>
          </p:cNvSpPr>
          <p:nvPr>
            <p:ph type="title"/>
          </p:nvPr>
        </p:nvSpPr>
        <p:spPr>
          <a:xfrm>
            <a:off x="838200" y="365125"/>
            <a:ext cx="4687957" cy="1325563"/>
          </a:xfrm>
        </p:spPr>
        <p:txBody>
          <a:bodyPr>
            <a:normAutofit/>
          </a:bodyPr>
          <a:lstStyle/>
          <a:p>
            <a:r>
              <a:rPr lang="en-US" sz="5200" b="1" dirty="0">
                <a:latin typeface="Times New Roman" panose="02020603050405020304" pitchFamily="18" charset="0"/>
                <a:cs typeface="Times New Roman" panose="02020603050405020304" pitchFamily="18" charset="0"/>
              </a:rPr>
              <a:t>Closing Prayer</a:t>
            </a:r>
          </a:p>
        </p:txBody>
      </p:sp>
      <p:sp>
        <p:nvSpPr>
          <p:cNvPr id="3" name="Content Placeholder 2">
            <a:extLst>
              <a:ext uri="{FF2B5EF4-FFF2-40B4-BE49-F238E27FC236}">
                <a16:creationId xmlns:a16="http://schemas.microsoft.com/office/drawing/2014/main" id="{DDF600E3-5456-A5CA-3EDD-2FA2428FEC0B}"/>
              </a:ext>
            </a:extLst>
          </p:cNvPr>
          <p:cNvSpPr>
            <a:spLocks noGrp="1"/>
          </p:cNvSpPr>
          <p:nvPr>
            <p:ph idx="1"/>
          </p:nvPr>
        </p:nvSpPr>
        <p:spPr>
          <a:xfrm>
            <a:off x="437322" y="1709249"/>
            <a:ext cx="10916478" cy="4667250"/>
          </a:xfrm>
        </p:spPr>
        <p:txBody>
          <a:bodyPr>
            <a:noAutofit/>
          </a:bodyPr>
          <a:lstStyle/>
          <a:p>
            <a:pPr marL="0" indent="0">
              <a:buNone/>
            </a:pPr>
            <a:endParaRPr lang="en-CA"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CA" dirty="0">
              <a:solidFill>
                <a:srgbClr val="000000"/>
              </a:solidFill>
              <a:latin typeface="Times New Roman" panose="02020603050405020304" pitchFamily="18" charset="0"/>
              <a:ea typeface="Times New Roman" panose="02020603050405020304" pitchFamily="18" charset="0"/>
            </a:endParaRPr>
          </a:p>
          <a:p>
            <a:pPr marL="0" indent="0">
              <a:buNone/>
            </a:pPr>
            <a:endParaRPr lang="en-CA" dirty="0">
              <a:solidFill>
                <a:srgbClr val="000000"/>
              </a:solidFill>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pure Word poured out from the heart of the Father, help us to make our communication clear, open and heartfelt.</a:t>
            </a:r>
            <a:endParaRPr lang="en-CA" dirty="0">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Word made flesh, help us listen to the beating of hearts, to rediscover ourselves as brothers and sisters, and to disarm the hostility that divides.</a:t>
            </a:r>
            <a:endParaRPr lang="en-CA" dirty="0">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Word of truth and love, help us speak the truth in charity, so that we may feel like protectors of one another.</a:t>
            </a:r>
            <a:r>
              <a:rPr lang="en-CA" dirty="0">
                <a:latin typeface="Times New Roman" panose="02020603050405020304" pitchFamily="18" charset="0"/>
                <a:ea typeface="Times New Roman" panose="02020603050405020304" pitchFamily="18" charset="0"/>
              </a:rPr>
              <a:t> </a:t>
            </a:r>
          </a:p>
          <a:p>
            <a:pPr marL="0" indent="0" algn="r">
              <a:buNone/>
            </a:pPr>
            <a:r>
              <a:rPr lang="en-CA" dirty="0">
                <a:latin typeface="Times New Roman" panose="02020603050405020304" pitchFamily="18" charset="0"/>
                <a:ea typeface="Times New Roman" panose="02020603050405020304" pitchFamily="18" charset="0"/>
              </a:rPr>
              <a:t>(</a:t>
            </a:r>
            <a:r>
              <a:rPr lang="en-CA" dirty="0">
                <a:solidFill>
                  <a:srgbClr val="000000"/>
                </a:solidFill>
                <a:effectLst/>
                <a:latin typeface="Times New Roman" panose="02020603050405020304" pitchFamily="18" charset="0"/>
                <a:ea typeface="Times New Roman" panose="02020603050405020304" pitchFamily="18" charset="0"/>
              </a:rPr>
              <a:t>Pope Francis)</a:t>
            </a:r>
          </a:p>
        </p:txBody>
      </p:sp>
      <p:pic>
        <p:nvPicPr>
          <p:cNvPr id="11" name="Picture 10">
            <a:extLst>
              <a:ext uri="{FF2B5EF4-FFF2-40B4-BE49-F238E27FC236}">
                <a16:creationId xmlns:a16="http://schemas.microsoft.com/office/drawing/2014/main" id="{6A684E14-AE38-CBFB-8BBB-89F99859E5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90488"/>
            <a:ext cx="5658678" cy="2970806"/>
          </a:xfrm>
          <a:prstGeom prst="rect">
            <a:avLst/>
          </a:prstGeom>
        </p:spPr>
      </p:pic>
    </p:spTree>
    <p:extLst>
      <p:ext uri="{BB962C8B-B14F-4D97-AF65-F5344CB8AC3E}">
        <p14:creationId xmlns:p14="http://schemas.microsoft.com/office/powerpoint/2010/main" val="31187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9AED-97B5-D0EC-E4FE-BE0C0B7D1C41}"/>
              </a:ext>
            </a:extLst>
          </p:cNvPr>
          <p:cNvSpPr>
            <a:spLocks noGrp="1"/>
          </p:cNvSpPr>
          <p:nvPr>
            <p:ph type="title"/>
          </p:nvPr>
        </p:nvSpPr>
        <p:spPr>
          <a:xfrm>
            <a:off x="640079" y="325369"/>
            <a:ext cx="4906281" cy="1956841"/>
          </a:xfrm>
        </p:spPr>
        <p:txBody>
          <a:bodyPr anchor="b">
            <a:noAutofit/>
          </a:bodyPr>
          <a:lstStyle/>
          <a:p>
            <a:r>
              <a:rPr lang="en-US" sz="5200" b="1" dirty="0">
                <a:latin typeface="Times New Roman" panose="02020603050405020304" pitchFamily="18" charset="0"/>
                <a:cs typeface="Times New Roman" panose="02020603050405020304" pitchFamily="18" charset="0"/>
              </a:rPr>
              <a:t>Written Communication</a:t>
            </a:r>
          </a:p>
        </p:txBody>
      </p:sp>
      <p:sp>
        <p:nvSpPr>
          <p:cNvPr id="3" name="Content Placeholder 2">
            <a:extLst>
              <a:ext uri="{FF2B5EF4-FFF2-40B4-BE49-F238E27FC236}">
                <a16:creationId xmlns:a16="http://schemas.microsoft.com/office/drawing/2014/main" id="{A613CA39-F71D-38FC-7F12-C9A7C431A697}"/>
              </a:ext>
            </a:extLst>
          </p:cNvPr>
          <p:cNvSpPr>
            <a:spLocks noGrp="1"/>
          </p:cNvSpPr>
          <p:nvPr>
            <p:ph idx="1"/>
          </p:nvPr>
        </p:nvSpPr>
        <p:spPr>
          <a:xfrm>
            <a:off x="640080" y="2872899"/>
            <a:ext cx="4243589" cy="3320668"/>
          </a:xfrm>
        </p:spPr>
        <p:txBody>
          <a:bodyPr>
            <a:normAutofit fontScale="92500"/>
          </a:bodyPr>
          <a:lstStyle/>
          <a:p>
            <a:pPr marL="0" indent="0">
              <a:buNone/>
            </a:pPr>
            <a:r>
              <a:rPr lang="en-CA" sz="3600" dirty="0">
                <a:effectLst/>
                <a:latin typeface="Times New Roman" panose="02020603050405020304" pitchFamily="18" charset="0"/>
                <a:ea typeface="Calibri" panose="020F0502020204030204" pitchFamily="34" charset="0"/>
                <a:cs typeface="Times New Roman" panose="02020603050405020304" pitchFamily="18" charset="0"/>
              </a:rPr>
              <a:t>These principles apply to any written communications, including reports, communiqués, memos, newsletters, emails and text messages.</a:t>
            </a:r>
          </a:p>
          <a:p>
            <a:endParaRPr lang="en-US" sz="2200" dirty="0"/>
          </a:p>
        </p:txBody>
      </p:sp>
      <p:pic>
        <p:nvPicPr>
          <p:cNvPr id="15" name="Picture 4" descr="Working space background">
            <a:extLst>
              <a:ext uri="{FF2B5EF4-FFF2-40B4-BE49-F238E27FC236}">
                <a16:creationId xmlns:a16="http://schemas.microsoft.com/office/drawing/2014/main" id="{ACC6948C-62A7-F08F-D25F-56E25FB988A2}"/>
              </a:ext>
            </a:extLst>
          </p:cNvPr>
          <p:cNvPicPr>
            <a:picLocks noChangeAspect="1"/>
          </p:cNvPicPr>
          <p:nvPr/>
        </p:nvPicPr>
        <p:blipFill rotWithShape="1">
          <a:blip r:embed="rId3"/>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9995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B22A-7E20-7979-C959-C64C50B6A274}"/>
              </a:ext>
            </a:extLst>
          </p:cNvPr>
          <p:cNvSpPr>
            <a:spLocks noGrp="1"/>
          </p:cNvSpPr>
          <p:nvPr>
            <p:ph type="title"/>
          </p:nvPr>
        </p:nvSpPr>
        <p:spPr>
          <a:xfrm>
            <a:off x="762000" y="761998"/>
            <a:ext cx="5334000" cy="786707"/>
          </a:xfrm>
        </p:spPr>
        <p:txBody>
          <a:bodyPr anchor="ctr">
            <a:normAutofit fontScale="90000"/>
          </a:bodyPr>
          <a:lstStyle/>
          <a:p>
            <a:r>
              <a:rPr lang="en-US" sz="4000" b="1" dirty="0">
                <a:latin typeface="Times New Roman" panose="02020603050405020304" pitchFamily="18" charset="0"/>
                <a:cs typeface="Times New Roman" panose="02020603050405020304" pitchFamily="18" charset="0"/>
              </a:rPr>
              <a:t>Keep it Clear and Simple</a:t>
            </a:r>
          </a:p>
        </p:txBody>
      </p:sp>
      <p:sp>
        <p:nvSpPr>
          <p:cNvPr id="3" name="Content Placeholder 2">
            <a:extLst>
              <a:ext uri="{FF2B5EF4-FFF2-40B4-BE49-F238E27FC236}">
                <a16:creationId xmlns:a16="http://schemas.microsoft.com/office/drawing/2014/main" id="{22B95A3F-DF45-8FA9-A06E-9D25C87AB3D3}"/>
              </a:ext>
            </a:extLst>
          </p:cNvPr>
          <p:cNvSpPr>
            <a:spLocks noGrp="1"/>
          </p:cNvSpPr>
          <p:nvPr>
            <p:ph idx="1"/>
          </p:nvPr>
        </p:nvSpPr>
        <p:spPr>
          <a:xfrm>
            <a:off x="761994" y="1768839"/>
            <a:ext cx="6019806" cy="4471241"/>
          </a:xfrm>
        </p:spPr>
        <p:txBody>
          <a:bodyPr anchor="ctr">
            <a:normAutofit fontScale="92500" lnSpcReduction="10000"/>
          </a:bodyPr>
          <a:lstStyle/>
          <a:p>
            <a:pPr>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Use simple sentence structures and vocabulary.</a:t>
            </a:r>
          </a:p>
          <a:p>
            <a:pPr>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Be specific by using precise terms and being factual.</a:t>
            </a:r>
          </a:p>
          <a:p>
            <a:pPr>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Use short sentences that contain one complete thought.</a:t>
            </a:r>
          </a:p>
          <a:p>
            <a:pPr>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Keep to one topic in each paragraph.</a:t>
            </a:r>
          </a:p>
          <a:p>
            <a:pPr>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Omit words that do not convey valuable information.</a:t>
            </a:r>
          </a:p>
          <a:p>
            <a:endParaRPr lang="en-US" sz="2000" dirty="0"/>
          </a:p>
        </p:txBody>
      </p:sp>
      <p:sp>
        <p:nvSpPr>
          <p:cNvPr id="10" name="Rectangle 9">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Pencil">
            <a:extLst>
              <a:ext uri="{FF2B5EF4-FFF2-40B4-BE49-F238E27FC236}">
                <a16:creationId xmlns:a16="http://schemas.microsoft.com/office/drawing/2014/main" id="{0C53AB81-5CC1-4FB2-8C46-A99941709F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7878" y="1548705"/>
            <a:ext cx="3758045" cy="3758045"/>
          </a:xfrm>
          <a:prstGeom prst="rect">
            <a:avLst/>
          </a:prstGeom>
        </p:spPr>
      </p:pic>
    </p:spTree>
    <p:extLst>
      <p:ext uri="{BB962C8B-B14F-4D97-AF65-F5344CB8AC3E}">
        <p14:creationId xmlns:p14="http://schemas.microsoft.com/office/powerpoint/2010/main" val="39656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9AED-97B5-D0EC-E4FE-BE0C0B7D1C41}"/>
              </a:ext>
            </a:extLst>
          </p:cNvPr>
          <p:cNvSpPr>
            <a:spLocks noGrp="1"/>
          </p:cNvSpPr>
          <p:nvPr>
            <p:ph type="title"/>
          </p:nvPr>
        </p:nvSpPr>
        <p:spPr>
          <a:xfrm>
            <a:off x="1143000" y="990599"/>
            <a:ext cx="9906000" cy="685800"/>
          </a:xfrm>
        </p:spPr>
        <p:txBody>
          <a:bodyPr anchor="t">
            <a:normAutofit/>
          </a:bodyPr>
          <a:lstStyle/>
          <a:p>
            <a:r>
              <a:rPr lang="en-US" sz="4000" b="1" dirty="0">
                <a:latin typeface="Times New Roman" panose="02020603050405020304" pitchFamily="18" charset="0"/>
                <a:cs typeface="Times New Roman" panose="02020603050405020304" pitchFamily="18" charset="0"/>
              </a:rPr>
              <a:t>Use Active Voic</a:t>
            </a:r>
            <a:r>
              <a:rPr lang="en-US" sz="4000" dirty="0">
                <a:latin typeface="Times New Roman" panose="02020603050405020304" pitchFamily="18" charset="0"/>
                <a:cs typeface="Times New Roman" panose="02020603050405020304" pitchFamily="18" charset="0"/>
              </a:rPr>
              <a:t>e</a:t>
            </a:r>
          </a:p>
        </p:txBody>
      </p:sp>
      <p:graphicFrame>
        <p:nvGraphicFramePr>
          <p:cNvPr id="22" name="Content Placeholder 2">
            <a:extLst>
              <a:ext uri="{FF2B5EF4-FFF2-40B4-BE49-F238E27FC236}">
                <a16:creationId xmlns:a16="http://schemas.microsoft.com/office/drawing/2014/main" id="{A697A800-0161-CCC9-9A0C-432D96EFCADC}"/>
              </a:ext>
            </a:extLst>
          </p:cNvPr>
          <p:cNvGraphicFramePr>
            <a:graphicFrameLocks noGrp="1"/>
          </p:cNvGraphicFramePr>
          <p:nvPr>
            <p:ph idx="1"/>
            <p:extLst>
              <p:ext uri="{D42A27DB-BD31-4B8C-83A1-F6EECF244321}">
                <p14:modId xmlns:p14="http://schemas.microsoft.com/office/powerpoint/2010/main" val="3248317618"/>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35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678089-AA75-B11B-2074-A68A09EB5019}"/>
              </a:ext>
            </a:extLst>
          </p:cNvPr>
          <p:cNvSpPr>
            <a:spLocks noGrp="1"/>
          </p:cNvSpPr>
          <p:nvPr>
            <p:ph type="title"/>
          </p:nvPr>
        </p:nvSpPr>
        <p:spPr>
          <a:xfrm>
            <a:off x="8364511" y="547712"/>
            <a:ext cx="3507699" cy="5778137"/>
          </a:xfrm>
        </p:spPr>
        <p:txBody>
          <a:bodyPr>
            <a:normAutofit fontScale="90000"/>
          </a:bodyPr>
          <a:lstStyle/>
          <a:p>
            <a:pPr algn="ctr"/>
            <a:r>
              <a:rPr lang="en-US" sz="5200" b="1" dirty="0">
                <a:latin typeface="Times New Roman" panose="02020603050405020304" pitchFamily="18" charset="0"/>
                <a:cs typeface="Times New Roman" panose="02020603050405020304" pitchFamily="18" charset="0"/>
              </a:rPr>
              <a:t>Avoid jargon, idioms, pronouns, acronyms and cultural references.</a:t>
            </a:r>
          </a:p>
        </p:txBody>
      </p:sp>
      <p:grpSp>
        <p:nvGrpSpPr>
          <p:cNvPr id="3" name="Group 2">
            <a:extLst>
              <a:ext uri="{FF2B5EF4-FFF2-40B4-BE49-F238E27FC236}">
                <a16:creationId xmlns:a16="http://schemas.microsoft.com/office/drawing/2014/main" id="{E9F9DF41-F66E-0C26-7BAA-DEB579472089}"/>
              </a:ext>
            </a:extLst>
          </p:cNvPr>
          <p:cNvGrpSpPr/>
          <p:nvPr/>
        </p:nvGrpSpPr>
        <p:grpSpPr>
          <a:xfrm>
            <a:off x="626392" y="115873"/>
            <a:ext cx="7511300" cy="6460967"/>
            <a:chOff x="626392" y="115873"/>
            <a:chExt cx="7511300" cy="6460967"/>
          </a:xfrm>
        </p:grpSpPr>
        <p:sp>
          <p:nvSpPr>
            <p:cNvPr id="4" name="Freeform: Shape 3">
              <a:extLst>
                <a:ext uri="{FF2B5EF4-FFF2-40B4-BE49-F238E27FC236}">
                  <a16:creationId xmlns:a16="http://schemas.microsoft.com/office/drawing/2014/main" id="{743F8188-2EDD-4088-AC6F-03E48009B18F}"/>
                </a:ext>
              </a:extLst>
            </p:cNvPr>
            <p:cNvSpPr/>
            <p:nvPr/>
          </p:nvSpPr>
          <p:spPr>
            <a:xfrm>
              <a:off x="626392" y="115873"/>
              <a:ext cx="7421378" cy="2026052"/>
            </a:xfrm>
            <a:custGeom>
              <a:avLst/>
              <a:gdLst>
                <a:gd name="connsiteX0" fmla="*/ 0 w 6308173"/>
                <a:gd name="connsiteY0" fmla="*/ 199219 h 1992192"/>
                <a:gd name="connsiteX1" fmla="*/ 199219 w 6308173"/>
                <a:gd name="connsiteY1" fmla="*/ 0 h 1992192"/>
                <a:gd name="connsiteX2" fmla="*/ 6108954 w 6308173"/>
                <a:gd name="connsiteY2" fmla="*/ 0 h 1992192"/>
                <a:gd name="connsiteX3" fmla="*/ 6308173 w 6308173"/>
                <a:gd name="connsiteY3" fmla="*/ 199219 h 1992192"/>
                <a:gd name="connsiteX4" fmla="*/ 6308173 w 6308173"/>
                <a:gd name="connsiteY4" fmla="*/ 1792973 h 1992192"/>
                <a:gd name="connsiteX5" fmla="*/ 6108954 w 6308173"/>
                <a:gd name="connsiteY5" fmla="*/ 1992192 h 1992192"/>
                <a:gd name="connsiteX6" fmla="*/ 199219 w 6308173"/>
                <a:gd name="connsiteY6" fmla="*/ 1992192 h 1992192"/>
                <a:gd name="connsiteX7" fmla="*/ 0 w 6308173"/>
                <a:gd name="connsiteY7" fmla="*/ 1792973 h 1992192"/>
                <a:gd name="connsiteX8" fmla="*/ 0 w 6308173"/>
                <a:gd name="connsiteY8" fmla="*/ 199219 h 19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8173" h="1992192">
                  <a:moveTo>
                    <a:pt x="0" y="199219"/>
                  </a:moveTo>
                  <a:cubicBezTo>
                    <a:pt x="0" y="89193"/>
                    <a:pt x="89193" y="0"/>
                    <a:pt x="199219" y="0"/>
                  </a:cubicBezTo>
                  <a:lnTo>
                    <a:pt x="6108954" y="0"/>
                  </a:lnTo>
                  <a:cubicBezTo>
                    <a:pt x="6218980" y="0"/>
                    <a:pt x="6308173" y="89193"/>
                    <a:pt x="6308173" y="199219"/>
                  </a:cubicBezTo>
                  <a:lnTo>
                    <a:pt x="6308173" y="1792973"/>
                  </a:lnTo>
                  <a:cubicBezTo>
                    <a:pt x="6308173" y="1902999"/>
                    <a:pt x="6218980" y="1992192"/>
                    <a:pt x="6108954" y="1992192"/>
                  </a:cubicBezTo>
                  <a:lnTo>
                    <a:pt x="199219" y="1992192"/>
                  </a:lnTo>
                  <a:cubicBezTo>
                    <a:pt x="89193" y="1992192"/>
                    <a:pt x="0" y="1902999"/>
                    <a:pt x="0" y="1792973"/>
                  </a:cubicBezTo>
                  <a:lnTo>
                    <a:pt x="0" y="19921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789" tIns="149789" rIns="2182822" bIns="149789" numCol="1" spcCol="1270" anchor="ctr" anchorCtr="0">
              <a:spAutoFit/>
            </a:bodyPr>
            <a:lstStyle/>
            <a:p>
              <a:pPr marL="0" lvl="0" indent="0" defTabSz="1066800">
                <a:lnSpc>
                  <a:spcPct val="100000"/>
                </a:lnSpc>
                <a:spcBef>
                  <a:spcPct val="0"/>
                </a:spcBef>
                <a:spcAft>
                  <a:spcPct val="35000"/>
                </a:spcAft>
                <a:buNone/>
              </a:pPr>
              <a:r>
                <a:rPr lang="en-CA" sz="2200" kern="1200" dirty="0">
                  <a:latin typeface="Times New Roman" panose="02020603050405020304" pitchFamily="18" charset="0"/>
                  <a:cs typeface="Times New Roman" panose="02020603050405020304" pitchFamily="18" charset="0"/>
                </a:rPr>
                <a:t>Incorrect: Within the League (jargon), actions speak louder than words (idiom), especially when we (pronoun), the members of the CWL (acronym), advocate Catholic social teaching (cultural reference</a:t>
              </a:r>
              <a:r>
                <a:rPr lang="en-CA"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2A25FB90-FD93-489E-0491-F7D3056DED81}"/>
                </a:ext>
              </a:extLst>
            </p:cNvPr>
            <p:cNvSpPr/>
            <p:nvPr/>
          </p:nvSpPr>
          <p:spPr>
            <a:xfrm>
              <a:off x="914400" y="2369049"/>
              <a:ext cx="7119344" cy="1992192"/>
            </a:xfrm>
            <a:custGeom>
              <a:avLst/>
              <a:gdLst>
                <a:gd name="connsiteX0" fmla="*/ 0 w 6308173"/>
                <a:gd name="connsiteY0" fmla="*/ 199219 h 1992192"/>
                <a:gd name="connsiteX1" fmla="*/ 199219 w 6308173"/>
                <a:gd name="connsiteY1" fmla="*/ 0 h 1992192"/>
                <a:gd name="connsiteX2" fmla="*/ 6108954 w 6308173"/>
                <a:gd name="connsiteY2" fmla="*/ 0 h 1992192"/>
                <a:gd name="connsiteX3" fmla="*/ 6308173 w 6308173"/>
                <a:gd name="connsiteY3" fmla="*/ 199219 h 1992192"/>
                <a:gd name="connsiteX4" fmla="*/ 6308173 w 6308173"/>
                <a:gd name="connsiteY4" fmla="*/ 1792973 h 1992192"/>
                <a:gd name="connsiteX5" fmla="*/ 6108954 w 6308173"/>
                <a:gd name="connsiteY5" fmla="*/ 1992192 h 1992192"/>
                <a:gd name="connsiteX6" fmla="*/ 199219 w 6308173"/>
                <a:gd name="connsiteY6" fmla="*/ 1992192 h 1992192"/>
                <a:gd name="connsiteX7" fmla="*/ 0 w 6308173"/>
                <a:gd name="connsiteY7" fmla="*/ 1792973 h 1992192"/>
                <a:gd name="connsiteX8" fmla="*/ 0 w 6308173"/>
                <a:gd name="connsiteY8" fmla="*/ 199219 h 19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8173" h="1992192">
                  <a:moveTo>
                    <a:pt x="0" y="199219"/>
                  </a:moveTo>
                  <a:cubicBezTo>
                    <a:pt x="0" y="89193"/>
                    <a:pt x="89193" y="0"/>
                    <a:pt x="199219" y="0"/>
                  </a:cubicBezTo>
                  <a:lnTo>
                    <a:pt x="6108954" y="0"/>
                  </a:lnTo>
                  <a:cubicBezTo>
                    <a:pt x="6218980" y="0"/>
                    <a:pt x="6308173" y="89193"/>
                    <a:pt x="6308173" y="199219"/>
                  </a:cubicBezTo>
                  <a:lnTo>
                    <a:pt x="6308173" y="1792973"/>
                  </a:lnTo>
                  <a:cubicBezTo>
                    <a:pt x="6308173" y="1902999"/>
                    <a:pt x="6218980" y="1992192"/>
                    <a:pt x="6108954" y="1992192"/>
                  </a:cubicBezTo>
                  <a:lnTo>
                    <a:pt x="199219" y="1992192"/>
                  </a:lnTo>
                  <a:cubicBezTo>
                    <a:pt x="89193" y="1992192"/>
                    <a:pt x="0" y="1902999"/>
                    <a:pt x="0" y="1792973"/>
                  </a:cubicBezTo>
                  <a:lnTo>
                    <a:pt x="0" y="19921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49789" tIns="149789" rIns="2001318" bIns="149789" numCol="1" spcCol="1270" anchor="ctr" anchorCtr="0">
              <a:noAutofit/>
            </a:bodyPr>
            <a:lstStyle/>
            <a:p>
              <a:pPr marL="0" lvl="0" indent="0" algn="l" defTabSz="1066800">
                <a:lnSpc>
                  <a:spcPct val="100000"/>
                </a:lnSpc>
                <a:spcBef>
                  <a:spcPct val="0"/>
                </a:spcBef>
                <a:spcAft>
                  <a:spcPct val="35000"/>
                </a:spcAft>
                <a:buNone/>
              </a:pPr>
              <a:r>
                <a:rPr lang="en-CA" sz="2200" kern="1200" dirty="0">
                  <a:latin typeface="Times New Roman" panose="02020603050405020304" pitchFamily="18" charset="0"/>
                  <a:cs typeface="Times New Roman" panose="02020603050405020304" pitchFamily="18" charset="0"/>
                </a:rPr>
                <a:t>Correct: Within the Catholic Women’s League (CWL), members strive to live their Catholic values and to reach out to those in need.</a:t>
              </a:r>
              <a:endParaRPr lang="en-US" sz="22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86CC1E80-3E09-E669-69F5-6657AE9AE88A}"/>
                </a:ext>
              </a:extLst>
            </p:cNvPr>
            <p:cNvSpPr/>
            <p:nvPr/>
          </p:nvSpPr>
          <p:spPr>
            <a:xfrm>
              <a:off x="1229193" y="4581565"/>
              <a:ext cx="6908499" cy="1995275"/>
            </a:xfrm>
            <a:custGeom>
              <a:avLst/>
              <a:gdLst>
                <a:gd name="connsiteX0" fmla="*/ 0 w 6308173"/>
                <a:gd name="connsiteY0" fmla="*/ 199219 h 1992192"/>
                <a:gd name="connsiteX1" fmla="*/ 199219 w 6308173"/>
                <a:gd name="connsiteY1" fmla="*/ 0 h 1992192"/>
                <a:gd name="connsiteX2" fmla="*/ 6108954 w 6308173"/>
                <a:gd name="connsiteY2" fmla="*/ 0 h 1992192"/>
                <a:gd name="connsiteX3" fmla="*/ 6308173 w 6308173"/>
                <a:gd name="connsiteY3" fmla="*/ 199219 h 1992192"/>
                <a:gd name="connsiteX4" fmla="*/ 6308173 w 6308173"/>
                <a:gd name="connsiteY4" fmla="*/ 1792973 h 1992192"/>
                <a:gd name="connsiteX5" fmla="*/ 6108954 w 6308173"/>
                <a:gd name="connsiteY5" fmla="*/ 1992192 h 1992192"/>
                <a:gd name="connsiteX6" fmla="*/ 199219 w 6308173"/>
                <a:gd name="connsiteY6" fmla="*/ 1992192 h 1992192"/>
                <a:gd name="connsiteX7" fmla="*/ 0 w 6308173"/>
                <a:gd name="connsiteY7" fmla="*/ 1792973 h 1992192"/>
                <a:gd name="connsiteX8" fmla="*/ 0 w 6308173"/>
                <a:gd name="connsiteY8" fmla="*/ 199219 h 19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8173" h="1992192">
                  <a:moveTo>
                    <a:pt x="0" y="199219"/>
                  </a:moveTo>
                  <a:cubicBezTo>
                    <a:pt x="0" y="89193"/>
                    <a:pt x="89193" y="0"/>
                    <a:pt x="199219" y="0"/>
                  </a:cubicBezTo>
                  <a:lnTo>
                    <a:pt x="6108954" y="0"/>
                  </a:lnTo>
                  <a:cubicBezTo>
                    <a:pt x="6218980" y="0"/>
                    <a:pt x="6308173" y="89193"/>
                    <a:pt x="6308173" y="199219"/>
                  </a:cubicBezTo>
                  <a:lnTo>
                    <a:pt x="6308173" y="1792973"/>
                  </a:lnTo>
                  <a:cubicBezTo>
                    <a:pt x="6308173" y="1902999"/>
                    <a:pt x="6218980" y="1992192"/>
                    <a:pt x="6108954" y="1992192"/>
                  </a:cubicBezTo>
                  <a:lnTo>
                    <a:pt x="199219" y="1992192"/>
                  </a:lnTo>
                  <a:cubicBezTo>
                    <a:pt x="89193" y="1992192"/>
                    <a:pt x="0" y="1902999"/>
                    <a:pt x="0" y="1792973"/>
                  </a:cubicBezTo>
                  <a:lnTo>
                    <a:pt x="0" y="199219"/>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49789" tIns="149789" rIns="2001318" bIns="149789" numCol="1" spcCol="1270" anchor="ctr" anchorCtr="0">
              <a:spAutoFit/>
            </a:bodyPr>
            <a:lstStyle/>
            <a:p>
              <a:pPr marL="0" lvl="0" indent="0" algn="l" defTabSz="1066800">
                <a:lnSpc>
                  <a:spcPct val="100000"/>
                </a:lnSpc>
                <a:spcBef>
                  <a:spcPct val="0"/>
                </a:spcBef>
                <a:spcAft>
                  <a:spcPct val="35000"/>
                </a:spcAft>
                <a:buNone/>
              </a:pPr>
              <a:r>
                <a:rPr lang="en-CA" sz="2200" kern="1200" dirty="0">
                  <a:latin typeface="Times New Roman" panose="02020603050405020304" pitchFamily="18" charset="0"/>
                  <a:cs typeface="Times New Roman" panose="02020603050405020304" pitchFamily="18" charset="0"/>
                </a:rPr>
                <a:t>Note: When acronyms are used, the first reference in the document should have the name written out in full, with the acronym following in parenthesis. For example: the Catholic Women’s League (CWL).</a:t>
              </a:r>
              <a:endParaRPr lang="en-US" sz="2200" kern="1200"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A49E115C-22DC-38FF-4BFD-8683E42CF961}"/>
                </a:ext>
              </a:extLst>
            </p:cNvPr>
            <p:cNvSpPr/>
            <p:nvPr/>
          </p:nvSpPr>
          <p:spPr>
            <a:xfrm>
              <a:off x="5851447" y="1510747"/>
              <a:ext cx="1294925" cy="1294925"/>
            </a:xfrm>
            <a:custGeom>
              <a:avLst/>
              <a:gdLst>
                <a:gd name="connsiteX0" fmla="*/ 0 w 1294925"/>
                <a:gd name="connsiteY0" fmla="*/ 712209 h 1294925"/>
                <a:gd name="connsiteX1" fmla="*/ 291358 w 1294925"/>
                <a:gd name="connsiteY1" fmla="*/ 712209 h 1294925"/>
                <a:gd name="connsiteX2" fmla="*/ 291358 w 1294925"/>
                <a:gd name="connsiteY2" fmla="*/ 0 h 1294925"/>
                <a:gd name="connsiteX3" fmla="*/ 1003567 w 1294925"/>
                <a:gd name="connsiteY3" fmla="*/ 0 h 1294925"/>
                <a:gd name="connsiteX4" fmla="*/ 1003567 w 1294925"/>
                <a:gd name="connsiteY4" fmla="*/ 712209 h 1294925"/>
                <a:gd name="connsiteX5" fmla="*/ 1294925 w 1294925"/>
                <a:gd name="connsiteY5" fmla="*/ 712209 h 1294925"/>
                <a:gd name="connsiteX6" fmla="*/ 647463 w 1294925"/>
                <a:gd name="connsiteY6" fmla="*/ 1294925 h 1294925"/>
                <a:gd name="connsiteX7" fmla="*/ 0 w 1294925"/>
                <a:gd name="connsiteY7" fmla="*/ 712209 h 129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4925" h="1294925">
                  <a:moveTo>
                    <a:pt x="0" y="712209"/>
                  </a:moveTo>
                  <a:lnTo>
                    <a:pt x="291358" y="712209"/>
                  </a:lnTo>
                  <a:lnTo>
                    <a:pt x="291358" y="0"/>
                  </a:lnTo>
                  <a:lnTo>
                    <a:pt x="1003567" y="0"/>
                  </a:lnTo>
                  <a:lnTo>
                    <a:pt x="1003567" y="712209"/>
                  </a:lnTo>
                  <a:lnTo>
                    <a:pt x="1294925" y="712209"/>
                  </a:lnTo>
                  <a:lnTo>
                    <a:pt x="647463" y="1294925"/>
                  </a:lnTo>
                  <a:lnTo>
                    <a:pt x="0" y="712209"/>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7078" tIns="45720" rIns="337078" bIns="366214"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9" name="Freeform: Shape 8">
              <a:extLst>
                <a:ext uri="{FF2B5EF4-FFF2-40B4-BE49-F238E27FC236}">
                  <a16:creationId xmlns:a16="http://schemas.microsoft.com/office/drawing/2014/main" id="{1814847E-5B40-6121-33C3-D023EFCF6E25}"/>
                </a:ext>
              </a:extLst>
            </p:cNvPr>
            <p:cNvSpPr/>
            <p:nvPr/>
          </p:nvSpPr>
          <p:spPr>
            <a:xfrm>
              <a:off x="6408051" y="3821690"/>
              <a:ext cx="1294925" cy="1294925"/>
            </a:xfrm>
            <a:custGeom>
              <a:avLst/>
              <a:gdLst>
                <a:gd name="connsiteX0" fmla="*/ 0 w 1294925"/>
                <a:gd name="connsiteY0" fmla="*/ 712209 h 1294925"/>
                <a:gd name="connsiteX1" fmla="*/ 291358 w 1294925"/>
                <a:gd name="connsiteY1" fmla="*/ 712209 h 1294925"/>
                <a:gd name="connsiteX2" fmla="*/ 291358 w 1294925"/>
                <a:gd name="connsiteY2" fmla="*/ 0 h 1294925"/>
                <a:gd name="connsiteX3" fmla="*/ 1003567 w 1294925"/>
                <a:gd name="connsiteY3" fmla="*/ 0 h 1294925"/>
                <a:gd name="connsiteX4" fmla="*/ 1003567 w 1294925"/>
                <a:gd name="connsiteY4" fmla="*/ 712209 h 1294925"/>
                <a:gd name="connsiteX5" fmla="*/ 1294925 w 1294925"/>
                <a:gd name="connsiteY5" fmla="*/ 712209 h 1294925"/>
                <a:gd name="connsiteX6" fmla="*/ 647463 w 1294925"/>
                <a:gd name="connsiteY6" fmla="*/ 1294925 h 1294925"/>
                <a:gd name="connsiteX7" fmla="*/ 0 w 1294925"/>
                <a:gd name="connsiteY7" fmla="*/ 712209 h 129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4925" h="1294925">
                  <a:moveTo>
                    <a:pt x="0" y="712209"/>
                  </a:moveTo>
                  <a:lnTo>
                    <a:pt x="291358" y="712209"/>
                  </a:lnTo>
                  <a:lnTo>
                    <a:pt x="291358" y="0"/>
                  </a:lnTo>
                  <a:lnTo>
                    <a:pt x="1003567" y="0"/>
                  </a:lnTo>
                  <a:lnTo>
                    <a:pt x="1003567" y="712209"/>
                  </a:lnTo>
                  <a:lnTo>
                    <a:pt x="1294925" y="712209"/>
                  </a:lnTo>
                  <a:lnTo>
                    <a:pt x="647463" y="1294925"/>
                  </a:lnTo>
                  <a:lnTo>
                    <a:pt x="0" y="712209"/>
                  </a:lnTo>
                  <a:close/>
                </a:path>
              </a:pathLst>
            </a:custGeom>
          </p:spPr>
          <p:style>
            <a:lnRef idx="2">
              <a:schemeClr val="accent5">
                <a:tint val="40000"/>
                <a:alpha val="90000"/>
                <a:hueOff val="0"/>
                <a:satOff val="0"/>
                <a:lumOff val="0"/>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337078" tIns="45720" rIns="337078" bIns="366214"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36662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9613-BAC1-890D-CC95-637C94013860}"/>
              </a:ext>
            </a:extLst>
          </p:cNvPr>
          <p:cNvSpPr>
            <a:spLocks noGrp="1"/>
          </p:cNvSpPr>
          <p:nvPr>
            <p:ph type="title"/>
          </p:nvPr>
        </p:nvSpPr>
        <p:spPr>
          <a:xfrm>
            <a:off x="640080" y="325369"/>
            <a:ext cx="4368602" cy="1956841"/>
          </a:xfrm>
        </p:spPr>
        <p:txBody>
          <a:bodyPr anchor="b">
            <a:normAutofit/>
          </a:bodyPr>
          <a:lstStyle/>
          <a:p>
            <a:r>
              <a:rPr lang="en-US" sz="5200" b="1" dirty="0">
                <a:latin typeface="Times New Roman" panose="02020603050405020304" pitchFamily="18" charset="0"/>
                <a:cs typeface="Times New Roman" panose="02020603050405020304" pitchFamily="18" charset="0"/>
              </a:rPr>
              <a:t>Structure the Writing</a:t>
            </a:r>
          </a:p>
        </p:txBody>
      </p:sp>
      <p:sp>
        <p:nvSpPr>
          <p:cNvPr id="3" name="Content Placeholder 2">
            <a:extLst>
              <a:ext uri="{FF2B5EF4-FFF2-40B4-BE49-F238E27FC236}">
                <a16:creationId xmlns:a16="http://schemas.microsoft.com/office/drawing/2014/main" id="{D9BAAE8B-85B1-7FCD-5D90-0E12E330815D}"/>
              </a:ext>
            </a:extLst>
          </p:cNvPr>
          <p:cNvSpPr>
            <a:spLocks noGrp="1"/>
          </p:cNvSpPr>
          <p:nvPr>
            <p:ph idx="1"/>
          </p:nvPr>
        </p:nvSpPr>
        <p:spPr>
          <a:xfrm>
            <a:off x="217828" y="2366661"/>
            <a:ext cx="4824054" cy="3780151"/>
          </a:xfrm>
        </p:spPr>
        <p:txBody>
          <a:bodyPr>
            <a:noAutofit/>
          </a:bodyPr>
          <a:lstStyle/>
          <a:p>
            <a:pPr lvl="1">
              <a:spcAft>
                <a:spcPts val="600"/>
              </a:spcAft>
            </a:pPr>
            <a:r>
              <a:rPr lang="en-CA" sz="2800" dirty="0">
                <a:effectLst/>
                <a:latin typeface="Times New Roman" panose="02020603050405020304" pitchFamily="18" charset="0"/>
                <a:ea typeface="Calibri" panose="020F0502020204030204" pitchFamily="34" charset="0"/>
                <a:cs typeface="Times New Roman" panose="02020603050405020304" pitchFamily="18" charset="0"/>
              </a:rPr>
              <a:t>Put important things first.</a:t>
            </a:r>
          </a:p>
          <a:p>
            <a:pPr lvl="1">
              <a:spcAft>
                <a:spcPts val="600"/>
              </a:spcAft>
            </a:pPr>
            <a:r>
              <a:rPr lang="en-CA" sz="2800" dirty="0">
                <a:effectLst/>
                <a:latin typeface="Times New Roman" panose="02020603050405020304" pitchFamily="18" charset="0"/>
                <a:ea typeface="Calibri" panose="020F0502020204030204" pitchFamily="34" charset="0"/>
                <a:cs typeface="Times New Roman" panose="02020603050405020304" pitchFamily="18" charset="0"/>
              </a:rPr>
              <a:t>Develop a clear and logical structure.</a:t>
            </a:r>
          </a:p>
          <a:p>
            <a:pPr lvl="1">
              <a:spcAft>
                <a:spcPts val="600"/>
              </a:spcAft>
            </a:pPr>
            <a:r>
              <a:rPr lang="en-CA" sz="2800" dirty="0">
                <a:effectLst/>
                <a:latin typeface="Times New Roman" panose="02020603050405020304" pitchFamily="18" charset="0"/>
                <a:ea typeface="Calibri" panose="020F0502020204030204" pitchFamily="34" charset="0"/>
                <a:cs typeface="Times New Roman" panose="02020603050405020304" pitchFamily="18" charset="0"/>
              </a:rPr>
              <a:t>Ensure that the opening sentence engages the reader and explains the importance of the message.</a:t>
            </a:r>
          </a:p>
        </p:txBody>
      </p:sp>
      <p:pic>
        <p:nvPicPr>
          <p:cNvPr id="12" name="Picture 11" descr="3D box skeletons">
            <a:extLst>
              <a:ext uri="{FF2B5EF4-FFF2-40B4-BE49-F238E27FC236}">
                <a16:creationId xmlns:a16="http://schemas.microsoft.com/office/drawing/2014/main" id="{95070329-1069-E40E-69E4-4105B61C8432}"/>
              </a:ext>
            </a:extLst>
          </p:cNvPr>
          <p:cNvPicPr>
            <a:picLocks noChangeAspect="1"/>
          </p:cNvPicPr>
          <p:nvPr/>
        </p:nvPicPr>
        <p:blipFill rotWithShape="1">
          <a:blip r:embed="rId3"/>
          <a:srcRect l="18240" r="1480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588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9BC2-1B0E-D940-1D10-E63CAD6E0C75}"/>
              </a:ext>
            </a:extLst>
          </p:cNvPr>
          <p:cNvSpPr>
            <a:spLocks noGrp="1"/>
          </p:cNvSpPr>
          <p:nvPr>
            <p:ph type="title"/>
          </p:nvPr>
        </p:nvSpPr>
        <p:spPr>
          <a:xfrm>
            <a:off x="6513788" y="365125"/>
            <a:ext cx="4840010" cy="1807305"/>
          </a:xfrm>
        </p:spPr>
        <p:txBody>
          <a:bodyPr>
            <a:normAutofit/>
          </a:bodyPr>
          <a:lstStyle/>
          <a:p>
            <a:r>
              <a:rPr lang="en-US" sz="5200" b="1" dirty="0">
                <a:latin typeface="Times New Roman" panose="02020603050405020304" pitchFamily="18" charset="0"/>
                <a:cs typeface="Times New Roman" panose="02020603050405020304" pitchFamily="18" charset="0"/>
              </a:rPr>
              <a:t>Spelling and Punctuation</a:t>
            </a:r>
          </a:p>
        </p:txBody>
      </p:sp>
      <p:pic>
        <p:nvPicPr>
          <p:cNvPr id="14" name="Picture 4" descr="Pen placed on top of a signature line">
            <a:extLst>
              <a:ext uri="{FF2B5EF4-FFF2-40B4-BE49-F238E27FC236}">
                <a16:creationId xmlns:a16="http://schemas.microsoft.com/office/drawing/2014/main" id="{142AAB6D-688D-B5B0-6C05-B0B224DAEAB2}"/>
              </a:ext>
            </a:extLst>
          </p:cNvPr>
          <p:cNvPicPr>
            <a:picLocks noChangeAspect="1"/>
          </p:cNvPicPr>
          <p:nvPr/>
        </p:nvPicPr>
        <p:blipFill rotWithShape="1">
          <a:blip r:embed="rId3"/>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BFEF45D-3556-9441-2FD0-0EAF7CE2BD69}"/>
              </a:ext>
            </a:extLst>
          </p:cNvPr>
          <p:cNvSpPr>
            <a:spLocks noGrp="1"/>
          </p:cNvSpPr>
          <p:nvPr>
            <p:ph idx="1"/>
          </p:nvPr>
        </p:nvSpPr>
        <p:spPr>
          <a:xfrm>
            <a:off x="6513788" y="2333297"/>
            <a:ext cx="4840010" cy="3843666"/>
          </a:xfrm>
        </p:spPr>
        <p:txBody>
          <a:bodyPr>
            <a:normAutofit/>
          </a:bodyPr>
          <a:lstStyle/>
          <a:p>
            <a:pPr marL="342900" lvl="0" indent="-342900">
              <a:spcAft>
                <a:spcPts val="600"/>
              </a:spcAft>
              <a:buFont typeface="Symbol" pitchFamily="2" charset="2"/>
              <a:buChar char=""/>
            </a:pPr>
            <a:r>
              <a:rPr lang="en-CA" sz="4000" dirty="0">
                <a:effectLst/>
                <a:latin typeface="Times New Roman" panose="02020603050405020304" pitchFamily="18" charset="0"/>
                <a:ea typeface="Calibri" panose="020F0502020204030204" pitchFamily="34" charset="0"/>
                <a:cs typeface="Times New Roman" panose="02020603050405020304" pitchFamily="18" charset="0"/>
              </a:rPr>
              <a:t>Pay attention to spelling and grammar.</a:t>
            </a:r>
          </a:p>
          <a:p>
            <a:pPr marL="342900" lvl="0" indent="-342900">
              <a:spcAft>
                <a:spcPts val="600"/>
              </a:spcAft>
              <a:buFont typeface="Symbol" pitchFamily="2" charset="2"/>
              <a:buChar char=""/>
            </a:pPr>
            <a:r>
              <a:rPr lang="en-CA" sz="4000" dirty="0">
                <a:effectLst/>
                <a:latin typeface="Times New Roman" panose="02020603050405020304" pitchFamily="18" charset="0"/>
                <a:ea typeface="Calibri" panose="020F0502020204030204" pitchFamily="34" charset="0"/>
                <a:cs typeface="Times New Roman" panose="02020603050405020304" pitchFamily="18" charset="0"/>
              </a:rPr>
              <a:t>Use proper punctuation.</a:t>
            </a:r>
          </a:p>
          <a:p>
            <a:endParaRPr lang="en-US" sz="2000" dirty="0"/>
          </a:p>
        </p:txBody>
      </p:sp>
    </p:spTree>
    <p:extLst>
      <p:ext uri="{BB962C8B-B14F-4D97-AF65-F5344CB8AC3E}">
        <p14:creationId xmlns:p14="http://schemas.microsoft.com/office/powerpoint/2010/main" val="6065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FEF45D-3556-9441-2FD0-0EAF7CE2BD69}"/>
              </a:ext>
            </a:extLst>
          </p:cNvPr>
          <p:cNvSpPr>
            <a:spLocks noGrp="1"/>
          </p:cNvSpPr>
          <p:nvPr>
            <p:ph idx="1"/>
          </p:nvPr>
        </p:nvSpPr>
        <p:spPr>
          <a:xfrm>
            <a:off x="4871141" y="1128677"/>
            <a:ext cx="5750421" cy="4657527"/>
          </a:xfrm>
        </p:spPr>
        <p:txBody>
          <a:bodyPr anchor="ctr">
            <a:noAutofit/>
          </a:bodyPr>
          <a:lstStyle/>
          <a:p>
            <a:pPr lvl="1">
              <a:spcAft>
                <a:spcPts val="600"/>
              </a:spcAft>
            </a:pPr>
            <a:r>
              <a:rPr lang="en-CA" sz="3200" dirty="0">
                <a:latin typeface="Times New Roman" panose="02020603050405020304" pitchFamily="18" charset="0"/>
                <a:ea typeface="Calibri" panose="020F0502020204030204" pitchFamily="34" charset="0"/>
                <a:cs typeface="Times New Roman" panose="02020603050405020304" pitchFamily="18" charset="0"/>
              </a:rPr>
              <a:t>Fonts</a:t>
            </a: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 should be easy to read. </a:t>
            </a:r>
          </a:p>
          <a:p>
            <a:pPr lvl="1">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Limit to one or two commonly used fonts.</a:t>
            </a:r>
          </a:p>
          <a:p>
            <a:pPr lvl="1">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Tables and figures are very valuable for organizing and communicating data in a way that makes it easy for a reader to understand, analyze and interpret.</a:t>
            </a:r>
          </a:p>
        </p:txBody>
      </p:sp>
      <p:sp>
        <p:nvSpPr>
          <p:cNvPr id="2" name="Title 1">
            <a:extLst>
              <a:ext uri="{FF2B5EF4-FFF2-40B4-BE49-F238E27FC236}">
                <a16:creationId xmlns:a16="http://schemas.microsoft.com/office/drawing/2014/main" id="{87DE9BC2-1B0E-D940-1D10-E63CAD6E0C75}"/>
              </a:ext>
            </a:extLst>
          </p:cNvPr>
          <p:cNvSpPr>
            <a:spLocks noGrp="1"/>
          </p:cNvSpPr>
          <p:nvPr>
            <p:ph type="title"/>
          </p:nvPr>
        </p:nvSpPr>
        <p:spPr>
          <a:xfrm>
            <a:off x="701734" y="1188637"/>
            <a:ext cx="4529833" cy="4480726"/>
          </a:xfrm>
          <a:solidFill>
            <a:schemeClr val="bg1"/>
          </a:solidFill>
        </p:spPr>
        <p:txBody>
          <a:bodyPr>
            <a:normAutofit/>
          </a:bodyPr>
          <a:lstStyle/>
          <a:p>
            <a:r>
              <a:rPr lang="en-CA" sz="5200" b="1" dirty="0">
                <a:effectLst/>
                <a:latin typeface="Times New Roman" panose="02020603050405020304" pitchFamily="18" charset="0"/>
                <a:ea typeface="Calibri" panose="020F0502020204030204" pitchFamily="34" charset="0"/>
                <a:cs typeface="Times New Roman" panose="02020603050405020304" pitchFamily="18" charset="0"/>
              </a:rPr>
              <a:t>Use Formatting </a:t>
            </a:r>
            <a:br>
              <a:rPr lang="en-CA" sz="5200" b="1" dirty="0">
                <a:effectLst/>
                <a:latin typeface="Times New Roman" panose="02020603050405020304" pitchFamily="18" charset="0"/>
                <a:ea typeface="Calibri" panose="020F0502020204030204" pitchFamily="34" charset="0"/>
                <a:cs typeface="Times New Roman" panose="02020603050405020304" pitchFamily="18" charset="0"/>
              </a:rPr>
            </a:br>
            <a:r>
              <a:rPr lang="en-CA" sz="5200" b="1" dirty="0">
                <a:effectLst/>
                <a:latin typeface="Times New Roman" panose="02020603050405020304" pitchFamily="18" charset="0"/>
                <a:ea typeface="Calibri" panose="020F0502020204030204" pitchFamily="34" charset="0"/>
                <a:cs typeface="Times New Roman" panose="02020603050405020304" pitchFamily="18" charset="0"/>
              </a:rPr>
              <a:t>to Aid </a:t>
            </a:r>
            <a:r>
              <a:rPr lang="en-CA" sz="5200" b="1" dirty="0">
                <a:latin typeface="Times New Roman" panose="02020603050405020304" pitchFamily="18" charset="0"/>
                <a:ea typeface="Calibri" panose="020F0502020204030204" pitchFamily="34" charset="0"/>
                <a:cs typeface="Times New Roman" panose="02020603050405020304" pitchFamily="18" charset="0"/>
              </a:rPr>
              <a:t>U</a:t>
            </a:r>
            <a:r>
              <a:rPr lang="en-CA" sz="5200" b="1" dirty="0">
                <a:effectLst/>
                <a:latin typeface="Times New Roman" panose="02020603050405020304" pitchFamily="18" charset="0"/>
                <a:ea typeface="Calibri" panose="020F0502020204030204" pitchFamily="34" charset="0"/>
                <a:cs typeface="Times New Roman" panose="02020603050405020304" pitchFamily="18" charset="0"/>
              </a:rPr>
              <a:t>nderstanding</a:t>
            </a:r>
            <a:endParaRPr lang="en-US" sz="5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57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2983</Words>
  <Application>Microsoft Office PowerPoint</Application>
  <PresentationFormat>Widescreen</PresentationFormat>
  <Paragraphs>342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Times New Roman</vt:lpstr>
      <vt:lpstr>1_Office Theme</vt:lpstr>
      <vt:lpstr>Principles of Effective Communication</vt:lpstr>
      <vt:lpstr>Opening Prayer</vt:lpstr>
      <vt:lpstr>Written Communication</vt:lpstr>
      <vt:lpstr>Keep it Clear and Simple</vt:lpstr>
      <vt:lpstr>Use Active Voice</vt:lpstr>
      <vt:lpstr>Avoid jargon, idioms, pronouns, acronyms and cultural references.</vt:lpstr>
      <vt:lpstr>Structure the Writing</vt:lpstr>
      <vt:lpstr>Spelling and Punctuation</vt:lpstr>
      <vt:lpstr>Use Formatting  to Aid Understanding</vt:lpstr>
      <vt:lpstr>Verbal Communication</vt:lpstr>
      <vt:lpstr>Body Language</vt:lpstr>
      <vt:lpstr>Eye Contact  </vt:lpstr>
      <vt:lpstr>Gestures and Movement</vt:lpstr>
      <vt:lpstr>Physical Space and Touch</vt:lpstr>
      <vt:lpstr>Presentations</vt:lpstr>
      <vt:lpstr>Listening Skills</vt:lpstr>
      <vt:lpstr>What Are Some Active Listening Skills?</vt:lpstr>
      <vt:lpstr> Listening Skills Exercise </vt:lpstr>
      <vt:lpstr>Questions?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Effective Communication</dc:title>
  <dc:creator>Susan Scott</dc:creator>
  <cp:lastModifiedBy>Communications</cp:lastModifiedBy>
  <cp:revision>14</cp:revision>
  <dcterms:created xsi:type="dcterms:W3CDTF">2023-10-21T18:28:25Z</dcterms:created>
  <dcterms:modified xsi:type="dcterms:W3CDTF">2024-01-24T15:36:32Z</dcterms:modified>
</cp:coreProperties>
</file>