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20"/>
  </p:notesMasterIdLst>
  <p:sldIdLst>
    <p:sldId id="282" r:id="rId2"/>
    <p:sldId id="260" r:id="rId3"/>
    <p:sldId id="262" r:id="rId4"/>
    <p:sldId id="261" r:id="rId5"/>
    <p:sldId id="271" r:id="rId6"/>
    <p:sldId id="263" r:id="rId7"/>
    <p:sldId id="270" r:id="rId8"/>
    <p:sldId id="266" r:id="rId9"/>
    <p:sldId id="284" r:id="rId10"/>
    <p:sldId id="264" r:id="rId11"/>
    <p:sldId id="272" r:id="rId12"/>
    <p:sldId id="273" r:id="rId13"/>
    <p:sldId id="267" r:id="rId14"/>
    <p:sldId id="268" r:id="rId15"/>
    <p:sldId id="274" r:id="rId16"/>
    <p:sldId id="278" r:id="rId17"/>
    <p:sldId id="276" r:id="rId18"/>
    <p:sldId id="281" r:id="rId19"/>
  </p:sldIdLst>
  <p:sldSz cx="12192000" cy="6858000"/>
  <p:notesSz cx="7010400" cy="92964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9E7"/>
    <a:srgbClr val="5D2884"/>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48492" autoAdjust="0"/>
  </p:normalViewPr>
  <p:slideViewPr>
    <p:cSldViewPr snapToGrid="0">
      <p:cViewPr varScale="1">
        <p:scale>
          <a:sx n="41" d="100"/>
          <a:sy n="41" d="100"/>
        </p:scale>
        <p:origin x="2760"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700"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CA"/>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7C8B0E1A-878B-4320-8624-2C0755DA4C9D}" type="datetimeFigureOut">
              <a:rPr lang="en-CA" smtClean="0"/>
              <a:t>2024-01-09</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416" tIns="45208" rIns="90416" bIns="45208" rtlCol="0" anchor="ctr"/>
          <a:lstStyle/>
          <a:p>
            <a:endParaRPr lang="en-CA"/>
          </a:p>
        </p:txBody>
      </p:sp>
      <p:sp>
        <p:nvSpPr>
          <p:cNvPr id="5" name="Notes Placeholder 4"/>
          <p:cNvSpPr>
            <a:spLocks noGrp="1"/>
          </p:cNvSpPr>
          <p:nvPr>
            <p:ph type="body" sz="quarter" idx="3"/>
          </p:nvPr>
        </p:nvSpPr>
        <p:spPr>
          <a:xfrm>
            <a:off x="700413" y="4473716"/>
            <a:ext cx="5609574" cy="3661028"/>
          </a:xfrm>
          <a:prstGeom prst="rect">
            <a:avLst/>
          </a:prstGeom>
        </p:spPr>
        <p:txBody>
          <a:bodyPr vert="horz" lIns="90416" tIns="45208" rIns="90416" bIns="4520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4"/>
          </p:nvPr>
        </p:nvSpPr>
        <p:spPr>
          <a:xfrm>
            <a:off x="1" y="8831108"/>
            <a:ext cx="3038258" cy="465292"/>
          </a:xfrm>
          <a:prstGeom prst="rect">
            <a:avLst/>
          </a:prstGeom>
        </p:spPr>
        <p:txBody>
          <a:bodyPr vert="horz" lIns="90416" tIns="45208" rIns="90416" bIns="45208" rtlCol="0" anchor="b"/>
          <a:lstStyle>
            <a:lvl1pPr algn="l">
              <a:defRPr sz="1200"/>
            </a:lvl1pPr>
          </a:lstStyle>
          <a:p>
            <a:endParaRPr lang="en-CA"/>
          </a:p>
        </p:txBody>
      </p:sp>
      <p:sp>
        <p:nvSpPr>
          <p:cNvPr id="7" name="Slide Number Placeholder 6"/>
          <p:cNvSpPr>
            <a:spLocks noGrp="1"/>
          </p:cNvSpPr>
          <p:nvPr>
            <p:ph type="sldNum" sz="quarter" idx="5"/>
          </p:nvPr>
        </p:nvSpPr>
        <p:spPr>
          <a:xfrm>
            <a:off x="3970576" y="8831108"/>
            <a:ext cx="3038258" cy="465292"/>
          </a:xfrm>
          <a:prstGeom prst="rect">
            <a:avLst/>
          </a:prstGeom>
        </p:spPr>
        <p:txBody>
          <a:bodyPr vert="horz" lIns="90416" tIns="45208" rIns="90416" bIns="45208" rtlCol="0" anchor="b"/>
          <a:lstStyle>
            <a:lvl1pPr algn="r">
              <a:defRPr sz="1200"/>
            </a:lvl1pPr>
          </a:lstStyle>
          <a:p>
            <a:fld id="{64E39DC0-B6C2-4D67-A57A-E1398B4D344A}" type="slidenum">
              <a:rPr lang="en-CA" smtClean="0"/>
              <a:t>‹#›</a:t>
            </a:fld>
            <a:endParaRPr lang="en-CA"/>
          </a:p>
        </p:txBody>
      </p:sp>
    </p:spTree>
    <p:extLst>
      <p:ext uri="{BB962C8B-B14F-4D97-AF65-F5344CB8AC3E}">
        <p14:creationId xmlns:p14="http://schemas.microsoft.com/office/powerpoint/2010/main" val="223554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This information is to be reviewed by the presenter ahead of time.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a:t>
            </a:fld>
            <a:endParaRPr lang="en-CA"/>
          </a:p>
        </p:txBody>
      </p:sp>
    </p:spTree>
    <p:extLst>
      <p:ext uri="{BB962C8B-B14F-4D97-AF65-F5344CB8AC3E}">
        <p14:creationId xmlns:p14="http://schemas.microsoft.com/office/powerpoint/2010/main" val="3616359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4225" y="454025"/>
            <a:ext cx="5578475" cy="3138488"/>
          </a:xfrm>
        </p:spPr>
      </p:sp>
      <p:sp>
        <p:nvSpPr>
          <p:cNvPr id="3" name="Notes Placeholder 2"/>
          <p:cNvSpPr>
            <a:spLocks noGrp="1"/>
          </p:cNvSpPr>
          <p:nvPr>
            <p:ph type="body" idx="1"/>
          </p:nvPr>
        </p:nvSpPr>
        <p:spPr>
          <a:xfrm>
            <a:off x="794429" y="3752314"/>
            <a:ext cx="5609574" cy="4705494"/>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 have all been mentored, and all of us, perhaps without even knowing it, have probably done some mentoring. Sometimes, mentoring someone can seem like a lot of work. So, what are some of the benefits of mentoring someone?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Mentoring is: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Arial" panose="020B0604020202020204" pitchFamily="34" charset="0"/>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 opportunity to share and to experience</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 opportunity to teach and learn </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 opportunity to encourage and be encouraged</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 opportunity to nurture and be nurtured</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 opportunity to enable and be enabled</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An opportunity to develop and share God-given gifts</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This list can be summarized with two main facts.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arenR"/>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There is a lot of satisfaction in knowing that you are helping someone develop and grow.</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arenR"/>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As a mentor, you get just as much out of mentoring someone as your mentee.</a:t>
            </a:r>
          </a:p>
          <a:p>
            <a:pPr marL="342900" lvl="0" indent="-342900" algn="just">
              <a:spcAft>
                <a:spcPts val="600"/>
              </a:spcAft>
              <a:buFont typeface="+mj-lt"/>
              <a:buAutoNum type="arabicParenR"/>
              <a:tabLst>
                <a:tab pos="457200" algn="l"/>
              </a:tabLs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PowerPoint Stock Images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10</a:t>
            </a:fld>
            <a:endParaRPr lang="en-CA"/>
          </a:p>
        </p:txBody>
      </p:sp>
    </p:spTree>
    <p:extLst>
      <p:ext uri="{BB962C8B-B14F-4D97-AF65-F5344CB8AC3E}">
        <p14:creationId xmlns:p14="http://schemas.microsoft.com/office/powerpoint/2010/main" val="1307974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0888" y="465138"/>
            <a:ext cx="5578475" cy="3138487"/>
          </a:xfrm>
        </p:spPr>
      </p:sp>
      <p:sp>
        <p:nvSpPr>
          <p:cNvPr id="3" name="Notes Placeholder 2"/>
          <p:cNvSpPr>
            <a:spLocks noGrp="1"/>
          </p:cNvSpPr>
          <p:nvPr>
            <p:ph type="body" idx="1"/>
          </p:nvPr>
        </p:nvSpPr>
        <p:spPr>
          <a:xfrm>
            <a:off x="700413" y="3814044"/>
            <a:ext cx="5609574" cy="4891040"/>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concept of mentoring is best described by the term “discipleship.”</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Christ calls us to a relationship with Himself but also into relationships with others.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God has gifted us and asks us to share those gifts with others.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Some of us sing, others dance, some are excellent listeners, and some bake wonderful bread.</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 are all gifted.</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Activity: </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Allow about three minutes. </a:t>
            </a: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presenting in person</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provide paper on the tables. </a:t>
            </a: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presenting online</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ask the attendees to jot down their responses on paper of their own.</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 would like you all to jot down at least five of your gifts.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After the allotted time… </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Look over your lists. These are some of the gifts you have been given by the Creator God, who asks you to use these gifts in service to others.</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PowerPoint Stock Images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11</a:t>
            </a:fld>
            <a:endParaRPr lang="en-CA"/>
          </a:p>
        </p:txBody>
      </p:sp>
    </p:spTree>
    <p:extLst>
      <p:ext uri="{BB962C8B-B14F-4D97-AF65-F5344CB8AC3E}">
        <p14:creationId xmlns:p14="http://schemas.microsoft.com/office/powerpoint/2010/main" val="857668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639763"/>
            <a:ext cx="5575300" cy="3136900"/>
          </a:xfrm>
        </p:spPr>
      </p:sp>
      <p:sp>
        <p:nvSpPr>
          <p:cNvPr id="3" name="Notes Placeholder 2"/>
          <p:cNvSpPr>
            <a:spLocks noGrp="1"/>
          </p:cNvSpPr>
          <p:nvPr>
            <p:ph type="body" idx="1"/>
          </p:nvPr>
        </p:nvSpPr>
        <p:spPr>
          <a:xfrm>
            <a:off x="700414" y="3876192"/>
            <a:ext cx="5824890" cy="5133120"/>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Activity: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presenting in person</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the attendees can discuss at their table or in groups.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presenting online</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breakout rooms can be used for the same purpose.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Next, we will review if you think each of these three situations is a mentoring opportunity. </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 each situation one at a time).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An elderly woman would like someone to help her write her family history.</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“Sue” has just accepted the position of chairperson of social justice (or other position), and she is a relatively new member.</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 family has moved into the parish, and the mom would like to connect with other women in the parish.</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Now, I would like you to take a few minutes in your group to review each of these situations and discuss the question: </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What role could you play in each of these situations?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After five minutes, read each point and take one or two answers from the attendees.</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PowerPoint Stock Images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12</a:t>
            </a:fld>
            <a:endParaRPr lang="en-CA"/>
          </a:p>
        </p:txBody>
      </p:sp>
    </p:spTree>
    <p:extLst>
      <p:ext uri="{BB962C8B-B14F-4D97-AF65-F5344CB8AC3E}">
        <p14:creationId xmlns:p14="http://schemas.microsoft.com/office/powerpoint/2010/main" val="1976438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6"/>
            <a:ext cx="5609574" cy="4736716"/>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This activity will be self-reflective. </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 mentor’s role is to guide, inspire and encourage their mentee. Consider then what this might look like.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Let’s take a few minutes to reflect on these two questions.</a:t>
            </a:r>
            <a:endParaRPr lang="en-CA" sz="1800" b="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Arial" panose="020B0604020202020204" pitchFamily="34" charset="0"/>
              <a:buChar char="•"/>
              <a:tabLst>
                <a:tab pos="457200" algn="l"/>
              </a:tabLst>
            </a:pPr>
            <a:r>
              <a:rPr lang="en-CA" sz="1800" b="1" i="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As a mentee, what would you want from your mentor if you needed help or had a problem to resolve?</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CA" sz="1800" b="1" i="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As a mentor, what would you do or say to help your mentee resolve a problem?</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 ask that you write down your thoughts about these two questions. </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(Give 3–5 minutes.)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 hope that everyone found that activity helpful. Everyone is different and may look at situations differently. Your needs and when you think you need help may differ greatly than someone else’s. I hope this time of reflection has helped you identify when you would reach out to someone for mentoring.</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13</a:t>
            </a:fld>
            <a:endParaRPr lang="en-CA"/>
          </a:p>
        </p:txBody>
      </p:sp>
    </p:spTree>
    <p:extLst>
      <p:ext uri="{BB962C8B-B14F-4D97-AF65-F5344CB8AC3E}">
        <p14:creationId xmlns:p14="http://schemas.microsoft.com/office/powerpoint/2010/main" val="120397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268288"/>
            <a:ext cx="5578475" cy="3138487"/>
          </a:xfrm>
        </p:spPr>
      </p:sp>
      <p:sp>
        <p:nvSpPr>
          <p:cNvPr id="3" name="Notes Placeholder 2"/>
          <p:cNvSpPr>
            <a:spLocks noGrp="1"/>
          </p:cNvSpPr>
          <p:nvPr>
            <p:ph type="body" idx="1"/>
          </p:nvPr>
        </p:nvSpPr>
        <p:spPr>
          <a:xfrm>
            <a:off x="700413" y="3582925"/>
            <a:ext cx="5609574" cy="5444675"/>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you find yourself in a situation where someone has asked you to mentor them, help them with a task or resolve a problem, then consider these tips: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Listen</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Get clarity on what the mentee needs. Probe asking open-ended questions.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Encourage</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Show genuine interest. Giving positive feedback helps to build confidence.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Respect</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Offer advice and provide input and suggestions without taking over.</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This will also help develop trust in the relationship.</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Be non-judgemental</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Accept that everyone is different and will handle things differently.</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Inspire</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Share your experiences and insights. Sometimes, sharing your failures provides the biggest lessons.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Motivate</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Celebrate and acknowledge achievements—this reaffirms good decision-making and motivates them to take on more roles in the future.</a:t>
            </a:r>
          </a:p>
          <a:p>
            <a:pPr marL="342900" lvl="0" indent="-342900" algn="just">
              <a:spcAft>
                <a:spcPts val="600"/>
              </a:spcAft>
              <a:buFont typeface="+mj-lt"/>
              <a:buAutoNum type="arabicPeriod"/>
              <a:tabLst>
                <a:tab pos="457200" algn="l"/>
              </a:tabLs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PowerPoint Stock Images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14</a:t>
            </a:fld>
            <a:endParaRPr lang="en-CA" dirty="0"/>
          </a:p>
        </p:txBody>
      </p:sp>
    </p:spTree>
    <p:extLst>
      <p:ext uri="{BB962C8B-B14F-4D97-AF65-F5344CB8AC3E}">
        <p14:creationId xmlns:p14="http://schemas.microsoft.com/office/powerpoint/2010/main" val="318667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423863"/>
            <a:ext cx="5578475" cy="3138487"/>
          </a:xfrm>
        </p:spPr>
      </p:sp>
      <p:sp>
        <p:nvSpPr>
          <p:cNvPr id="3" name="Notes Placeholder 2"/>
          <p:cNvSpPr>
            <a:spLocks noGrp="1"/>
          </p:cNvSpPr>
          <p:nvPr>
            <p:ph type="body" idx="1"/>
          </p:nvPr>
        </p:nvSpPr>
        <p:spPr>
          <a:xfrm>
            <a:off x="528634" y="3945097"/>
            <a:ext cx="5923182" cy="5173899"/>
          </a:xfrm>
        </p:spPr>
        <p:txBody>
          <a:bodyPr/>
          <a:lstStyle/>
          <a:p>
            <a:pPr algn="just">
              <a:spcAft>
                <a:spcPts val="600"/>
              </a:spcAft>
            </a:pPr>
            <a:r>
              <a:rPr lang="en-CA" sz="12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2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Let’s review the role of mentoring in the League. Consider the following points one at a time, and please feel free to raise your hands to share your thoughts.</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CA" sz="1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Do you believe that mentoring is part of the League’s story?</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spcAft>
                <a:spcPts val="600"/>
              </a:spcAft>
              <a:buFont typeface="Courier New" panose="02070309020205020404" pitchFamily="49" charset="0"/>
              <a:buChar char="o"/>
            </a:pPr>
            <a:r>
              <a:rPr lang="en-CA"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YES – HOW? (</a:t>
            </a:r>
            <a:r>
              <a:rPr lang="en-CA" sz="12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no one shares, share one of your own stories.) </a:t>
            </a:r>
            <a:r>
              <a:rPr lang="en-CA"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League is more than one hundred years old. There have been many women who have gone before us, and we are here today, standing on the shoulders of those who have gone before us.</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CA" sz="1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How could mentoring be used in parish councils?</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spcAft>
                <a:spcPts val="600"/>
              </a:spcAft>
              <a:buFont typeface="Courier New" panose="02070309020205020404" pitchFamily="49" charset="0"/>
              <a:buChar char="o"/>
            </a:pPr>
            <a:r>
              <a:rPr lang="en-CA"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Do you see a way mentoring would be helpful in your parish council? Examples may include with new members, new executive positions, new events or activities.</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Symbol" panose="05050102010706020507" pitchFamily="18" charset="2"/>
              <a:buChar char=""/>
            </a:pPr>
            <a:r>
              <a:rPr lang="en-CA" sz="12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How can mentoring be used at other levels of the League?</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spcAft>
                <a:spcPts val="600"/>
              </a:spcAft>
              <a:buFont typeface="Courier New" panose="02070309020205020404" pitchFamily="49" charset="0"/>
              <a:buChar char="o"/>
            </a:pPr>
            <a:r>
              <a:rPr lang="en-CA"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diocesan, provincial or national levels?</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742950" lvl="1" indent="-285750" algn="just">
              <a:spcAft>
                <a:spcPts val="600"/>
              </a:spcAft>
              <a:buFont typeface="Courier New" panose="02070309020205020404" pitchFamily="49" charset="0"/>
              <a:buChar char="o"/>
            </a:pPr>
            <a:r>
              <a:rPr lang="en-CA"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How can mentoring be effective at those other levels? </a:t>
            </a:r>
          </a:p>
          <a:p>
            <a:pPr marL="742950" lvl="1" indent="-285750" algn="just">
              <a:spcAft>
                <a:spcPts val="600"/>
              </a:spcAft>
              <a:buFont typeface="Courier New" panose="02070309020205020404" pitchFamily="49" charset="0"/>
              <a:buChar char="o"/>
            </a:pP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2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2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Microsoft Stock Images</a:t>
            </a:r>
            <a:endParaRPr lang="en-CA" sz="1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66059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Mentoring is a significant role</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Each of us faces or will face situations in which we are called to mentor, listen, respond compassionately and encourage.</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Creator God has gifted all of us</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We all have the opportunity to develop and use what we have been given. Next time you face that opportunity, the Lord would want you to say YES.</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Let us all prayerfully consider our response to Jesus’ invitation to help others</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greatest reward for a mentor is to see that person take on more active roles and grow in confidence.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16</a:t>
            </a:fld>
            <a:endParaRPr lang="en-CA"/>
          </a:p>
        </p:txBody>
      </p:sp>
    </p:spTree>
    <p:extLst>
      <p:ext uri="{BB962C8B-B14F-4D97-AF65-F5344CB8AC3E}">
        <p14:creationId xmlns:p14="http://schemas.microsoft.com/office/powerpoint/2010/main" val="212062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401638"/>
            <a:ext cx="5578475" cy="3138487"/>
          </a:xfrm>
        </p:spPr>
      </p:sp>
      <p:sp>
        <p:nvSpPr>
          <p:cNvPr id="3" name="Notes Placeholder 2"/>
          <p:cNvSpPr>
            <a:spLocks noGrp="1"/>
          </p:cNvSpPr>
          <p:nvPr>
            <p:ph type="body" idx="1"/>
          </p:nvPr>
        </p:nvSpPr>
        <p:spPr>
          <a:xfrm>
            <a:off x="750555" y="3811987"/>
            <a:ext cx="5609574" cy="5019122"/>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Now, please join me in reciting our closing prayer: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the name of the Father…</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 Prayer of Thanks for Godly Mentors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Thank You, Father, that You have guided me through my life and</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blessed me with various spiritual mentors along the way.</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Thank You for the men and women You have used throughout my Christian life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to teach and encourage me and to share their godly wisdom as well as their gentle correction.</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Give me an understanding heart and a teachable spirit,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so that I may take to heart the spiritual lessons that You would have me learn,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and may I be used by You to fulfil the good works that You have prepared for me to do.</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Jesus' name I pray,</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Amen.</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Prayer source: A Prayer of Thanks for Godly Mentors, prayer.knowing-jesus.com/prayer/a-prayer-of-thanks-for-godly-mentors-1429</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17</a:t>
            </a:fld>
            <a:endParaRPr lang="en-CA"/>
          </a:p>
        </p:txBody>
      </p:sp>
    </p:spTree>
    <p:extLst>
      <p:ext uri="{BB962C8B-B14F-4D97-AF65-F5344CB8AC3E}">
        <p14:creationId xmlns:p14="http://schemas.microsoft.com/office/powerpoint/2010/main" val="2811618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Thank you all for taking the time to attend today.</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18</a:t>
            </a:fld>
            <a:endParaRPr lang="en-CA"/>
          </a:p>
        </p:txBody>
      </p:sp>
    </p:spTree>
    <p:extLst>
      <p:ext uri="{BB962C8B-B14F-4D97-AF65-F5344CB8AC3E}">
        <p14:creationId xmlns:p14="http://schemas.microsoft.com/office/powerpoint/2010/main" val="3332097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290" y="4473715"/>
            <a:ext cx="5609574" cy="3661028"/>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Welcome everyone to The Catholic Women’s League of Canada’s Mentoring Workshop! Mentoring has been around for a long time, and as you will discover through this workshop today, it is also a wonderful opportunity to develop and share our God-given gifts. We hope that you will all enjoy today’s workshop. We will now begin in prayer.</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Clipart-library.com</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2</a:t>
            </a:fld>
            <a:endParaRPr lang="en-CA"/>
          </a:p>
        </p:txBody>
      </p:sp>
    </p:spTree>
    <p:extLst>
      <p:ext uri="{BB962C8B-B14F-4D97-AF65-F5344CB8AC3E}">
        <p14:creationId xmlns:p14="http://schemas.microsoft.com/office/powerpoint/2010/main" val="1753621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595313"/>
            <a:ext cx="5578475" cy="3138487"/>
          </a:xfrm>
        </p:spPr>
      </p:sp>
      <p:sp>
        <p:nvSpPr>
          <p:cNvPr id="3" name="Notes Placeholder 2"/>
          <p:cNvSpPr>
            <a:spLocks noGrp="1"/>
          </p:cNvSpPr>
          <p:nvPr>
            <p:ph type="body" idx="1"/>
          </p:nvPr>
        </p:nvSpPr>
        <p:spPr>
          <a:xfrm>
            <a:off x="484294" y="4009772"/>
            <a:ext cx="5913747" cy="4691211"/>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Be still within and without. Let us place ourselves in the presence of the Lord. God is here with us now as we pray together.</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Ask everyone to join in prayer.</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Father, Creator God, Who formed us in Your image and gifted us.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Jesus, Saviour God, Who came and walked with us and showed us the way.</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Holy Spirit, Who inspires us and gives us courage to be all that we can be,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 ask that You bless us today as we come together, to prayerfully discern</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our gifts, and open our hearts to Your invitation to use these gifts as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 continue to journey as members of the League, in our service to God</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and to all of God’s people.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Glory be to the Father, the Son and the Holy Spirit; as it was in the beginning,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is now and ever shall be, world without end, through Christ, Our Lord.</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AMEN</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Prayer source: Workshop 817 – Mentoring: A Workshop</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3</a:t>
            </a:fld>
            <a:endParaRPr lang="en-CA"/>
          </a:p>
        </p:txBody>
      </p:sp>
    </p:spTree>
    <p:extLst>
      <p:ext uri="{BB962C8B-B14F-4D97-AF65-F5344CB8AC3E}">
        <p14:creationId xmlns:p14="http://schemas.microsoft.com/office/powerpoint/2010/main" val="23611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5"/>
            <a:ext cx="5609574" cy="4543801"/>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Today, we will explore the meaning of </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mentorship</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This is the agenda for this workshop, which lists the items we will review: </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Welcome/Opening Prayer/Introductions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What is a Mentor?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What Does Mentorship Mean to You?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Qualities of a Good Mentor and Good Mentee.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Benefits of Mentoring?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Mentoring = Discipleship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Is this Situation Mentoring?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Tips for Effective Mentoring/Skills of a Good Mentor</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Mentoring in the League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dirty="0">
                <a:effectLst/>
                <a:latin typeface="Calibri Light" panose="020F0302020204030204" pitchFamily="34" charset="0"/>
              </a:rPr>
              <a:t>Wrap Up and Closing Prayers</a:t>
            </a:r>
            <a:r>
              <a:rPr lang="en-CA" dirty="0">
                <a:effectLst/>
              </a:rPr>
              <a:t> </a:t>
            </a:r>
          </a:p>
        </p:txBody>
      </p:sp>
      <p:sp>
        <p:nvSpPr>
          <p:cNvPr id="4" name="Slide Number Placeholder 3"/>
          <p:cNvSpPr>
            <a:spLocks noGrp="1"/>
          </p:cNvSpPr>
          <p:nvPr>
            <p:ph type="sldNum" sz="quarter" idx="5"/>
          </p:nvPr>
        </p:nvSpPr>
        <p:spPr/>
        <p:txBody>
          <a:bodyPr/>
          <a:lstStyle/>
          <a:p>
            <a:fld id="{64E39DC0-B6C2-4D67-A57A-E1398B4D344A}" type="slidenum">
              <a:rPr lang="en-CA" smtClean="0"/>
              <a:t>4</a:t>
            </a:fld>
            <a:endParaRPr lang="en-CA"/>
          </a:p>
        </p:txBody>
      </p:sp>
    </p:spTree>
    <p:extLst>
      <p:ext uri="{BB962C8B-B14F-4D97-AF65-F5344CB8AC3E}">
        <p14:creationId xmlns:p14="http://schemas.microsoft.com/office/powerpoint/2010/main" val="1645186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65150"/>
            <a:ext cx="5578475" cy="3138488"/>
          </a:xfrm>
        </p:spPr>
      </p:sp>
      <p:sp>
        <p:nvSpPr>
          <p:cNvPr id="3" name="Notes Placeholder 2"/>
          <p:cNvSpPr>
            <a:spLocks noGrp="1"/>
          </p:cNvSpPr>
          <p:nvPr>
            <p:ph type="body" idx="1"/>
          </p:nvPr>
        </p:nvSpPr>
        <p:spPr>
          <a:xfrm>
            <a:off x="567407" y="3963881"/>
            <a:ext cx="5609574" cy="5332520"/>
          </a:xfrm>
        </p:spPr>
        <p:txBody>
          <a:bodyPr/>
          <a:lstStyle/>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Interactive Exercise/Icebreaker: Approximately 5 minutes.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in person</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it is suggested that people sit in groups and introduce themselves to the people at their table.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online</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ask people to raise their hand and introduce themselves (time permitting/number of attendees).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To begin our workshop today, I would like to take a few minutes for everyone to introduce themselves. I would like each of you to introduce yourselves by saying, “Hi, my name is _____________________, and I think I am pretty good at __________________.” If you want to add more than one thing you think you are good at, feel free to toot your own horn!</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After the exercise: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 hope everyone enjoyed meeting or getting to know a little more about each other. Isn’t it wonderful to know you’re in the company of such talented women?</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Microsoft 365 Stock Images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5</a:t>
            </a:fld>
            <a:endParaRPr lang="en-CA"/>
          </a:p>
        </p:txBody>
      </p:sp>
    </p:spTree>
    <p:extLst>
      <p:ext uri="{BB962C8B-B14F-4D97-AF65-F5344CB8AC3E}">
        <p14:creationId xmlns:p14="http://schemas.microsoft.com/office/powerpoint/2010/main" val="55414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6"/>
            <a:ext cx="5609574" cy="4529078"/>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 will now start with the definition of a mentor: A mentor is an experienced and trusted advisor who provides guidance, encouragement and support to develop someone with less experience.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Sound complicated? Today our goal is to help you better understand the role of a mentor and simplify what a mentor is.</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Clipart-library, PowerPoint Stock Images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6</a:t>
            </a:fld>
            <a:endParaRPr lang="en-CA"/>
          </a:p>
        </p:txBody>
      </p:sp>
    </p:spTree>
    <p:extLst>
      <p:ext uri="{BB962C8B-B14F-4D97-AF65-F5344CB8AC3E}">
        <p14:creationId xmlns:p14="http://schemas.microsoft.com/office/powerpoint/2010/main" val="375663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0413" y="4473716"/>
            <a:ext cx="5609574" cy="4485298"/>
          </a:xfrm>
        </p:spPr>
        <p:txBody>
          <a:bodyPr/>
          <a:lstStyle/>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Group exercise: Approximately 10 minutes.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 have covered the “official” definition of a mentor; however, what does mentorship mean to you?</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presenting online</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ask the participants to use a paper to jot down some of the answers to the questions below.</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presenting in person</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Please take 10 minutes to share what mentorship means to you, considering the following?</a:t>
            </a:r>
          </a:p>
          <a:p>
            <a:pPr algn="just">
              <a:spcAft>
                <a:spcPts val="600"/>
              </a:spcAf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Font typeface="+mj-lt"/>
              <a:buAutoNum type="alphaUcPeriod"/>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Have you had a special someone in your life that you think of as a mentor?</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buFont typeface="+mj-lt"/>
              <a:buAutoNum type="alphaUcPeriod"/>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What did that person do or say that made a difference in your life?</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lphaUcPeriod"/>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Share a story of a mentoring experience from your past.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If time allows, ask participants to share their experiences. The presenter can share a personal mentoring experience from their past to get things started.</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7</a:t>
            </a:fld>
            <a:endParaRPr lang="en-CA"/>
          </a:p>
        </p:txBody>
      </p:sp>
    </p:spTree>
    <p:extLst>
      <p:ext uri="{BB962C8B-B14F-4D97-AF65-F5344CB8AC3E}">
        <p14:creationId xmlns:p14="http://schemas.microsoft.com/office/powerpoint/2010/main" val="2781155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561975"/>
            <a:ext cx="5578475" cy="3138488"/>
          </a:xfrm>
        </p:spPr>
      </p:sp>
      <p:sp>
        <p:nvSpPr>
          <p:cNvPr id="3" name="Notes Placeholder 2"/>
          <p:cNvSpPr>
            <a:spLocks noGrp="1"/>
          </p:cNvSpPr>
          <p:nvPr>
            <p:ph type="body" idx="1"/>
          </p:nvPr>
        </p:nvSpPr>
        <p:spPr>
          <a:xfrm>
            <a:off x="700413" y="3917522"/>
            <a:ext cx="5609574" cy="5214410"/>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Now that we’ve defined what a mentor is and what mentorship means to you let’s review some of the qualities a good mentor may possess.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Relevant expertise or knowledge</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 good mentor has relevant expertise or knowledge on a specific subject or activity. This can be expertise in a specific area of the League or someone who knows how to plan an event, such as funeral receptions, bazaars or other fundraisers.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Enthusiasm for sharing that expertise</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Someone who is happy to help.</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Someone with </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 respectful attitude</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Someone happy to share and help but without taking over.</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Eager to invest in others</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Someone who is happy to help and takes pride in someone else’s success.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The </a:t>
            </a: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ability to give honest and direct feedback</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Someone who can be honest and give constructive feedback without being hurtful.</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Active listening and empathy</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 good listener but guides with compassion.</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mj-lt"/>
              <a:buAutoNum type="arabicPeriod"/>
              <a:tabLst>
                <a:tab pos="457200" algn="l"/>
              </a:tabLst>
            </a:pPr>
            <a:r>
              <a:rPr lang="en-CA" sz="1800" b="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Willing to be a sponsor</a:t>
            </a: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Someone willing to be your go-to person when you need encouragement and affirmation in your decisions.</a:t>
            </a:r>
          </a:p>
          <a:p>
            <a:pPr marL="342900" lvl="0" indent="-342900" algn="just">
              <a:spcAft>
                <a:spcPts val="600"/>
              </a:spcAft>
              <a:buFont typeface="+mj-lt"/>
              <a:buAutoNum type="arabicPeriod"/>
              <a:tabLst>
                <a:tab pos="457200" algn="l"/>
              </a:tabLst>
            </a:pP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US"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freerangestock.com/photos/49590/lead-by-example-note-means-mentor-or-inspire.html and </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PowerPoint Stock Images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4E39DC0-B6C2-4D67-A57A-E1398B4D344A}" type="slidenum">
              <a:rPr lang="en-CA" smtClean="0"/>
              <a:t>8</a:t>
            </a:fld>
            <a:endParaRPr lang="en-CA" dirty="0"/>
          </a:p>
        </p:txBody>
      </p:sp>
      <p:sp>
        <p:nvSpPr>
          <p:cNvPr id="5" name="Slide Image Placeholder 1">
            <a:extLst>
              <a:ext uri="{FF2B5EF4-FFF2-40B4-BE49-F238E27FC236}">
                <a16:creationId xmlns:a16="http://schemas.microsoft.com/office/drawing/2014/main" id="{CFBC61B7-3958-1C99-1FA8-EFCFF6DA934A}"/>
              </a:ext>
            </a:extLst>
          </p:cNvPr>
          <p:cNvSpPr txBox="1">
            <a:spLocks noRot="1" noChangeAspect="1"/>
          </p:cNvSpPr>
          <p:nvPr/>
        </p:nvSpPr>
        <p:spPr>
          <a:xfrm>
            <a:off x="700413" y="562752"/>
            <a:ext cx="5609574" cy="3165873"/>
          </a:xfrm>
          <a:prstGeom prst="rect">
            <a:avLst/>
          </a:prstGeom>
          <a:noFill/>
          <a:ln w="12700">
            <a:solidFill>
              <a:prstClr val="black"/>
            </a:solidFill>
          </a:ln>
        </p:spPr>
      </p:sp>
    </p:spTree>
    <p:extLst>
      <p:ext uri="{BB962C8B-B14F-4D97-AF65-F5344CB8AC3E}">
        <p14:creationId xmlns:p14="http://schemas.microsoft.com/office/powerpoint/2010/main" val="2604673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0563" y="246063"/>
            <a:ext cx="5578475" cy="3138487"/>
          </a:xfrm>
        </p:spPr>
      </p:sp>
      <p:sp>
        <p:nvSpPr>
          <p:cNvPr id="3" name="Notes Placeholder 2"/>
          <p:cNvSpPr>
            <a:spLocks noGrp="1"/>
          </p:cNvSpPr>
          <p:nvPr>
            <p:ph type="body" idx="1"/>
          </p:nvPr>
        </p:nvSpPr>
        <p:spPr>
          <a:xfrm>
            <a:off x="507720" y="3384367"/>
            <a:ext cx="5994959" cy="5665239"/>
          </a:xfrm>
        </p:spPr>
        <p:txBody>
          <a:bodyPr/>
          <a:lstStyle/>
          <a:p>
            <a:pPr algn="just">
              <a:spcAft>
                <a:spcPts val="600"/>
              </a:spcAft>
            </a:pPr>
            <a:r>
              <a:rPr lang="en-CA" sz="1800" b="1"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READ</a:t>
            </a: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Now that we have reviewed some of the qualities of a good mentor let’s review what qualities a good mentee has. After all, the mentor-mentee relationship is a partnership with each person playing her part.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 </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342900" lvl="0" indent="-342900" algn="just">
              <a:spcAft>
                <a:spcPts val="600"/>
              </a:spcAft>
              <a:buFont typeface="Arial" panose="020B0604020202020204" pitchFamily="34" charset="0"/>
              <a:buChar char="•"/>
              <a:tabLst>
                <a:tab pos="4572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Commitment to being mentored</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The mentee needs to be open to learning proactively and be motivated to succeed. If you’re not committed to your goal, no amount of mentoring can help.</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Willing to receive objective and constructive feedback</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The mentor may need to provide objective and constructive feedback. As the mentee, you need to be willing to hear that feedback, not take it personally, but use that information to help you succeed.</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Comfortable being stretched beyond a comfort zone</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some point, you may be presented with a situation that stretches you beyond your comfort zone. As a mentee, you need to be willing to take on that challenge. This is how you continue to learn and grow.</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Clear and Honest Communication</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a:t>
            </a: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Be honest and let the mentor know if you don't understand something. Remember that your mentor is not a mind reader. They can only help you if you are honest about what you need.</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Confidence and Trust</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Have confidence in yourself and your decisions. However, you also need to have confidence and trust in your mentor.</a:t>
            </a: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600"/>
              </a:spcAft>
              <a:buFont typeface="Arial" panose="020B0604020202020204" pitchFamily="34" charset="0"/>
              <a:buChar char="•"/>
              <a:tabLst>
                <a:tab pos="457200" algn="l"/>
              </a:tabLst>
            </a:pPr>
            <a:r>
              <a:rPr lang="en-US" sz="1800" b="1"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Patient, responsive and respectful of mentor’s role and time</a:t>
            </a:r>
            <a:r>
              <a:rPr lang="en-US"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 As a good mentee, you need to be respectful of your mentor’s time and confidences. Respect any personal confidences your mentor may share. Also be respectful of your mentor’s time. Respect that they do want to help you but may have other commitments to deal with as well.</a:t>
            </a:r>
          </a:p>
          <a:p>
            <a:pPr marL="342900" lvl="0" indent="-342900" algn="just">
              <a:spcAft>
                <a:spcPts val="600"/>
              </a:spcAft>
              <a:buFont typeface="Arial" panose="020B0604020202020204" pitchFamily="34" charset="0"/>
              <a:buChar char="•"/>
              <a:tabLst>
                <a:tab pos="457200" algn="l"/>
              </a:tabLst>
            </a:pPr>
            <a:endParaRPr lang="en-CA"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600"/>
              </a:spcAft>
            </a:pPr>
            <a:r>
              <a:rPr lang="en-US" sz="1800"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algn="just">
              <a:spcAft>
                <a:spcPts val="600"/>
              </a:spcAft>
            </a:pPr>
            <a:r>
              <a:rPr lang="en-CA" sz="1800" i="1" dirty="0">
                <a:solidFill>
                  <a:srgbClr val="000000"/>
                </a:solidFill>
                <a:effectLst/>
                <a:latin typeface="Calibri Light" panose="020F0302020204030204" pitchFamily="34" charset="0"/>
                <a:ea typeface="Calibri" panose="020F0502020204030204" pitchFamily="34" charset="0"/>
                <a:cs typeface="Arial" panose="020B0604020202020204" pitchFamily="34" charset="0"/>
              </a:rPr>
              <a:t>Image source: PowerPoint Stock Images</a:t>
            </a:r>
            <a:endParaRPr lang="en-CA" sz="1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a:xfrm>
            <a:off x="4535584" y="5446740"/>
            <a:ext cx="3038258" cy="465292"/>
          </a:xfrm>
        </p:spPr>
        <p:txBody>
          <a:bodyPr/>
          <a:lstStyle/>
          <a:p>
            <a:fld id="{64E39DC0-B6C2-4D67-A57A-E1398B4D344A}" type="slidenum">
              <a:rPr lang="en-CA" smtClean="0"/>
              <a:t>9</a:t>
            </a:fld>
            <a:endParaRPr lang="en-CA" dirty="0"/>
          </a:p>
        </p:txBody>
      </p:sp>
    </p:spTree>
    <p:extLst>
      <p:ext uri="{BB962C8B-B14F-4D97-AF65-F5344CB8AC3E}">
        <p14:creationId xmlns:p14="http://schemas.microsoft.com/office/powerpoint/2010/main" val="3433115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6780C52-E6BB-4B27-B5D8-2D33B2497C56}"/>
              </a:ext>
            </a:extLst>
          </p:cNvPr>
          <p:cNvSpPr>
            <a:spLocks noGrp="1"/>
          </p:cNvSpPr>
          <p:nvPr>
            <p:ph type="dt" sz="half" idx="10"/>
          </p:nvPr>
        </p:nvSpPr>
        <p:spPr>
          <a:xfrm>
            <a:off x="105084" y="6386679"/>
            <a:ext cx="2706690" cy="365125"/>
          </a:xfrm>
        </p:spPr>
        <p:txBody>
          <a:bodyPr/>
          <a:lstStyle>
            <a:lvl1pPr algn="l">
              <a:defRPr/>
            </a:lvl1pPr>
          </a:lstStyle>
          <a:p>
            <a:fld id="{F6CCBF3A-D7FB-4B97-8FD5-6FFB20CB1E84}" type="datetimeFigureOut">
              <a:rPr lang="en-US" smtClean="0"/>
              <a:pPr/>
              <a:t>1/9/2024</a:t>
            </a:fld>
            <a:endParaRPr lang="en-US"/>
          </a:p>
        </p:txBody>
      </p:sp>
      <p:sp>
        <p:nvSpPr>
          <p:cNvPr id="5" name="Footer Placeholder 4">
            <a:extLst>
              <a:ext uri="{FF2B5EF4-FFF2-40B4-BE49-F238E27FC236}">
                <a16:creationId xmlns:a16="http://schemas.microsoft.com/office/drawing/2014/main" id="{AF77C649-4A0C-4EF2-8FC1-2BCF0BF95D26}"/>
              </a:ext>
            </a:extLst>
          </p:cNvPr>
          <p:cNvSpPr>
            <a:spLocks noGrp="1"/>
          </p:cNvSpPr>
          <p:nvPr>
            <p:ph type="ftr" sz="quarter" idx="11"/>
          </p:nvPr>
        </p:nvSpPr>
        <p:spPr>
          <a:xfrm>
            <a:off x="6918978" y="6386679"/>
            <a:ext cx="2973522" cy="365125"/>
          </a:xfrm>
        </p:spPr>
        <p:txBody>
          <a:bodyPr/>
          <a:lstStyle/>
          <a:p>
            <a:endParaRPr lang="en-US" dirty="0"/>
          </a:p>
        </p:txBody>
      </p:sp>
      <p:sp>
        <p:nvSpPr>
          <p:cNvPr id="6" name="Slide Number Placeholder 5">
            <a:extLst>
              <a:ext uri="{FF2B5EF4-FFF2-40B4-BE49-F238E27FC236}">
                <a16:creationId xmlns:a16="http://schemas.microsoft.com/office/drawing/2014/main" id="{540E03F2-D0FE-49BB-8AEC-E99C4DB2D67D}"/>
              </a:ext>
            </a:extLst>
          </p:cNvPr>
          <p:cNvSpPr>
            <a:spLocks noGrp="1"/>
          </p:cNvSpPr>
          <p:nvPr>
            <p:ph type="sldNum" sz="quarter" idx="12"/>
          </p:nvPr>
        </p:nvSpPr>
        <p:spPr/>
        <p:txBody>
          <a:bodyPr/>
          <a:lstStyle/>
          <a:p>
            <a:fld id="{3109D357-8067-4A1F-97B2-93C5160B78D9}" type="slidenum">
              <a:rPr lang="en-US" smtClean="0"/>
              <a:t>‹#›</a:t>
            </a:fld>
            <a:endParaRPr lang="en-US" dirty="0"/>
          </a:p>
        </p:txBody>
      </p:sp>
      <p:pic>
        <p:nvPicPr>
          <p:cNvPr id="8" name="Picture 7">
            <a:extLst>
              <a:ext uri="{FF2B5EF4-FFF2-40B4-BE49-F238E27FC236}">
                <a16:creationId xmlns:a16="http://schemas.microsoft.com/office/drawing/2014/main" id="{A7E6ACED-B9BA-CCA1-C2B4-301D3CBF3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1996" cy="856210"/>
          </a:xfrm>
          <a:prstGeom prst="rect">
            <a:avLst/>
          </a:prstGeom>
        </p:spPr>
      </p:pic>
      <p:sp>
        <p:nvSpPr>
          <p:cNvPr id="2" name="Title 1">
            <a:extLst>
              <a:ext uri="{FF2B5EF4-FFF2-40B4-BE49-F238E27FC236}">
                <a16:creationId xmlns:a16="http://schemas.microsoft.com/office/drawing/2014/main" id="{E5E28808-26D1-4F4B-96F4-F3082078DD61}"/>
              </a:ext>
            </a:extLst>
          </p:cNvPr>
          <p:cNvSpPr>
            <a:spLocks noGrp="1"/>
          </p:cNvSpPr>
          <p:nvPr>
            <p:ph type="ctrTitle"/>
          </p:nvPr>
        </p:nvSpPr>
        <p:spPr>
          <a:xfrm>
            <a:off x="0" y="-3622"/>
            <a:ext cx="12191996" cy="789565"/>
          </a:xfrm>
        </p:spPr>
        <p:txBody>
          <a:bodyPr anchor="b">
            <a:normAutofit/>
          </a:bodyPr>
          <a:lstStyle>
            <a:lvl1pPr algn="ctr">
              <a:defRPr sz="4000"/>
            </a:lvl1pPr>
          </a:lstStyle>
          <a:p>
            <a:r>
              <a:rPr lang="en-US" dirty="0"/>
              <a:t>Click to edit Master title style</a:t>
            </a:r>
          </a:p>
        </p:txBody>
      </p:sp>
    </p:spTree>
    <p:custDataLst>
      <p:tags r:id="rId1"/>
    </p:custDataLst>
    <p:extLst>
      <p:ext uri="{BB962C8B-B14F-4D97-AF65-F5344CB8AC3E}">
        <p14:creationId xmlns:p14="http://schemas.microsoft.com/office/powerpoint/2010/main" val="8665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14C63510-371A-7CCD-BC49-B1B5A1B70A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59873"/>
            <a:ext cx="1581219" cy="6981861"/>
          </a:xfrm>
          <a:prstGeom prst="rect">
            <a:avLst/>
          </a:prstGeom>
        </p:spPr>
      </p:pic>
      <p:sp>
        <p:nvSpPr>
          <p:cNvPr id="2" name="Title 1">
            <a:extLst>
              <a:ext uri="{FF2B5EF4-FFF2-40B4-BE49-F238E27FC236}">
                <a16:creationId xmlns:a16="http://schemas.microsoft.com/office/drawing/2014/main" id="{F7D05B5E-C545-4763-BA47-4C2C0FCA514D}"/>
              </a:ext>
            </a:extLst>
          </p:cNvPr>
          <p:cNvSpPr>
            <a:spLocks noGrp="1"/>
          </p:cNvSpPr>
          <p:nvPr>
            <p:ph type="title"/>
          </p:nvPr>
        </p:nvSpPr>
        <p:spPr>
          <a:xfrm>
            <a:off x="2114492" y="217521"/>
            <a:ext cx="9482271" cy="1116811"/>
          </a:xfrm>
        </p:spPr>
        <p:txBody>
          <a:bodyPr>
            <a:normAutofit/>
          </a:bodyPr>
          <a:lstStyle>
            <a:lvl1pPr>
              <a:defRPr sz="4000"/>
            </a:lvl1pPr>
          </a:lstStyle>
          <a:p>
            <a:r>
              <a:rPr lang="en-US" dirty="0"/>
              <a:t>Click to edit Master title style</a:t>
            </a:r>
          </a:p>
        </p:txBody>
      </p:sp>
      <p:sp>
        <p:nvSpPr>
          <p:cNvPr id="4" name="Date Placeholder 3">
            <a:extLst>
              <a:ext uri="{FF2B5EF4-FFF2-40B4-BE49-F238E27FC236}">
                <a16:creationId xmlns:a16="http://schemas.microsoft.com/office/drawing/2014/main" id="{456E74E5-D20D-4AB7-8D98-F336CE0ECCBE}"/>
              </a:ext>
            </a:extLst>
          </p:cNvPr>
          <p:cNvSpPr>
            <a:spLocks noGrp="1"/>
          </p:cNvSpPr>
          <p:nvPr>
            <p:ph type="dt" sz="half" idx="10"/>
          </p:nvPr>
        </p:nvSpPr>
        <p:spPr/>
        <p:txBody>
          <a:bodyPr/>
          <a:lstStyle/>
          <a:p>
            <a:fld id="{F6CCBF3A-D7FB-4B97-8FD5-6FFB20CB1E84}" type="datetimeFigureOut">
              <a:rPr lang="en-US" smtClean="0"/>
              <a:t>1/9/2024</a:t>
            </a:fld>
            <a:endParaRPr lang="en-US"/>
          </a:p>
        </p:txBody>
      </p:sp>
      <p:sp>
        <p:nvSpPr>
          <p:cNvPr id="5" name="Footer Placeholder 4">
            <a:extLst>
              <a:ext uri="{FF2B5EF4-FFF2-40B4-BE49-F238E27FC236}">
                <a16:creationId xmlns:a16="http://schemas.microsoft.com/office/drawing/2014/main" id="{C79D23AA-8F22-4B09-8FAA-CD16E5D66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8A028-A0C8-45E7-915E-B83FF59C9F18}"/>
              </a:ext>
            </a:extLst>
          </p:cNvPr>
          <p:cNvSpPr>
            <a:spLocks noGrp="1"/>
          </p:cNvSpPr>
          <p:nvPr>
            <p:ph type="sldNum" sz="quarter" idx="12"/>
          </p:nvPr>
        </p:nvSpPr>
        <p:spPr/>
        <p:txBody>
          <a:bodyPr/>
          <a:lstStyle/>
          <a:p>
            <a:fld id="{3109D357-8067-4A1F-97B2-93C5160B78D9}" type="slidenum">
              <a:rPr lang="en-US" smtClean="0"/>
              <a:t>‹#›</a:t>
            </a:fld>
            <a:endParaRPr lang="en-US"/>
          </a:p>
        </p:txBody>
      </p:sp>
    </p:spTree>
    <p:custDataLst>
      <p:tags r:id="rId1"/>
    </p:custDataLst>
    <p:extLst>
      <p:ext uri="{BB962C8B-B14F-4D97-AF65-F5344CB8AC3E}">
        <p14:creationId xmlns:p14="http://schemas.microsoft.com/office/powerpoint/2010/main" val="477638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B5A25-7E99-42A8-8D6D-648EFE2038FA}"/>
              </a:ext>
            </a:extLst>
          </p:cNvPr>
          <p:cNvSpPr>
            <a:spLocks noGrp="1"/>
          </p:cNvSpPr>
          <p:nvPr>
            <p:ph type="title"/>
          </p:nvPr>
        </p:nvSpPr>
        <p:spPr/>
        <p:txBody>
          <a:bodyPr/>
          <a:lstStyle/>
          <a:p>
            <a:r>
              <a:rPr lang="en-US" dirty="0"/>
              <a:t>Click to edit Master title style</a:t>
            </a:r>
          </a:p>
        </p:txBody>
      </p:sp>
      <p:sp>
        <p:nvSpPr>
          <p:cNvPr id="5" name="Date Placeholder 4">
            <a:extLst>
              <a:ext uri="{FF2B5EF4-FFF2-40B4-BE49-F238E27FC236}">
                <a16:creationId xmlns:a16="http://schemas.microsoft.com/office/drawing/2014/main" id="{ABD1B234-5D54-44E5-B41D-B205AAF50305}"/>
              </a:ext>
            </a:extLst>
          </p:cNvPr>
          <p:cNvSpPr>
            <a:spLocks noGrp="1"/>
          </p:cNvSpPr>
          <p:nvPr>
            <p:ph type="dt" sz="half" idx="10"/>
          </p:nvPr>
        </p:nvSpPr>
        <p:spPr/>
        <p:txBody>
          <a:bodyPr/>
          <a:lstStyle/>
          <a:p>
            <a:fld id="{F6CCBF3A-D7FB-4B97-8FD5-6FFB20CB1E84}" type="datetimeFigureOut">
              <a:rPr lang="en-US" smtClean="0"/>
              <a:t>1/9/2024</a:t>
            </a:fld>
            <a:endParaRPr lang="en-US"/>
          </a:p>
        </p:txBody>
      </p:sp>
      <p:sp>
        <p:nvSpPr>
          <p:cNvPr id="6" name="Footer Placeholder 5">
            <a:extLst>
              <a:ext uri="{FF2B5EF4-FFF2-40B4-BE49-F238E27FC236}">
                <a16:creationId xmlns:a16="http://schemas.microsoft.com/office/drawing/2014/main" id="{0E67BCDB-6B96-45D6-B5E9-823A96EBD9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239C5F-F16F-4AFD-98D1-FA3BB96AF2CD}"/>
              </a:ext>
            </a:extLst>
          </p:cNvPr>
          <p:cNvSpPr>
            <a:spLocks noGrp="1"/>
          </p:cNvSpPr>
          <p:nvPr>
            <p:ph type="sldNum" sz="quarter" idx="12"/>
          </p:nvPr>
        </p:nvSpPr>
        <p:spPr/>
        <p:txBody>
          <a:bodyPr/>
          <a:lstStyle/>
          <a:p>
            <a:fld id="{3109D357-8067-4A1F-97B2-93C5160B78D9}" type="slidenum">
              <a:rPr lang="en-US" smtClean="0"/>
              <a:t>‹#›</a:t>
            </a:fld>
            <a:endParaRPr lang="en-US"/>
          </a:p>
        </p:txBody>
      </p:sp>
    </p:spTree>
    <p:custDataLst>
      <p:tags r:id="rId1"/>
    </p:custDataLst>
    <p:extLst>
      <p:ext uri="{BB962C8B-B14F-4D97-AF65-F5344CB8AC3E}">
        <p14:creationId xmlns:p14="http://schemas.microsoft.com/office/powerpoint/2010/main" val="385307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0EB1B72F-1F12-2D42-32CA-11B0A49756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5023201" cy="6898941"/>
          </a:xfrm>
          <a:prstGeom prst="rect">
            <a:avLst/>
          </a:prstGeom>
        </p:spPr>
      </p:pic>
      <p:sp>
        <p:nvSpPr>
          <p:cNvPr id="2" name="Title 1">
            <a:extLst>
              <a:ext uri="{FF2B5EF4-FFF2-40B4-BE49-F238E27FC236}">
                <a16:creationId xmlns:a16="http://schemas.microsoft.com/office/drawing/2014/main" id="{B9693B3D-D568-40B4-A73A-1C8EA9ABB098}"/>
              </a:ext>
            </a:extLst>
          </p:cNvPr>
          <p:cNvSpPr>
            <a:spLocks noGrp="1"/>
          </p:cNvSpPr>
          <p:nvPr>
            <p:ph type="title"/>
          </p:nvPr>
        </p:nvSpPr>
        <p:spPr>
          <a:xfrm>
            <a:off x="839789" y="457200"/>
            <a:ext cx="3691818" cy="17018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D586EB3-917A-43B7-85BB-D00B5D2F07E4}"/>
              </a:ext>
            </a:extLst>
          </p:cNvPr>
          <p:cNvSpPr>
            <a:spLocks noGrp="1"/>
          </p:cNvSpPr>
          <p:nvPr>
            <p:ph idx="1"/>
          </p:nvPr>
        </p:nvSpPr>
        <p:spPr>
          <a:xfrm>
            <a:off x="5514798" y="987425"/>
            <a:ext cx="5840589" cy="503237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87AC029-3BC1-4637-A7F9-BC786DC26A38}"/>
              </a:ext>
            </a:extLst>
          </p:cNvPr>
          <p:cNvSpPr>
            <a:spLocks noGrp="1"/>
          </p:cNvSpPr>
          <p:nvPr>
            <p:ph type="body" sz="half" idx="2"/>
          </p:nvPr>
        </p:nvSpPr>
        <p:spPr>
          <a:xfrm>
            <a:off x="839789" y="2372360"/>
            <a:ext cx="3691817" cy="349662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0B948-89C5-4AC5-B7A0-17136F5C5A6A}"/>
              </a:ext>
            </a:extLst>
          </p:cNvPr>
          <p:cNvSpPr>
            <a:spLocks noGrp="1"/>
          </p:cNvSpPr>
          <p:nvPr>
            <p:ph type="dt" sz="half" idx="10"/>
          </p:nvPr>
        </p:nvSpPr>
        <p:spPr>
          <a:xfrm>
            <a:off x="5514798" y="6356350"/>
            <a:ext cx="1008292" cy="365125"/>
          </a:xfrm>
        </p:spPr>
        <p:txBody>
          <a:bodyPr/>
          <a:lstStyle>
            <a:lvl1pPr algn="l">
              <a:defRPr/>
            </a:lvl1pPr>
          </a:lstStyle>
          <a:p>
            <a:fld id="{F6CCBF3A-D7FB-4B97-8FD5-6FFB20CB1E84}" type="datetimeFigureOut">
              <a:rPr lang="en-US" smtClean="0"/>
              <a:pPr/>
              <a:t>1/9/2024</a:t>
            </a:fld>
            <a:endParaRPr lang="en-US"/>
          </a:p>
        </p:txBody>
      </p:sp>
      <p:sp>
        <p:nvSpPr>
          <p:cNvPr id="6" name="Footer Placeholder 5">
            <a:extLst>
              <a:ext uri="{FF2B5EF4-FFF2-40B4-BE49-F238E27FC236}">
                <a16:creationId xmlns:a16="http://schemas.microsoft.com/office/drawing/2014/main" id="{F3A6C8C5-652F-46CB-BD26-E262B057FA11}"/>
              </a:ext>
            </a:extLst>
          </p:cNvPr>
          <p:cNvSpPr>
            <a:spLocks noGrp="1"/>
          </p:cNvSpPr>
          <p:nvPr>
            <p:ph type="ftr" sz="quarter" idx="11"/>
          </p:nvPr>
        </p:nvSpPr>
        <p:spPr>
          <a:xfrm>
            <a:off x="6616930" y="6356350"/>
            <a:ext cx="4488874" cy="365125"/>
          </a:xfrm>
        </p:spPr>
        <p:txBody>
          <a:bodyPr/>
          <a:lstStyle>
            <a:lvl1pPr algn="ctr">
              <a:defRPr/>
            </a:lvl1pPr>
          </a:lstStyle>
          <a:p>
            <a:r>
              <a:rPr lang="en-US"/>
              <a:t>The Catholic Women’s League of Canada</a:t>
            </a:r>
            <a:endParaRPr lang="en-US" dirty="0"/>
          </a:p>
        </p:txBody>
      </p:sp>
      <p:sp>
        <p:nvSpPr>
          <p:cNvPr id="7" name="Slide Number Placeholder 6">
            <a:extLst>
              <a:ext uri="{FF2B5EF4-FFF2-40B4-BE49-F238E27FC236}">
                <a16:creationId xmlns:a16="http://schemas.microsoft.com/office/drawing/2014/main" id="{17FB50CB-E91F-4B71-81F0-800F2B51A344}"/>
              </a:ext>
            </a:extLst>
          </p:cNvPr>
          <p:cNvSpPr>
            <a:spLocks noGrp="1"/>
          </p:cNvSpPr>
          <p:nvPr>
            <p:ph type="sldNum" sz="quarter" idx="12"/>
          </p:nvPr>
        </p:nvSpPr>
        <p:spPr/>
        <p:txBody>
          <a:bodyPr/>
          <a:lstStyle>
            <a:lvl1pPr>
              <a:defRPr/>
            </a:lvl1pPr>
          </a:lstStyle>
          <a:p>
            <a:r>
              <a:rPr lang="en-US" dirty="0"/>
              <a:t>Page # </a:t>
            </a:r>
          </a:p>
        </p:txBody>
      </p:sp>
      <p:cxnSp>
        <p:nvCxnSpPr>
          <p:cNvPr id="8" name="Straight Connector 7">
            <a:extLst>
              <a:ext uri="{FF2B5EF4-FFF2-40B4-BE49-F238E27FC236}">
                <a16:creationId xmlns:a16="http://schemas.microsoft.com/office/drawing/2014/main" id="{8B69B885-FDB8-4C62-A285-A0CDC49A6B0C}"/>
              </a:ext>
            </a:extLst>
          </p:cNvPr>
          <p:cNvCxnSpPr>
            <a:cxnSpLocks/>
          </p:cNvCxnSpPr>
          <p:nvPr/>
        </p:nvCxnSpPr>
        <p:spPr>
          <a:xfrm>
            <a:off x="5023202"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13529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9B8C15FD-0E0C-C6E4-CF1A-72450E1A30D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9642" y="0"/>
            <a:ext cx="12649663" cy="7067372"/>
          </a:xfrm>
          <a:prstGeom prst="rect">
            <a:avLst/>
          </a:prstGeom>
        </p:spPr>
      </p:pic>
      <p:sp>
        <p:nvSpPr>
          <p:cNvPr id="2" name="Title Placeholder 1">
            <a:extLst>
              <a:ext uri="{FF2B5EF4-FFF2-40B4-BE49-F238E27FC236}">
                <a16:creationId xmlns:a16="http://schemas.microsoft.com/office/drawing/2014/main" id="{3D476A66-BE83-43F9-A28B-02DF7879AD52}"/>
              </a:ext>
            </a:extLst>
          </p:cNvPr>
          <p:cNvSpPr>
            <a:spLocks noGrp="1"/>
          </p:cNvSpPr>
          <p:nvPr>
            <p:ph type="title"/>
          </p:nvPr>
        </p:nvSpPr>
        <p:spPr>
          <a:xfrm>
            <a:off x="838200" y="584990"/>
            <a:ext cx="10515600" cy="111681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14AD964E-3A2E-4DB9-B96A-EDE144A47BDC}"/>
              </a:ext>
            </a:extLst>
          </p:cNvPr>
          <p:cNvSpPr>
            <a:spLocks noGrp="1"/>
          </p:cNvSpPr>
          <p:nvPr>
            <p:ph type="dt" sz="half" idx="2"/>
          </p:nvPr>
        </p:nvSpPr>
        <p:spPr>
          <a:xfrm rot="5400000">
            <a:off x="10425981" y="4687095"/>
            <a:ext cx="2706690" cy="365125"/>
          </a:xfrm>
          <a:prstGeom prst="rect">
            <a:avLst/>
          </a:prstGeom>
        </p:spPr>
        <p:txBody>
          <a:bodyPr vert="horz" lIns="91440" tIns="45720" rIns="91440" bIns="45720" rtlCol="0" anchor="ctr"/>
          <a:lstStyle>
            <a:lvl1pPr algn="r">
              <a:defRPr sz="1000">
                <a:solidFill>
                  <a:schemeClr val="tx1"/>
                </a:solidFill>
              </a:defRPr>
            </a:lvl1pPr>
          </a:lstStyle>
          <a:p>
            <a:fld id="{F6CCBF3A-D7FB-4B97-8FD5-6FFB20CB1E84}" type="datetimeFigureOut">
              <a:rPr lang="en-US" smtClean="0"/>
              <a:t>1/9/2024</a:t>
            </a:fld>
            <a:endParaRPr lang="en-US"/>
          </a:p>
        </p:txBody>
      </p:sp>
      <p:sp>
        <p:nvSpPr>
          <p:cNvPr id="5" name="Footer Placeholder 4">
            <a:extLst>
              <a:ext uri="{FF2B5EF4-FFF2-40B4-BE49-F238E27FC236}">
                <a16:creationId xmlns:a16="http://schemas.microsoft.com/office/drawing/2014/main" id="{0DACB382-EE11-430D-941A-DB76EEB7F2D5}"/>
              </a:ext>
            </a:extLst>
          </p:cNvPr>
          <p:cNvSpPr>
            <a:spLocks noGrp="1"/>
          </p:cNvSpPr>
          <p:nvPr>
            <p:ph type="ftr" sz="quarter" idx="3"/>
          </p:nvPr>
        </p:nvSpPr>
        <p:spPr>
          <a:xfrm rot="5400000">
            <a:off x="-1131161" y="1592957"/>
            <a:ext cx="2973522"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A3C562FE-ACD1-43F2-A3DE-5B11E10B7EA5}"/>
              </a:ext>
            </a:extLst>
          </p:cNvPr>
          <p:cNvSpPr>
            <a:spLocks noGrp="1"/>
          </p:cNvSpPr>
          <p:nvPr>
            <p:ph type="sldNum" sz="quarter" idx="4"/>
          </p:nvPr>
        </p:nvSpPr>
        <p:spPr>
          <a:xfrm>
            <a:off x="11512296" y="6356350"/>
            <a:ext cx="574620" cy="365125"/>
          </a:xfrm>
          <a:prstGeom prst="rect">
            <a:avLst/>
          </a:prstGeom>
        </p:spPr>
        <p:txBody>
          <a:bodyPr vert="horz" lIns="91440" tIns="45720" rIns="91440" bIns="45720" rtlCol="0" anchor="ctr"/>
          <a:lstStyle>
            <a:lvl1pPr algn="ctr">
              <a:defRPr sz="1000">
                <a:solidFill>
                  <a:schemeClr val="tx1"/>
                </a:solidFill>
              </a:defRPr>
            </a:lvl1pPr>
          </a:lstStyle>
          <a:p>
            <a:fld id="{3109D357-8067-4A1F-97B2-93C5160B78D9}" type="slidenum">
              <a:rPr lang="en-US" smtClean="0"/>
              <a:t>‹#›</a:t>
            </a:fld>
            <a:endParaRPr lang="en-US" dirty="0"/>
          </a:p>
        </p:txBody>
      </p:sp>
      <p:cxnSp>
        <p:nvCxnSpPr>
          <p:cNvPr id="13" name="Straight Connector 12">
            <a:extLst>
              <a:ext uri="{FF2B5EF4-FFF2-40B4-BE49-F238E27FC236}">
                <a16:creationId xmlns:a16="http://schemas.microsoft.com/office/drawing/2014/main" id="{1EB34A3B-1FD5-48FF-9982-1E64C864C01D}"/>
              </a:ext>
            </a:extLst>
          </p:cNvPr>
          <p:cNvCxnSpPr>
            <a:cxnSpLocks/>
          </p:cNvCxnSpPr>
          <p:nvPr/>
        </p:nvCxnSpPr>
        <p:spPr>
          <a:xfrm flipH="1">
            <a:off x="4" y="1824111"/>
            <a:ext cx="121919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6"/>
    </p:custDataLst>
    <p:extLst>
      <p:ext uri="{BB962C8B-B14F-4D97-AF65-F5344CB8AC3E}">
        <p14:creationId xmlns:p14="http://schemas.microsoft.com/office/powerpoint/2010/main" val="128051106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1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1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14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josegalan.es/lead-nurturing-para-conseguir-clientes-cualificado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16.png"/><Relationship Id="rId5" Type="http://schemas.openxmlformats.org/officeDocument/2006/relationships/hyperlink" Target="https://www.publicdomainpictures.net/view-image.php?image=147296&amp;picture" TargetMode="Externa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publicdomainpictures.net/en/view-image.php?image=206976&amp;picture=thank-yo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eoi.es/blogs/alfredo-fernandez-lorenzo/2017/01/15/mentoring-en-la-empresa/"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8CE0A-0E5B-F9FD-710F-3B2EAA64CB66}"/>
              </a:ext>
            </a:extLst>
          </p:cNvPr>
          <p:cNvSpPr>
            <a:spLocks noGrp="1"/>
          </p:cNvSpPr>
          <p:nvPr>
            <p:ph type="title"/>
          </p:nvPr>
        </p:nvSpPr>
        <p:spPr>
          <a:xfrm>
            <a:off x="2114492" y="74089"/>
            <a:ext cx="9482271" cy="1116811"/>
          </a:xfrm>
        </p:spPr>
        <p:txBody>
          <a:bodyPr>
            <a:normAutofit/>
          </a:bodyPr>
          <a:lstStyle/>
          <a:p>
            <a:pPr algn="ctr"/>
            <a:r>
              <a:rPr lang="en-CA" sz="3200" dirty="0">
                <a:latin typeface="Century" panose="02040604050505020304" pitchFamily="18" charset="0"/>
                <a:cs typeface="Times New Roman" panose="02020603050405020304" pitchFamily="18" charset="0"/>
              </a:rPr>
              <a:t>Mentoring Workshop</a:t>
            </a:r>
            <a:br>
              <a:rPr lang="en-CA" sz="3200" dirty="0">
                <a:latin typeface="Century" panose="02040604050505020304" pitchFamily="18" charset="0"/>
                <a:cs typeface="Times New Roman" panose="02020603050405020304" pitchFamily="18" charset="0"/>
              </a:rPr>
            </a:br>
            <a:r>
              <a:rPr lang="en-CA" sz="3200" dirty="0">
                <a:solidFill>
                  <a:srgbClr val="FF0000"/>
                </a:solidFill>
                <a:latin typeface="Century" panose="02040604050505020304" pitchFamily="18" charset="0"/>
                <a:cs typeface="Times New Roman" panose="02020603050405020304" pitchFamily="18" charset="0"/>
              </a:rPr>
              <a:t>Before You Start</a:t>
            </a:r>
            <a:endParaRPr lang="en-CA" sz="3200" dirty="0">
              <a:latin typeface="Century" panose="020406040505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E8DDFDDF-352C-DB87-1B4F-A9E11B062289}"/>
              </a:ext>
            </a:extLst>
          </p:cNvPr>
          <p:cNvSpPr txBox="1"/>
          <p:nvPr/>
        </p:nvSpPr>
        <p:spPr>
          <a:xfrm>
            <a:off x="2278293" y="1254532"/>
            <a:ext cx="9482271" cy="5601533"/>
          </a:xfrm>
          <a:prstGeom prst="rect">
            <a:avLst/>
          </a:prstGeom>
          <a:noFill/>
        </p:spPr>
        <p:txBody>
          <a:bodyPr wrap="square">
            <a:spAutoFit/>
          </a:bodyPr>
          <a:lstStyle/>
          <a:p>
            <a:pPr algn="just" rtl="0" fontAlgn="base"/>
            <a:r>
              <a:rPr lang="en-CA" sz="2000" b="1" i="0" u="none" strike="noStrike" dirty="0">
                <a:solidFill>
                  <a:srgbClr val="000000"/>
                </a:solidFill>
                <a:effectLst/>
                <a:latin typeface="Century" panose="02040604050505020304" pitchFamily="18" charset="0"/>
                <a:cs typeface="Times New Roman" panose="02020603050405020304" pitchFamily="18" charset="0"/>
              </a:rPr>
              <a:t>Presentation Time: Approximately 50–60 minutes</a:t>
            </a:r>
            <a:r>
              <a:rPr lang="en-CA" sz="2000" b="0" i="0" u="none" strike="noStrike" dirty="0">
                <a:solidFill>
                  <a:srgbClr val="000000"/>
                </a:solidFill>
                <a:effectLst/>
                <a:latin typeface="Century" panose="02040604050505020304" pitchFamily="18" charset="0"/>
                <a:cs typeface="Times New Roman" panose="02020603050405020304" pitchFamily="18" charset="0"/>
              </a:rPr>
              <a:t>. </a:t>
            </a:r>
          </a:p>
          <a:p>
            <a:pPr algn="just" rtl="0" fontAlgn="base"/>
            <a:endParaRPr lang="en-CA" sz="1000" dirty="0">
              <a:solidFill>
                <a:srgbClr val="000000"/>
              </a:solidFill>
              <a:latin typeface="Century" panose="02040604050505020304" pitchFamily="18" charset="0"/>
              <a:cs typeface="Times New Roman" panose="02020603050405020304" pitchFamily="18" charset="0"/>
            </a:endParaRPr>
          </a:p>
          <a:p>
            <a:pPr marL="342900" indent="-342900" algn="just" rtl="0" fontAlgn="base">
              <a:buFont typeface="+mj-lt"/>
              <a:buAutoNum type="arabicPeriod"/>
            </a:pPr>
            <a:r>
              <a:rPr lang="en-CA" sz="2000" b="0" i="0" u="none" strike="noStrike" dirty="0">
                <a:solidFill>
                  <a:srgbClr val="000000"/>
                </a:solidFill>
                <a:effectLst/>
                <a:latin typeface="Century" panose="02040604050505020304" pitchFamily="18" charset="0"/>
                <a:cs typeface="Times New Roman" panose="02020603050405020304" pitchFamily="18" charset="0"/>
              </a:rPr>
              <a:t>Practice, practice, practice!</a:t>
            </a:r>
            <a:r>
              <a:rPr lang="en-US" sz="2000" b="0" i="0" dirty="0">
                <a:solidFill>
                  <a:srgbClr val="000000"/>
                </a:solidFill>
                <a:effectLst/>
                <a:latin typeface="Century" panose="02040604050505020304" pitchFamily="18" charset="0"/>
                <a:cs typeface="Times New Roman" panose="02020603050405020304" pitchFamily="18" charset="0"/>
              </a:rPr>
              <a:t>​</a:t>
            </a:r>
          </a:p>
          <a:p>
            <a:pPr marL="342900" indent="-342900" algn="just" rtl="0" fontAlgn="base">
              <a:buFont typeface="+mj-lt"/>
              <a:buAutoNum type="arabicPeriod"/>
            </a:pPr>
            <a:r>
              <a:rPr lang="en-CA" sz="2000" b="0" i="0" u="none" strike="noStrike" dirty="0">
                <a:solidFill>
                  <a:srgbClr val="000000"/>
                </a:solidFill>
                <a:effectLst/>
                <a:latin typeface="Century" panose="02040604050505020304" pitchFamily="18" charset="0"/>
                <a:cs typeface="Times New Roman" panose="02020603050405020304" pitchFamily="18" charset="0"/>
              </a:rPr>
              <a:t>Print the PowerPoint presentation using the print layout called “Notes Pages” so that you know what to say with each slide.</a:t>
            </a:r>
            <a:r>
              <a:rPr lang="en-US" sz="2000" b="0" i="0" dirty="0">
                <a:solidFill>
                  <a:srgbClr val="000000"/>
                </a:solidFill>
                <a:effectLst/>
                <a:latin typeface="Century" panose="02040604050505020304" pitchFamily="18" charset="0"/>
                <a:cs typeface="Times New Roman" panose="02020603050405020304" pitchFamily="18" charset="0"/>
              </a:rPr>
              <a:t>​ Consider putting these pages into a binder or folder so you do not lose track of the order during the presentation.</a:t>
            </a:r>
          </a:p>
          <a:p>
            <a:pPr marL="342900" indent="-342900" algn="just" rtl="0" fontAlgn="base">
              <a:buFont typeface="+mj-lt"/>
              <a:buAutoNum type="arabicPeriod"/>
            </a:pPr>
            <a:r>
              <a:rPr lang="en-CA" sz="2000" b="0" i="0" u="none" strike="noStrike" dirty="0">
                <a:solidFill>
                  <a:srgbClr val="000000"/>
                </a:solidFill>
                <a:effectLst/>
                <a:latin typeface="Century" panose="02040604050505020304" pitchFamily="18" charset="0"/>
                <a:cs typeface="Times New Roman" panose="02020603050405020304" pitchFamily="18" charset="0"/>
              </a:rPr>
              <a:t>If having a small group discussion and using Zoom, prepare the breakout rooms beforehand. If in person, have paper available on each table. </a:t>
            </a:r>
            <a:endParaRPr lang="en-US" sz="2000" b="0" i="0" dirty="0">
              <a:solidFill>
                <a:srgbClr val="000000"/>
              </a:solidFill>
              <a:effectLst/>
              <a:latin typeface="Century" panose="02040604050505020304" pitchFamily="18" charset="0"/>
              <a:cs typeface="Times New Roman" panose="02020603050405020304" pitchFamily="18" charset="0"/>
            </a:endParaRPr>
          </a:p>
          <a:p>
            <a:pPr marL="342900" indent="-342900" algn="just" rtl="0" fontAlgn="base">
              <a:buFont typeface="+mj-lt"/>
              <a:buAutoNum type="arabicPeriod"/>
            </a:pPr>
            <a:r>
              <a:rPr lang="en-CA" sz="2000" b="0" i="0" u="none" strike="noStrike" dirty="0">
                <a:solidFill>
                  <a:srgbClr val="000000"/>
                </a:solidFill>
                <a:effectLst/>
                <a:latin typeface="Century" panose="02040604050505020304" pitchFamily="18" charset="0"/>
                <a:cs typeface="Times New Roman" panose="02020603050405020304" pitchFamily="18" charset="0"/>
              </a:rPr>
              <a:t>If using Zoom, you may want a cohost to monitor the chat, hands up, answers to questions, etc. </a:t>
            </a:r>
            <a:r>
              <a:rPr lang="en-US" sz="2000" b="0" i="0" dirty="0">
                <a:solidFill>
                  <a:srgbClr val="000000"/>
                </a:solidFill>
                <a:effectLst/>
                <a:latin typeface="Century" panose="02040604050505020304" pitchFamily="18" charset="0"/>
                <a:cs typeface="Times New Roman" panose="02020603050405020304" pitchFamily="18" charset="0"/>
              </a:rPr>
              <a:t>​</a:t>
            </a:r>
          </a:p>
          <a:p>
            <a:pPr marL="342900" indent="-342900" algn="just" rtl="0" fontAlgn="base">
              <a:buFont typeface="+mj-lt"/>
              <a:buAutoNum type="arabicPeriod"/>
            </a:pPr>
            <a:r>
              <a:rPr lang="en-CA" sz="2000" b="0" i="0" u="none" strike="noStrike" dirty="0">
                <a:solidFill>
                  <a:srgbClr val="000000"/>
                </a:solidFill>
                <a:effectLst/>
                <a:latin typeface="Century" panose="02040604050505020304" pitchFamily="18" charset="0"/>
                <a:cs typeface="Times New Roman" panose="02020603050405020304" pitchFamily="18" charset="0"/>
              </a:rPr>
              <a:t>Ask everyone to mute before you start and tell people how you want them to let you know when they want to speak—raising hands (really or by using the icon), unmuting or something else.</a:t>
            </a:r>
            <a:r>
              <a:rPr lang="en-US" sz="2000" b="0" i="0" dirty="0">
                <a:solidFill>
                  <a:srgbClr val="000000"/>
                </a:solidFill>
                <a:effectLst/>
                <a:latin typeface="Century" panose="02040604050505020304" pitchFamily="18" charset="0"/>
                <a:cs typeface="Times New Roman" panose="02020603050405020304" pitchFamily="18" charset="0"/>
              </a:rPr>
              <a:t>​</a:t>
            </a:r>
          </a:p>
          <a:p>
            <a:pPr marL="342900" indent="-342900" algn="just" rtl="0" fontAlgn="base">
              <a:buFont typeface="+mj-lt"/>
              <a:buAutoNum type="arabicPeriod"/>
            </a:pPr>
            <a:r>
              <a:rPr lang="en-CA" sz="2000" b="0" i="0" u="none" strike="noStrike" dirty="0">
                <a:solidFill>
                  <a:srgbClr val="000000"/>
                </a:solidFill>
                <a:effectLst/>
                <a:latin typeface="Century" panose="02040604050505020304" pitchFamily="18" charset="0"/>
                <a:cs typeface="Times New Roman" panose="02020603050405020304" pitchFamily="18" charset="0"/>
              </a:rPr>
              <a:t>The presentation time will vary depending</a:t>
            </a:r>
            <a:r>
              <a:rPr lang="en-CA" sz="2000" dirty="0">
                <a:solidFill>
                  <a:srgbClr val="000000"/>
                </a:solidFill>
                <a:latin typeface="Century" panose="02040604050505020304" pitchFamily="18" charset="0"/>
                <a:cs typeface="Times New Roman" panose="02020603050405020304" pitchFamily="18" charset="0"/>
              </a:rPr>
              <a:t> </a:t>
            </a:r>
            <a:r>
              <a:rPr lang="en-CA" sz="2000" b="0" i="0" u="none" strike="noStrike" dirty="0">
                <a:solidFill>
                  <a:srgbClr val="000000"/>
                </a:solidFill>
                <a:effectLst/>
                <a:latin typeface="Century" panose="02040604050505020304" pitchFamily="18" charset="0"/>
                <a:cs typeface="Times New Roman" panose="02020603050405020304" pitchFamily="18" charset="0"/>
              </a:rPr>
              <a:t>on how much sharing you allow.</a:t>
            </a:r>
            <a:r>
              <a:rPr lang="en-US" sz="2000" b="0" i="0" dirty="0">
                <a:solidFill>
                  <a:srgbClr val="000000"/>
                </a:solidFill>
                <a:effectLst/>
                <a:latin typeface="Century" panose="02040604050505020304" pitchFamily="18" charset="0"/>
                <a:cs typeface="Times New Roman" panose="02020603050405020304" pitchFamily="18" charset="0"/>
              </a:rPr>
              <a:t>​ Depending on how quickly things move along, </a:t>
            </a:r>
            <a:r>
              <a:rPr lang="en-US" sz="2000" dirty="0">
                <a:solidFill>
                  <a:srgbClr val="000000"/>
                </a:solidFill>
                <a:latin typeface="Century" panose="02040604050505020304" pitchFamily="18" charset="0"/>
                <a:cs typeface="Times New Roman" panose="02020603050405020304" pitchFamily="18" charset="0"/>
              </a:rPr>
              <a:t>y</a:t>
            </a:r>
            <a:r>
              <a:rPr lang="en-US" sz="2000" b="0" i="0" dirty="0">
                <a:solidFill>
                  <a:srgbClr val="000000"/>
                </a:solidFill>
                <a:effectLst/>
                <a:latin typeface="Century" panose="02040604050505020304" pitchFamily="18" charset="0"/>
                <a:cs typeface="Times New Roman" panose="02020603050405020304" pitchFamily="18" charset="0"/>
              </a:rPr>
              <a:t>ou may decide to arrange for a health break. </a:t>
            </a:r>
          </a:p>
          <a:p>
            <a:pPr marL="342900" indent="-342900" algn="just" rtl="0" fontAlgn="base">
              <a:buFont typeface="+mj-lt"/>
              <a:buAutoNum type="arabicPeriod"/>
            </a:pPr>
            <a:r>
              <a:rPr lang="en-CA" sz="2000" b="0" i="0" u="none" strike="noStrike" dirty="0">
                <a:solidFill>
                  <a:srgbClr val="000000"/>
                </a:solidFill>
                <a:effectLst/>
                <a:latin typeface="Century" panose="02040604050505020304" pitchFamily="18" charset="0"/>
                <a:cs typeface="Times New Roman" panose="02020603050405020304" pitchFamily="18" charset="0"/>
              </a:rPr>
              <a:t>Move this presentation to the next slide, ready to start.</a:t>
            </a:r>
            <a:r>
              <a:rPr lang="en-US" sz="2000" b="0" i="0" dirty="0">
                <a:solidFill>
                  <a:srgbClr val="000000"/>
                </a:solidFill>
                <a:effectLst/>
                <a:latin typeface="Century" panose="020406040505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97453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744B78-33C8-A713-407F-29766063CD29}"/>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Benefits of Mentoring </a:t>
            </a:r>
          </a:p>
        </p:txBody>
      </p:sp>
      <p:sp>
        <p:nvSpPr>
          <p:cNvPr id="4" name="TextBox 3">
            <a:extLst>
              <a:ext uri="{FF2B5EF4-FFF2-40B4-BE49-F238E27FC236}">
                <a16:creationId xmlns:a16="http://schemas.microsoft.com/office/drawing/2014/main" id="{280487B5-7BD4-ADE5-9559-389EA20FC7D9}"/>
              </a:ext>
            </a:extLst>
          </p:cNvPr>
          <p:cNvSpPr txBox="1"/>
          <p:nvPr/>
        </p:nvSpPr>
        <p:spPr>
          <a:xfrm>
            <a:off x="432611" y="1271128"/>
            <a:ext cx="9008937" cy="5201424"/>
          </a:xfrm>
          <a:prstGeom prst="rect">
            <a:avLst/>
          </a:prstGeom>
          <a:noFill/>
        </p:spPr>
        <p:txBody>
          <a:bodyPr wrap="square" rtlCol="0">
            <a:spAutoFit/>
          </a:bodyPr>
          <a:lstStyle/>
          <a:p>
            <a:r>
              <a:rPr lang="en-CA" sz="2800" dirty="0">
                <a:latin typeface="Century" panose="02040604050505020304" pitchFamily="18" charset="0"/>
                <a:ea typeface="Verdana" panose="020B0604030504040204" pitchFamily="34" charset="0"/>
                <a:cs typeface="Times New Roman" panose="02020603050405020304" pitchFamily="18" charset="0"/>
              </a:rPr>
              <a:t>Mentoring is: </a:t>
            </a:r>
            <a:br>
              <a:rPr lang="en-CA" sz="2800" dirty="0">
                <a:latin typeface="Century" panose="02040604050505020304" pitchFamily="18" charset="0"/>
                <a:ea typeface="Verdana" panose="020B0604030504040204" pitchFamily="34" charset="0"/>
                <a:cs typeface="Times New Roman" panose="02020603050405020304" pitchFamily="18" charset="0"/>
              </a:rPr>
            </a:b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An opportunity to share and to experience</a:t>
            </a:r>
          </a:p>
          <a:p>
            <a:pPr marL="342900" indent="-342900">
              <a:buFont typeface="Arial" panose="020B0604020202020204" pitchFamily="34" charset="0"/>
              <a:buChar char="•"/>
            </a:pPr>
            <a:endParaRPr lang="en-CA" sz="16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An opportunity to teach and learn </a:t>
            </a:r>
          </a:p>
          <a:p>
            <a:pPr marL="342900" indent="-342900">
              <a:buFont typeface="Arial" panose="020B0604020202020204" pitchFamily="34" charset="0"/>
              <a:buChar char="•"/>
            </a:pPr>
            <a:endParaRPr lang="en-CA" sz="16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An opportunity to encourage and be encouraged</a:t>
            </a:r>
          </a:p>
          <a:p>
            <a:pPr marL="342900" indent="-342900">
              <a:buFont typeface="Arial" panose="020B0604020202020204" pitchFamily="34" charset="0"/>
              <a:buChar char="•"/>
            </a:pPr>
            <a:endParaRPr lang="en-CA" sz="16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An opportunity to nurture and be nurtured</a:t>
            </a:r>
          </a:p>
          <a:p>
            <a:pPr marL="342900" indent="-342900">
              <a:buFont typeface="Arial" panose="020B0604020202020204" pitchFamily="34" charset="0"/>
              <a:buChar char="•"/>
            </a:pPr>
            <a:endParaRPr lang="en-CA" sz="16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An opportunity to enable and be enabled</a:t>
            </a:r>
          </a:p>
          <a:p>
            <a:pPr marL="342900" indent="-342900">
              <a:buFont typeface="Arial" panose="020B0604020202020204" pitchFamily="34" charset="0"/>
              <a:buChar char="•"/>
            </a:pPr>
            <a:endParaRPr lang="en-CA" sz="16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An opportunity to develop and share God-given gifts</a:t>
            </a:r>
          </a:p>
        </p:txBody>
      </p:sp>
      <p:pic>
        <p:nvPicPr>
          <p:cNvPr id="9" name="Picture 8">
            <a:extLst>
              <a:ext uri="{FF2B5EF4-FFF2-40B4-BE49-F238E27FC236}">
                <a16:creationId xmlns:a16="http://schemas.microsoft.com/office/drawing/2014/main" id="{6B538E45-61E6-FB12-25B9-815C2AE1D97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52192" y="4037744"/>
            <a:ext cx="2936233" cy="2583706"/>
          </a:xfrm>
          <a:prstGeom prst="rect">
            <a:avLst/>
          </a:prstGeom>
        </p:spPr>
      </p:pic>
    </p:spTree>
    <p:extLst>
      <p:ext uri="{BB962C8B-B14F-4D97-AF65-F5344CB8AC3E}">
        <p14:creationId xmlns:p14="http://schemas.microsoft.com/office/powerpoint/2010/main" val="208281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9FD90-9E00-DD54-6FEE-384EC8F06F28}"/>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Mentoring = Discipleship </a:t>
            </a:r>
          </a:p>
        </p:txBody>
      </p:sp>
      <p:sp>
        <p:nvSpPr>
          <p:cNvPr id="3" name="TextBox 2">
            <a:extLst>
              <a:ext uri="{FF2B5EF4-FFF2-40B4-BE49-F238E27FC236}">
                <a16:creationId xmlns:a16="http://schemas.microsoft.com/office/drawing/2014/main" id="{33B9D1C8-A880-B41A-06B9-B63BAAC57E44}"/>
              </a:ext>
            </a:extLst>
          </p:cNvPr>
          <p:cNvSpPr txBox="1"/>
          <p:nvPr/>
        </p:nvSpPr>
        <p:spPr>
          <a:xfrm>
            <a:off x="457197" y="1292403"/>
            <a:ext cx="11512195" cy="4985980"/>
          </a:xfrm>
          <a:prstGeom prst="rect">
            <a:avLst/>
          </a:prstGeom>
          <a:noFill/>
        </p:spPr>
        <p:txBody>
          <a:bodyPr wrap="square" rtlCol="0">
            <a:spAutoFit/>
          </a:bodyPr>
          <a:lstStyle/>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The concept of mentoring is best described by the term “discipleship.” </a:t>
            </a:r>
            <a:br>
              <a:rPr lang="en-CA" sz="2800" dirty="0">
                <a:latin typeface="Century" panose="02040604050505020304" pitchFamily="18" charset="0"/>
                <a:ea typeface="Verdana" panose="020B0604030504040204" pitchFamily="34" charset="0"/>
                <a:cs typeface="Times New Roman" panose="02020603050405020304" pitchFamily="18" charset="0"/>
              </a:rPr>
            </a:b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Christ calls us to a relationship with Himself, but also into relationship with others.</a:t>
            </a:r>
          </a:p>
          <a:p>
            <a:pPr marL="342900" indent="-3429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Some of us sing, others dance;</a:t>
            </a:r>
            <a:br>
              <a:rPr lang="en-CA" sz="2800" dirty="0">
                <a:latin typeface="Century" panose="02040604050505020304" pitchFamily="18" charset="0"/>
                <a:ea typeface="Verdana" panose="020B0604030504040204" pitchFamily="34" charset="0"/>
                <a:cs typeface="Times New Roman" panose="02020603050405020304" pitchFamily="18" charset="0"/>
              </a:rPr>
            </a:br>
            <a:r>
              <a:rPr lang="en-CA" sz="2800" dirty="0">
                <a:latin typeface="Century" panose="02040604050505020304" pitchFamily="18" charset="0"/>
                <a:ea typeface="Verdana" panose="020B0604030504040204" pitchFamily="34" charset="0"/>
                <a:cs typeface="Times New Roman" panose="02020603050405020304" pitchFamily="18" charset="0"/>
              </a:rPr>
              <a:t>Some are excellent listeners, </a:t>
            </a:r>
            <a:br>
              <a:rPr lang="en-CA" sz="2800" dirty="0">
                <a:latin typeface="Century" panose="02040604050505020304" pitchFamily="18" charset="0"/>
                <a:ea typeface="Verdana" panose="020B0604030504040204" pitchFamily="34" charset="0"/>
                <a:cs typeface="Times New Roman" panose="02020603050405020304" pitchFamily="18" charset="0"/>
              </a:rPr>
            </a:br>
            <a:r>
              <a:rPr lang="en-CA" sz="2800" dirty="0">
                <a:latin typeface="Century" panose="02040604050505020304" pitchFamily="18" charset="0"/>
                <a:ea typeface="Verdana" panose="020B0604030504040204" pitchFamily="34" charset="0"/>
                <a:cs typeface="Times New Roman" panose="02020603050405020304" pitchFamily="18" charset="0"/>
              </a:rPr>
              <a:t>and some bake wonderful bread. </a:t>
            </a:r>
          </a:p>
          <a:p>
            <a:pPr marL="342900" indent="-3429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We are all gifted. </a:t>
            </a:r>
          </a:p>
          <a:p>
            <a:pPr marL="342900" indent="-342900">
              <a:buFont typeface="Arial" panose="020B0604020202020204" pitchFamily="34" charset="0"/>
              <a:buChar char="•"/>
            </a:pPr>
            <a:endParaRPr lang="en-CA" sz="1000" dirty="0">
              <a:latin typeface="Verdana" panose="020B0604030504040204" pitchFamily="34" charset="0"/>
              <a:ea typeface="Verdana" panose="020B0604030504040204" pitchFamily="34" charset="0"/>
            </a:endParaRPr>
          </a:p>
        </p:txBody>
      </p:sp>
      <p:pic>
        <p:nvPicPr>
          <p:cNvPr id="5" name="Picture 4">
            <a:extLst>
              <a:ext uri="{FF2B5EF4-FFF2-40B4-BE49-F238E27FC236}">
                <a16:creationId xmlns:a16="http://schemas.microsoft.com/office/drawing/2014/main" id="{24F5906F-99BA-1FF3-4CC3-9745D5B042BA}"/>
              </a:ext>
            </a:extLst>
          </p:cNvPr>
          <p:cNvPicPr>
            <a:picLocks noChangeAspect="1"/>
          </p:cNvPicPr>
          <p:nvPr/>
        </p:nvPicPr>
        <p:blipFill>
          <a:blip r:embed="rId3"/>
          <a:stretch>
            <a:fillRect/>
          </a:stretch>
        </p:blipFill>
        <p:spPr>
          <a:xfrm>
            <a:off x="8373437" y="3141323"/>
            <a:ext cx="2506896" cy="3053993"/>
          </a:xfrm>
          <a:prstGeom prst="rect">
            <a:avLst/>
          </a:prstGeom>
        </p:spPr>
      </p:pic>
    </p:spTree>
    <p:extLst>
      <p:ext uri="{BB962C8B-B14F-4D97-AF65-F5344CB8AC3E}">
        <p14:creationId xmlns:p14="http://schemas.microsoft.com/office/powerpoint/2010/main" val="289750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0D66F-A3A8-FF77-35D3-2413593E7D5A}"/>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Is This A Mentoring Opportunity? </a:t>
            </a:r>
          </a:p>
        </p:txBody>
      </p:sp>
      <p:sp>
        <p:nvSpPr>
          <p:cNvPr id="3" name="TextBox 2">
            <a:extLst>
              <a:ext uri="{FF2B5EF4-FFF2-40B4-BE49-F238E27FC236}">
                <a16:creationId xmlns:a16="http://schemas.microsoft.com/office/drawing/2014/main" id="{EC8B888A-1D56-B154-B0AE-D22B100DD710}"/>
              </a:ext>
            </a:extLst>
          </p:cNvPr>
          <p:cNvSpPr txBox="1"/>
          <p:nvPr/>
        </p:nvSpPr>
        <p:spPr>
          <a:xfrm>
            <a:off x="590548" y="1269378"/>
            <a:ext cx="11010900" cy="4770537"/>
          </a:xfrm>
          <a:prstGeom prst="rect">
            <a:avLst/>
          </a:prstGeom>
          <a:noFill/>
        </p:spPr>
        <p:txBody>
          <a:bodyPr wrap="square" rtlCol="0">
            <a:spAutoFit/>
          </a:bodyPr>
          <a:lstStyle/>
          <a:p>
            <a:pPr marL="514350" indent="-514350">
              <a:buFont typeface="+mj-lt"/>
              <a:buAutoNum type="arabicPeriod"/>
            </a:pPr>
            <a:r>
              <a:rPr lang="en-CA" sz="2800" dirty="0">
                <a:latin typeface="Century" panose="02040604050505020304" pitchFamily="18" charset="0"/>
                <a:ea typeface="Verdana" panose="020B0604030504040204" pitchFamily="34" charset="0"/>
                <a:cs typeface="Times New Roman" panose="02020603050405020304" pitchFamily="18" charset="0"/>
              </a:rPr>
              <a:t>An elderly woman would like someone to help her write </a:t>
            </a:r>
            <a:br>
              <a:rPr lang="en-CA" sz="2800" dirty="0">
                <a:latin typeface="Century" panose="02040604050505020304" pitchFamily="18" charset="0"/>
                <a:ea typeface="Verdana" panose="020B0604030504040204" pitchFamily="34" charset="0"/>
                <a:cs typeface="Times New Roman" panose="02020603050405020304" pitchFamily="18" charset="0"/>
              </a:rPr>
            </a:br>
            <a:r>
              <a:rPr lang="en-CA" sz="2800" dirty="0">
                <a:latin typeface="Century" panose="02040604050505020304" pitchFamily="18" charset="0"/>
                <a:ea typeface="Verdana" panose="020B0604030504040204" pitchFamily="34" charset="0"/>
                <a:cs typeface="Times New Roman" panose="02020603050405020304" pitchFamily="18" charset="0"/>
              </a:rPr>
              <a:t>her family history.  </a:t>
            </a:r>
            <a:br>
              <a:rPr lang="en-CA" sz="2800" dirty="0">
                <a:latin typeface="Century" panose="02040604050505020304" pitchFamily="18" charset="0"/>
                <a:ea typeface="Verdana" panose="020B0604030504040204" pitchFamily="34" charset="0"/>
                <a:cs typeface="Times New Roman" panose="02020603050405020304" pitchFamily="18" charset="0"/>
              </a:rPr>
            </a:b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514350" indent="-514350">
              <a:buFont typeface="+mj-lt"/>
              <a:buAutoNum type="arabicPeriod"/>
            </a:pPr>
            <a:r>
              <a:rPr lang="en-CA" sz="2800" dirty="0">
                <a:latin typeface="Century" panose="02040604050505020304" pitchFamily="18" charset="0"/>
                <a:ea typeface="Verdana" panose="020B0604030504040204" pitchFamily="34" charset="0"/>
                <a:cs typeface="Times New Roman" panose="02020603050405020304" pitchFamily="18" charset="0"/>
              </a:rPr>
              <a:t>“Sue” has just accepted the position of chairperson of  </a:t>
            </a:r>
            <a:br>
              <a:rPr lang="en-CA" sz="2800" dirty="0">
                <a:latin typeface="Century" panose="02040604050505020304" pitchFamily="18" charset="0"/>
                <a:ea typeface="Verdana" panose="020B0604030504040204" pitchFamily="34" charset="0"/>
                <a:cs typeface="Times New Roman" panose="02020603050405020304" pitchFamily="18" charset="0"/>
              </a:rPr>
            </a:br>
            <a:r>
              <a:rPr lang="en-CA" sz="2800" dirty="0">
                <a:latin typeface="Century" panose="02040604050505020304" pitchFamily="18" charset="0"/>
                <a:ea typeface="Verdana" panose="020B0604030504040204" pitchFamily="34" charset="0"/>
                <a:cs typeface="Times New Roman" panose="02020603050405020304" pitchFamily="18" charset="0"/>
              </a:rPr>
              <a:t>social justice (or other position) and she is a relatively new member. </a:t>
            </a:r>
            <a:br>
              <a:rPr lang="en-CA" sz="2800" dirty="0">
                <a:latin typeface="Century" panose="02040604050505020304" pitchFamily="18" charset="0"/>
                <a:ea typeface="Verdana" panose="020B0604030504040204" pitchFamily="34" charset="0"/>
                <a:cs typeface="Times New Roman" panose="02020603050405020304" pitchFamily="18" charset="0"/>
              </a:rPr>
            </a:b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457200" indent="-457200">
              <a:buFont typeface="+mj-lt"/>
              <a:buAutoNum type="arabicPeriod"/>
            </a:pPr>
            <a:r>
              <a:rPr lang="en-CA" sz="2800" dirty="0">
                <a:latin typeface="Century" panose="02040604050505020304" pitchFamily="18" charset="0"/>
                <a:ea typeface="Verdana" panose="020B0604030504040204" pitchFamily="34" charset="0"/>
                <a:cs typeface="Times New Roman" panose="02020603050405020304" pitchFamily="18" charset="0"/>
              </a:rPr>
              <a:t>A family has moved into the parish and the mom would like to connect with other women in the parish.  </a:t>
            </a:r>
          </a:p>
          <a:p>
            <a:pPr marL="285750" indent="-285750">
              <a:buFont typeface="Arial" panose="020B0604020202020204" pitchFamily="34" charset="0"/>
              <a:buChar char="•"/>
            </a:pPr>
            <a:endParaRPr lang="en-CA" sz="2400" b="1" dirty="0">
              <a:latin typeface="Century" panose="02040604050505020304" pitchFamily="18" charset="0"/>
              <a:ea typeface="Verdana" panose="020B0604030504040204" pitchFamily="34" charset="0"/>
              <a:cs typeface="Times New Roman" panose="02020603050405020304" pitchFamily="18" charset="0"/>
            </a:endParaRPr>
          </a:p>
          <a:p>
            <a:endParaRPr lang="en-CA" sz="2800" dirty="0">
              <a:latin typeface="Verdana" panose="020B0604030504040204" pitchFamily="34" charset="0"/>
              <a:ea typeface="Verdana" panose="020B0604030504040204" pitchFamily="34" charset="0"/>
            </a:endParaRPr>
          </a:p>
        </p:txBody>
      </p:sp>
      <p:pic>
        <p:nvPicPr>
          <p:cNvPr id="11" name="Picture 10">
            <a:extLst>
              <a:ext uri="{FF2B5EF4-FFF2-40B4-BE49-F238E27FC236}">
                <a16:creationId xmlns:a16="http://schemas.microsoft.com/office/drawing/2014/main" id="{7A105292-C2EC-C2D5-23FD-72AE156202D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162212" y="4986371"/>
            <a:ext cx="3323906" cy="1536979"/>
          </a:xfrm>
          <a:prstGeom prst="rect">
            <a:avLst/>
          </a:prstGeom>
        </p:spPr>
      </p:pic>
      <p:pic>
        <p:nvPicPr>
          <p:cNvPr id="4" name="Picture 3">
            <a:extLst>
              <a:ext uri="{FF2B5EF4-FFF2-40B4-BE49-F238E27FC236}">
                <a16:creationId xmlns:a16="http://schemas.microsoft.com/office/drawing/2014/main" id="{CA04F933-3C7D-9C08-A376-BA3425B8DABA}"/>
              </a:ext>
            </a:extLst>
          </p:cNvPr>
          <p:cNvPicPr>
            <a:picLocks noChangeAspect="1"/>
          </p:cNvPicPr>
          <p:nvPr/>
        </p:nvPicPr>
        <p:blipFill>
          <a:blip r:embed="rId6"/>
          <a:stretch>
            <a:fillRect/>
          </a:stretch>
        </p:blipFill>
        <p:spPr>
          <a:xfrm>
            <a:off x="10229941" y="1786662"/>
            <a:ext cx="2267978" cy="1053939"/>
          </a:xfrm>
          <a:prstGeom prst="rect">
            <a:avLst/>
          </a:prstGeom>
        </p:spPr>
      </p:pic>
    </p:spTree>
    <p:custDataLst>
      <p:tags r:id="rId1"/>
    </p:custDataLst>
    <p:extLst>
      <p:ext uri="{BB962C8B-B14F-4D97-AF65-F5344CB8AC3E}">
        <p14:creationId xmlns:p14="http://schemas.microsoft.com/office/powerpoint/2010/main" val="220729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850FB-7116-9C77-EEBE-EE216B7FAB3D}"/>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Tips for Effective Mentoring </a:t>
            </a:r>
          </a:p>
        </p:txBody>
      </p:sp>
      <p:sp>
        <p:nvSpPr>
          <p:cNvPr id="4" name="TextBox 3">
            <a:extLst>
              <a:ext uri="{FF2B5EF4-FFF2-40B4-BE49-F238E27FC236}">
                <a16:creationId xmlns:a16="http://schemas.microsoft.com/office/drawing/2014/main" id="{DFB3344B-DE22-613F-217E-DD219A75366F}"/>
              </a:ext>
            </a:extLst>
          </p:cNvPr>
          <p:cNvSpPr txBox="1"/>
          <p:nvPr/>
        </p:nvSpPr>
        <p:spPr>
          <a:xfrm>
            <a:off x="4067175" y="990600"/>
            <a:ext cx="7210425" cy="5109091"/>
          </a:xfrm>
          <a:prstGeom prst="rect">
            <a:avLst/>
          </a:prstGeom>
          <a:noFill/>
        </p:spPr>
        <p:txBody>
          <a:bodyPr wrap="square" rtlCol="0">
            <a:spAutoFit/>
          </a:bodyPr>
          <a:lstStyle/>
          <a:p>
            <a:r>
              <a:rPr lang="en-CA" sz="2800" dirty="0">
                <a:latin typeface="Century" panose="02040604050505020304" pitchFamily="18" charset="0"/>
                <a:ea typeface="Verdana" panose="020B0604030504040204" pitchFamily="34" charset="0"/>
                <a:cs typeface="Times New Roman" panose="02020603050405020304" pitchFamily="18" charset="0"/>
              </a:rPr>
              <a:t>A mentor’s role is to guide, inspire, support and encourage their mentee.  </a:t>
            </a:r>
            <a:br>
              <a:rPr lang="en-CA" sz="2800" dirty="0">
                <a:latin typeface="Century" panose="02040604050505020304" pitchFamily="18" charset="0"/>
                <a:ea typeface="Verdana" panose="020B0604030504040204" pitchFamily="34" charset="0"/>
                <a:cs typeface="Times New Roman" panose="02020603050405020304" pitchFamily="18" charset="0"/>
              </a:rPr>
            </a:br>
            <a:endParaRPr lang="en-CA" sz="2800" dirty="0">
              <a:latin typeface="Century" panose="02040604050505020304" pitchFamily="18" charset="0"/>
              <a:ea typeface="Verdana" panose="020B0604030504040204" pitchFamily="34" charset="0"/>
              <a:cs typeface="Times New Roman" panose="02020603050405020304" pitchFamily="18" charset="0"/>
            </a:endParaRPr>
          </a:p>
          <a:p>
            <a:r>
              <a:rPr lang="en-CA" sz="2800" dirty="0">
                <a:latin typeface="Century" panose="02040604050505020304" pitchFamily="18" charset="0"/>
                <a:ea typeface="Verdana" panose="020B0604030504040204" pitchFamily="34" charset="0"/>
                <a:cs typeface="Times New Roman" panose="02020603050405020304" pitchFamily="18" charset="0"/>
              </a:rPr>
              <a:t>Consider then what this might look like.   </a:t>
            </a:r>
            <a:br>
              <a:rPr lang="en-CA" sz="2800" dirty="0">
                <a:latin typeface="Century" panose="02040604050505020304" pitchFamily="18" charset="0"/>
                <a:ea typeface="Verdana" panose="020B0604030504040204" pitchFamily="34" charset="0"/>
                <a:cs typeface="Times New Roman" panose="02020603050405020304" pitchFamily="18" charset="0"/>
              </a:rPr>
            </a:b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i="1" dirty="0">
                <a:latin typeface="Century" panose="02040604050505020304" pitchFamily="18" charset="0"/>
                <a:ea typeface="Verdana" panose="020B0604030504040204" pitchFamily="34" charset="0"/>
                <a:cs typeface="Times New Roman" panose="02020603050405020304" pitchFamily="18" charset="0"/>
              </a:rPr>
              <a:t>As a mentee, if you needed help or had a problem to resolve, what would you want from your mentor?  </a:t>
            </a:r>
            <a:br>
              <a:rPr lang="en-CA" sz="2800" i="1" dirty="0">
                <a:latin typeface="Century" panose="02040604050505020304" pitchFamily="18" charset="0"/>
                <a:ea typeface="Verdana" panose="020B0604030504040204" pitchFamily="34" charset="0"/>
                <a:cs typeface="Times New Roman" panose="02020603050405020304" pitchFamily="18" charset="0"/>
              </a:rPr>
            </a:br>
            <a:endParaRPr lang="en-CA" sz="2800" i="1"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i="1" dirty="0">
                <a:latin typeface="Century" panose="02040604050505020304" pitchFamily="18" charset="0"/>
                <a:ea typeface="Verdana" panose="020B0604030504040204" pitchFamily="34" charset="0"/>
                <a:cs typeface="Times New Roman" panose="02020603050405020304" pitchFamily="18" charset="0"/>
              </a:rPr>
              <a:t>As a mentor, what would you do or say to help your mentee resolve a problem? </a:t>
            </a:r>
          </a:p>
          <a:p>
            <a:endParaRPr lang="en-CA" i="1" dirty="0">
              <a:latin typeface="Verdana" panose="020B0604030504040204" pitchFamily="34" charset="0"/>
              <a:ea typeface="Verdana" panose="020B0604030504040204" pitchFamily="34" charset="0"/>
            </a:endParaRPr>
          </a:p>
        </p:txBody>
      </p:sp>
      <p:pic>
        <p:nvPicPr>
          <p:cNvPr id="1026" name="Picture 2" descr="Role of teachers and instructors as mentors">
            <a:extLst>
              <a:ext uri="{FF2B5EF4-FFF2-40B4-BE49-F238E27FC236}">
                <a16:creationId xmlns:a16="http://schemas.microsoft.com/office/drawing/2014/main" id="{9ACDC4B7-CF8E-2B3A-2F97-71F58ADFD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6" y="1343026"/>
            <a:ext cx="3300671" cy="423862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1181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43694-8C6F-64AB-D687-2B4FE6D0975D}"/>
              </a:ext>
            </a:extLst>
          </p:cNvPr>
          <p:cNvSpPr>
            <a:spLocks noGrp="1"/>
          </p:cNvSpPr>
          <p:nvPr>
            <p:ph type="ctrTitle"/>
          </p:nvPr>
        </p:nvSpPr>
        <p:spPr/>
        <p:txBody>
          <a:bodyPr>
            <a:normAutofit/>
          </a:bodyPr>
          <a:lstStyle/>
          <a:p>
            <a:r>
              <a:rPr lang="en-CA" dirty="0">
                <a:latin typeface="Century" panose="02040604050505020304" pitchFamily="18" charset="0"/>
                <a:cs typeface="Times New Roman" panose="02020603050405020304" pitchFamily="18" charset="0"/>
              </a:rPr>
              <a:t>Important Skills for Mentors</a:t>
            </a:r>
            <a:endParaRPr lang="en-CA" i="1" dirty="0">
              <a:latin typeface="Century" panose="020406040505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1306B902-59B3-426F-A12D-310FC1F2DE20}"/>
              </a:ext>
            </a:extLst>
          </p:cNvPr>
          <p:cNvSpPr txBox="1"/>
          <p:nvPr/>
        </p:nvSpPr>
        <p:spPr>
          <a:xfrm>
            <a:off x="876298" y="936684"/>
            <a:ext cx="5219700" cy="5693866"/>
          </a:xfrm>
          <a:prstGeom prst="rect">
            <a:avLst/>
          </a:prstGeom>
          <a:noFill/>
        </p:spPr>
        <p:txBody>
          <a:bodyPr wrap="square" rtlCol="0">
            <a:spAutoFit/>
          </a:bodyPr>
          <a:lstStyle/>
          <a:p>
            <a:r>
              <a:rPr lang="en-CA" sz="2800" dirty="0">
                <a:latin typeface="Century" panose="02040604050505020304" pitchFamily="18" charset="0"/>
                <a:ea typeface="Verdana" panose="020B0604030504040204" pitchFamily="34" charset="0"/>
                <a:cs typeface="Times New Roman" panose="02020603050405020304" pitchFamily="18" charset="0"/>
              </a:rPr>
              <a:t>Consider the following tips: </a:t>
            </a:r>
          </a:p>
          <a:p>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Listen  </a:t>
            </a:r>
          </a:p>
          <a:p>
            <a:pPr marL="342900" indent="-3429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Encourage </a:t>
            </a:r>
          </a:p>
          <a:p>
            <a:pPr marL="342900" indent="-3429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Respect</a:t>
            </a:r>
          </a:p>
          <a:p>
            <a:pPr marL="342900" indent="-3429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Be non-judgemental </a:t>
            </a:r>
          </a:p>
          <a:p>
            <a:pPr marL="342900" indent="-3429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Inspire </a:t>
            </a:r>
          </a:p>
          <a:p>
            <a:pPr marL="342900" indent="-3429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Motivate </a:t>
            </a:r>
          </a:p>
        </p:txBody>
      </p:sp>
      <p:pic>
        <p:nvPicPr>
          <p:cNvPr id="7" name="Picture 6">
            <a:extLst>
              <a:ext uri="{FF2B5EF4-FFF2-40B4-BE49-F238E27FC236}">
                <a16:creationId xmlns:a16="http://schemas.microsoft.com/office/drawing/2014/main" id="{23C688BF-BA19-0DC9-0997-5B89039FEB1D}"/>
              </a:ext>
            </a:extLst>
          </p:cNvPr>
          <p:cNvPicPr>
            <a:picLocks noChangeAspect="1"/>
          </p:cNvPicPr>
          <p:nvPr/>
        </p:nvPicPr>
        <p:blipFill>
          <a:blip r:embed="rId3"/>
          <a:stretch>
            <a:fillRect/>
          </a:stretch>
        </p:blipFill>
        <p:spPr>
          <a:xfrm>
            <a:off x="6524853" y="1918779"/>
            <a:ext cx="3317790" cy="2211860"/>
          </a:xfrm>
          <a:prstGeom prst="rect">
            <a:avLst/>
          </a:prstGeom>
        </p:spPr>
      </p:pic>
      <p:pic>
        <p:nvPicPr>
          <p:cNvPr id="9" name="Picture 8">
            <a:extLst>
              <a:ext uri="{FF2B5EF4-FFF2-40B4-BE49-F238E27FC236}">
                <a16:creationId xmlns:a16="http://schemas.microsoft.com/office/drawing/2014/main" id="{11B560F3-CF4F-3037-A602-AD675D2F7D93}"/>
              </a:ext>
            </a:extLst>
          </p:cNvPr>
          <p:cNvPicPr>
            <a:picLocks noChangeAspect="1"/>
          </p:cNvPicPr>
          <p:nvPr/>
        </p:nvPicPr>
        <p:blipFill>
          <a:blip r:embed="rId4"/>
          <a:stretch>
            <a:fillRect/>
          </a:stretch>
        </p:blipFill>
        <p:spPr>
          <a:xfrm>
            <a:off x="8394965" y="4273568"/>
            <a:ext cx="3317790" cy="2356982"/>
          </a:xfrm>
          <a:prstGeom prst="rect">
            <a:avLst/>
          </a:prstGeom>
        </p:spPr>
      </p:pic>
    </p:spTree>
    <p:extLst>
      <p:ext uri="{BB962C8B-B14F-4D97-AF65-F5344CB8AC3E}">
        <p14:creationId xmlns:p14="http://schemas.microsoft.com/office/powerpoint/2010/main" val="130243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E82A-7A7C-6849-5F53-4E0160771001}"/>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Mentoring in the League </a:t>
            </a:r>
          </a:p>
        </p:txBody>
      </p:sp>
      <p:sp>
        <p:nvSpPr>
          <p:cNvPr id="3" name="TextBox 2">
            <a:extLst>
              <a:ext uri="{FF2B5EF4-FFF2-40B4-BE49-F238E27FC236}">
                <a16:creationId xmlns:a16="http://schemas.microsoft.com/office/drawing/2014/main" id="{1449F09F-209E-7195-664A-F4875F6B5ACB}"/>
              </a:ext>
            </a:extLst>
          </p:cNvPr>
          <p:cNvSpPr txBox="1"/>
          <p:nvPr/>
        </p:nvSpPr>
        <p:spPr>
          <a:xfrm>
            <a:off x="619125" y="1333500"/>
            <a:ext cx="10963275" cy="2246769"/>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Is mentoring part of the League’s story?  </a:t>
            </a:r>
            <a:br>
              <a:rPr lang="en-CA" sz="2800" dirty="0">
                <a:latin typeface="Century" panose="02040604050505020304" pitchFamily="18" charset="0"/>
                <a:ea typeface="Verdana" panose="020B0604030504040204" pitchFamily="34" charset="0"/>
                <a:cs typeface="Times New Roman" panose="02020603050405020304" pitchFamily="18" charset="0"/>
              </a:rPr>
            </a:b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457200" indent="-4572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How could mentoring be used in parish councils? </a:t>
            </a:r>
          </a:p>
          <a:p>
            <a:pPr marL="457200" indent="-4572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457200" indent="-4572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How can mentoring be used at other levels of the League?  </a:t>
            </a:r>
          </a:p>
        </p:txBody>
      </p:sp>
      <p:pic>
        <p:nvPicPr>
          <p:cNvPr id="4" name="Picture 3" descr="Woman standing on a beach">
            <a:extLst>
              <a:ext uri="{FF2B5EF4-FFF2-40B4-BE49-F238E27FC236}">
                <a16:creationId xmlns:a16="http://schemas.microsoft.com/office/drawing/2014/main" id="{5F25288B-F39F-7C93-B38E-2D3DAD02E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874" y="4241185"/>
            <a:ext cx="3750068" cy="230556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4473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A0686-3A35-FA3E-0A34-AF4DE4B59097}"/>
              </a:ext>
            </a:extLst>
          </p:cNvPr>
          <p:cNvSpPr>
            <a:spLocks noGrp="1"/>
          </p:cNvSpPr>
          <p:nvPr>
            <p:ph type="ctrTitle"/>
          </p:nvPr>
        </p:nvSpPr>
        <p:spPr/>
        <p:txBody>
          <a:bodyPr/>
          <a:lstStyle/>
          <a:p>
            <a:r>
              <a:rPr lang="en-CA" dirty="0"/>
              <a:t>Conclusion </a:t>
            </a:r>
          </a:p>
        </p:txBody>
      </p:sp>
      <p:sp>
        <p:nvSpPr>
          <p:cNvPr id="4" name="TextBox 3">
            <a:extLst>
              <a:ext uri="{FF2B5EF4-FFF2-40B4-BE49-F238E27FC236}">
                <a16:creationId xmlns:a16="http://schemas.microsoft.com/office/drawing/2014/main" id="{64AC819D-5F33-D7E7-21C5-C45E632ADB05}"/>
              </a:ext>
            </a:extLst>
          </p:cNvPr>
          <p:cNvSpPr txBox="1"/>
          <p:nvPr/>
        </p:nvSpPr>
        <p:spPr>
          <a:xfrm>
            <a:off x="1366464" y="3590819"/>
            <a:ext cx="10411574" cy="2677656"/>
          </a:xfrm>
          <a:prstGeom prst="rect">
            <a:avLst/>
          </a:prstGeom>
          <a:noFill/>
        </p:spPr>
        <p:txBody>
          <a:bodyPr wrap="square">
            <a:spAutoFit/>
          </a:bodyPr>
          <a:lstStyle/>
          <a:p>
            <a:pPr marL="457200" indent="-4572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Mentoring is a significant role. </a:t>
            </a:r>
          </a:p>
          <a:p>
            <a:pPr marL="457200" indent="-4572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457200" indent="-4572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Creator God has gifted all of us.  </a:t>
            </a:r>
          </a:p>
          <a:p>
            <a:pPr marL="457200" indent="-457200">
              <a:buFont typeface="Arial" panose="020B0604020202020204" pitchFamily="34" charset="0"/>
              <a:buChar char="•"/>
            </a:pPr>
            <a:endParaRPr lang="en-CA" sz="2800" dirty="0">
              <a:latin typeface="Century" panose="02040604050505020304" pitchFamily="18" charset="0"/>
              <a:ea typeface="Verdana" panose="020B0604030504040204" pitchFamily="34" charset="0"/>
              <a:cs typeface="Times New Roman" panose="02020603050405020304" pitchFamily="18" charset="0"/>
            </a:endParaRPr>
          </a:p>
          <a:p>
            <a:pPr marL="457200" indent="-457200">
              <a:buFont typeface="Arial" panose="020B0604020202020204" pitchFamily="34" charset="0"/>
              <a:buChar char="•"/>
            </a:pPr>
            <a:r>
              <a:rPr lang="en-CA" sz="2800" dirty="0">
                <a:latin typeface="Century" panose="02040604050505020304" pitchFamily="18" charset="0"/>
                <a:ea typeface="Verdana" panose="020B0604030504040204" pitchFamily="34" charset="0"/>
                <a:cs typeface="Times New Roman" panose="02020603050405020304" pitchFamily="18" charset="0"/>
              </a:rPr>
              <a:t>Let us all prayerfully consider our response to Jesus’ invitation to help others.   </a:t>
            </a:r>
          </a:p>
        </p:txBody>
      </p:sp>
      <p:sp>
        <p:nvSpPr>
          <p:cNvPr id="3" name="TextBox 2">
            <a:extLst>
              <a:ext uri="{FF2B5EF4-FFF2-40B4-BE49-F238E27FC236}">
                <a16:creationId xmlns:a16="http://schemas.microsoft.com/office/drawing/2014/main" id="{3D83CAEC-8D64-FBE4-45AD-3C86E85686A8}"/>
              </a:ext>
            </a:extLst>
          </p:cNvPr>
          <p:cNvSpPr txBox="1"/>
          <p:nvPr/>
        </p:nvSpPr>
        <p:spPr>
          <a:xfrm>
            <a:off x="1718632" y="1356189"/>
            <a:ext cx="9089782" cy="138499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path path="rect">
              <a:fillToRect l="100000" t="100000"/>
            </a:path>
            <a:tileRect r="-100000" b="-100000"/>
          </a:gradFill>
          <a:ln>
            <a:solidFill>
              <a:srgbClr val="EDE9E7"/>
            </a:solidFill>
          </a:ln>
          <a:effectLst>
            <a:glow rad="127000">
              <a:schemeClr val="accent1">
                <a:alpha val="99000"/>
              </a:schemeClr>
            </a:glow>
            <a:softEdge rad="38100"/>
          </a:effectLst>
        </p:spPr>
        <p:txBody>
          <a:bodyPr wrap="square" rtlCol="0">
            <a:spAutoFit/>
          </a:bodyPr>
          <a:lstStyle/>
          <a:p>
            <a:pPr algn="ctr"/>
            <a:r>
              <a:rPr lang="en-CA" sz="2800" i="1" dirty="0">
                <a:solidFill>
                  <a:srgbClr val="5D2884"/>
                </a:solidFill>
                <a:latin typeface="Century" panose="02040604050505020304" pitchFamily="18" charset="0"/>
                <a:cs typeface="Times New Roman" panose="02020603050405020304" pitchFamily="18" charset="0"/>
              </a:rPr>
              <a:t>“Your talent is God’s gift to you.  </a:t>
            </a:r>
            <a:br>
              <a:rPr lang="en-CA" sz="2800" i="1" dirty="0">
                <a:solidFill>
                  <a:srgbClr val="5D2884"/>
                </a:solidFill>
                <a:latin typeface="Century" panose="02040604050505020304" pitchFamily="18" charset="0"/>
                <a:cs typeface="Times New Roman" panose="02020603050405020304" pitchFamily="18" charset="0"/>
              </a:rPr>
            </a:br>
            <a:r>
              <a:rPr lang="en-CA" sz="2800" i="1" dirty="0">
                <a:solidFill>
                  <a:srgbClr val="5D2884"/>
                </a:solidFill>
                <a:latin typeface="Century" panose="02040604050505020304" pitchFamily="18" charset="0"/>
                <a:cs typeface="Times New Roman" panose="02020603050405020304" pitchFamily="18" charset="0"/>
              </a:rPr>
              <a:t>What you do with it, is your gift back to God.”</a:t>
            </a:r>
            <a:br>
              <a:rPr lang="en-CA" sz="2800" i="1" dirty="0">
                <a:solidFill>
                  <a:srgbClr val="5D2884"/>
                </a:solidFill>
                <a:latin typeface="Century" panose="02040604050505020304" pitchFamily="18" charset="0"/>
                <a:cs typeface="Times New Roman" panose="02020603050405020304" pitchFamily="18" charset="0"/>
              </a:rPr>
            </a:br>
            <a:r>
              <a:rPr lang="en-CA" sz="2800" i="1" dirty="0">
                <a:solidFill>
                  <a:srgbClr val="5D2884"/>
                </a:solidFill>
                <a:latin typeface="Century" panose="02040604050505020304" pitchFamily="18" charset="0"/>
                <a:cs typeface="Times New Roman" panose="02020603050405020304" pitchFamily="18" charset="0"/>
              </a:rPr>
              <a:t>                                                          Leo </a:t>
            </a:r>
            <a:r>
              <a:rPr lang="en-CA" sz="2800" i="1" dirty="0" err="1">
                <a:solidFill>
                  <a:srgbClr val="5D2884"/>
                </a:solidFill>
                <a:latin typeface="Century" panose="02040604050505020304" pitchFamily="18" charset="0"/>
                <a:cs typeface="Times New Roman" panose="02020603050405020304" pitchFamily="18" charset="0"/>
              </a:rPr>
              <a:t>Buscaglia</a:t>
            </a:r>
            <a:r>
              <a:rPr lang="en-CA" sz="2800" i="1" dirty="0">
                <a:solidFill>
                  <a:srgbClr val="5D2884"/>
                </a:solidFill>
                <a:latin typeface="Century" panose="02040604050505020304" pitchFamily="18" charset="0"/>
                <a:cs typeface="Times New Roman" panose="02020603050405020304" pitchFamily="18" charset="0"/>
              </a:rPr>
              <a:t> </a:t>
            </a:r>
          </a:p>
        </p:txBody>
      </p:sp>
    </p:spTree>
    <p:extLst>
      <p:ext uri="{BB962C8B-B14F-4D97-AF65-F5344CB8AC3E}">
        <p14:creationId xmlns:p14="http://schemas.microsoft.com/office/powerpoint/2010/main" val="409359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47CB4-507F-6D76-3F34-10C4F7907439}"/>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Closing Prayer </a:t>
            </a:r>
          </a:p>
        </p:txBody>
      </p:sp>
      <p:sp>
        <p:nvSpPr>
          <p:cNvPr id="3" name="TextBox 2">
            <a:extLst>
              <a:ext uri="{FF2B5EF4-FFF2-40B4-BE49-F238E27FC236}">
                <a16:creationId xmlns:a16="http://schemas.microsoft.com/office/drawing/2014/main" id="{E5D43F39-C1EA-D1E2-C600-4FD7FFAEF000}"/>
              </a:ext>
            </a:extLst>
          </p:cNvPr>
          <p:cNvSpPr txBox="1"/>
          <p:nvPr/>
        </p:nvSpPr>
        <p:spPr>
          <a:xfrm>
            <a:off x="268941" y="876086"/>
            <a:ext cx="11707906" cy="5693866"/>
          </a:xfrm>
          <a:prstGeom prst="rect">
            <a:avLst/>
          </a:prstGeom>
          <a:noFill/>
        </p:spPr>
        <p:txBody>
          <a:bodyPr wrap="square" rtlCol="0">
            <a:spAutoFit/>
          </a:bodyPr>
          <a:lstStyle/>
          <a:p>
            <a:pPr algn="ctr">
              <a:spcAft>
                <a:spcPts val="600"/>
              </a:spcAft>
            </a:pPr>
            <a:r>
              <a:rPr lang="en-CA" sz="2600" b="1" dirty="0">
                <a:solidFill>
                  <a:srgbClr val="000000"/>
                </a:solidFill>
                <a:effectLst/>
                <a:latin typeface="+mj-lt"/>
                <a:ea typeface="Calibri" panose="020F0502020204030204" pitchFamily="34" charset="0"/>
                <a:cs typeface="Arial" panose="020B0604020202020204" pitchFamily="34" charset="0"/>
              </a:rPr>
              <a:t>A Prayer of Thanks for Godly Mentors</a:t>
            </a:r>
            <a:endParaRPr lang="en-CA" sz="2600" dirty="0">
              <a:solidFill>
                <a:srgbClr val="000000"/>
              </a:solidFill>
              <a:effectLst/>
              <a:latin typeface="+mj-lt"/>
              <a:ea typeface="Calibri" panose="020F0502020204030204" pitchFamily="34" charset="0"/>
              <a:cs typeface="Arial" panose="020B0604020202020204" pitchFamily="34" charset="0"/>
            </a:endParaRPr>
          </a:p>
          <a:p>
            <a:pPr algn="ctr">
              <a:spcAft>
                <a:spcPts val="600"/>
              </a:spcAft>
            </a:pPr>
            <a:r>
              <a:rPr lang="en-US" sz="2400" dirty="0">
                <a:solidFill>
                  <a:srgbClr val="000000"/>
                </a:solidFill>
                <a:effectLst/>
                <a:latin typeface="+mj-lt"/>
                <a:ea typeface="Calibri" panose="020F0502020204030204" pitchFamily="34" charset="0"/>
                <a:cs typeface="Arial" panose="020B0604020202020204" pitchFamily="34" charset="0"/>
              </a:rPr>
              <a:t>Thank You, Father, that You have guided me through my life and</a:t>
            </a:r>
            <a:endParaRPr lang="en-CA" sz="2400" dirty="0">
              <a:solidFill>
                <a:srgbClr val="000000"/>
              </a:solidFill>
              <a:effectLst/>
              <a:latin typeface="+mj-lt"/>
              <a:ea typeface="Calibri" panose="020F0502020204030204" pitchFamily="34" charset="0"/>
              <a:cs typeface="Arial" panose="020B0604020202020204" pitchFamily="34" charset="0"/>
            </a:endParaRPr>
          </a:p>
          <a:p>
            <a:pPr algn="ctr">
              <a:spcAft>
                <a:spcPts val="600"/>
              </a:spcAft>
            </a:pPr>
            <a:r>
              <a:rPr lang="en-US" sz="2400" dirty="0">
                <a:solidFill>
                  <a:srgbClr val="000000"/>
                </a:solidFill>
                <a:effectLst/>
                <a:latin typeface="+mj-lt"/>
                <a:ea typeface="Calibri" panose="020F0502020204030204" pitchFamily="34" charset="0"/>
                <a:cs typeface="Arial" panose="020B0604020202020204" pitchFamily="34" charset="0"/>
              </a:rPr>
              <a:t>blessed me with various spiritual mentors along the way.</a:t>
            </a:r>
            <a:endParaRPr lang="en-CA" sz="2400" dirty="0">
              <a:solidFill>
                <a:srgbClr val="000000"/>
              </a:solidFill>
              <a:effectLst/>
              <a:latin typeface="+mj-lt"/>
              <a:ea typeface="Calibri" panose="020F0502020204030204" pitchFamily="34" charset="0"/>
              <a:cs typeface="Arial" panose="020B0604020202020204" pitchFamily="34" charset="0"/>
            </a:endParaRPr>
          </a:p>
          <a:p>
            <a:pPr algn="ctr">
              <a:spcAft>
                <a:spcPts val="600"/>
              </a:spcAft>
            </a:pPr>
            <a:r>
              <a:rPr lang="en-US" sz="2400" dirty="0">
                <a:solidFill>
                  <a:srgbClr val="000000"/>
                </a:solidFill>
                <a:effectLst/>
                <a:latin typeface="+mj-lt"/>
                <a:ea typeface="Calibri" panose="020F0502020204030204" pitchFamily="34" charset="0"/>
                <a:cs typeface="Arial" panose="020B0604020202020204" pitchFamily="34" charset="0"/>
              </a:rPr>
              <a:t>Thank You for the men and women You have used throughout my Christian life</a:t>
            </a:r>
            <a:endParaRPr lang="en-CA" sz="2400" dirty="0">
              <a:solidFill>
                <a:srgbClr val="000000"/>
              </a:solidFill>
              <a:effectLst/>
              <a:latin typeface="+mj-lt"/>
              <a:ea typeface="Calibri" panose="020F0502020204030204" pitchFamily="34" charset="0"/>
              <a:cs typeface="Arial" panose="020B0604020202020204" pitchFamily="34" charset="0"/>
            </a:endParaRPr>
          </a:p>
          <a:p>
            <a:pPr algn="ctr">
              <a:spcAft>
                <a:spcPts val="600"/>
              </a:spcAft>
            </a:pPr>
            <a:r>
              <a:rPr lang="en-US" sz="2400" dirty="0">
                <a:solidFill>
                  <a:srgbClr val="000000"/>
                </a:solidFill>
                <a:effectLst/>
                <a:latin typeface="+mj-lt"/>
                <a:ea typeface="Calibri" panose="020F0502020204030204" pitchFamily="34" charset="0"/>
                <a:cs typeface="Arial" panose="020B0604020202020204" pitchFamily="34" charset="0"/>
              </a:rPr>
              <a:t>to teach and encourage me and to share their godly wisdom as well as their gentle correction.</a:t>
            </a:r>
            <a:endParaRPr lang="en-CA" sz="2400" dirty="0">
              <a:solidFill>
                <a:srgbClr val="000000"/>
              </a:solidFill>
              <a:effectLst/>
              <a:latin typeface="+mj-lt"/>
              <a:ea typeface="Calibri" panose="020F0502020204030204" pitchFamily="34" charset="0"/>
              <a:cs typeface="Arial" panose="020B0604020202020204" pitchFamily="34" charset="0"/>
            </a:endParaRPr>
          </a:p>
          <a:p>
            <a:pPr algn="ctr"/>
            <a:r>
              <a:rPr lang="en-CA" sz="1000" dirty="0">
                <a:solidFill>
                  <a:srgbClr val="000000"/>
                </a:solidFill>
                <a:effectLst/>
                <a:latin typeface="+mj-lt"/>
                <a:ea typeface="Calibri" panose="020F0502020204030204" pitchFamily="34" charset="0"/>
                <a:cs typeface="Arial" panose="020B0604020202020204" pitchFamily="34" charset="0"/>
              </a:rPr>
              <a:t> </a:t>
            </a:r>
          </a:p>
          <a:p>
            <a:pPr algn="ctr">
              <a:spcAft>
                <a:spcPts val="600"/>
              </a:spcAft>
            </a:pPr>
            <a:r>
              <a:rPr lang="en-US" sz="2400" dirty="0">
                <a:solidFill>
                  <a:srgbClr val="000000"/>
                </a:solidFill>
                <a:effectLst/>
                <a:latin typeface="+mj-lt"/>
                <a:ea typeface="Calibri" panose="020F0502020204030204" pitchFamily="34" charset="0"/>
                <a:cs typeface="Arial" panose="020B0604020202020204" pitchFamily="34" charset="0"/>
              </a:rPr>
              <a:t>Give me an understanding heart and a teachable spirit, </a:t>
            </a:r>
            <a:endParaRPr lang="en-CA" sz="2400" dirty="0">
              <a:solidFill>
                <a:srgbClr val="000000"/>
              </a:solidFill>
              <a:effectLst/>
              <a:latin typeface="+mj-lt"/>
              <a:ea typeface="Calibri" panose="020F0502020204030204" pitchFamily="34" charset="0"/>
              <a:cs typeface="Arial" panose="020B0604020202020204" pitchFamily="34" charset="0"/>
            </a:endParaRPr>
          </a:p>
          <a:p>
            <a:pPr algn="ctr">
              <a:spcAft>
                <a:spcPts val="600"/>
              </a:spcAft>
            </a:pPr>
            <a:r>
              <a:rPr lang="en-US" sz="2400" dirty="0">
                <a:solidFill>
                  <a:srgbClr val="000000"/>
                </a:solidFill>
                <a:effectLst/>
                <a:latin typeface="+mj-lt"/>
                <a:ea typeface="Calibri" panose="020F0502020204030204" pitchFamily="34" charset="0"/>
                <a:cs typeface="Arial" panose="020B0604020202020204" pitchFamily="34" charset="0"/>
              </a:rPr>
              <a:t>so that I may take to heart the spiritual lessons that You would have me learn, </a:t>
            </a:r>
            <a:endParaRPr lang="en-CA" sz="2400" dirty="0">
              <a:solidFill>
                <a:srgbClr val="000000"/>
              </a:solidFill>
              <a:effectLst/>
              <a:latin typeface="+mj-lt"/>
              <a:ea typeface="Calibri" panose="020F0502020204030204" pitchFamily="34" charset="0"/>
              <a:cs typeface="Arial" panose="020B0604020202020204" pitchFamily="34" charset="0"/>
            </a:endParaRPr>
          </a:p>
          <a:p>
            <a:pPr algn="ctr">
              <a:spcAft>
                <a:spcPts val="600"/>
              </a:spcAft>
            </a:pPr>
            <a:r>
              <a:rPr lang="en-US" sz="2400" dirty="0">
                <a:solidFill>
                  <a:srgbClr val="000000"/>
                </a:solidFill>
                <a:effectLst/>
                <a:latin typeface="+mj-lt"/>
                <a:ea typeface="Calibri" panose="020F0502020204030204" pitchFamily="34" charset="0"/>
                <a:cs typeface="Arial" panose="020B0604020202020204" pitchFamily="34" charset="0"/>
              </a:rPr>
              <a:t>and may I be used by You to fulfil the good works that You have prepared for me to do.</a:t>
            </a:r>
            <a:endParaRPr lang="en-CA" sz="2400" dirty="0">
              <a:solidFill>
                <a:srgbClr val="000000"/>
              </a:solidFill>
              <a:effectLst/>
              <a:latin typeface="+mj-lt"/>
              <a:ea typeface="Calibri" panose="020F0502020204030204" pitchFamily="34" charset="0"/>
              <a:cs typeface="Arial" panose="020B0604020202020204" pitchFamily="34" charset="0"/>
            </a:endParaRPr>
          </a:p>
          <a:p>
            <a:pPr algn="ctr"/>
            <a:r>
              <a:rPr lang="en-US" sz="2400" dirty="0">
                <a:solidFill>
                  <a:srgbClr val="000000"/>
                </a:solidFill>
                <a:effectLst/>
                <a:latin typeface="+mj-lt"/>
                <a:ea typeface="Calibri" panose="020F0502020204030204" pitchFamily="34" charset="0"/>
                <a:cs typeface="Arial" panose="020B0604020202020204" pitchFamily="34" charset="0"/>
              </a:rPr>
              <a:t>In Jesus' name I pray,</a:t>
            </a:r>
            <a:endParaRPr lang="en-CA" sz="2400" dirty="0">
              <a:solidFill>
                <a:srgbClr val="000000"/>
              </a:solidFill>
              <a:effectLst/>
              <a:latin typeface="+mj-lt"/>
              <a:ea typeface="Calibri" panose="020F0502020204030204" pitchFamily="34" charset="0"/>
              <a:cs typeface="Arial" panose="020B0604020202020204" pitchFamily="34" charset="0"/>
            </a:endParaRPr>
          </a:p>
          <a:p>
            <a:pPr algn="ctr">
              <a:spcAft>
                <a:spcPts val="600"/>
              </a:spcAft>
            </a:pPr>
            <a:endParaRPr lang="en-CA" sz="1000" dirty="0">
              <a:solidFill>
                <a:srgbClr val="000000"/>
              </a:solidFill>
              <a:latin typeface="+mj-lt"/>
              <a:ea typeface="Calibri" panose="020F0502020204030204" pitchFamily="34" charset="0"/>
              <a:cs typeface="Arial" panose="020B0604020202020204" pitchFamily="34" charset="0"/>
            </a:endParaRPr>
          </a:p>
          <a:p>
            <a:pPr algn="ctr">
              <a:spcAft>
                <a:spcPts val="600"/>
              </a:spcAft>
            </a:pPr>
            <a:r>
              <a:rPr lang="en-US" sz="2400" dirty="0">
                <a:solidFill>
                  <a:srgbClr val="000000"/>
                </a:solidFill>
                <a:effectLst/>
                <a:latin typeface="+mj-lt"/>
                <a:ea typeface="Calibri" panose="020F0502020204030204" pitchFamily="34" charset="0"/>
                <a:cs typeface="Arial" panose="020B0604020202020204" pitchFamily="34" charset="0"/>
              </a:rPr>
              <a:t>Amen.</a:t>
            </a:r>
            <a:endParaRPr lang="en-CA" sz="2400" dirty="0">
              <a:solidFill>
                <a:srgbClr val="000000"/>
              </a:solidFill>
              <a:effectLst/>
              <a:latin typeface="+mj-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9627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2925A-64CB-F81C-BB15-EEEB80476D9F}"/>
              </a:ext>
            </a:extLst>
          </p:cNvPr>
          <p:cNvSpPr>
            <a:spLocks noGrp="1"/>
          </p:cNvSpPr>
          <p:nvPr>
            <p:ph type="ctrTitle"/>
          </p:nvPr>
        </p:nvSpPr>
        <p:spPr/>
        <p:txBody>
          <a:bodyPr/>
          <a:lstStyle/>
          <a:p>
            <a:r>
              <a:rPr lang="en-CA" b="1" dirty="0">
                <a:latin typeface="Century" panose="02040604050505020304" pitchFamily="18" charset="0"/>
                <a:cs typeface="Times New Roman" panose="02020603050405020304" pitchFamily="18" charset="0"/>
              </a:rPr>
              <a:t>Thank You! </a:t>
            </a:r>
          </a:p>
        </p:txBody>
      </p:sp>
      <p:pic>
        <p:nvPicPr>
          <p:cNvPr id="4" name="Picture 3" descr="A blackboard with colorful text&#10;&#10;Description automatically generated">
            <a:extLst>
              <a:ext uri="{FF2B5EF4-FFF2-40B4-BE49-F238E27FC236}">
                <a16:creationId xmlns:a16="http://schemas.microsoft.com/office/drawing/2014/main" id="{CB510418-FADA-02FD-280D-4713ED95A77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73996" y="931118"/>
            <a:ext cx="9355904" cy="5518910"/>
          </a:xfrm>
          <a:prstGeom prst="rect">
            <a:avLst/>
          </a:prstGeom>
        </p:spPr>
      </p:pic>
    </p:spTree>
    <p:extLst>
      <p:ext uri="{BB962C8B-B14F-4D97-AF65-F5344CB8AC3E}">
        <p14:creationId xmlns:p14="http://schemas.microsoft.com/office/powerpoint/2010/main" val="1712505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AA0B8-5F61-E569-5740-FFC6B7D20493}"/>
              </a:ext>
            </a:extLst>
          </p:cNvPr>
          <p:cNvSpPr>
            <a:spLocks noGrp="1"/>
          </p:cNvSpPr>
          <p:nvPr>
            <p:ph type="title"/>
          </p:nvPr>
        </p:nvSpPr>
        <p:spPr>
          <a:xfrm>
            <a:off x="5042018" y="1884513"/>
            <a:ext cx="7149981" cy="952855"/>
          </a:xfrm>
        </p:spPr>
        <p:txBody>
          <a:bodyPr>
            <a:normAutofit/>
          </a:bodyPr>
          <a:lstStyle/>
          <a:p>
            <a:pPr algn="ctr"/>
            <a:r>
              <a:rPr lang="en-CA" sz="4400" dirty="0">
                <a:latin typeface="Century" panose="02040604050505020304" pitchFamily="18" charset="0"/>
                <a:cs typeface="Times New Roman" panose="02020603050405020304" pitchFamily="18" charset="0"/>
              </a:rPr>
              <a:t>Mentoring Workshop</a:t>
            </a:r>
          </a:p>
        </p:txBody>
      </p:sp>
      <p:sp>
        <p:nvSpPr>
          <p:cNvPr id="3" name="Content Placeholder 2">
            <a:extLst>
              <a:ext uri="{FF2B5EF4-FFF2-40B4-BE49-F238E27FC236}">
                <a16:creationId xmlns:a16="http://schemas.microsoft.com/office/drawing/2014/main" id="{9228432D-086C-97DA-8CD3-C7943AE80ECB}"/>
              </a:ext>
            </a:extLst>
          </p:cNvPr>
          <p:cNvSpPr>
            <a:spLocks noGrp="1"/>
          </p:cNvSpPr>
          <p:nvPr>
            <p:ph idx="1"/>
          </p:nvPr>
        </p:nvSpPr>
        <p:spPr>
          <a:xfrm>
            <a:off x="5042019" y="4039243"/>
            <a:ext cx="7149981" cy="883587"/>
          </a:xfrm>
        </p:spPr>
        <p:txBody>
          <a:bodyPr/>
          <a:lstStyle/>
          <a:p>
            <a:pPr marL="0" indent="0" algn="ctr">
              <a:buNone/>
            </a:pPr>
            <a:r>
              <a:rPr lang="en-CA" sz="4800" dirty="0"/>
              <a:t> </a:t>
            </a:r>
          </a:p>
        </p:txBody>
      </p:sp>
      <p:sp>
        <p:nvSpPr>
          <p:cNvPr id="5" name="Content Placeholder 2">
            <a:extLst>
              <a:ext uri="{FF2B5EF4-FFF2-40B4-BE49-F238E27FC236}">
                <a16:creationId xmlns:a16="http://schemas.microsoft.com/office/drawing/2014/main" id="{A8867B6D-6F4A-7662-E23B-5AA2ED621696}"/>
              </a:ext>
            </a:extLst>
          </p:cNvPr>
          <p:cNvSpPr txBox="1">
            <a:spLocks/>
          </p:cNvSpPr>
          <p:nvPr/>
        </p:nvSpPr>
        <p:spPr>
          <a:xfrm>
            <a:off x="5042019" y="1247232"/>
            <a:ext cx="7149981" cy="687939"/>
          </a:xfrm>
          <a:prstGeom prst="rect">
            <a:avLst/>
          </a:prstGeom>
        </p:spPr>
        <p:txBody>
          <a:bodyPr/>
          <a:lstStyle>
            <a:lvl1pPr marL="228600" indent="-228600" algn="l" defTabSz="914400" rtl="0" eaLnBrk="1" latinLnBrk="0" hangingPunct="1">
              <a:lnSpc>
                <a:spcPct val="110000"/>
              </a:lnSpc>
              <a:spcBef>
                <a:spcPts val="1000"/>
              </a:spcBef>
              <a:buSzPct val="80000"/>
              <a:buFont typeface="Arial" panose="020B0604020202020204" pitchFamily="34" charset="0"/>
              <a:buChar char="•"/>
              <a:defRPr sz="3200" kern="1200">
                <a:solidFill>
                  <a:schemeClr val="tx1"/>
                </a:solidFill>
                <a:latin typeface="+mn-lt"/>
                <a:ea typeface="+mn-ea"/>
                <a:cs typeface="+mn-cs"/>
              </a:defRPr>
            </a:lvl1pPr>
            <a:lvl2pPr marL="502920" indent="-228600" algn="l" defTabSz="914400" rtl="0" eaLnBrk="1" latinLnBrk="0" hangingPunct="1">
              <a:lnSpc>
                <a:spcPct val="110000"/>
              </a:lnSpc>
              <a:spcBef>
                <a:spcPts val="500"/>
              </a:spcBef>
              <a:buSzPct val="80000"/>
              <a:buFont typeface="Goudy Old Style" panose="02020502050305020303" pitchFamily="18" charset="0"/>
              <a:buChar char="–"/>
              <a:defRPr sz="2800" i="1" kern="1200">
                <a:solidFill>
                  <a:schemeClr val="tx1"/>
                </a:solidFill>
                <a:latin typeface="+mn-lt"/>
                <a:ea typeface="+mn-ea"/>
                <a:cs typeface="+mn-cs"/>
              </a:defRPr>
            </a:lvl2pPr>
            <a:lvl3pPr marL="822960" indent="-228600" algn="l" defTabSz="914400" rtl="0" eaLnBrk="1" latinLnBrk="0" hangingPunct="1">
              <a:lnSpc>
                <a:spcPct val="110000"/>
              </a:lnSpc>
              <a:spcBef>
                <a:spcPts val="500"/>
              </a:spcBef>
              <a:buSzPct val="80000"/>
              <a:buFont typeface="Arial" panose="020B0604020202020204" pitchFamily="34" charset="0"/>
              <a:buChar char="•"/>
              <a:defRPr sz="2400" kern="1200">
                <a:solidFill>
                  <a:schemeClr val="tx1"/>
                </a:solidFill>
                <a:latin typeface="+mn-lt"/>
                <a:ea typeface="+mn-ea"/>
                <a:cs typeface="+mn-cs"/>
              </a:defRPr>
            </a:lvl3pPr>
            <a:lvl4pPr marL="1097280" indent="-228600" algn="l" defTabSz="914400" rtl="0" eaLnBrk="1" latinLnBrk="0" hangingPunct="1">
              <a:lnSpc>
                <a:spcPct val="110000"/>
              </a:lnSpc>
              <a:spcBef>
                <a:spcPts val="500"/>
              </a:spcBef>
              <a:buSzPct val="80000"/>
              <a:buFont typeface="Goudy Old Style" panose="02020502050305020303" pitchFamily="18" charset="0"/>
              <a:buChar char="–"/>
              <a:defRPr sz="2000" i="1" kern="1200">
                <a:solidFill>
                  <a:schemeClr val="tx1"/>
                </a:solidFill>
                <a:latin typeface="+mn-lt"/>
                <a:ea typeface="+mn-ea"/>
                <a:cs typeface="+mn-cs"/>
              </a:defRPr>
            </a:lvl4pPr>
            <a:lvl5pPr marL="1371600" indent="-228600" algn="l" defTabSz="914400" rtl="0" eaLnBrk="1" latinLnBrk="0" hangingPunct="1">
              <a:lnSpc>
                <a:spcPct val="110000"/>
              </a:lnSpc>
              <a:spcBef>
                <a:spcPts val="500"/>
              </a:spcBef>
              <a:buSzPct val="80000"/>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CA" sz="2800" dirty="0">
                <a:latin typeface="Century" panose="02040604050505020304" pitchFamily="18" charset="0"/>
                <a:cs typeface="Times New Roman" panose="02020603050405020304" pitchFamily="18" charset="0"/>
              </a:rPr>
              <a:t>The Catholic Women’s League of Canada</a:t>
            </a:r>
          </a:p>
        </p:txBody>
      </p:sp>
      <p:pic>
        <p:nvPicPr>
          <p:cNvPr id="10" name="Picture 9" descr="A couple of people holding a puzzle piece&#10;&#10;Description automatically generated">
            <a:extLst>
              <a:ext uri="{FF2B5EF4-FFF2-40B4-BE49-F238E27FC236}">
                <a16:creationId xmlns:a16="http://schemas.microsoft.com/office/drawing/2014/main" id="{234E7C53-3307-858D-D909-3EE6F42910B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15075" y="3012926"/>
            <a:ext cx="4781550" cy="3187700"/>
          </a:xfrm>
          <a:prstGeom prst="rect">
            <a:avLst/>
          </a:prstGeom>
        </p:spPr>
      </p:pic>
      <p:sp>
        <p:nvSpPr>
          <p:cNvPr id="12" name="TextBox 11">
            <a:extLst>
              <a:ext uri="{FF2B5EF4-FFF2-40B4-BE49-F238E27FC236}">
                <a16:creationId xmlns:a16="http://schemas.microsoft.com/office/drawing/2014/main" id="{A31A0D99-A309-DF8E-43C0-D98897BA3FF7}"/>
              </a:ext>
            </a:extLst>
          </p:cNvPr>
          <p:cNvSpPr txBox="1"/>
          <p:nvPr/>
        </p:nvSpPr>
        <p:spPr>
          <a:xfrm>
            <a:off x="6111933" y="6357134"/>
            <a:ext cx="5010150" cy="369332"/>
          </a:xfrm>
          <a:prstGeom prst="rect">
            <a:avLst/>
          </a:prstGeom>
          <a:noFill/>
        </p:spPr>
        <p:txBody>
          <a:bodyPr wrap="square" rtlCol="0">
            <a:spAutoFit/>
          </a:bodyPr>
          <a:lstStyle/>
          <a:p>
            <a:r>
              <a:rPr lang="en-CA" dirty="0"/>
              <a:t> </a:t>
            </a:r>
          </a:p>
        </p:txBody>
      </p:sp>
    </p:spTree>
    <p:extLst>
      <p:ext uri="{BB962C8B-B14F-4D97-AF65-F5344CB8AC3E}">
        <p14:creationId xmlns:p14="http://schemas.microsoft.com/office/powerpoint/2010/main" val="350667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558784-BDC9-4DC9-785E-81528074D34F}"/>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Opening Prayer </a:t>
            </a:r>
          </a:p>
        </p:txBody>
      </p:sp>
      <p:sp>
        <p:nvSpPr>
          <p:cNvPr id="4" name="TextBox 3">
            <a:extLst>
              <a:ext uri="{FF2B5EF4-FFF2-40B4-BE49-F238E27FC236}">
                <a16:creationId xmlns:a16="http://schemas.microsoft.com/office/drawing/2014/main" id="{0A578747-5D39-2AE9-1E2C-28FB645EBCF2}"/>
              </a:ext>
            </a:extLst>
          </p:cNvPr>
          <p:cNvSpPr txBox="1"/>
          <p:nvPr/>
        </p:nvSpPr>
        <p:spPr>
          <a:xfrm>
            <a:off x="430306" y="1136064"/>
            <a:ext cx="11528612" cy="4924425"/>
          </a:xfrm>
          <a:prstGeom prst="rect">
            <a:avLst/>
          </a:prstGeom>
          <a:noFill/>
        </p:spPr>
        <p:txBody>
          <a:bodyPr wrap="square" rtlCol="0">
            <a:spAutoFit/>
          </a:bodyPr>
          <a:lstStyle/>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Father, Creator God, Who formed us in Your image and gifted us.</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Jesus, Saviour God, Who came and walked with us and showed us the way.</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Holy Spirit, Who inspires us and gives us courage to be all that we can be,</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we ask that You bless us today as we come together, to prayerfully discern</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our gifts, and open our hearts to Your invitation to use these gifts as</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we continue to journey as members of the League, in our service to God</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and to all of God’s people.</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 </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Glory be to the Father, the Son and the Holy Spirit; as it was in the beginning, </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is now and ever shall be, world without end, through Christ, Our Lord.</a:t>
            </a:r>
          </a:p>
          <a:p>
            <a:pPr algn="ctr">
              <a:spcAft>
                <a:spcPts val="600"/>
              </a:spcAft>
            </a:pPr>
            <a:r>
              <a:rPr lang="en-CA" sz="2400" dirty="0">
                <a:solidFill>
                  <a:srgbClr val="000000"/>
                </a:solidFill>
                <a:effectLst/>
                <a:latin typeface="+mj-lt"/>
                <a:ea typeface="Calibri" panose="020F0502020204030204" pitchFamily="34" charset="0"/>
                <a:cs typeface="Arial" panose="020B0604020202020204" pitchFamily="34" charset="0"/>
              </a:rPr>
              <a:t>AMEN</a:t>
            </a:r>
            <a:endParaRPr lang="en-CA" sz="2400" dirty="0">
              <a:latin typeface="+mj-lt"/>
              <a:ea typeface="Verdana" panose="020B0604030504040204" pitchFamily="34" charset="0"/>
            </a:endParaRPr>
          </a:p>
        </p:txBody>
      </p:sp>
    </p:spTree>
    <p:custDataLst>
      <p:tags r:id="rId1"/>
    </p:custDataLst>
    <p:extLst>
      <p:ext uri="{BB962C8B-B14F-4D97-AF65-F5344CB8AC3E}">
        <p14:creationId xmlns:p14="http://schemas.microsoft.com/office/powerpoint/2010/main" val="85065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7A7C7-1BFE-F1BE-479A-E3CCA259C815}"/>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Agenda </a:t>
            </a:r>
          </a:p>
        </p:txBody>
      </p:sp>
      <p:sp>
        <p:nvSpPr>
          <p:cNvPr id="3" name="TextBox 2">
            <a:extLst>
              <a:ext uri="{FF2B5EF4-FFF2-40B4-BE49-F238E27FC236}">
                <a16:creationId xmlns:a16="http://schemas.microsoft.com/office/drawing/2014/main" id="{9B2B1F54-0270-2E6D-6181-18F5BEA824EB}"/>
              </a:ext>
            </a:extLst>
          </p:cNvPr>
          <p:cNvSpPr txBox="1"/>
          <p:nvPr/>
        </p:nvSpPr>
        <p:spPr>
          <a:xfrm>
            <a:off x="752475" y="917912"/>
            <a:ext cx="10534650" cy="6494085"/>
          </a:xfrm>
          <a:prstGeom prst="rect">
            <a:avLst/>
          </a:prstGeom>
          <a:noFill/>
        </p:spPr>
        <p:txBody>
          <a:bodyPr wrap="square" rtlCol="0">
            <a:spAutoFit/>
          </a:bodyPr>
          <a:lstStyle/>
          <a:p>
            <a:pPr marL="342900" indent="-342900">
              <a:buAutoNum type="arabicPeriod"/>
            </a:pPr>
            <a:r>
              <a:rPr lang="en-CA" sz="2000" dirty="0">
                <a:latin typeface="Century" panose="02040604050505020304" pitchFamily="18" charset="0"/>
                <a:ea typeface="Verdana" panose="020B0604030504040204" pitchFamily="34" charset="0"/>
                <a:cs typeface="Times New Roman" panose="02020603050405020304" pitchFamily="18" charset="0"/>
              </a:rPr>
              <a:t>Welcome/Opening Prayer/Introductions </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2. What is a Mentor? </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3. What Does Mentorship Mean to You? </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4. Qualities of a Good Mentor and Good Mentee </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5. Benefits of Mentoring? </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6. Mentoring = Discipleship </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7. Is this Situation Mentoring? </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8. Tips for Effective Mentoring/Skills of a Good Mentor</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9. Mentoring in the League </a:t>
            </a:r>
          </a:p>
          <a:p>
            <a:endParaRPr lang="en-CA" sz="2000" dirty="0">
              <a:latin typeface="Century" panose="02040604050505020304" pitchFamily="18" charset="0"/>
              <a:ea typeface="Verdana" panose="020B0604030504040204" pitchFamily="34" charset="0"/>
              <a:cs typeface="Times New Roman" panose="02020603050405020304" pitchFamily="18" charset="0"/>
            </a:endParaRPr>
          </a:p>
          <a:p>
            <a:r>
              <a:rPr lang="en-CA" sz="2000" dirty="0">
                <a:latin typeface="Century" panose="02040604050505020304" pitchFamily="18" charset="0"/>
                <a:ea typeface="Verdana" panose="020B0604030504040204" pitchFamily="34" charset="0"/>
                <a:cs typeface="Times New Roman" panose="02020603050405020304" pitchFamily="18" charset="0"/>
              </a:rPr>
              <a:t>10. Wrap Up and Closing Prayers </a:t>
            </a:r>
          </a:p>
          <a:p>
            <a:endParaRPr lang="en-CA" dirty="0">
              <a:latin typeface="Century" panose="02040604050505020304" pitchFamily="18" charset="0"/>
              <a:ea typeface="Verdana" panose="020B0604030504040204" pitchFamily="34" charset="0"/>
              <a:cs typeface="Times New Roman" panose="02020603050405020304" pitchFamily="18" charset="0"/>
            </a:endParaRPr>
          </a:p>
          <a:p>
            <a:endParaRPr lang="en-CA" b="1" dirty="0">
              <a:latin typeface="Verdana" panose="020B0604030504040204" pitchFamily="34" charset="0"/>
              <a:ea typeface="Verdana" panose="020B0604030504040204" pitchFamily="34" charset="0"/>
            </a:endParaRPr>
          </a:p>
        </p:txBody>
      </p:sp>
    </p:spTree>
    <p:custDataLst>
      <p:tags r:id="rId1"/>
    </p:custDataLst>
    <p:extLst>
      <p:ext uri="{BB962C8B-B14F-4D97-AF65-F5344CB8AC3E}">
        <p14:creationId xmlns:p14="http://schemas.microsoft.com/office/powerpoint/2010/main" val="217755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25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25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25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25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25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25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25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25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25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7157-9E1B-74C8-D727-7886C3D5F452}"/>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Introductions </a:t>
            </a:r>
          </a:p>
        </p:txBody>
      </p:sp>
      <p:sp>
        <p:nvSpPr>
          <p:cNvPr id="3" name="TextBox 2">
            <a:extLst>
              <a:ext uri="{FF2B5EF4-FFF2-40B4-BE49-F238E27FC236}">
                <a16:creationId xmlns:a16="http://schemas.microsoft.com/office/drawing/2014/main" id="{57FBB9A7-B52E-E97A-E927-3A83056AE330}"/>
              </a:ext>
            </a:extLst>
          </p:cNvPr>
          <p:cNvSpPr txBox="1"/>
          <p:nvPr/>
        </p:nvSpPr>
        <p:spPr>
          <a:xfrm>
            <a:off x="5284425" y="1877943"/>
            <a:ext cx="6356732" cy="3354765"/>
          </a:xfrm>
          <a:prstGeom prst="rect">
            <a:avLst/>
          </a:prstGeom>
          <a:noFill/>
        </p:spPr>
        <p:txBody>
          <a:bodyPr wrap="square" rtlCol="0">
            <a:spAutoFit/>
          </a:bodyPr>
          <a:lstStyle/>
          <a:p>
            <a:pPr algn="ctr"/>
            <a:endParaRPr lang="en-CA" sz="1200" b="1" dirty="0">
              <a:solidFill>
                <a:srgbClr val="FF3399"/>
              </a:solidFill>
              <a:latin typeface="Verdana" panose="020B0604030504040204" pitchFamily="34" charset="0"/>
              <a:ea typeface="Verdana" panose="020B0604030504040204" pitchFamily="34" charset="0"/>
            </a:endParaRPr>
          </a:p>
          <a:p>
            <a:r>
              <a:rPr lang="en-CA" sz="4000" i="1" dirty="0">
                <a:latin typeface="Verdana" panose="020B0604030504040204" pitchFamily="34" charset="0"/>
                <a:ea typeface="Verdana" panose="020B0604030504040204" pitchFamily="34" charset="0"/>
              </a:rPr>
              <a:t> </a:t>
            </a:r>
          </a:p>
          <a:p>
            <a:r>
              <a:rPr lang="en-CA" sz="4000" dirty="0">
                <a:latin typeface="Century" panose="02040604050505020304" pitchFamily="18" charset="0"/>
                <a:ea typeface="Verdana" panose="020B0604030504040204" pitchFamily="34" charset="0"/>
                <a:cs typeface="Times New Roman" panose="02020603050405020304" pitchFamily="18" charset="0"/>
              </a:rPr>
              <a:t>Hi, my name is…</a:t>
            </a:r>
          </a:p>
          <a:p>
            <a:endParaRPr lang="en-CA" sz="4000" dirty="0">
              <a:latin typeface="Century" panose="02040604050505020304" pitchFamily="18" charset="0"/>
              <a:ea typeface="Verdana" panose="020B0604030504040204" pitchFamily="34" charset="0"/>
              <a:cs typeface="Times New Roman" panose="02020603050405020304" pitchFamily="18" charset="0"/>
            </a:endParaRPr>
          </a:p>
          <a:p>
            <a:r>
              <a:rPr lang="en-CA" sz="4000" dirty="0">
                <a:latin typeface="Century" panose="02040604050505020304" pitchFamily="18" charset="0"/>
                <a:ea typeface="Verdana" panose="020B0604030504040204" pitchFamily="34" charset="0"/>
                <a:cs typeface="Times New Roman" panose="02020603050405020304" pitchFamily="18" charset="0"/>
              </a:rPr>
              <a:t>And I am pretty good at…</a:t>
            </a:r>
          </a:p>
          <a:p>
            <a:endParaRPr lang="en-CA" sz="4000" b="1" dirty="0">
              <a:latin typeface="Verdana" panose="020B0604030504040204" pitchFamily="34" charset="0"/>
              <a:ea typeface="Verdana" panose="020B0604030504040204" pitchFamily="34" charset="0"/>
            </a:endParaRPr>
          </a:p>
        </p:txBody>
      </p:sp>
      <p:pic>
        <p:nvPicPr>
          <p:cNvPr id="7" name="Picture 6" descr="Smiling woman waving at camera">
            <a:extLst>
              <a:ext uri="{FF2B5EF4-FFF2-40B4-BE49-F238E27FC236}">
                <a16:creationId xmlns:a16="http://schemas.microsoft.com/office/drawing/2014/main" id="{517DAA74-47F3-BB05-8D50-4588AC24E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575" y="1726058"/>
            <a:ext cx="4533231" cy="3595089"/>
          </a:xfrm>
          <a:prstGeom prst="rect">
            <a:avLst/>
          </a:prstGeom>
        </p:spPr>
      </p:pic>
    </p:spTree>
    <p:extLst>
      <p:ext uri="{BB962C8B-B14F-4D97-AF65-F5344CB8AC3E}">
        <p14:creationId xmlns:p14="http://schemas.microsoft.com/office/powerpoint/2010/main" val="192465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87E9-5CB8-A25C-9573-661A58201ABE}"/>
              </a:ext>
            </a:extLst>
          </p:cNvPr>
          <p:cNvSpPr>
            <a:spLocks noGrp="1"/>
          </p:cNvSpPr>
          <p:nvPr>
            <p:ph type="ctrTitle"/>
          </p:nvPr>
        </p:nvSpPr>
        <p:spPr/>
        <p:txBody>
          <a:bodyPr/>
          <a:lstStyle/>
          <a:p>
            <a:pPr algn="ctr"/>
            <a:r>
              <a:rPr lang="en-CA" dirty="0">
                <a:latin typeface="Century" panose="02040604050505020304" pitchFamily="18" charset="0"/>
                <a:cs typeface="Times New Roman" panose="02020603050405020304" pitchFamily="18" charset="0"/>
              </a:rPr>
              <a:t>What is a Mentor? </a:t>
            </a:r>
          </a:p>
        </p:txBody>
      </p:sp>
      <p:sp>
        <p:nvSpPr>
          <p:cNvPr id="4" name="TextBox 3">
            <a:extLst>
              <a:ext uri="{FF2B5EF4-FFF2-40B4-BE49-F238E27FC236}">
                <a16:creationId xmlns:a16="http://schemas.microsoft.com/office/drawing/2014/main" id="{AB6F1F24-99A1-40DF-9501-A3941B227F1A}"/>
              </a:ext>
            </a:extLst>
          </p:cNvPr>
          <p:cNvSpPr txBox="1"/>
          <p:nvPr/>
        </p:nvSpPr>
        <p:spPr>
          <a:xfrm>
            <a:off x="4733925" y="1352550"/>
            <a:ext cx="7296150" cy="5139869"/>
          </a:xfrm>
          <a:prstGeom prst="rect">
            <a:avLst/>
          </a:prstGeom>
          <a:noFill/>
        </p:spPr>
        <p:txBody>
          <a:bodyPr wrap="square" rtlCol="0">
            <a:spAutoFit/>
          </a:bodyPr>
          <a:lstStyle/>
          <a:p>
            <a:r>
              <a:rPr lang="en-CA" sz="2400" b="1" dirty="0">
                <a:latin typeface="Century" panose="02040604050505020304" pitchFamily="18" charset="0"/>
                <a:ea typeface="Verdana" panose="020B0604030504040204" pitchFamily="34" charset="0"/>
                <a:cs typeface="Times New Roman" panose="02020603050405020304" pitchFamily="18" charset="0"/>
              </a:rPr>
              <a:t>Definition of a Mentor</a:t>
            </a:r>
            <a:br>
              <a:rPr lang="en-CA" sz="2400" dirty="0">
                <a:latin typeface="Century" panose="02040604050505020304" pitchFamily="18" charset="0"/>
                <a:ea typeface="Verdana" panose="020B0604030504040204" pitchFamily="34" charset="0"/>
                <a:cs typeface="Times New Roman" panose="02020603050405020304" pitchFamily="18" charset="0"/>
              </a:rPr>
            </a:br>
            <a:endParaRPr lang="en-CA" sz="2400" dirty="0">
              <a:latin typeface="Century" panose="02040604050505020304" pitchFamily="18" charset="0"/>
              <a:ea typeface="Verdana" panose="020B0604030504040204" pitchFamily="34" charset="0"/>
              <a:cs typeface="Times New Roman" panose="02020603050405020304" pitchFamily="18" charset="0"/>
            </a:endParaRPr>
          </a:p>
          <a:p>
            <a:r>
              <a:rPr lang="en-CA" sz="2400" i="1" dirty="0">
                <a:latin typeface="Century" panose="02040604050505020304" pitchFamily="18" charset="0"/>
                <a:ea typeface="Verdana" panose="020B0604030504040204" pitchFamily="34" charset="0"/>
                <a:cs typeface="Times New Roman" panose="02020603050405020304" pitchFamily="18" charset="0"/>
              </a:rPr>
              <a:t>A mentor is an experienced and trusted </a:t>
            </a:r>
            <a:br>
              <a:rPr lang="en-CA" sz="2400" i="1" dirty="0">
                <a:latin typeface="Century" panose="02040604050505020304" pitchFamily="18" charset="0"/>
                <a:ea typeface="Verdana" panose="020B0604030504040204" pitchFamily="34" charset="0"/>
                <a:cs typeface="Times New Roman" panose="02020603050405020304" pitchFamily="18" charset="0"/>
              </a:rPr>
            </a:br>
            <a:br>
              <a:rPr lang="en-CA" sz="2400" i="1" dirty="0">
                <a:latin typeface="Century" panose="02040604050505020304" pitchFamily="18" charset="0"/>
                <a:ea typeface="Verdana" panose="020B0604030504040204" pitchFamily="34" charset="0"/>
                <a:cs typeface="Times New Roman" panose="02020603050405020304" pitchFamily="18" charset="0"/>
              </a:rPr>
            </a:br>
            <a:r>
              <a:rPr lang="en-CA" sz="2400" i="1" dirty="0">
                <a:latin typeface="Century" panose="02040604050505020304" pitchFamily="18" charset="0"/>
                <a:ea typeface="Verdana" panose="020B0604030504040204" pitchFamily="34" charset="0"/>
                <a:cs typeface="Times New Roman" panose="02020603050405020304" pitchFamily="18" charset="0"/>
              </a:rPr>
              <a:t>advisor who provides guidance, </a:t>
            </a:r>
          </a:p>
          <a:p>
            <a:endParaRPr lang="en-CA" sz="2400" i="1" dirty="0">
              <a:latin typeface="Century" panose="02040604050505020304" pitchFamily="18" charset="0"/>
              <a:ea typeface="Verdana" panose="020B0604030504040204" pitchFamily="34" charset="0"/>
              <a:cs typeface="Times New Roman" panose="02020603050405020304" pitchFamily="18" charset="0"/>
            </a:endParaRPr>
          </a:p>
          <a:p>
            <a:r>
              <a:rPr lang="en-CA" sz="2400" i="1" dirty="0">
                <a:latin typeface="Century" panose="02040604050505020304" pitchFamily="18" charset="0"/>
                <a:ea typeface="Verdana" panose="020B0604030504040204" pitchFamily="34" charset="0"/>
                <a:cs typeface="Times New Roman" panose="02020603050405020304" pitchFamily="18" charset="0"/>
              </a:rPr>
              <a:t>encouragement and support to </a:t>
            </a:r>
          </a:p>
          <a:p>
            <a:endParaRPr lang="en-CA" sz="2400" i="1" dirty="0">
              <a:latin typeface="Century" panose="02040604050505020304" pitchFamily="18" charset="0"/>
              <a:ea typeface="Verdana" panose="020B0604030504040204" pitchFamily="34" charset="0"/>
              <a:cs typeface="Times New Roman" panose="02020603050405020304" pitchFamily="18" charset="0"/>
            </a:endParaRPr>
          </a:p>
          <a:p>
            <a:r>
              <a:rPr lang="en-CA" sz="2400" i="1" dirty="0">
                <a:latin typeface="Century" panose="02040604050505020304" pitchFamily="18" charset="0"/>
                <a:ea typeface="Verdana" panose="020B0604030504040204" pitchFamily="34" charset="0"/>
                <a:cs typeface="Times New Roman" panose="02020603050405020304" pitchFamily="18" charset="0"/>
              </a:rPr>
              <a:t>develop someone with less experience.  </a:t>
            </a:r>
          </a:p>
          <a:p>
            <a:endParaRPr lang="en-CA" sz="2800" i="1" dirty="0">
              <a:latin typeface="Verdana" panose="020B0604030504040204" pitchFamily="34" charset="0"/>
              <a:ea typeface="Verdana" panose="020B0604030504040204" pitchFamily="34" charset="0"/>
            </a:endParaRPr>
          </a:p>
          <a:p>
            <a:r>
              <a:rPr lang="en-CA" sz="2800" i="1" dirty="0">
                <a:latin typeface="Verdana" panose="020B0604030504040204" pitchFamily="34" charset="0"/>
                <a:ea typeface="Verdana" panose="020B0604030504040204" pitchFamily="34" charset="0"/>
              </a:rPr>
              <a:t> </a:t>
            </a:r>
            <a:br>
              <a:rPr lang="en-CA" sz="2800" i="1" dirty="0">
                <a:latin typeface="Verdana" panose="020B0604030504040204" pitchFamily="34" charset="0"/>
                <a:ea typeface="Verdana" panose="020B0604030504040204" pitchFamily="34" charset="0"/>
              </a:rPr>
            </a:br>
            <a:br>
              <a:rPr lang="en-CA" sz="2800" i="1" dirty="0">
                <a:latin typeface="Verdana" panose="020B0604030504040204" pitchFamily="34" charset="0"/>
                <a:ea typeface="Verdana" panose="020B0604030504040204" pitchFamily="34" charset="0"/>
              </a:rPr>
            </a:br>
            <a:r>
              <a:rPr lang="en-CA" sz="2800" i="1" dirty="0">
                <a:latin typeface="Verdana" panose="020B0604030504040204" pitchFamily="34" charset="0"/>
                <a:ea typeface="Verdana" panose="020B0604030504040204" pitchFamily="34" charset="0"/>
              </a:rPr>
              <a:t>  </a:t>
            </a:r>
          </a:p>
        </p:txBody>
      </p:sp>
      <p:pic>
        <p:nvPicPr>
          <p:cNvPr id="2050" name="Picture 2" descr="clip art mentoring - Clip Art Library">
            <a:extLst>
              <a:ext uri="{FF2B5EF4-FFF2-40B4-BE49-F238E27FC236}">
                <a16:creationId xmlns:a16="http://schemas.microsoft.com/office/drawing/2014/main" id="{85EE6357-D079-91B2-EA4E-86E25C2E68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893" y="1485900"/>
            <a:ext cx="3472543" cy="3505199"/>
          </a:xfrm>
          <a:prstGeom prst="rect">
            <a:avLst/>
          </a:prstGeom>
        </p:spPr>
        <p:style>
          <a:lnRef idx="2">
            <a:schemeClr val="dk1"/>
          </a:lnRef>
          <a:fillRef idx="1">
            <a:schemeClr val="lt1"/>
          </a:fillRef>
          <a:effectRef idx="0">
            <a:schemeClr val="dk1"/>
          </a:effectRef>
          <a:fontRef idx="minor">
            <a:schemeClr val="dk1"/>
          </a:fontRef>
        </p:style>
      </p:pic>
      <p:pic>
        <p:nvPicPr>
          <p:cNvPr id="8" name="Picture 7">
            <a:extLst>
              <a:ext uri="{FF2B5EF4-FFF2-40B4-BE49-F238E27FC236}">
                <a16:creationId xmlns:a16="http://schemas.microsoft.com/office/drawing/2014/main" id="{735DC3F9-3000-3363-E52F-FDCAB4074838}"/>
              </a:ext>
            </a:extLst>
          </p:cNvPr>
          <p:cNvPicPr>
            <a:picLocks noChangeAspect="1"/>
          </p:cNvPicPr>
          <p:nvPr/>
        </p:nvPicPr>
        <p:blipFill>
          <a:blip r:embed="rId4"/>
          <a:stretch>
            <a:fillRect/>
          </a:stretch>
        </p:blipFill>
        <p:spPr>
          <a:xfrm>
            <a:off x="8301519" y="4725080"/>
            <a:ext cx="3242781" cy="1832614"/>
          </a:xfrm>
          <a:prstGeom prst="rect">
            <a:avLst/>
          </a:prstGeom>
        </p:spPr>
      </p:pic>
    </p:spTree>
    <p:extLst>
      <p:ext uri="{BB962C8B-B14F-4D97-AF65-F5344CB8AC3E}">
        <p14:creationId xmlns:p14="http://schemas.microsoft.com/office/powerpoint/2010/main" val="2389599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9806-0EB3-19DA-6977-3429C96064CD}"/>
              </a:ext>
            </a:extLst>
          </p:cNvPr>
          <p:cNvSpPr>
            <a:spLocks noGrp="1"/>
          </p:cNvSpPr>
          <p:nvPr>
            <p:ph type="ctrTitle"/>
          </p:nvPr>
        </p:nvSpPr>
        <p:spPr/>
        <p:txBody>
          <a:bodyPr/>
          <a:lstStyle/>
          <a:p>
            <a:r>
              <a:rPr lang="en-CA" dirty="0">
                <a:latin typeface="Century" panose="02040604050505020304" pitchFamily="18" charset="0"/>
                <a:cs typeface="Times New Roman" panose="02020603050405020304" pitchFamily="18" charset="0"/>
              </a:rPr>
              <a:t>What Does Mentorship Mean to You? </a:t>
            </a:r>
          </a:p>
        </p:txBody>
      </p:sp>
      <p:pic>
        <p:nvPicPr>
          <p:cNvPr id="2050" name="Picture 2" descr="Mentorship | AKponderings">
            <a:extLst>
              <a:ext uri="{FF2B5EF4-FFF2-40B4-BE49-F238E27FC236}">
                <a16:creationId xmlns:a16="http://schemas.microsoft.com/office/drawing/2014/main" id="{FB653A4F-7551-133F-4E86-DA1F8F2F0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7413" y="1776413"/>
            <a:ext cx="8131412" cy="470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284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E424-BAE1-5EA0-A272-1C365349ECC4}"/>
              </a:ext>
            </a:extLst>
          </p:cNvPr>
          <p:cNvSpPr>
            <a:spLocks noGrp="1"/>
          </p:cNvSpPr>
          <p:nvPr>
            <p:ph type="title"/>
          </p:nvPr>
        </p:nvSpPr>
        <p:spPr>
          <a:xfrm>
            <a:off x="2130534" y="217521"/>
            <a:ext cx="9482271" cy="1116811"/>
          </a:xfrm>
        </p:spPr>
        <p:txBody>
          <a:bodyPr/>
          <a:lstStyle/>
          <a:p>
            <a:r>
              <a:rPr lang="en-US" dirty="0">
                <a:latin typeface="Century" panose="02040604050505020304" pitchFamily="18" charset="0"/>
                <a:cs typeface="Times New Roman" panose="02020603050405020304" pitchFamily="18" charset="0"/>
              </a:rPr>
              <a:t>Qualities of a Good Mentor </a:t>
            </a:r>
            <a:endParaRPr lang="en-CA" dirty="0">
              <a:latin typeface="Century" panose="020406040505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C3CFD1-F11E-9FE1-6ACD-4333E04B0AB6}"/>
              </a:ext>
            </a:extLst>
          </p:cNvPr>
          <p:cNvSpPr txBox="1"/>
          <p:nvPr/>
        </p:nvSpPr>
        <p:spPr>
          <a:xfrm>
            <a:off x="1933074" y="1636295"/>
            <a:ext cx="9380456" cy="4893647"/>
          </a:xfrm>
          <a:prstGeom prst="rect">
            <a:avLst/>
          </a:prstGeom>
          <a:noFill/>
        </p:spPr>
        <p:txBody>
          <a:bodyPr wrap="square">
            <a:spAutoFit/>
          </a:bodyPr>
          <a:lstStyle/>
          <a:p>
            <a:pPr marL="342900" indent="-342900" algn="l">
              <a:buFont typeface="Arial" panose="020B0604020202020204" pitchFamily="34" charset="0"/>
              <a:buChar char="•"/>
            </a:pPr>
            <a:r>
              <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rPr>
              <a:t>Relevant expertise or knowledge.</a:t>
            </a:r>
          </a:p>
          <a:p>
            <a:pPr marL="342900" indent="-342900" algn="l">
              <a:buFont typeface="Arial" panose="020B0604020202020204" pitchFamily="34" charset="0"/>
              <a:buChar char="•"/>
            </a:pPr>
            <a:endPar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endParaRPr>
          </a:p>
          <a:p>
            <a:pPr marL="342900" indent="-342900" algn="l">
              <a:buFont typeface="Arial" panose="020B0604020202020204" pitchFamily="34" charset="0"/>
              <a:buChar char="•"/>
            </a:pPr>
            <a:r>
              <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rPr>
              <a:t>Enthusiasm for sharing that expertise. </a:t>
            </a:r>
          </a:p>
          <a:p>
            <a:pPr marL="342900" indent="-342900" algn="l">
              <a:buFont typeface="Arial" panose="020B0604020202020204" pitchFamily="34" charset="0"/>
              <a:buChar char="•"/>
            </a:pPr>
            <a:endPar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endParaRPr>
          </a:p>
          <a:p>
            <a:pPr marL="342900" indent="-342900" algn="l">
              <a:buFont typeface="Arial" panose="020B0604020202020204" pitchFamily="34" charset="0"/>
              <a:buChar char="•"/>
            </a:pPr>
            <a:r>
              <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rPr>
              <a:t>A respectful attitude. </a:t>
            </a:r>
          </a:p>
          <a:p>
            <a:pPr marL="342900" indent="-342900" algn="l">
              <a:buFont typeface="Arial" panose="020B0604020202020204" pitchFamily="34" charset="0"/>
              <a:buChar char="•"/>
            </a:pPr>
            <a:endPar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endParaRPr>
          </a:p>
          <a:p>
            <a:pPr marL="342900" indent="-342900" algn="l">
              <a:buFont typeface="Arial" panose="020B0604020202020204" pitchFamily="34" charset="0"/>
              <a:buChar char="•"/>
            </a:pPr>
            <a:r>
              <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rPr>
              <a:t>Eager to invest in others.</a:t>
            </a:r>
          </a:p>
          <a:p>
            <a:pPr marL="342900" indent="-342900" algn="l">
              <a:buFont typeface="Arial" panose="020B0604020202020204" pitchFamily="34" charset="0"/>
              <a:buChar char="•"/>
            </a:pPr>
            <a:endPar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endParaRPr>
          </a:p>
          <a:p>
            <a:pPr marL="342900" indent="-342900" algn="l">
              <a:buFont typeface="Arial" panose="020B0604020202020204" pitchFamily="34" charset="0"/>
              <a:buChar char="•"/>
            </a:pPr>
            <a:r>
              <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rPr>
              <a:t>Ability to give honest and direct feedback.</a:t>
            </a:r>
          </a:p>
          <a:p>
            <a:pPr marL="342900" indent="-342900" algn="l">
              <a:buFont typeface="Arial" panose="020B0604020202020204" pitchFamily="34" charset="0"/>
              <a:buChar char="•"/>
            </a:pPr>
            <a:endPar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endParaRPr>
          </a:p>
          <a:p>
            <a:pPr marL="342900" indent="-342900" algn="l">
              <a:buFont typeface="Arial" panose="020B0604020202020204" pitchFamily="34" charset="0"/>
              <a:buChar char="•"/>
            </a:pPr>
            <a:r>
              <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rPr>
              <a:t>Active listening and empathy.</a:t>
            </a:r>
          </a:p>
          <a:p>
            <a:pPr marL="342900" indent="-342900" algn="l">
              <a:buFont typeface="Arial" panose="020B0604020202020204" pitchFamily="34" charset="0"/>
              <a:buChar char="•"/>
            </a:pPr>
            <a:endPar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endParaRPr>
          </a:p>
          <a:p>
            <a:pPr marL="342900" indent="-342900" algn="l">
              <a:buFont typeface="Arial" panose="020B0604020202020204" pitchFamily="34" charset="0"/>
              <a:buChar char="•"/>
            </a:pPr>
            <a:r>
              <a:rPr lang="en-US" sz="2400" b="0" i="0" dirty="0">
                <a:solidFill>
                  <a:srgbClr val="202124"/>
                </a:solidFill>
                <a:effectLst/>
                <a:latin typeface="Century" panose="02040604050505020304" pitchFamily="18" charset="0"/>
                <a:ea typeface="Verdana" panose="020B0604030504040204" pitchFamily="34" charset="0"/>
                <a:cs typeface="Times New Roman" panose="02020603050405020304" pitchFamily="18" charset="0"/>
              </a:rPr>
              <a:t>Willing to be a sponsor.</a:t>
            </a:r>
          </a:p>
        </p:txBody>
      </p:sp>
      <p:pic>
        <p:nvPicPr>
          <p:cNvPr id="5" name="Picture 4">
            <a:extLst>
              <a:ext uri="{FF2B5EF4-FFF2-40B4-BE49-F238E27FC236}">
                <a16:creationId xmlns:a16="http://schemas.microsoft.com/office/drawing/2014/main" id="{585EE62E-1B3A-F025-8309-B01388552AFF}"/>
              </a:ext>
            </a:extLst>
          </p:cNvPr>
          <p:cNvPicPr>
            <a:picLocks noChangeAspect="1"/>
          </p:cNvPicPr>
          <p:nvPr/>
        </p:nvPicPr>
        <p:blipFill>
          <a:blip r:embed="rId4"/>
          <a:stretch>
            <a:fillRect/>
          </a:stretch>
        </p:blipFill>
        <p:spPr>
          <a:xfrm>
            <a:off x="9204321" y="1539261"/>
            <a:ext cx="2109209" cy="2324682"/>
          </a:xfrm>
          <a:prstGeom prst="rect">
            <a:avLst/>
          </a:prstGeom>
        </p:spPr>
      </p:pic>
      <p:pic>
        <p:nvPicPr>
          <p:cNvPr id="7" name="Picture 6">
            <a:extLst>
              <a:ext uri="{FF2B5EF4-FFF2-40B4-BE49-F238E27FC236}">
                <a16:creationId xmlns:a16="http://schemas.microsoft.com/office/drawing/2014/main" id="{A04E45CA-5EDE-F9C9-A9E9-864387B90348}"/>
              </a:ext>
            </a:extLst>
          </p:cNvPr>
          <p:cNvPicPr>
            <a:picLocks noChangeAspect="1"/>
          </p:cNvPicPr>
          <p:nvPr/>
        </p:nvPicPr>
        <p:blipFill>
          <a:blip r:embed="rId5"/>
          <a:stretch>
            <a:fillRect/>
          </a:stretch>
        </p:blipFill>
        <p:spPr>
          <a:xfrm>
            <a:off x="9323088" y="4792162"/>
            <a:ext cx="2109209" cy="1711704"/>
          </a:xfrm>
          <a:prstGeom prst="rect">
            <a:avLst/>
          </a:prstGeom>
        </p:spPr>
        <p:style>
          <a:lnRef idx="2">
            <a:schemeClr val="dk1"/>
          </a:lnRef>
          <a:fillRef idx="1">
            <a:schemeClr val="lt1"/>
          </a:fillRef>
          <a:effectRef idx="0">
            <a:schemeClr val="dk1"/>
          </a:effectRef>
          <a:fontRef idx="minor">
            <a:schemeClr val="dk1"/>
          </a:fontRef>
        </p:style>
      </p:pic>
    </p:spTree>
    <p:custDataLst>
      <p:tags r:id="rId1"/>
    </p:custDataLst>
    <p:extLst>
      <p:ext uri="{BB962C8B-B14F-4D97-AF65-F5344CB8AC3E}">
        <p14:creationId xmlns:p14="http://schemas.microsoft.com/office/powerpoint/2010/main" val="129435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500"/>
                                  </p:stCondLst>
                                  <p:childTnLst>
                                    <p:set>
                                      <p:cBhvr>
                                        <p:cTn id="3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AE424-BAE1-5EA0-A272-1C365349ECC4}"/>
              </a:ext>
            </a:extLst>
          </p:cNvPr>
          <p:cNvSpPr>
            <a:spLocks noGrp="1"/>
          </p:cNvSpPr>
          <p:nvPr>
            <p:ph type="title"/>
          </p:nvPr>
        </p:nvSpPr>
        <p:spPr>
          <a:xfrm>
            <a:off x="2130534" y="217521"/>
            <a:ext cx="9482271" cy="1116811"/>
          </a:xfrm>
        </p:spPr>
        <p:txBody>
          <a:bodyPr/>
          <a:lstStyle/>
          <a:p>
            <a:r>
              <a:rPr lang="en-US" dirty="0">
                <a:latin typeface="Century" panose="02040604050505020304" pitchFamily="18" charset="0"/>
                <a:cs typeface="Times New Roman" panose="02020603050405020304" pitchFamily="18" charset="0"/>
              </a:rPr>
              <a:t>Qualities of a Good Mentee </a:t>
            </a:r>
            <a:endParaRPr lang="en-CA" dirty="0">
              <a:latin typeface="Century" panose="020406040505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5DC3CFD1-F11E-9FE1-6ACD-4333E04B0AB6}"/>
              </a:ext>
            </a:extLst>
          </p:cNvPr>
          <p:cNvSpPr txBox="1"/>
          <p:nvPr/>
        </p:nvSpPr>
        <p:spPr>
          <a:xfrm>
            <a:off x="1932981" y="2382144"/>
            <a:ext cx="9184106" cy="4893647"/>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t>Commitment to being mentored</a:t>
            </a:r>
            <a:b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br>
            <a:endPar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t>Willing to receive objective and constructive feedback</a:t>
            </a:r>
            <a:b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br>
            <a:endPar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t>Comfortable being stretched beyond a comfort zone</a:t>
            </a:r>
            <a:b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br>
            <a:endPar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t>Clear and honest communication</a:t>
            </a:r>
          </a:p>
          <a:p>
            <a: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t>  </a:t>
            </a:r>
          </a:p>
          <a:p>
            <a:pPr marL="342900" indent="-342900">
              <a:buFont typeface="Arial" panose="020B0604020202020204" pitchFamily="34" charset="0"/>
              <a:buChar char="•"/>
            </a:pPr>
            <a: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t>Confidence and trust </a:t>
            </a:r>
            <a:b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br>
            <a:endPar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endParaRPr>
          </a:p>
          <a:p>
            <a:pPr marL="342900" indent="-342900">
              <a:buFont typeface="Arial" panose="020B0604020202020204" pitchFamily="34" charset="0"/>
              <a:buChar char="•"/>
            </a:pPr>
            <a:r>
              <a:rPr lang="en-US" sz="2400" dirty="0">
                <a:solidFill>
                  <a:srgbClr val="202124"/>
                </a:solidFill>
                <a:latin typeface="Century" panose="02040604050505020304" pitchFamily="18" charset="0"/>
                <a:ea typeface="Verdana" panose="020B0604030504040204" pitchFamily="34" charset="0"/>
                <a:cs typeface="Times New Roman" panose="02020603050405020304" pitchFamily="18" charset="0"/>
              </a:rPr>
              <a:t>Patient, responsive and respectful of mentor's role and time</a:t>
            </a:r>
          </a:p>
          <a:p>
            <a:pPr marL="342900" indent="-342900">
              <a:buFont typeface="Arial" panose="020B0604020202020204" pitchFamily="34" charset="0"/>
              <a:buChar char="•"/>
            </a:pPr>
            <a:endParaRPr lang="en-US" sz="2400" b="0" i="0" dirty="0">
              <a:solidFill>
                <a:srgbClr val="202124"/>
              </a:solidFill>
              <a:effectLst/>
              <a:latin typeface="Century" panose="02040604050505020304" pitchFamily="18" charset="0"/>
              <a:ea typeface="Verdana" panose="020B0604030504040204" pitchFamily="34" charset="0"/>
              <a:cs typeface="Arial" panose="020B0604020202020204" pitchFamily="34" charset="0"/>
            </a:endParaRPr>
          </a:p>
          <a:p>
            <a:pPr algn="l"/>
            <a:endParaRPr lang="en-US" sz="2400" b="0" i="0" dirty="0">
              <a:solidFill>
                <a:srgbClr val="202124"/>
              </a:solidFill>
              <a:effectLst/>
              <a:latin typeface="Century" panose="02040604050505020304" pitchFamily="18" charset="0"/>
              <a:ea typeface="Verdana" panose="020B060403050404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CD8631C8-BC6A-050A-59CD-9D54CECBAEDB}"/>
              </a:ext>
            </a:extLst>
          </p:cNvPr>
          <p:cNvPicPr>
            <a:picLocks noChangeAspect="1"/>
          </p:cNvPicPr>
          <p:nvPr/>
        </p:nvPicPr>
        <p:blipFill>
          <a:blip r:embed="rId3"/>
          <a:stretch>
            <a:fillRect/>
          </a:stretch>
        </p:blipFill>
        <p:spPr>
          <a:xfrm>
            <a:off x="9267291" y="1334332"/>
            <a:ext cx="2460070" cy="1541618"/>
          </a:xfrm>
          <a:prstGeom prst="rect">
            <a:avLst/>
          </a:prstGeom>
        </p:spPr>
      </p:pic>
    </p:spTree>
    <p:extLst>
      <p:ext uri="{BB962C8B-B14F-4D97-AF65-F5344CB8AC3E}">
        <p14:creationId xmlns:p14="http://schemas.microsoft.com/office/powerpoint/2010/main" val="150309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50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8"/>
  <p:tag name="ARTICULATE_DESIGN_ID_ARCHWAYVTI" val="MUR1hF5c"/>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rchwayVTI">
  <a:themeElements>
    <a:clrScheme name="Custom 1">
      <a:dk1>
        <a:sysClr val="windowText" lastClr="000000"/>
      </a:dk1>
      <a:lt1>
        <a:sysClr val="window" lastClr="FFFFFF"/>
      </a:lt1>
      <a:dk2>
        <a:srgbClr val="2E3A3C"/>
      </a:dk2>
      <a:lt2>
        <a:srgbClr val="EDE9E7"/>
      </a:lt2>
      <a:accent1>
        <a:srgbClr val="898470"/>
      </a:accent1>
      <a:accent2>
        <a:srgbClr val="7A8773"/>
      </a:accent2>
      <a:accent3>
        <a:srgbClr val="8C845E"/>
      </a:accent3>
      <a:accent4>
        <a:srgbClr val="9F7E56"/>
      </a:accent4>
      <a:accent5>
        <a:srgbClr val="9B7E69"/>
      </a:accent5>
      <a:accent6>
        <a:srgbClr val="AA7862"/>
      </a:accent6>
      <a:hlink>
        <a:srgbClr val="7A8773"/>
      </a:hlink>
      <a:folHlink>
        <a:srgbClr val="9F7E56"/>
      </a:folHlink>
    </a:clrScheme>
    <a:fontScheme name="Custom 2">
      <a:majorFont>
        <a:latin typeface="Century"/>
        <a:ea typeface=""/>
        <a:cs typeface=""/>
      </a:majorFont>
      <a:minorFont>
        <a:latin typeface="Centur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wayVTI" id="{309F1D27-9968-4F93-BA7C-3666A757FD2E}" vid="{76D8E8FD-8787-4E56-A14A-C28BF58ABE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11066</TotalTime>
  <Words>3614</Words>
  <Application>Microsoft Office PowerPoint</Application>
  <PresentationFormat>Widescreen</PresentationFormat>
  <Paragraphs>376</Paragraphs>
  <Slides>18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Arial</vt:lpstr>
      <vt:lpstr>Calibri</vt:lpstr>
      <vt:lpstr>Calibri Light</vt:lpstr>
      <vt:lpstr>Century</vt:lpstr>
      <vt:lpstr>Courier New</vt:lpstr>
      <vt:lpstr>Goudy Old Style</vt:lpstr>
      <vt:lpstr>Symbol</vt:lpstr>
      <vt:lpstr>Times New Roman</vt:lpstr>
      <vt:lpstr>Verdana</vt:lpstr>
      <vt:lpstr>ArchwayVTI</vt:lpstr>
      <vt:lpstr>Mentoring Workshop Before You Start</vt:lpstr>
      <vt:lpstr>Mentoring Workshop</vt:lpstr>
      <vt:lpstr>Opening Prayer </vt:lpstr>
      <vt:lpstr>Agenda </vt:lpstr>
      <vt:lpstr>Introductions </vt:lpstr>
      <vt:lpstr>What is a Mentor? </vt:lpstr>
      <vt:lpstr>What Does Mentorship Mean to You? </vt:lpstr>
      <vt:lpstr>Qualities of a Good Mentor </vt:lpstr>
      <vt:lpstr>Qualities of a Good Mentee </vt:lpstr>
      <vt:lpstr>Benefits of Mentoring </vt:lpstr>
      <vt:lpstr>Mentoring = Discipleship </vt:lpstr>
      <vt:lpstr>Is This A Mentoring Opportunity? </vt:lpstr>
      <vt:lpstr>Tips for Effective Mentoring </vt:lpstr>
      <vt:lpstr>Important Skills for Mentors</vt:lpstr>
      <vt:lpstr>Mentoring in the League </vt:lpstr>
      <vt:lpstr>Conclusion </vt:lpstr>
      <vt:lpstr>Closing Prayer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Kopp</dc:creator>
  <cp:lastModifiedBy>Communications</cp:lastModifiedBy>
  <cp:revision>70</cp:revision>
  <cp:lastPrinted>2023-12-15T15:21:14Z</cp:lastPrinted>
  <dcterms:created xsi:type="dcterms:W3CDTF">2022-12-01T21:21:51Z</dcterms:created>
  <dcterms:modified xsi:type="dcterms:W3CDTF">2024-01-09T15:09:05Z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09E0D141-0D82-4B3A-90A8-23F7731A2340</vt:lpwstr>
  </property>
  <property fmtid="{D5CDD505-2E9C-101B-9397-08002B2CF9AE}" pid="3" name="ArticulatePath">
    <vt:lpwstr>CWLT_PPT_template</vt:lpwstr>
  </property>
  <property fmtid="{D5CDD505-2E9C-101B-9397-08002B2CF9AE}" pid="4" name="_MarkAsFinal">
    <vt:bool>true</vt:bool>
  </property>
</Properties>
</file>