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23"/>
  </p:notesMasterIdLst>
  <p:sldIdLst>
    <p:sldId id="263" r:id="rId2"/>
    <p:sldId id="283" r:id="rId3"/>
    <p:sldId id="261" r:id="rId4"/>
    <p:sldId id="295" r:id="rId5"/>
    <p:sldId id="274" r:id="rId6"/>
    <p:sldId id="264" r:id="rId7"/>
    <p:sldId id="285" r:id="rId8"/>
    <p:sldId id="286" r:id="rId9"/>
    <p:sldId id="297" r:id="rId10"/>
    <p:sldId id="288" r:id="rId11"/>
    <p:sldId id="289" r:id="rId12"/>
    <p:sldId id="291" r:id="rId13"/>
    <p:sldId id="296" r:id="rId14"/>
    <p:sldId id="293" r:id="rId15"/>
    <p:sldId id="302" r:id="rId16"/>
    <p:sldId id="301" r:id="rId17"/>
    <p:sldId id="278" r:id="rId18"/>
    <p:sldId id="290" r:id="rId19"/>
    <p:sldId id="284" r:id="rId20"/>
    <p:sldId id="294" r:id="rId21"/>
    <p:sldId id="282" r:id="rId22"/>
  </p:sldIdLst>
  <p:sldSz cx="12192000" cy="6858000"/>
  <p:notesSz cx="7010400" cy="92964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01881-473D-4FE9-0FF2-7713D3C5B409}" name="Communications" initials="C" userId="S::Communications@cwl.ca::a08fb4ea-083c-44bd-a7f5-ed499a553e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97E4FF"/>
    <a:srgbClr val="6479B2"/>
    <a:srgbClr val="D180B2"/>
    <a:srgbClr val="FFFFFF"/>
    <a:srgbClr val="898470"/>
    <a:srgbClr val="8992D2"/>
    <a:srgbClr val="D9DB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D61A0-9CCA-4BD6-BDEF-08E57681CC59}" v="173" dt="2023-08-29T17:01:14.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74372" autoAdjust="0"/>
  </p:normalViewPr>
  <p:slideViewPr>
    <p:cSldViewPr snapToGrid="0">
      <p:cViewPr varScale="1">
        <p:scale>
          <a:sx n="64" d="100"/>
          <a:sy n="64" d="100"/>
        </p:scale>
        <p:origin x="184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4541ACB9-F827-4AA7-B657-966B0CFF70C1}" type="datetimeFigureOut">
              <a:rPr lang="en-CA" smtClean="0"/>
              <a:t>2023-12-12</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CA"/>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E2C3AF91-B741-4BB4-AECF-6C7EF76752EC}" type="slidenum">
              <a:rPr lang="en-CA" smtClean="0"/>
              <a:t>‹#›</a:t>
            </a:fld>
            <a:endParaRPr lang="en-CA"/>
          </a:p>
        </p:txBody>
      </p:sp>
    </p:spTree>
    <p:extLst>
      <p:ext uri="{BB962C8B-B14F-4D97-AF65-F5344CB8AC3E}">
        <p14:creationId xmlns:p14="http://schemas.microsoft.com/office/powerpoint/2010/main" val="38482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E2C3AF91-B741-4BB4-AECF-6C7EF76752EC}" type="slidenum">
              <a:rPr lang="en-CA" smtClean="0"/>
              <a:t>1</a:t>
            </a:fld>
            <a:endParaRPr lang="en-CA"/>
          </a:p>
        </p:txBody>
      </p:sp>
    </p:spTree>
    <p:extLst>
      <p:ext uri="{BB962C8B-B14F-4D97-AF65-F5344CB8AC3E}">
        <p14:creationId xmlns:p14="http://schemas.microsoft.com/office/powerpoint/2010/main" val="342293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35">
              <a:defRPr/>
            </a:pPr>
            <a:r>
              <a:rPr lang="en-CA" sz="1200" b="1" i="1" dirty="0">
                <a:latin typeface="Times New Roman" panose="02020603050405020304" pitchFamily="18" charset="0"/>
                <a:cs typeface="Times New Roman" panose="02020603050405020304" pitchFamily="18" charset="0"/>
              </a:rPr>
              <a:t>READ</a:t>
            </a:r>
            <a:r>
              <a:rPr lang="en-CA" sz="1200" b="0" i="1" dirty="0">
                <a:latin typeface="Times New Roman" panose="02020603050405020304" pitchFamily="18" charset="0"/>
                <a:cs typeface="Times New Roman" panose="02020603050405020304" pitchFamily="18" charset="0"/>
              </a:rPr>
              <a:t>:</a:t>
            </a:r>
          </a:p>
          <a:p>
            <a:pPr algn="just" defTabSz="931735">
              <a:defRPr/>
            </a:pPr>
            <a:r>
              <a:rPr lang="en-CA" sz="1200" b="0" i="0" dirty="0">
                <a:latin typeface="Times New Roman" panose="02020603050405020304" pitchFamily="18" charset="0"/>
                <a:cs typeface="Times New Roman" panose="02020603050405020304" pitchFamily="18" charset="0"/>
              </a:rPr>
              <a:t>These words of wisdom by Marshall Rosenberg can help us out here:</a:t>
            </a:r>
          </a:p>
          <a:p>
            <a:pPr algn="just">
              <a:spcAft>
                <a:spcPts val="3955"/>
              </a:spcAft>
            </a:pPr>
            <a:endParaRPr lang="en-US" sz="1200" dirty="0">
              <a:latin typeface="Times New Roman" panose="02020603050405020304" pitchFamily="18" charset="0"/>
              <a:cs typeface="Times New Roman" panose="02020603050405020304" pitchFamily="18" charset="0"/>
            </a:endParaRPr>
          </a:p>
          <a:p>
            <a:pPr algn="just">
              <a:spcAft>
                <a:spcPts val="3955"/>
              </a:spcAft>
            </a:pPr>
            <a:r>
              <a:rPr lang="en-US" sz="1200" dirty="0">
                <a:latin typeface="Times New Roman" panose="02020603050405020304" pitchFamily="18" charset="0"/>
                <a:cs typeface="Times New Roman" panose="02020603050405020304" pitchFamily="18" charset="0"/>
              </a:rPr>
              <a:t>“Conflicts, even of long-standing duration, can be resolved if we can just keep the flow of communication going in which people come out of their heads and stop criticizing and analyzing each other, and instead get in touch with their needs, and hear the needs of others, and realize the interdependence that we all have in relation to each other. </a:t>
            </a:r>
            <a:r>
              <a:rPr lang="en-US" sz="1200" b="0" dirty="0">
                <a:latin typeface="Times New Roman" panose="02020603050405020304" pitchFamily="18" charset="0"/>
                <a:cs typeface="Times New Roman" panose="02020603050405020304" pitchFamily="18" charset="0"/>
              </a:rPr>
              <a:t>We can’t win at somebody else’s expense.</a:t>
            </a:r>
            <a:r>
              <a:rPr lang="en-US" sz="1200" dirty="0">
                <a:latin typeface="Times New Roman" panose="02020603050405020304" pitchFamily="18" charset="0"/>
                <a:cs typeface="Times New Roman" panose="02020603050405020304" pitchFamily="18" charset="0"/>
              </a:rPr>
              <a:t> We can only fully be satisfied when the other person’s needs are fulfilled as well as our own.”</a:t>
            </a:r>
          </a:p>
          <a:p>
            <a:pPr algn="just">
              <a:spcAft>
                <a:spcPts val="3955"/>
              </a:spcAft>
            </a:pPr>
            <a:endParaRPr lang="en-US" sz="1200" dirty="0">
              <a:latin typeface="Times New Roman" panose="02020603050405020304" pitchFamily="18" charset="0"/>
              <a:cs typeface="Times New Roman" panose="02020603050405020304" pitchFamily="18" charset="0"/>
            </a:endParaRPr>
          </a:p>
          <a:p>
            <a:pPr algn="just">
              <a:spcAft>
                <a:spcPts val="3955"/>
              </a:spcAft>
            </a:pPr>
            <a:r>
              <a:rPr lang="en-US" sz="1200" dirty="0">
                <a:latin typeface="Times New Roman" panose="02020603050405020304" pitchFamily="18" charset="0"/>
                <a:cs typeface="Times New Roman" panose="02020603050405020304" pitchFamily="18" charset="0"/>
              </a:rPr>
              <a:t>---</a:t>
            </a:r>
          </a:p>
          <a:p>
            <a:pPr algn="just">
              <a:spcAft>
                <a:spcPts val="3955"/>
              </a:spcAft>
            </a:pPr>
            <a:endParaRPr lang="en-US" sz="1000" dirty="0">
              <a:latin typeface="Times New Roman" panose="02020603050405020304" pitchFamily="18" charset="0"/>
              <a:cs typeface="Times New Roman" panose="02020603050405020304" pitchFamily="18" charset="0"/>
            </a:endParaRPr>
          </a:p>
          <a:p>
            <a:pPr algn="just" defTabSz="904159">
              <a:spcAft>
                <a:spcPts val="3955"/>
              </a:spcAft>
              <a:defRPr/>
            </a:pPr>
            <a:r>
              <a:rPr lang="en-CA" sz="1000" i="1" dirty="0">
                <a:latin typeface="Times New Roman" panose="02020603050405020304" pitchFamily="18" charset="0"/>
                <a:ea typeface="Calibri" panose="020F0502020204030204" pitchFamily="34" charset="0"/>
                <a:cs typeface="Times New Roman" panose="02020603050405020304" pitchFamily="18" charset="0"/>
              </a:rPr>
              <a:t>Source: </a:t>
            </a:r>
            <a:r>
              <a:rPr lang="en-US" sz="1000" dirty="0" err="1">
                <a:latin typeface="Times New Roman" panose="02020603050405020304" pitchFamily="18" charset="0"/>
                <a:cs typeface="Times New Roman" panose="02020603050405020304" pitchFamily="18" charset="0"/>
              </a:rPr>
              <a:t>PuddleDancer</a:t>
            </a:r>
            <a:r>
              <a:rPr lang="en-US" sz="1000" dirty="0">
                <a:latin typeface="Times New Roman" panose="02020603050405020304" pitchFamily="18" charset="0"/>
                <a:cs typeface="Times New Roman" panose="02020603050405020304" pitchFamily="18" charset="0"/>
              </a:rPr>
              <a:t> Press, </a:t>
            </a:r>
            <a:r>
              <a:rPr lang="en-US" sz="1000" i="1" dirty="0">
                <a:latin typeface="Times New Roman" panose="02020603050405020304" pitchFamily="18" charset="0"/>
                <a:cs typeface="Times New Roman" panose="02020603050405020304" pitchFamily="18" charset="0"/>
              </a:rPr>
              <a:t>n</a:t>
            </a:r>
            <a:r>
              <a:rPr lang="en-CA" sz="1000" i="1" dirty="0">
                <a:latin typeface="Times New Roman" panose="02020603050405020304" pitchFamily="18" charset="0"/>
                <a:ea typeface="Calibri" panose="020F0502020204030204" pitchFamily="34" charset="0"/>
                <a:cs typeface="Times New Roman" panose="02020603050405020304" pitchFamily="18" charset="0"/>
              </a:rPr>
              <a:t>onviolentcommunication.com/resources/</a:t>
            </a:r>
            <a:r>
              <a:rPr lang="en-CA" sz="1000" i="1" dirty="0" err="1">
                <a:latin typeface="Times New Roman" panose="02020603050405020304" pitchFamily="18" charset="0"/>
                <a:ea typeface="Calibri" panose="020F0502020204030204" pitchFamily="34" charset="0"/>
                <a:cs typeface="Times New Roman" panose="02020603050405020304" pitchFamily="18" charset="0"/>
              </a:rPr>
              <a:t>mbr</a:t>
            </a:r>
            <a:r>
              <a:rPr lang="en-CA" sz="1000" i="1" dirty="0">
                <a:latin typeface="Times New Roman" panose="02020603050405020304" pitchFamily="18" charset="0"/>
                <a:ea typeface="Calibri" panose="020F0502020204030204" pitchFamily="34" charset="0"/>
                <a:cs typeface="Times New Roman" panose="02020603050405020304" pitchFamily="18" charset="0"/>
              </a:rPr>
              <a:t>-quotes/</a:t>
            </a:r>
          </a:p>
        </p:txBody>
      </p:sp>
      <p:sp>
        <p:nvSpPr>
          <p:cNvPr id="4" name="Slide Number Placeholder 3"/>
          <p:cNvSpPr>
            <a:spLocks noGrp="1"/>
          </p:cNvSpPr>
          <p:nvPr>
            <p:ph type="sldNum" sz="quarter" idx="5"/>
          </p:nvPr>
        </p:nvSpPr>
        <p:spPr/>
        <p:txBody>
          <a:bodyPr/>
          <a:lstStyle/>
          <a:p>
            <a:fld id="{E2C3AF91-B741-4BB4-AECF-6C7EF76752EC}" type="slidenum">
              <a:rPr lang="en-CA" smtClean="0"/>
              <a:t>10</a:t>
            </a:fld>
            <a:endParaRPr lang="en-CA"/>
          </a:p>
        </p:txBody>
      </p:sp>
    </p:spTree>
    <p:extLst>
      <p:ext uri="{BB962C8B-B14F-4D97-AF65-F5344CB8AC3E}">
        <p14:creationId xmlns:p14="http://schemas.microsoft.com/office/powerpoint/2010/main" val="3611134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04159">
              <a:defRPr/>
            </a:pPr>
            <a:r>
              <a:rPr lang="en-CA" sz="1200" b="1" i="1" dirty="0">
                <a:latin typeface="Times New Roman" panose="02020603050405020304" pitchFamily="18" charset="0"/>
                <a:cs typeface="Times New Roman" panose="02020603050405020304" pitchFamily="18" charset="0"/>
              </a:rPr>
              <a:t>READ</a:t>
            </a:r>
            <a:r>
              <a:rPr lang="en-CA" sz="1200" b="0" i="1" dirty="0">
                <a:latin typeface="Times New Roman" panose="02020603050405020304" pitchFamily="18" charset="0"/>
                <a:cs typeface="Times New Roman" panose="02020603050405020304" pitchFamily="18" charset="0"/>
              </a:rPr>
              <a:t>:</a:t>
            </a:r>
          </a:p>
          <a:p>
            <a:pPr algn="just"/>
            <a:r>
              <a:rPr lang="en-CA" sz="1200" dirty="0">
                <a:latin typeface="Times New Roman" panose="02020603050405020304" pitchFamily="18" charset="0"/>
                <a:cs typeface="Times New Roman" panose="02020603050405020304" pitchFamily="18" charset="0"/>
              </a:rPr>
              <a:t>Let’s look at an example in each of the four types of conflict and talk about what the concerns and needs of the people involved might be and what we might be able to do to resolve the conflict with a WIN-WIN.</a:t>
            </a:r>
          </a:p>
          <a:p>
            <a:pPr algn="just"/>
            <a:endParaRPr lang="en-CA" sz="1200" dirty="0">
              <a:latin typeface="Times New Roman" panose="02020603050405020304" pitchFamily="18" charset="0"/>
              <a:cs typeface="Times New Roman" panose="02020603050405020304" pitchFamily="18" charset="0"/>
            </a:endParaRPr>
          </a:p>
          <a:p>
            <a:pPr algn="just"/>
            <a:r>
              <a:rPr lang="en-CA" sz="1200" i="1" dirty="0">
                <a:latin typeface="Times New Roman" panose="02020603050405020304" pitchFamily="18" charset="0"/>
                <a:cs typeface="Times New Roman" panose="02020603050405020304" pitchFamily="18" charset="0"/>
              </a:rPr>
              <a:t>Because of time, it is recommended that you break people up into individual groups or breakout rooms (if online), give each group a different scenario and then reassemble as a whole group to share insights from the discussions. Or, if you want to do a whole group discussion for each of the following scenarios, you can read the situation, ask the questions and then wait for the answers.</a:t>
            </a:r>
          </a:p>
          <a:p>
            <a:pPr algn="just"/>
            <a:endParaRPr lang="en-CA" sz="1200" i="1" dirty="0">
              <a:latin typeface="Times New Roman" panose="02020603050405020304" pitchFamily="18" charset="0"/>
              <a:cs typeface="Times New Roman" panose="02020603050405020304" pitchFamily="18" charset="0"/>
            </a:endParaRPr>
          </a:p>
          <a:p>
            <a:pPr algn="just"/>
            <a:r>
              <a:rPr lang="en-CA" sz="1200" b="1" i="1" dirty="0">
                <a:latin typeface="Times New Roman" panose="02020603050405020304" pitchFamily="18" charset="0"/>
                <a:cs typeface="Times New Roman" panose="02020603050405020304" pitchFamily="18" charset="0"/>
              </a:rPr>
              <a:t>If presenting in person</a:t>
            </a:r>
            <a:r>
              <a:rPr lang="en-CA" sz="1200" b="0" i="1" dirty="0">
                <a:latin typeface="Times New Roman" panose="02020603050405020304" pitchFamily="18" charset="0"/>
                <a:cs typeface="Times New Roman" panose="02020603050405020304" pitchFamily="18" charset="0"/>
              </a:rPr>
              <a:t>:</a:t>
            </a:r>
            <a:r>
              <a:rPr lang="en-CA" sz="1200" b="1" i="1"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ea typeface="Calibri" panose="020F0502020204030204" pitchFamily="34" charset="0"/>
                <a:cs typeface="Times New Roman" panose="02020603050405020304" pitchFamily="18" charset="0"/>
              </a:rPr>
              <a:t>Ask people to raise their hands.</a:t>
            </a:r>
          </a:p>
          <a:p>
            <a:pPr algn="just"/>
            <a:r>
              <a:rPr lang="en-US" sz="1200" b="1" i="1" dirty="0">
                <a:latin typeface="Times New Roman" panose="02020603050405020304" pitchFamily="18" charset="0"/>
                <a:ea typeface="Calibri" panose="020F0502020204030204" pitchFamily="34" charset="0"/>
                <a:cs typeface="Times New Roman" panose="02020603050405020304" pitchFamily="18" charset="0"/>
              </a:rPr>
              <a:t>If presenting online</a:t>
            </a:r>
            <a:r>
              <a:rPr lang="en-US" sz="1200" b="0" i="1" dirty="0">
                <a:latin typeface="Times New Roman" panose="02020603050405020304" pitchFamily="18" charset="0"/>
                <a:ea typeface="Calibri" panose="020F0502020204030204" pitchFamily="34" charset="0"/>
                <a:cs typeface="Times New Roman" panose="02020603050405020304" pitchFamily="18" charset="0"/>
              </a:rPr>
              <a:t>:</a:t>
            </a:r>
            <a:r>
              <a:rPr lang="en-US" sz="1200" b="1" i="1" dirty="0">
                <a:latin typeface="Times New Roman" panose="02020603050405020304" pitchFamily="18" charset="0"/>
                <a:ea typeface="Calibri" panose="020F0502020204030204" pitchFamily="34" charset="0"/>
                <a:cs typeface="Times New Roman" panose="02020603050405020304" pitchFamily="18" charset="0"/>
              </a:rPr>
              <a:t> </a:t>
            </a:r>
            <a:r>
              <a:rPr lang="en-US" sz="1200" b="0" i="0" dirty="0">
                <a:latin typeface="Times New Roman" panose="02020603050405020304" pitchFamily="18" charset="0"/>
                <a:ea typeface="Calibri" panose="020F0502020204030204" pitchFamily="34" charset="0"/>
                <a:cs typeface="Times New Roman" panose="02020603050405020304" pitchFamily="18" charset="0"/>
              </a:rPr>
              <a:t>Use the raise hand icon or chat feature to give your answers. Remember to unmute yourself when speaking.</a:t>
            </a:r>
          </a:p>
          <a:p>
            <a:pPr algn="just"/>
            <a:endParaRPr lang="en-CA" sz="1200" b="1" i="1" dirty="0">
              <a:latin typeface="Times New Roman" panose="02020603050405020304" pitchFamily="18" charset="0"/>
              <a:ea typeface="Calibri" panose="020F0502020204030204" pitchFamily="34" charset="0"/>
              <a:cs typeface="Times New Roman" panose="02020603050405020304" pitchFamily="18" charset="0"/>
            </a:endParaRPr>
          </a:p>
          <a:p>
            <a:pPr algn="just" defTabSz="904159">
              <a:defRPr/>
            </a:pPr>
            <a:r>
              <a:rPr lang="en-CA" sz="1200" i="0" dirty="0">
                <a:latin typeface="Times New Roman" panose="02020603050405020304" pitchFamily="18" charset="0"/>
                <a:ea typeface="Calibri" panose="020F0502020204030204" pitchFamily="34" charset="0"/>
                <a:cs typeface="Times New Roman" panose="02020603050405020304" pitchFamily="18" charset="0"/>
              </a:rPr>
              <a:t>1. </a:t>
            </a:r>
            <a:r>
              <a:rPr lang="en-CA" sz="1200" b="1" i="0" dirty="0">
                <a:latin typeface="Times New Roman" panose="02020603050405020304" pitchFamily="18" charset="0"/>
                <a:cs typeface="Times New Roman" panose="02020603050405020304" pitchFamily="18" charset="0"/>
              </a:rPr>
              <a:t>In the intrapersonal conflict (yellow), “</a:t>
            </a:r>
            <a:r>
              <a:rPr lang="en-US" sz="1200" b="1" dirty="0">
                <a:latin typeface="Times New Roman" panose="02020603050405020304" pitchFamily="18" charset="0"/>
                <a:cs typeface="Times New Roman" panose="02020603050405020304" pitchFamily="18" charset="0"/>
              </a:rPr>
              <a:t>Martha would like to try being a council president, but she is hesitating.”</a:t>
            </a:r>
          </a:p>
          <a:p>
            <a:pPr marL="169530" indent="-169530" algn="just" defTabSz="904159">
              <a:buFont typeface="Wingdings" panose="05000000000000000000" pitchFamily="2" charset="2"/>
              <a:buChar char="q"/>
              <a:defRPr/>
            </a:pPr>
            <a:r>
              <a:rPr lang="en-US" sz="1200" dirty="0">
                <a:latin typeface="Times New Roman" panose="02020603050405020304" pitchFamily="18" charset="0"/>
                <a:cs typeface="Times New Roman" panose="02020603050405020304" pitchFamily="18" charset="0"/>
              </a:rPr>
              <a:t>Try to look at this from her point of view. What might be some of her concerns? What would she need to make this possible or more inviting?</a:t>
            </a:r>
          </a:p>
          <a:p>
            <a:pPr algn="just" defTabSz="904159">
              <a:defRPr/>
            </a:pPr>
            <a:r>
              <a:rPr lang="en-US" sz="1200" i="1" dirty="0">
                <a:latin typeface="Times New Roman" panose="02020603050405020304" pitchFamily="18" charset="0"/>
                <a:cs typeface="Times New Roman" panose="02020603050405020304" pitchFamily="18" charset="0"/>
              </a:rPr>
              <a:t>Possible answers:</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The lack of time, so she would need to reduce the time involved.</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She lacks confidence, so she might need a boost of self-confidence.</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She has a lack of leadership skills, so she might need some training or mentoring.</a:t>
            </a:r>
          </a:p>
          <a:p>
            <a:pPr marL="621609" lvl="1" indent="-169530" algn="just" defTabSz="904159">
              <a:buFont typeface="Arial" panose="020B0604020202020204" pitchFamily="34" charset="0"/>
              <a:buChar char="•"/>
              <a:defRPr/>
            </a:pPr>
            <a:endParaRPr lang="en-US" sz="1200" i="1" dirty="0">
              <a:latin typeface="Times New Roman" panose="02020603050405020304" pitchFamily="18" charset="0"/>
              <a:cs typeface="Times New Roman" panose="02020603050405020304" pitchFamily="18" charset="0"/>
            </a:endParaRPr>
          </a:p>
          <a:p>
            <a:pPr marL="169530" indent="-169530" algn="just" defTabSz="904159">
              <a:buFont typeface="Wingdings" panose="05000000000000000000" pitchFamily="2" charset="2"/>
              <a:buChar char="q"/>
              <a:defRPr/>
            </a:pPr>
            <a:r>
              <a:rPr lang="en-US" sz="1200" dirty="0">
                <a:latin typeface="Times New Roman" panose="02020603050405020304" pitchFamily="18" charset="0"/>
                <a:cs typeface="Times New Roman" panose="02020603050405020304" pitchFamily="18" charset="0"/>
              </a:rPr>
              <a:t>How could you find out? What would you say? What questions would you ask?</a:t>
            </a:r>
          </a:p>
          <a:p>
            <a:pPr algn="just" defTabSz="904159">
              <a:defRPr/>
            </a:pPr>
            <a:r>
              <a:rPr lang="en-US" sz="1200" i="1" dirty="0">
                <a:latin typeface="Times New Roman" panose="02020603050405020304" pitchFamily="18" charset="0"/>
                <a:cs typeface="Times New Roman" panose="02020603050405020304" pitchFamily="18" charset="0"/>
              </a:rPr>
              <a:t>Possible answer: I think you would be fantastic at this, but you seem hesitant. Can you tell me why?</a:t>
            </a:r>
          </a:p>
          <a:p>
            <a:pPr algn="just" defTabSz="904159">
              <a:defRPr/>
            </a:pPr>
            <a:endParaRPr lang="en-US" sz="1200" i="1" dirty="0">
              <a:latin typeface="Times New Roman" panose="02020603050405020304" pitchFamily="18" charset="0"/>
              <a:cs typeface="Times New Roman" panose="02020603050405020304" pitchFamily="18" charset="0"/>
            </a:endParaRPr>
          </a:p>
          <a:p>
            <a:pPr marL="169530" indent="-169530" algn="just" defTabSz="904159">
              <a:buFont typeface="Wingdings" panose="05000000000000000000" pitchFamily="2" charset="2"/>
              <a:buChar char="q"/>
              <a:defRPr/>
            </a:pPr>
            <a:r>
              <a:rPr lang="en-US" sz="1200" dirty="0">
                <a:latin typeface="Times New Roman" panose="02020603050405020304" pitchFamily="18" charset="0"/>
                <a:cs typeface="Times New Roman" panose="02020603050405020304" pitchFamily="18" charset="0"/>
              </a:rPr>
              <a:t>How might you create a WIN-WIN result?</a:t>
            </a:r>
          </a:p>
          <a:p>
            <a:pPr algn="just" defTabSz="904159">
              <a:defRPr/>
            </a:pPr>
            <a:r>
              <a:rPr lang="en-US" sz="1200" i="1" dirty="0">
                <a:latin typeface="Times New Roman" panose="02020603050405020304" pitchFamily="18" charset="0"/>
                <a:cs typeface="Times New Roman" panose="02020603050405020304" pitchFamily="18" charset="0"/>
              </a:rPr>
              <a:t>Possible answers:</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Suggest sharing the presidency.</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Point out her gifts/successes and offer mentoring.</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Offer a leadership course.</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Prayer.</a:t>
            </a:r>
          </a:p>
          <a:p>
            <a:pPr algn="just" defTabSz="904159">
              <a:defRPr/>
            </a:pPr>
            <a:endParaRPr lang="en-US" sz="1200" dirty="0">
              <a:latin typeface="Times New Roman" panose="02020603050405020304" pitchFamily="18" charset="0"/>
              <a:cs typeface="Times New Roman" panose="02020603050405020304" pitchFamily="18" charset="0"/>
            </a:endParaRPr>
          </a:p>
          <a:p>
            <a:pPr algn="just"/>
            <a:r>
              <a:rPr lang="en-CA" sz="1200" i="0" dirty="0">
                <a:latin typeface="Times New Roman" panose="02020603050405020304" pitchFamily="18" charset="0"/>
                <a:ea typeface="Calibri" panose="020F0502020204030204" pitchFamily="34" charset="0"/>
                <a:cs typeface="Times New Roman" panose="02020603050405020304" pitchFamily="18" charset="0"/>
              </a:rPr>
              <a:t>2. </a:t>
            </a:r>
            <a:r>
              <a:rPr lang="en-CA" sz="1200" b="1" i="0" dirty="0">
                <a:latin typeface="Times New Roman" panose="02020603050405020304" pitchFamily="18" charset="0"/>
                <a:cs typeface="Times New Roman" panose="02020603050405020304" pitchFamily="18" charset="0"/>
              </a:rPr>
              <a:t>In the interpersonal conflict (green), “</a:t>
            </a:r>
            <a:r>
              <a:rPr lang="en-US" sz="1200" b="1" dirty="0">
                <a:latin typeface="Times New Roman" panose="02020603050405020304" pitchFamily="18" charset="0"/>
                <a:cs typeface="Times New Roman" panose="02020603050405020304" pitchFamily="18" charset="0"/>
              </a:rPr>
              <a:t>Sara would like to try something new for the annual fund-raising tea, but this is Janet‘s area, and she doesn’t want anything to change.”</a:t>
            </a:r>
          </a:p>
          <a:p>
            <a:pPr marL="169530" indent="-169530" algn="just" defTabSz="904159">
              <a:buFont typeface="Wingdings" panose="05000000000000000000" pitchFamily="2" charset="2"/>
              <a:buChar char="q"/>
              <a:defRPr/>
            </a:pPr>
            <a:r>
              <a:rPr lang="en-US" sz="1200" dirty="0">
                <a:latin typeface="Times New Roman" panose="02020603050405020304" pitchFamily="18" charset="0"/>
                <a:cs typeface="Times New Roman" panose="02020603050405020304" pitchFamily="18" charset="0"/>
              </a:rPr>
              <a:t>Try to look at this from each point of view. What might be some of Janet’s concerns? Sara’s concerns? What would each of them need to make this possible or more inviting?</a:t>
            </a:r>
          </a:p>
          <a:p>
            <a:pPr algn="just" defTabSz="904159">
              <a:defRPr/>
            </a:pPr>
            <a:r>
              <a:rPr lang="en-US" sz="1200" i="1" dirty="0">
                <a:latin typeface="Times New Roman" panose="02020603050405020304" pitchFamily="18" charset="0"/>
                <a:cs typeface="Times New Roman" panose="02020603050405020304" pitchFamily="18" charset="0"/>
              </a:rPr>
              <a:t>Possible answers:</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Janet and Sara fear that their contributions aren’t appreciated, valued or noticed, so each needs to be sincerely reassured.</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Janet is concerned about losing her role as a leader in this area of council work, so she might need to be included as a leader/mentor in the planning.</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Sara worries that she does not have a role in the council or a way of contributing, so she needs to be welcomed into a valued place.</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Janet is concerned about the resistance to change, so the council might need to look at how to make a change easy and complementary to what “has always been” rather than competition for it.</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Sara is shy or uncertain of how welcome her ideas are, so she needs to be reassured, affirmed and included.</a:t>
            </a:r>
          </a:p>
          <a:p>
            <a:pPr marL="452079" lvl="1" algn="just" defTabSz="904159">
              <a:defRPr/>
            </a:pPr>
            <a:endParaRPr lang="en-US" sz="1200" i="1" dirty="0">
              <a:latin typeface="Times New Roman" panose="02020603050405020304" pitchFamily="18" charset="0"/>
              <a:cs typeface="Times New Roman" panose="02020603050405020304" pitchFamily="18" charset="0"/>
            </a:endParaRPr>
          </a:p>
          <a:p>
            <a:pPr marL="169530" indent="-169530" algn="just" defTabSz="904159">
              <a:buFont typeface="Wingdings" panose="05000000000000000000" pitchFamily="2" charset="2"/>
              <a:buChar char="q"/>
              <a:defRPr/>
            </a:pPr>
            <a:r>
              <a:rPr lang="en-US" sz="1200" dirty="0">
                <a:latin typeface="Times New Roman" panose="02020603050405020304" pitchFamily="18" charset="0"/>
                <a:cs typeface="Times New Roman" panose="02020603050405020304" pitchFamily="18" charset="0"/>
              </a:rPr>
              <a:t>What questions could you ask? What would you say?</a:t>
            </a:r>
          </a:p>
          <a:p>
            <a:pPr algn="just" defTabSz="904159">
              <a:defRPr/>
            </a:pPr>
            <a:r>
              <a:rPr lang="en-US" sz="1200" i="1" dirty="0">
                <a:latin typeface="Times New Roman" panose="02020603050405020304" pitchFamily="18" charset="0"/>
                <a:cs typeface="Times New Roman" panose="02020603050405020304" pitchFamily="18" charset="0"/>
              </a:rPr>
              <a:t>Invite responses from participants and record them on a flip-chart or have an assistant record in the chat.</a:t>
            </a:r>
          </a:p>
          <a:p>
            <a:pPr marL="452079" lvl="1" algn="just" defTabSz="904159">
              <a:defRPr/>
            </a:pPr>
            <a:endParaRPr lang="en-US" sz="1200" b="1" i="1" dirty="0">
              <a:latin typeface="Times New Roman" panose="02020603050405020304" pitchFamily="18" charset="0"/>
              <a:cs typeface="Times New Roman" panose="02020603050405020304" pitchFamily="18" charset="0"/>
            </a:endParaRPr>
          </a:p>
          <a:p>
            <a:pPr marL="169530" indent="-169530" algn="just" defTabSz="904159">
              <a:buFont typeface="Wingdings" panose="05000000000000000000" pitchFamily="2" charset="2"/>
              <a:buChar char="q"/>
              <a:defRPr/>
            </a:pPr>
            <a:r>
              <a:rPr lang="en-US" sz="1200" dirty="0">
                <a:latin typeface="Times New Roman" panose="02020603050405020304" pitchFamily="18" charset="0"/>
                <a:cs typeface="Times New Roman" panose="02020603050405020304" pitchFamily="18" charset="0"/>
              </a:rPr>
              <a:t>How might you create a WIN-WIN result?</a:t>
            </a:r>
          </a:p>
          <a:p>
            <a:pPr algn="just" defTabSz="904159">
              <a:defRPr/>
            </a:pPr>
            <a:r>
              <a:rPr lang="en-US" sz="1200" i="1" dirty="0">
                <a:latin typeface="Times New Roman" panose="02020603050405020304" pitchFamily="18" charset="0"/>
                <a:cs typeface="Times New Roman" panose="02020603050405020304" pitchFamily="18" charset="0"/>
              </a:rPr>
              <a:t>Possible answers:</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Point out Janet’s gifts/successes and elements that definitely should not be lost.</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Ask for her advice on how Sara’s suggestion could be incorporated so that she doesn’t feel excluded.</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Ask Janet and Sara each what challenges she sees with this and what solutions she could suggest.</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Pray.</a:t>
            </a:r>
          </a:p>
          <a:p>
            <a:pPr algn="just" defTabSz="904159">
              <a:defRPr/>
            </a:pPr>
            <a:endParaRPr lang="en-US" sz="1200" dirty="0">
              <a:latin typeface="Times New Roman" panose="02020603050405020304" pitchFamily="18" charset="0"/>
              <a:cs typeface="Times New Roman" panose="02020603050405020304" pitchFamily="18" charset="0"/>
            </a:endParaRPr>
          </a:p>
          <a:p>
            <a:pPr algn="just"/>
            <a:r>
              <a:rPr lang="en-CA" sz="1200" i="0" dirty="0">
                <a:latin typeface="Times New Roman" panose="02020603050405020304" pitchFamily="18" charset="0"/>
                <a:ea typeface="Calibri" panose="020F0502020204030204" pitchFamily="34" charset="0"/>
                <a:cs typeface="Times New Roman" panose="02020603050405020304" pitchFamily="18" charset="0"/>
              </a:rPr>
              <a:t>3. </a:t>
            </a:r>
            <a:r>
              <a:rPr lang="en-CA" sz="1200" b="1" i="0" dirty="0">
                <a:latin typeface="Times New Roman" panose="02020603050405020304" pitchFamily="18" charset="0"/>
                <a:cs typeface="Times New Roman" panose="02020603050405020304" pitchFamily="18" charset="0"/>
              </a:rPr>
              <a:t>In the intragroup conflict (blue), “</a:t>
            </a:r>
            <a:r>
              <a:rPr lang="en-US" sz="1200" b="1" dirty="0">
                <a:latin typeface="Times New Roman" panose="02020603050405020304" pitchFamily="18" charset="0"/>
                <a:cs typeface="Times New Roman" panose="02020603050405020304" pitchFamily="18" charset="0"/>
              </a:rPr>
              <a:t>Some women want their parish council to focus on social activities; others would like to focus on social justice areas.”</a:t>
            </a:r>
          </a:p>
          <a:p>
            <a:pPr marL="169530" indent="-169530" algn="just" defTabSz="904159">
              <a:buFont typeface="Wingdings" panose="05000000000000000000" pitchFamily="2" charset="2"/>
              <a:buChar char="q"/>
              <a:defRPr/>
            </a:pPr>
            <a:r>
              <a:rPr lang="en-US" sz="1200" dirty="0">
                <a:latin typeface="Times New Roman" panose="02020603050405020304" pitchFamily="18" charset="0"/>
                <a:cs typeface="Times New Roman" panose="02020603050405020304" pitchFamily="18" charset="0"/>
              </a:rPr>
              <a:t>Try to look at this from each point of view. What might be some concerns/needs of the kitchen women? Of the social justice women? What would each of them need to make this workable?</a:t>
            </a:r>
          </a:p>
          <a:p>
            <a:pPr algn="just" defTabSz="904159">
              <a:defRPr/>
            </a:pPr>
            <a:r>
              <a:rPr lang="en-US" sz="1200" i="1" dirty="0">
                <a:latin typeface="Times New Roman" panose="02020603050405020304" pitchFamily="18" charset="0"/>
                <a:cs typeface="Times New Roman" panose="02020603050405020304" pitchFamily="18" charset="0"/>
              </a:rPr>
              <a:t>Possible answers:</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Both groups fear that their contribution isn’t appreciated, valued or noticed, so each would need to be sincerely affirmed and reassured.</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The social justice group wants to make a bigger difference in the world, so it might need to be reassured that this is possible.</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The kitchen group may not know about social justice issues or what role they, as individuals, could play, so speakers/projects could be suggested.</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The social justice group fears the council might be stereotyped as “only kitchen,” so the council might need to look at advertising/marketing bigger issues.</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Both groups may be uncertain about the “how to” skills in the kitchen and social justice areas, so they may need mentoring/training.</a:t>
            </a:r>
          </a:p>
          <a:p>
            <a:pPr marL="452079" lvl="1" algn="just" defTabSz="904159">
              <a:defRPr/>
            </a:pPr>
            <a:r>
              <a:rPr lang="en-US" sz="1200" i="1" dirty="0">
                <a:latin typeface="Times New Roman" panose="02020603050405020304" pitchFamily="18" charset="0"/>
                <a:cs typeface="Times New Roman" panose="02020603050405020304" pitchFamily="18" charset="0"/>
              </a:rPr>
              <a:t>.</a:t>
            </a:r>
          </a:p>
          <a:p>
            <a:pPr marL="169530" indent="-169530" algn="just" defTabSz="904159">
              <a:buFont typeface="Wingdings" panose="05000000000000000000" pitchFamily="2" charset="2"/>
              <a:buChar char="q"/>
              <a:defRPr/>
            </a:pPr>
            <a:r>
              <a:rPr lang="en-US" sz="1200" dirty="0">
                <a:latin typeface="Times New Roman" panose="02020603050405020304" pitchFamily="18" charset="0"/>
                <a:cs typeface="Times New Roman" panose="02020603050405020304" pitchFamily="18" charset="0"/>
              </a:rPr>
              <a:t>What questions could you ask? What would you say?</a:t>
            </a:r>
          </a:p>
          <a:p>
            <a:pPr algn="just" defTabSz="904159">
              <a:defRPr/>
            </a:pPr>
            <a:r>
              <a:rPr lang="en-US" sz="1200" i="1" dirty="0">
                <a:latin typeface="Times New Roman" panose="02020603050405020304" pitchFamily="18" charset="0"/>
                <a:cs typeface="Times New Roman" panose="02020603050405020304" pitchFamily="18" charset="0"/>
              </a:rPr>
              <a:t>Invite responses from participants and record them on a flip-chart or have an assistant record in the chat.</a:t>
            </a:r>
          </a:p>
          <a:p>
            <a:pPr algn="just" defTabSz="904159">
              <a:defRPr/>
            </a:pPr>
            <a:endParaRPr lang="en-US" sz="1200" dirty="0">
              <a:latin typeface="Times New Roman" panose="02020603050405020304" pitchFamily="18" charset="0"/>
              <a:cs typeface="Times New Roman" panose="02020603050405020304" pitchFamily="18" charset="0"/>
            </a:endParaRPr>
          </a:p>
          <a:p>
            <a:pPr marL="169530" indent="-169530" algn="just" defTabSz="904159">
              <a:buFont typeface="Wingdings" panose="05000000000000000000" pitchFamily="2" charset="2"/>
              <a:buChar char="q"/>
              <a:defRPr/>
            </a:pPr>
            <a:r>
              <a:rPr lang="en-US" sz="1200" dirty="0">
                <a:latin typeface="Times New Roman" panose="02020603050405020304" pitchFamily="18" charset="0"/>
                <a:cs typeface="Times New Roman" panose="02020603050405020304" pitchFamily="18" charset="0"/>
              </a:rPr>
              <a:t>How might you create a WIN-WIN result?</a:t>
            </a:r>
          </a:p>
          <a:p>
            <a:pPr algn="just" defTabSz="904159">
              <a:defRPr/>
            </a:pPr>
            <a:r>
              <a:rPr lang="en-US" sz="1200" i="1" dirty="0">
                <a:latin typeface="Times New Roman" panose="02020603050405020304" pitchFamily="18" charset="0"/>
                <a:cs typeface="Times New Roman" panose="02020603050405020304" pitchFamily="18" charset="0"/>
              </a:rPr>
              <a:t>Possible answers: </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Point out kitchen gifts/successes and elements that definitely should not be lost.</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Discuss and map out possibilities, gifts and successes for social justice projects.</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Encourage expansion of ideas and roles (i.e., Is the council only limited to one focus?) and optional levels of involvement with both.</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Include everyone in planning possibilities and identifying possible challenges.</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Openly value and celebrate both areas, avoiding competition.</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Pray.</a:t>
            </a:r>
          </a:p>
          <a:p>
            <a:pPr marL="452079" lvl="1" algn="just" defTabSz="904159">
              <a:defRPr/>
            </a:pPr>
            <a:endParaRPr lang="en-US" sz="1200" i="1" dirty="0">
              <a:latin typeface="Times New Roman" panose="02020603050405020304" pitchFamily="18" charset="0"/>
              <a:cs typeface="Times New Roman" panose="02020603050405020304" pitchFamily="18" charset="0"/>
            </a:endParaRPr>
          </a:p>
          <a:p>
            <a:pPr algn="just"/>
            <a:r>
              <a:rPr lang="en-CA" sz="1200" i="0" dirty="0">
                <a:latin typeface="Times New Roman" panose="02020603050405020304" pitchFamily="18" charset="0"/>
                <a:ea typeface="Calibri" panose="020F0502020204030204" pitchFamily="34" charset="0"/>
                <a:cs typeface="Times New Roman" panose="02020603050405020304" pitchFamily="18" charset="0"/>
              </a:rPr>
              <a:t>4. </a:t>
            </a:r>
            <a:r>
              <a:rPr lang="en-CA" sz="1200" b="1" i="0" dirty="0">
                <a:latin typeface="Times New Roman" panose="02020603050405020304" pitchFamily="18" charset="0"/>
                <a:cs typeface="Times New Roman" panose="02020603050405020304" pitchFamily="18" charset="0"/>
              </a:rPr>
              <a:t>In the intergroup conflict (pink), “</a:t>
            </a:r>
            <a:r>
              <a:rPr lang="en-US" sz="1200" b="1" dirty="0">
                <a:latin typeface="Times New Roman" panose="02020603050405020304" pitchFamily="18" charset="0"/>
                <a:cs typeface="Times New Roman" panose="02020603050405020304" pitchFamily="18" charset="0"/>
              </a:rPr>
              <a:t>While standing on the street for the March for Life, a person comes over in disgust to argue with you about abortion.”</a:t>
            </a:r>
          </a:p>
          <a:p>
            <a:pPr marL="169530" indent="-169530" algn="just" defTabSz="904159">
              <a:buFont typeface="Wingdings" panose="05000000000000000000" pitchFamily="2" charset="2"/>
              <a:buChar char="q"/>
              <a:defRPr/>
            </a:pPr>
            <a:r>
              <a:rPr lang="en-US" sz="1200" dirty="0">
                <a:latin typeface="Times New Roman" panose="02020603050405020304" pitchFamily="18" charset="0"/>
                <a:cs typeface="Times New Roman" panose="02020603050405020304" pitchFamily="18" charset="0"/>
              </a:rPr>
              <a:t>Try to look at this from each point of view. What might be some concerns/needs of the pro-choice advocate? Of the pro-life member? What would each of them need to make this workable?</a:t>
            </a:r>
          </a:p>
          <a:p>
            <a:pPr algn="just" defTabSz="904159">
              <a:defRPr/>
            </a:pPr>
            <a:r>
              <a:rPr lang="en-US" sz="1200" i="1" dirty="0">
                <a:latin typeface="Times New Roman" panose="02020603050405020304" pitchFamily="18" charset="0"/>
                <a:cs typeface="Times New Roman" panose="02020603050405020304" pitchFamily="18" charset="0"/>
              </a:rPr>
              <a:t>Possible answers:</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The pro-choice advocate may fear that life is going to be “ruined” (financial/time/life options, so they may need help and options).</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The pro-life member may be worried that she doesn’t know enough to make a case for life or how or where to offer help, so she might need to be mentored or told about available resources.</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The pro-choice advocate may feel guilt and need to justify abortion.</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The pro-life member may fear conflict and confrontation, so she needs strength in the Holy Spirit.</a:t>
            </a:r>
          </a:p>
          <a:p>
            <a:pPr marL="452079" lvl="1" algn="just" defTabSz="904159">
              <a:defRPr/>
            </a:pPr>
            <a:endParaRPr lang="en-US" sz="1200" i="1" dirty="0">
              <a:latin typeface="Times New Roman" panose="02020603050405020304" pitchFamily="18" charset="0"/>
              <a:cs typeface="Times New Roman" panose="02020603050405020304" pitchFamily="18" charset="0"/>
            </a:endParaRPr>
          </a:p>
          <a:p>
            <a:pPr marL="169530" indent="-169530" algn="just" defTabSz="904159">
              <a:buFont typeface="Wingdings" panose="05000000000000000000" pitchFamily="2" charset="2"/>
              <a:buChar char="q"/>
              <a:defRPr/>
            </a:pPr>
            <a:r>
              <a:rPr lang="en-US" sz="1200" dirty="0">
                <a:latin typeface="Times New Roman" panose="02020603050405020304" pitchFamily="18" charset="0"/>
                <a:cs typeface="Times New Roman" panose="02020603050405020304" pitchFamily="18" charset="0"/>
              </a:rPr>
              <a:t>What questions could you ask? What would you say?</a:t>
            </a:r>
          </a:p>
          <a:p>
            <a:pPr algn="just" defTabSz="904159">
              <a:defRPr/>
            </a:pPr>
            <a:r>
              <a:rPr lang="en-US" sz="1200" i="1" dirty="0">
                <a:latin typeface="Times New Roman" panose="02020603050405020304" pitchFamily="18" charset="0"/>
                <a:cs typeface="Times New Roman" panose="02020603050405020304" pitchFamily="18" charset="0"/>
              </a:rPr>
              <a:t>Invite responses from participants and record them on a flip-chart or have an assistant record in the chat.</a:t>
            </a:r>
          </a:p>
          <a:p>
            <a:pPr algn="just" defTabSz="904159">
              <a:defRPr/>
            </a:pPr>
            <a:r>
              <a:rPr lang="en-US" sz="1200" i="1" dirty="0">
                <a:latin typeface="Times New Roman" panose="02020603050405020304" pitchFamily="18" charset="0"/>
                <a:cs typeface="Times New Roman" panose="02020603050405020304" pitchFamily="18" charset="0"/>
              </a:rPr>
              <a:t>Possible answer: You seem really upset. Have you had to deal with this, or know someone who has? What happened?</a:t>
            </a:r>
          </a:p>
          <a:p>
            <a:pPr algn="just" defTabSz="904159">
              <a:defRPr/>
            </a:pPr>
            <a:endParaRPr lang="en-US" sz="1200" dirty="0">
              <a:latin typeface="Times New Roman" panose="02020603050405020304" pitchFamily="18" charset="0"/>
              <a:cs typeface="Times New Roman" panose="02020603050405020304" pitchFamily="18" charset="0"/>
            </a:endParaRPr>
          </a:p>
          <a:p>
            <a:pPr marL="169530" indent="-169530" algn="just" defTabSz="904159">
              <a:buFont typeface="Wingdings" panose="05000000000000000000" pitchFamily="2" charset="2"/>
              <a:buChar char="q"/>
              <a:defRPr/>
            </a:pPr>
            <a:r>
              <a:rPr lang="en-US" sz="1200" dirty="0">
                <a:latin typeface="Times New Roman" panose="02020603050405020304" pitchFamily="18" charset="0"/>
                <a:cs typeface="Times New Roman" panose="02020603050405020304" pitchFamily="18" charset="0"/>
              </a:rPr>
              <a:t>How might you create a WIN-WIN result?</a:t>
            </a:r>
          </a:p>
          <a:p>
            <a:pPr algn="just" defTabSz="904159">
              <a:defRPr/>
            </a:pPr>
            <a:r>
              <a:rPr lang="en-US" sz="1200" i="1" dirty="0">
                <a:latin typeface="Times New Roman" panose="02020603050405020304" pitchFamily="18" charset="0"/>
                <a:cs typeface="Times New Roman" panose="02020603050405020304" pitchFamily="18" charset="0"/>
              </a:rPr>
              <a:t>Possible answers:</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Pray</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Rachel’s Vineyard</a:t>
            </a:r>
          </a:p>
          <a:p>
            <a:pPr marL="169530" indent="-169530" algn="just" defTabSz="904159">
              <a:buFont typeface="Courier New" panose="02070309020205020404" pitchFamily="49" charset="0"/>
              <a:buChar char="o"/>
              <a:defRPr/>
            </a:pPr>
            <a:r>
              <a:rPr lang="en-US" sz="1200" i="1" dirty="0">
                <a:latin typeface="Times New Roman" panose="02020603050405020304" pitchFamily="18" charset="0"/>
                <a:cs typeface="Times New Roman" panose="02020603050405020304" pitchFamily="18" charset="0"/>
              </a:rPr>
              <a:t>Recognize and accept the realities of life situations; offer support and help through pro-life and wellness agencies.</a:t>
            </a:r>
          </a:p>
        </p:txBody>
      </p:sp>
      <p:sp>
        <p:nvSpPr>
          <p:cNvPr id="4" name="Slide Number Placeholder 3"/>
          <p:cNvSpPr>
            <a:spLocks noGrp="1"/>
          </p:cNvSpPr>
          <p:nvPr>
            <p:ph type="sldNum" sz="quarter" idx="5"/>
          </p:nvPr>
        </p:nvSpPr>
        <p:spPr/>
        <p:txBody>
          <a:bodyPr/>
          <a:lstStyle/>
          <a:p>
            <a:fld id="{E2C3AF91-B741-4BB4-AECF-6C7EF76752EC}" type="slidenum">
              <a:rPr lang="en-CA" smtClean="0"/>
              <a:t>11</a:t>
            </a:fld>
            <a:endParaRPr lang="en-CA"/>
          </a:p>
        </p:txBody>
      </p:sp>
    </p:spTree>
    <p:extLst>
      <p:ext uri="{BB962C8B-B14F-4D97-AF65-F5344CB8AC3E}">
        <p14:creationId xmlns:p14="http://schemas.microsoft.com/office/powerpoint/2010/main" val="1760794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35">
              <a:defRPr/>
            </a:pPr>
            <a:r>
              <a:rPr lang="en-CA" b="1" i="1" dirty="0">
                <a:latin typeface="Times New Roman" panose="02020603050405020304" pitchFamily="18" charset="0"/>
                <a:cs typeface="Times New Roman" panose="02020603050405020304" pitchFamily="18" charset="0"/>
              </a:rPr>
              <a:t>READ:</a:t>
            </a:r>
          </a:p>
          <a:p>
            <a:pPr algn="just" defTabSz="931735">
              <a:defRPr/>
            </a:pPr>
            <a:r>
              <a:rPr lang="en-CA" b="0" i="0" dirty="0">
                <a:latin typeface="Times New Roman" panose="02020603050405020304" pitchFamily="18" charset="0"/>
                <a:cs typeface="Times New Roman" panose="02020603050405020304" pitchFamily="18" charset="0"/>
              </a:rPr>
              <a:t>What conditions can you create to help have a win-win outcome?</a:t>
            </a:r>
            <a:endParaRPr lang="en-CA" b="1" i="0" dirty="0">
              <a:latin typeface="Times New Roman" panose="02020603050405020304" pitchFamily="18" charset="0"/>
              <a:cs typeface="Times New Roman" panose="02020603050405020304" pitchFamily="18" charset="0"/>
            </a:endParaRPr>
          </a:p>
          <a:p>
            <a:pPr algn="just" defTabSz="931735">
              <a:defRPr/>
            </a:pPr>
            <a:endParaRPr lang="en-CA" b="1" i="1" dirty="0">
              <a:latin typeface="Times New Roman" panose="02020603050405020304" pitchFamily="18" charset="0"/>
              <a:cs typeface="Times New Roman" panose="02020603050405020304" pitchFamily="18" charset="0"/>
            </a:endParaRPr>
          </a:p>
          <a:p>
            <a:pPr marL="169530" indent="-169530" algn="just" defTabSz="931735">
              <a:buFont typeface="Wingdings" panose="05000000000000000000" pitchFamily="2" charset="2"/>
              <a:buChar char="q"/>
              <a:defRPr/>
            </a:pPr>
            <a:r>
              <a:rPr lang="en-CA" b="1" dirty="0">
                <a:latin typeface="Times New Roman" panose="02020603050405020304" pitchFamily="18" charset="0"/>
                <a:cs typeface="Times New Roman" panose="02020603050405020304" pitchFamily="18" charset="0"/>
              </a:rPr>
              <a:t>Cooperation</a:t>
            </a:r>
            <a:r>
              <a:rPr lang="en-CA" b="0" dirty="0">
                <a:latin typeface="Times New Roman" panose="02020603050405020304" pitchFamily="18" charset="0"/>
                <a:cs typeface="Times New Roman" panose="02020603050405020304" pitchFamily="18" charset="0"/>
              </a:rPr>
              <a:t>:</a:t>
            </a:r>
            <a:r>
              <a:rPr lang="en-CA" b="1"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Try to create an environment of understanding and “I” or “us” rather than “you” and “me.”</a:t>
            </a:r>
          </a:p>
          <a:p>
            <a:pPr algn="just" defTabSz="931735">
              <a:defRPr/>
            </a:pPr>
            <a:r>
              <a:rPr lang="en-CA" dirty="0">
                <a:latin typeface="Times New Roman" panose="02020603050405020304" pitchFamily="18" charset="0"/>
                <a:cs typeface="Times New Roman" panose="02020603050405020304" pitchFamily="18" charset="0"/>
              </a:rPr>
              <a:t>Example: Do you have any ideas about how we could make Sara’s idea work without losing your delicious goodies?</a:t>
            </a:r>
          </a:p>
          <a:p>
            <a:pPr algn="just" defTabSz="931735">
              <a:defRPr/>
            </a:pPr>
            <a:endParaRPr lang="en-CA" i="1" dirty="0">
              <a:latin typeface="Times New Roman" panose="02020603050405020304" pitchFamily="18" charset="0"/>
              <a:cs typeface="Times New Roman" panose="02020603050405020304" pitchFamily="18" charset="0"/>
            </a:endParaRPr>
          </a:p>
          <a:p>
            <a:pPr marL="169530" indent="-169530" algn="just" defTabSz="931735">
              <a:buFont typeface="Wingdings" panose="05000000000000000000" pitchFamily="2" charset="2"/>
              <a:buChar char="q"/>
              <a:defRPr/>
            </a:pPr>
            <a:r>
              <a:rPr lang="en-CA" b="1" dirty="0">
                <a:latin typeface="Times New Roman" panose="02020603050405020304" pitchFamily="18" charset="0"/>
                <a:cs typeface="Times New Roman" panose="02020603050405020304" pitchFamily="18" charset="0"/>
              </a:rPr>
              <a:t>Use words like “I” rather than “you” in your communication</a:t>
            </a:r>
            <a:r>
              <a:rPr lang="en-CA" b="0" dirty="0">
                <a:latin typeface="Times New Roman" panose="02020603050405020304" pitchFamily="18" charset="0"/>
                <a:cs typeface="Times New Roman" panose="02020603050405020304" pitchFamily="18" charset="0"/>
              </a:rPr>
              <a:t>:</a:t>
            </a:r>
            <a:r>
              <a:rPr lang="en-CA" dirty="0">
                <a:latin typeface="Times New Roman" panose="02020603050405020304" pitchFamily="18" charset="0"/>
                <a:cs typeface="Times New Roman" panose="02020603050405020304" pitchFamily="18" charset="0"/>
              </a:rPr>
              <a:t> Sometimes “you” messages can sound like you are blaming the other person. Revealing your limitations and vulnerabilities can also help foster a win for both.</a:t>
            </a:r>
          </a:p>
          <a:p>
            <a:pPr algn="just" defTabSz="931735">
              <a:defRPr/>
            </a:pPr>
            <a:r>
              <a:rPr lang="en-CA" dirty="0">
                <a:latin typeface="Times New Roman" panose="02020603050405020304" pitchFamily="18" charset="0"/>
                <a:cs typeface="Times New Roman" panose="02020603050405020304" pitchFamily="18" charset="0"/>
              </a:rPr>
              <a:t>Example: “I am at my wit’s end for some content for this report, but I need to finish it for Monday. I would really value your input,” instead of, “You didn’t give me the information I needed.”</a:t>
            </a:r>
          </a:p>
          <a:p>
            <a:pPr algn="just" defTabSz="931735">
              <a:defRPr/>
            </a:pPr>
            <a:endParaRPr lang="en-CA" i="1" dirty="0">
              <a:latin typeface="Times New Roman" panose="02020603050405020304" pitchFamily="18" charset="0"/>
              <a:cs typeface="Times New Roman" panose="02020603050405020304" pitchFamily="18" charset="0"/>
            </a:endParaRPr>
          </a:p>
          <a:p>
            <a:pPr marL="169530" indent="-169530" algn="just" defTabSz="931735">
              <a:buFont typeface="Wingdings" panose="05000000000000000000" pitchFamily="2" charset="2"/>
              <a:buChar char="q"/>
              <a:defRPr/>
            </a:pPr>
            <a:r>
              <a:rPr lang="en-CA" b="1" dirty="0">
                <a:latin typeface="Times New Roman" panose="02020603050405020304" pitchFamily="18" charset="0"/>
                <a:cs typeface="Times New Roman" panose="02020603050405020304" pitchFamily="18" charset="0"/>
              </a:rPr>
              <a:t>Effective Listening</a:t>
            </a:r>
            <a:r>
              <a:rPr lang="en-CA" b="0" dirty="0">
                <a:latin typeface="Times New Roman" panose="02020603050405020304" pitchFamily="18" charset="0"/>
                <a:cs typeface="Times New Roman" panose="02020603050405020304" pitchFamily="18" charset="0"/>
              </a:rPr>
              <a:t>:</a:t>
            </a:r>
            <a:r>
              <a:rPr lang="en-CA" b="1"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Try to hear and understand what the other person tells you through words, body language and facial expressions. Ask questions if you need clarification. Keep your eyes and attention completely focused on the person. Speak your understanding in your own words. Commit to hearing all the needs and treating them with care and respect.</a:t>
            </a:r>
          </a:p>
          <a:p>
            <a:pPr algn="just" defTabSz="931735">
              <a:defRPr/>
            </a:pPr>
            <a:endParaRPr lang="en-CA" i="1" dirty="0">
              <a:latin typeface="Times New Roman" panose="02020603050405020304" pitchFamily="18" charset="0"/>
              <a:cs typeface="Times New Roman" panose="02020603050405020304" pitchFamily="18" charset="0"/>
            </a:endParaRPr>
          </a:p>
          <a:p>
            <a:pPr marL="169530" indent="-169530" algn="just" defTabSz="931735">
              <a:buFont typeface="Wingdings" panose="05000000000000000000" pitchFamily="2" charset="2"/>
              <a:buChar char="q"/>
              <a:defRPr/>
            </a:pPr>
            <a:r>
              <a:rPr lang="en-CA" b="1" dirty="0">
                <a:latin typeface="Times New Roman" panose="02020603050405020304" pitchFamily="18" charset="0"/>
                <a:cs typeface="Times New Roman" panose="02020603050405020304" pitchFamily="18" charset="0"/>
              </a:rPr>
              <a:t>Desire to solve the conflict</a:t>
            </a:r>
            <a:r>
              <a:rPr lang="en-CA" b="0" dirty="0">
                <a:latin typeface="Times New Roman" panose="02020603050405020304" pitchFamily="18" charset="0"/>
                <a:cs typeface="Times New Roman" panose="02020603050405020304" pitchFamily="18" charset="0"/>
              </a:rPr>
              <a:t>:</a:t>
            </a:r>
            <a:r>
              <a:rPr lang="en-CA" b="1"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Avoiding the conflict doesn’t usually mean it will disappear.</a:t>
            </a:r>
          </a:p>
          <a:p>
            <a:pPr algn="just" defTabSz="931735">
              <a:defRPr/>
            </a:pPr>
            <a:r>
              <a:rPr lang="en-CA" dirty="0">
                <a:latin typeface="Times New Roman" panose="02020603050405020304" pitchFamily="18" charset="0"/>
                <a:cs typeface="Times New Roman" panose="02020603050405020304" pitchFamily="18" charset="0"/>
              </a:rPr>
              <a:t>Example: One group wants to focus on social/kitchen/hospitality in their council, while another wants to focus on social justice issues. Perhaps, if each group presents their “case,” members could:</a:t>
            </a:r>
          </a:p>
          <a:p>
            <a:pPr marL="169530" indent="-169530" algn="just" defTabSz="931735">
              <a:buFont typeface="Courier New" panose="02070309020205020404" pitchFamily="49" charset="0"/>
              <a:buChar char="o"/>
              <a:defRPr/>
            </a:pPr>
            <a:r>
              <a:rPr lang="en-CA" dirty="0">
                <a:latin typeface="Times New Roman" panose="02020603050405020304" pitchFamily="18" charset="0"/>
                <a:cs typeface="Times New Roman" panose="02020603050405020304" pitchFamily="18" charset="0"/>
              </a:rPr>
              <a:t>choose one option</a:t>
            </a:r>
          </a:p>
          <a:p>
            <a:pPr marL="169530" indent="-169530" algn="just" defTabSz="931735">
              <a:buFont typeface="Courier New" panose="02070309020205020404" pitchFamily="49" charset="0"/>
              <a:buChar char="o"/>
              <a:defRPr/>
            </a:pPr>
            <a:r>
              <a:rPr lang="en-CA" dirty="0">
                <a:latin typeface="Times New Roman" panose="02020603050405020304" pitchFamily="18" charset="0"/>
                <a:cs typeface="Times New Roman" panose="02020603050405020304" pitchFamily="18" charset="0"/>
              </a:rPr>
              <a:t>realize both options are viable in their council</a:t>
            </a:r>
          </a:p>
          <a:p>
            <a:pPr marL="169530" indent="-169530" algn="just" defTabSz="931735">
              <a:buFont typeface="Courier New" panose="02070309020205020404" pitchFamily="49" charset="0"/>
              <a:buChar char="o"/>
              <a:defRPr/>
            </a:pPr>
            <a:r>
              <a:rPr lang="en-CA" dirty="0">
                <a:latin typeface="Times New Roman" panose="02020603050405020304" pitchFamily="18" charset="0"/>
                <a:cs typeface="Times New Roman" panose="02020603050405020304" pitchFamily="18" charset="0"/>
              </a:rPr>
              <a:t>determine there is an opportunity to combine both activities (fundraising for a social justice issue)</a:t>
            </a:r>
          </a:p>
          <a:p>
            <a:pPr algn="just" defTabSz="931735">
              <a:defRPr/>
            </a:pPr>
            <a:endParaRPr lang="en-CA" b="1" i="1" dirty="0">
              <a:latin typeface="Times New Roman" panose="02020603050405020304" pitchFamily="18" charset="0"/>
              <a:cs typeface="Times New Roman" panose="02020603050405020304" pitchFamily="18" charset="0"/>
            </a:endParaRPr>
          </a:p>
          <a:p>
            <a:pPr algn="just" defTabSz="931735">
              <a:defRPr/>
            </a:pPr>
            <a:r>
              <a:rPr lang="en-CA" b="1" i="1" dirty="0">
                <a:latin typeface="Times New Roman" panose="02020603050405020304" pitchFamily="18" charset="0"/>
                <a:cs typeface="Times New Roman" panose="02020603050405020304" pitchFamily="18" charset="0"/>
              </a:rPr>
              <a:t>Or</a:t>
            </a:r>
          </a:p>
          <a:p>
            <a:pPr algn="just" defTabSz="931735">
              <a:defRPr/>
            </a:pPr>
            <a:endParaRPr lang="en-CA" dirty="0">
              <a:latin typeface="Times New Roman" panose="02020603050405020304" pitchFamily="18" charset="0"/>
              <a:cs typeface="Times New Roman" panose="02020603050405020304" pitchFamily="18" charset="0"/>
            </a:endParaRPr>
          </a:p>
          <a:p>
            <a:pPr algn="just" defTabSz="931735">
              <a:defRPr/>
            </a:pPr>
            <a:r>
              <a:rPr lang="en-CA" dirty="0">
                <a:latin typeface="Times New Roman" panose="02020603050405020304" pitchFamily="18" charset="0"/>
                <a:cs typeface="Times New Roman" panose="02020603050405020304" pitchFamily="18" charset="0"/>
              </a:rPr>
              <a:t>Example: One group wants to donate all their money to charities, while another group recognizes the value of financially supporting members to attend conventions.</a:t>
            </a:r>
          </a:p>
          <a:p>
            <a:pPr algn="just" defTabSz="931735">
              <a:defRPr/>
            </a:pPr>
            <a:r>
              <a:rPr lang="en-CA" i="1" dirty="0">
                <a:latin typeface="Times New Roman" panose="02020603050405020304" pitchFamily="18" charset="0"/>
                <a:cs typeface="Times New Roman" panose="02020603050405020304" pitchFamily="18" charset="0"/>
              </a:rPr>
              <a:t>(Ask participants for examples of how this might be resolved.)</a:t>
            </a:r>
          </a:p>
          <a:p>
            <a:pPr algn="just" defTabSz="931735">
              <a:defRPr/>
            </a:pPr>
            <a:r>
              <a:rPr lang="en-CA" i="1" dirty="0">
                <a:latin typeface="Times New Roman" panose="02020603050405020304" pitchFamily="18" charset="0"/>
                <a:cs typeface="Times New Roman" panose="02020603050405020304" pitchFamily="18" charset="0"/>
              </a:rPr>
              <a:t>	</a:t>
            </a:r>
          </a:p>
          <a:p>
            <a:pPr marL="169530" indent="-169530" algn="just" defTabSz="931735">
              <a:buFont typeface="Wingdings" panose="05000000000000000000" pitchFamily="2" charset="2"/>
              <a:buChar char="q"/>
              <a:defRPr/>
            </a:pPr>
            <a:r>
              <a:rPr lang="en-CA" b="1" dirty="0">
                <a:latin typeface="Times New Roman" panose="02020603050405020304" pitchFamily="18" charset="0"/>
                <a:cs typeface="Times New Roman" panose="02020603050405020304" pitchFamily="18" charset="0"/>
              </a:rPr>
              <a:t>Focus on the problem, not the person</a:t>
            </a:r>
            <a:r>
              <a:rPr lang="en-CA" b="0" dirty="0">
                <a:latin typeface="Times New Roman" panose="02020603050405020304" pitchFamily="18" charset="0"/>
                <a:cs typeface="Times New Roman" panose="02020603050405020304" pitchFamily="18" charset="0"/>
              </a:rPr>
              <a:t>:</a:t>
            </a:r>
            <a:r>
              <a:rPr lang="en-CA" b="1"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The Japanese have a business philosophy of, “Fix the problem, not the blame.” This works well for conflict resolution, too.</a:t>
            </a:r>
          </a:p>
          <a:p>
            <a:pPr algn="just" defTabSz="931735">
              <a:defRPr/>
            </a:pPr>
            <a:r>
              <a:rPr lang="en-CA" dirty="0">
                <a:latin typeface="Times New Roman" panose="02020603050405020304" pitchFamily="18" charset="0"/>
                <a:cs typeface="Times New Roman" panose="02020603050405020304" pitchFamily="18" charset="0"/>
              </a:rPr>
              <a:t>Example: When everyone talks at once and has individual conversations, I feel like we are missing some valuable contributions. Perhaps we could raise our hands and listen to what each of us has to say.</a:t>
            </a:r>
          </a:p>
          <a:p>
            <a:pPr algn="just" defTabSz="931735">
              <a:defRPr/>
            </a:pPr>
            <a:endParaRPr lang="en-CA" dirty="0">
              <a:latin typeface="Times New Roman" panose="02020603050405020304" pitchFamily="18" charset="0"/>
              <a:cs typeface="Times New Roman" panose="02020603050405020304" pitchFamily="18" charset="0"/>
            </a:endParaRPr>
          </a:p>
          <a:p>
            <a:pPr marL="169530" indent="-169530" algn="just" defTabSz="931735">
              <a:buFont typeface="Wingdings" panose="05000000000000000000" pitchFamily="2" charset="2"/>
              <a:buChar char="q"/>
              <a:defRPr/>
            </a:pPr>
            <a:r>
              <a:rPr lang="en-CA" b="1" dirty="0">
                <a:latin typeface="Times New Roman" panose="02020603050405020304" pitchFamily="18" charset="0"/>
                <a:cs typeface="Times New Roman" panose="02020603050405020304" pitchFamily="18" charset="0"/>
              </a:rPr>
              <a:t>Controlled emotions</a:t>
            </a:r>
            <a:r>
              <a:rPr lang="en-CA" b="0" dirty="0">
                <a:latin typeface="Times New Roman" panose="02020603050405020304" pitchFamily="18" charset="0"/>
                <a:cs typeface="Times New Roman" panose="02020603050405020304" pitchFamily="18" charset="0"/>
              </a:rPr>
              <a:t>:</a:t>
            </a:r>
            <a:r>
              <a:rPr lang="en-CA" b="1"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A calm acceptance of what is being communicated creates a safe and collegial environment for openness, sharing and conflict resolution.</a:t>
            </a:r>
            <a:endParaRPr lang="en-US" dirty="0">
              <a:latin typeface="Times New Roman" panose="02020603050405020304" pitchFamily="18" charset="0"/>
              <a:cs typeface="Times New Roman" panose="02020603050405020304" pitchFamily="18" charset="0"/>
            </a:endParaRPr>
          </a:p>
          <a:p>
            <a:pPr>
              <a:spcAft>
                <a:spcPts val="3955"/>
              </a:spcAft>
            </a:pPr>
            <a:endParaRPr lang="en-US" dirty="0">
              <a:latin typeface="Times New Roman" panose="02020603050405020304" pitchFamily="18" charset="0"/>
              <a:cs typeface="Times New Roman" panose="02020603050405020304" pitchFamily="18" charset="0"/>
            </a:endParaRPr>
          </a:p>
          <a:p>
            <a:pPr>
              <a:spcAft>
                <a:spcPts val="3955"/>
              </a:spcAft>
            </a:pPr>
            <a:r>
              <a:rPr lang="en-US" dirty="0">
                <a:latin typeface="Times New Roman" panose="02020603050405020304" pitchFamily="18" charset="0"/>
                <a:cs typeface="Times New Roman" panose="02020603050405020304" pitchFamily="18" charset="0"/>
              </a:rPr>
              <a:t>---</a:t>
            </a:r>
          </a:p>
          <a:p>
            <a:pPr algn="just" defTabSz="904159">
              <a:spcAft>
                <a:spcPts val="3955"/>
              </a:spcAft>
              <a:defRPr/>
            </a:pPr>
            <a:endParaRPr lang="en-CA" sz="1000" i="1" dirty="0">
              <a:latin typeface="Times New Roman" panose="02020603050405020304" pitchFamily="18" charset="0"/>
              <a:cs typeface="Times New Roman" panose="02020603050405020304" pitchFamily="18" charset="0"/>
            </a:endParaRPr>
          </a:p>
          <a:p>
            <a:pPr algn="just" defTabSz="904159">
              <a:spcAft>
                <a:spcPts val="3955"/>
              </a:spcAft>
              <a:defRPr/>
            </a:pPr>
            <a:r>
              <a:rPr lang="en-CA" sz="1000" i="1" dirty="0">
                <a:latin typeface="Times New Roman" panose="02020603050405020304" pitchFamily="18" charset="0"/>
                <a:cs typeface="Times New Roman" panose="02020603050405020304" pitchFamily="18" charset="0"/>
              </a:rPr>
              <a:t>Image source: PowerPoint Stock Images</a:t>
            </a:r>
          </a:p>
        </p:txBody>
      </p:sp>
      <p:sp>
        <p:nvSpPr>
          <p:cNvPr id="4" name="Slide Number Placeholder 3"/>
          <p:cNvSpPr>
            <a:spLocks noGrp="1"/>
          </p:cNvSpPr>
          <p:nvPr>
            <p:ph type="sldNum" sz="quarter" idx="5"/>
          </p:nvPr>
        </p:nvSpPr>
        <p:spPr/>
        <p:txBody>
          <a:bodyPr/>
          <a:lstStyle/>
          <a:p>
            <a:fld id="{E2C3AF91-B741-4BB4-AECF-6C7EF76752EC}" type="slidenum">
              <a:rPr lang="en-CA" smtClean="0"/>
              <a:t>12</a:t>
            </a:fld>
            <a:endParaRPr lang="en-CA"/>
          </a:p>
        </p:txBody>
      </p:sp>
    </p:spTree>
    <p:extLst>
      <p:ext uri="{BB962C8B-B14F-4D97-AF65-F5344CB8AC3E}">
        <p14:creationId xmlns:p14="http://schemas.microsoft.com/office/powerpoint/2010/main" val="363993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35">
              <a:defRPr/>
            </a:pPr>
            <a:r>
              <a:rPr lang="en-CA" b="1" i="1" dirty="0">
                <a:latin typeface="Times New Roman" panose="02020603050405020304" pitchFamily="18" charset="0"/>
                <a:cs typeface="Times New Roman" panose="02020603050405020304" pitchFamily="18" charset="0"/>
              </a:rPr>
              <a:t>READ</a:t>
            </a:r>
            <a:r>
              <a:rPr lang="en-CA" b="0" i="1" dirty="0">
                <a:latin typeface="Times New Roman" panose="02020603050405020304" pitchFamily="18" charset="0"/>
                <a:cs typeface="Times New Roman" panose="02020603050405020304" pitchFamily="18" charset="0"/>
              </a:rPr>
              <a:t>:</a:t>
            </a:r>
          </a:p>
          <a:p>
            <a:pPr algn="just" defTabSz="931735">
              <a:defRPr/>
            </a:pPr>
            <a:r>
              <a:rPr lang="en-CA" b="0" i="0" dirty="0">
                <a:latin typeface="Times New Roman" panose="02020603050405020304" pitchFamily="18" charset="0"/>
                <a:cs typeface="Times New Roman" panose="02020603050405020304" pitchFamily="18" charset="0"/>
              </a:rPr>
              <a:t>You can also create conditions to get in the way of achieving a win-win outcome.</a:t>
            </a:r>
          </a:p>
          <a:p>
            <a:pPr algn="just" defTabSz="931735">
              <a:defRPr/>
            </a:pPr>
            <a:endParaRPr lang="en-CA" b="1" i="0" dirty="0">
              <a:latin typeface="Times New Roman" panose="02020603050405020304" pitchFamily="18" charset="0"/>
              <a:cs typeface="Times New Roman" panose="02020603050405020304" pitchFamily="18" charset="0"/>
            </a:endParaRPr>
          </a:p>
          <a:p>
            <a:pPr marL="169530" indent="-169530" algn="just" defTabSz="931735">
              <a:buFont typeface="Wingdings" panose="05000000000000000000" pitchFamily="2" charset="2"/>
              <a:buChar char="q"/>
              <a:defRPr/>
            </a:pPr>
            <a:r>
              <a:rPr lang="en-CA" b="1" i="0" dirty="0">
                <a:latin typeface="Times New Roman" panose="02020603050405020304" pitchFamily="18" charset="0"/>
                <a:cs typeface="Times New Roman" panose="02020603050405020304" pitchFamily="18" charset="0"/>
              </a:rPr>
              <a:t>Certainly, “WHAT” you say can get in the way of conflict resolution. So can “HOW” you say it</a:t>
            </a:r>
            <a:r>
              <a:rPr lang="en-CA" b="0" i="0" dirty="0">
                <a:latin typeface="Times New Roman" panose="02020603050405020304" pitchFamily="18" charset="0"/>
                <a:cs typeface="Times New Roman" panose="02020603050405020304" pitchFamily="18" charset="0"/>
              </a:rPr>
              <a:t>.</a:t>
            </a:r>
          </a:p>
          <a:p>
            <a:pPr algn="just" defTabSz="931735">
              <a:defRPr/>
            </a:pPr>
            <a:r>
              <a:rPr lang="en-CA" b="0" i="0" dirty="0">
                <a:latin typeface="Times New Roman" panose="02020603050405020304" pitchFamily="18" charset="0"/>
                <a:cs typeface="Times New Roman" panose="02020603050405020304" pitchFamily="18" charset="0"/>
              </a:rPr>
              <a:t>Listen to the different ways you can say this simple sentence</a:t>
            </a:r>
            <a:r>
              <a:rPr lang="en-CA" b="0" i="1" dirty="0">
                <a:latin typeface="Times New Roman" panose="02020603050405020304" pitchFamily="18" charset="0"/>
                <a:cs typeface="Times New Roman" panose="02020603050405020304" pitchFamily="18" charset="0"/>
              </a:rPr>
              <a:t>: (Emphasize the all-capitalized words.)</a:t>
            </a:r>
          </a:p>
          <a:p>
            <a:pPr marL="171450" indent="-171450" algn="just" defTabSz="931735">
              <a:buFont typeface="Arial" panose="020B0604020202020204" pitchFamily="34" charset="0"/>
              <a:buChar char="•"/>
              <a:defRPr/>
            </a:pPr>
            <a:r>
              <a:rPr lang="en-CA" b="1" i="0" dirty="0">
                <a:latin typeface="Times New Roman" panose="02020603050405020304" pitchFamily="18" charset="0"/>
                <a:cs typeface="Times New Roman" panose="02020603050405020304" pitchFamily="18" charset="0"/>
              </a:rPr>
              <a:t>WHO</a:t>
            </a:r>
            <a:r>
              <a:rPr lang="en-CA" b="0" i="0" dirty="0">
                <a:latin typeface="Times New Roman" panose="02020603050405020304" pitchFamily="18" charset="0"/>
                <a:cs typeface="Times New Roman" panose="02020603050405020304" pitchFamily="18" charset="0"/>
              </a:rPr>
              <a:t> told you to do that?</a:t>
            </a:r>
          </a:p>
          <a:p>
            <a:pPr marL="171450" indent="-171450" algn="just" defTabSz="931735">
              <a:buFont typeface="Arial" panose="020B0604020202020204" pitchFamily="34" charset="0"/>
              <a:buChar char="•"/>
              <a:defRPr/>
            </a:pPr>
            <a:r>
              <a:rPr lang="en-CA" b="0" i="0" dirty="0">
                <a:latin typeface="Times New Roman" panose="02020603050405020304" pitchFamily="18" charset="0"/>
                <a:cs typeface="Times New Roman" panose="02020603050405020304" pitchFamily="18" charset="0"/>
              </a:rPr>
              <a:t>Who </a:t>
            </a:r>
            <a:r>
              <a:rPr lang="en-CA" b="1" i="0" dirty="0">
                <a:latin typeface="Times New Roman" panose="02020603050405020304" pitchFamily="18" charset="0"/>
                <a:cs typeface="Times New Roman" panose="02020603050405020304" pitchFamily="18" charset="0"/>
              </a:rPr>
              <a:t>TOLD</a:t>
            </a:r>
            <a:r>
              <a:rPr lang="en-CA" b="0" i="0" dirty="0">
                <a:latin typeface="Times New Roman" panose="02020603050405020304" pitchFamily="18" charset="0"/>
                <a:cs typeface="Times New Roman" panose="02020603050405020304" pitchFamily="18" charset="0"/>
              </a:rPr>
              <a:t> you to do that?</a:t>
            </a:r>
          </a:p>
          <a:p>
            <a:pPr marL="171450" indent="-171450" algn="just" defTabSz="931735">
              <a:buFont typeface="Arial" panose="020B0604020202020204" pitchFamily="34" charset="0"/>
              <a:buChar char="•"/>
              <a:defRPr/>
            </a:pPr>
            <a:r>
              <a:rPr lang="en-CA" b="0" i="0" dirty="0">
                <a:latin typeface="Times New Roman" panose="02020603050405020304" pitchFamily="18" charset="0"/>
                <a:cs typeface="Times New Roman" panose="02020603050405020304" pitchFamily="18" charset="0"/>
              </a:rPr>
              <a:t>Who told </a:t>
            </a:r>
            <a:r>
              <a:rPr lang="en-CA" b="1" i="0" dirty="0">
                <a:latin typeface="Times New Roman" panose="02020603050405020304" pitchFamily="18" charset="0"/>
                <a:cs typeface="Times New Roman" panose="02020603050405020304" pitchFamily="18" charset="0"/>
              </a:rPr>
              <a:t>YOU</a:t>
            </a:r>
            <a:r>
              <a:rPr lang="en-CA" b="0" i="0" dirty="0">
                <a:latin typeface="Times New Roman" panose="02020603050405020304" pitchFamily="18" charset="0"/>
                <a:cs typeface="Times New Roman" panose="02020603050405020304" pitchFamily="18" charset="0"/>
              </a:rPr>
              <a:t> to do that?</a:t>
            </a:r>
          </a:p>
          <a:p>
            <a:pPr marL="171450" indent="-171450" algn="just" defTabSz="931735">
              <a:buFont typeface="Arial" panose="020B0604020202020204" pitchFamily="34" charset="0"/>
              <a:buChar char="•"/>
              <a:defRPr/>
            </a:pPr>
            <a:r>
              <a:rPr lang="en-CA" b="0" i="0" dirty="0">
                <a:latin typeface="Times New Roman" panose="02020603050405020304" pitchFamily="18" charset="0"/>
                <a:cs typeface="Times New Roman" panose="02020603050405020304" pitchFamily="18" charset="0"/>
              </a:rPr>
              <a:t>Who told you to do </a:t>
            </a:r>
            <a:r>
              <a:rPr lang="en-CA" b="1" i="0" dirty="0">
                <a:latin typeface="Times New Roman" panose="02020603050405020304" pitchFamily="18" charset="0"/>
                <a:cs typeface="Times New Roman" panose="02020603050405020304" pitchFamily="18" charset="0"/>
              </a:rPr>
              <a:t>THAT</a:t>
            </a:r>
            <a:r>
              <a:rPr lang="en-CA" b="0" i="0" dirty="0">
                <a:latin typeface="Times New Roman" panose="02020603050405020304" pitchFamily="18" charset="0"/>
                <a:cs typeface="Times New Roman" panose="02020603050405020304" pitchFamily="18" charset="0"/>
              </a:rPr>
              <a:t>?</a:t>
            </a:r>
          </a:p>
          <a:p>
            <a:pPr algn="just" defTabSz="931735">
              <a:defRPr/>
            </a:pPr>
            <a:endParaRPr lang="en-CA" b="0" i="1" dirty="0">
              <a:latin typeface="Times New Roman" panose="02020603050405020304" pitchFamily="18" charset="0"/>
              <a:cs typeface="Times New Roman" panose="02020603050405020304" pitchFamily="18" charset="0"/>
            </a:endParaRPr>
          </a:p>
          <a:p>
            <a:pPr marL="169530" indent="-169530" algn="just" defTabSz="931735">
              <a:buFont typeface="Wingdings" panose="05000000000000000000" pitchFamily="2" charset="2"/>
              <a:buChar char="q"/>
              <a:defRPr/>
            </a:pPr>
            <a:r>
              <a:rPr lang="en-CA" b="1" i="0" dirty="0">
                <a:latin typeface="Times New Roman" panose="02020603050405020304" pitchFamily="18" charset="0"/>
                <a:cs typeface="Times New Roman" panose="02020603050405020304" pitchFamily="18" charset="0"/>
              </a:rPr>
              <a:t>Your body posture and facial expressions can get in the way of win-win</a:t>
            </a:r>
            <a:r>
              <a:rPr lang="en-CA" b="0" i="0" dirty="0">
                <a:latin typeface="Times New Roman" panose="02020603050405020304" pitchFamily="18" charset="0"/>
                <a:cs typeface="Times New Roman" panose="02020603050405020304" pitchFamily="18" charset="0"/>
              </a:rPr>
              <a:t>.</a:t>
            </a:r>
          </a:p>
          <a:p>
            <a:pPr algn="just" defTabSz="931735">
              <a:defRPr/>
            </a:pPr>
            <a:r>
              <a:rPr lang="en-CA" b="0" i="0" dirty="0">
                <a:latin typeface="Times New Roman" panose="02020603050405020304" pitchFamily="18" charset="0"/>
                <a:cs typeface="Times New Roman" panose="02020603050405020304" pitchFamily="18" charset="0"/>
              </a:rPr>
              <a:t>We all know:</a:t>
            </a:r>
          </a:p>
          <a:p>
            <a:pPr marL="171450" indent="-171450" algn="just" defTabSz="931735">
              <a:buFont typeface="Arial" panose="020B0604020202020204" pitchFamily="34" charset="0"/>
              <a:buChar char="•"/>
              <a:defRPr/>
            </a:pPr>
            <a:r>
              <a:rPr lang="en-CA" b="0" i="0" dirty="0">
                <a:latin typeface="Times New Roman" panose="02020603050405020304" pitchFamily="18" charset="0"/>
                <a:cs typeface="Times New Roman" panose="02020603050405020304" pitchFamily="18" charset="0"/>
              </a:rPr>
              <a:t>Rolling eyes or raising eyebrow expresses skepticism or contempt</a:t>
            </a:r>
          </a:p>
          <a:p>
            <a:pPr marL="171450" indent="-171450" algn="just" defTabSz="931735">
              <a:buFont typeface="Arial" panose="020B0604020202020204" pitchFamily="34" charset="0"/>
              <a:buChar char="•"/>
              <a:defRPr/>
            </a:pPr>
            <a:r>
              <a:rPr lang="en-CA" b="0" i="0" dirty="0">
                <a:latin typeface="Times New Roman" panose="02020603050405020304" pitchFamily="18" charset="0"/>
                <a:cs typeface="Times New Roman" panose="02020603050405020304" pitchFamily="18" charset="0"/>
              </a:rPr>
              <a:t>A crossed arms body posture indicates resistance or disapproval. (Be careful with this one—r</a:t>
            </a:r>
            <a:r>
              <a:rPr lang="en-CA" b="0" i="0" dirty="0">
                <a:latin typeface="Times New Roman" panose="02020603050405020304" pitchFamily="18" charset="0"/>
                <a:cs typeface="Times New Roman" panose="02020603050405020304" pitchFamily="18" charset="0"/>
                <a:sym typeface="Wingdings" panose="05000000000000000000" pitchFamily="2" charset="2"/>
              </a:rPr>
              <a:t>esearch says that when women cross their arms, they might just be cold.)</a:t>
            </a:r>
            <a:endParaRPr lang="en-CA" dirty="0">
              <a:latin typeface="Times New Roman" panose="02020603050405020304" pitchFamily="18" charset="0"/>
              <a:cs typeface="Times New Roman" panose="02020603050405020304" pitchFamily="18" charset="0"/>
              <a:sym typeface="Wingdings" panose="05000000000000000000" pitchFamily="2" charset="2"/>
            </a:endParaRPr>
          </a:p>
          <a:p>
            <a:pPr marL="171450" indent="-171450" algn="just" defTabSz="931735">
              <a:buFont typeface="Arial" panose="020B0604020202020204" pitchFamily="34" charset="0"/>
              <a:buChar char="•"/>
              <a:defRPr/>
            </a:pPr>
            <a:r>
              <a:rPr lang="en-CA" dirty="0">
                <a:latin typeface="Times New Roman" panose="02020603050405020304" pitchFamily="18" charset="0"/>
                <a:cs typeface="Times New Roman" panose="02020603050405020304" pitchFamily="18" charset="0"/>
              </a:rPr>
              <a:t>Anger, shouting and overreacting stop communication in its tracks. Anger and overreacting make everyone uncomfortable and drive a wedge between people. Also, unkind and ungenerous things can be said in the heat of emotion. Once they have been spoken, they are out there, generating hurt feelings, resentment, shame and withdrawal.</a:t>
            </a:r>
          </a:p>
          <a:p>
            <a:pPr marL="621609" lvl="1" indent="-169530" algn="just" defTabSz="931735">
              <a:buFont typeface="Arial" panose="020B0604020202020204" pitchFamily="34" charset="0"/>
              <a:buChar char="•"/>
              <a:defRPr/>
            </a:pPr>
            <a:endParaRPr lang="en-CA" i="1" dirty="0">
              <a:latin typeface="Times New Roman" panose="02020603050405020304" pitchFamily="18" charset="0"/>
              <a:cs typeface="Times New Roman" panose="02020603050405020304" pitchFamily="18" charset="0"/>
            </a:endParaRPr>
          </a:p>
          <a:p>
            <a:pPr marL="169530" indent="-169530" algn="just">
              <a:spcAft>
                <a:spcPts val="3955"/>
              </a:spcAft>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Making threats</a:t>
            </a:r>
            <a:r>
              <a:rPr lang="en-US" b="0" dirty="0">
                <a:latin typeface="Times New Roman" panose="02020603050405020304" pitchFamily="18" charset="0"/>
                <a:cs typeface="Times New Roman" panose="02020603050405020304" pitchFamily="18" charset="0"/>
              </a:rPr>
              <a:t>.</a:t>
            </a:r>
          </a:p>
          <a:p>
            <a:pPr algn="just">
              <a:spcAft>
                <a:spcPts val="3955"/>
              </a:spcAft>
            </a:pPr>
            <a:r>
              <a:rPr lang="en-US" dirty="0">
                <a:latin typeface="Times New Roman" panose="02020603050405020304" pitchFamily="18" charset="0"/>
                <a:cs typeface="Times New Roman" panose="02020603050405020304" pitchFamily="18" charset="0"/>
              </a:rPr>
              <a:t>Example: Someone might say, “Obviously, my ideas are incompatible with yours, so I might as well just quit.”</a:t>
            </a:r>
          </a:p>
          <a:p>
            <a:pPr algn="just">
              <a:spcAft>
                <a:spcPts val="3955"/>
              </a:spcAft>
            </a:pPr>
            <a:r>
              <a:rPr lang="en-US" dirty="0">
                <a:latin typeface="Times New Roman" panose="02020603050405020304" pitchFamily="18" charset="0"/>
                <a:cs typeface="Times New Roman" panose="02020603050405020304" pitchFamily="18" charset="0"/>
              </a:rPr>
              <a:t>Another example: “My gifts and talents aren’t appreciated, so I’ll just keep quiet from here on in.”</a:t>
            </a:r>
          </a:p>
          <a:p>
            <a:pPr algn="just">
              <a:spcAft>
                <a:spcPts val="3955"/>
              </a:spcAft>
            </a:pPr>
            <a:endParaRPr lang="en-US" dirty="0">
              <a:latin typeface="Times New Roman" panose="02020603050405020304" pitchFamily="18" charset="0"/>
              <a:cs typeface="Times New Roman" panose="02020603050405020304" pitchFamily="18" charset="0"/>
            </a:endParaRPr>
          </a:p>
          <a:p>
            <a:pPr marL="169530" indent="-169530" algn="just">
              <a:spcAft>
                <a:spcPts val="3955"/>
              </a:spcAft>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Turning the conflict into a competition</a:t>
            </a:r>
            <a:r>
              <a:rPr lang="en-US" b="0" dirty="0">
                <a:latin typeface="Times New Roman" panose="02020603050405020304" pitchFamily="18" charset="0"/>
                <a:cs typeface="Times New Roman" panose="02020603050405020304" pitchFamily="18" charset="0"/>
              </a:rPr>
              <a:t>.</a:t>
            </a:r>
          </a:p>
          <a:p>
            <a:pPr algn="just">
              <a:spcAft>
                <a:spcPts val="3955"/>
              </a:spcAft>
            </a:pPr>
            <a:r>
              <a:rPr lang="en-US" dirty="0">
                <a:latin typeface="Times New Roman" panose="02020603050405020304" pitchFamily="18" charset="0"/>
                <a:cs typeface="Times New Roman" panose="02020603050405020304" pitchFamily="18" charset="0"/>
              </a:rPr>
              <a:t>Example: A leader could say, “Well, let’s try both and see which works better.” (There is nothing wrong in trying both, but we want to work to make both successful.)</a:t>
            </a:r>
          </a:p>
          <a:p>
            <a:pPr algn="just">
              <a:spcAft>
                <a:spcPts val="3955"/>
              </a:spcAft>
            </a:pPr>
            <a:endParaRPr lang="en-US" dirty="0">
              <a:latin typeface="Times New Roman" panose="02020603050405020304" pitchFamily="18" charset="0"/>
              <a:cs typeface="Times New Roman" panose="02020603050405020304" pitchFamily="18" charset="0"/>
            </a:endParaRPr>
          </a:p>
          <a:p>
            <a:pPr marL="169530" indent="-169530" algn="just">
              <a:spcAft>
                <a:spcPts val="3955"/>
              </a:spcAft>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Power struggle—taking sides</a:t>
            </a:r>
            <a:r>
              <a:rPr lang="en-US" b="0" dirty="0">
                <a:latin typeface="Times New Roman" panose="02020603050405020304" pitchFamily="18" charset="0"/>
                <a:cs typeface="Times New Roman" panose="02020603050405020304" pitchFamily="18" charset="0"/>
              </a:rPr>
              <a:t>.</a:t>
            </a:r>
          </a:p>
          <a:p>
            <a:pPr algn="just">
              <a:spcAft>
                <a:spcPts val="3955"/>
              </a:spcAft>
            </a:pPr>
            <a:r>
              <a:rPr lang="en-US" dirty="0">
                <a:latin typeface="Times New Roman" panose="02020603050405020304" pitchFamily="18" charset="0"/>
                <a:cs typeface="Times New Roman" panose="02020603050405020304" pitchFamily="18" charset="0"/>
              </a:rPr>
              <a:t>Example: A leader could say, “I think that the social justice focus is much more important than funeral luncheons—let’s do that one.”</a:t>
            </a:r>
          </a:p>
          <a:p>
            <a:pPr>
              <a:spcAft>
                <a:spcPts val="3955"/>
              </a:spcAft>
            </a:pPr>
            <a:endParaRPr lang="en-US" dirty="0">
              <a:latin typeface="Times New Roman" panose="02020603050405020304" pitchFamily="18" charset="0"/>
              <a:cs typeface="Times New Roman" panose="02020603050405020304" pitchFamily="18" charset="0"/>
            </a:endParaRPr>
          </a:p>
          <a:p>
            <a:pPr>
              <a:spcAft>
                <a:spcPts val="3955"/>
              </a:spcAft>
            </a:pPr>
            <a:r>
              <a:rPr lang="en-US" dirty="0">
                <a:latin typeface="Times New Roman" panose="02020603050405020304" pitchFamily="18" charset="0"/>
                <a:cs typeface="Times New Roman" panose="02020603050405020304" pitchFamily="18" charset="0"/>
              </a:rPr>
              <a:t>---</a:t>
            </a:r>
          </a:p>
          <a:p>
            <a:pPr algn="just" defTabSz="904159">
              <a:spcAft>
                <a:spcPts val="3955"/>
              </a:spcAft>
              <a:defRPr/>
            </a:pPr>
            <a:endParaRPr lang="en-CA" sz="1000" i="1" dirty="0">
              <a:latin typeface="Times New Roman" panose="02020603050405020304" pitchFamily="18" charset="0"/>
              <a:cs typeface="Times New Roman" panose="02020603050405020304" pitchFamily="18" charset="0"/>
            </a:endParaRPr>
          </a:p>
          <a:p>
            <a:pPr algn="just" defTabSz="904159">
              <a:spcAft>
                <a:spcPts val="3955"/>
              </a:spcAft>
              <a:defRPr/>
            </a:pPr>
            <a:r>
              <a:rPr lang="en-CA" sz="1000" i="1" dirty="0">
                <a:latin typeface="Times New Roman" panose="02020603050405020304" pitchFamily="18" charset="0"/>
                <a:cs typeface="Times New Roman" panose="02020603050405020304" pitchFamily="18" charset="0"/>
              </a:rPr>
              <a:t>Image source: PowerPoint Stock Images</a:t>
            </a:r>
            <a:endParaRPr lang="en-CA"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C3AF91-B741-4BB4-AECF-6C7EF76752EC}" type="slidenum">
              <a:rPr lang="en-CA" smtClean="0"/>
              <a:t>13</a:t>
            </a:fld>
            <a:endParaRPr lang="en-CA"/>
          </a:p>
        </p:txBody>
      </p:sp>
    </p:spTree>
    <p:extLst>
      <p:ext uri="{BB962C8B-B14F-4D97-AF65-F5344CB8AC3E}">
        <p14:creationId xmlns:p14="http://schemas.microsoft.com/office/powerpoint/2010/main" val="100434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35">
              <a:defRPr/>
            </a:pPr>
            <a:r>
              <a:rPr lang="en-CA" b="1" i="1" dirty="0">
                <a:latin typeface="Times New Roman" panose="02020603050405020304" pitchFamily="18" charset="0"/>
                <a:cs typeface="Times New Roman" panose="02020603050405020304" pitchFamily="18" charset="0"/>
              </a:rPr>
              <a:t>READ:</a:t>
            </a:r>
          </a:p>
          <a:p>
            <a:pPr algn="just">
              <a:spcAft>
                <a:spcPts val="3955"/>
              </a:spcAft>
            </a:pPr>
            <a:r>
              <a:rPr lang="en-US" dirty="0">
                <a:latin typeface="Times New Roman" panose="02020603050405020304" pitchFamily="18" charset="0"/>
                <a:cs typeface="Times New Roman" panose="02020603050405020304" pitchFamily="18" charset="0"/>
              </a:rPr>
              <a:t>Please share some of the conflicts you have faced (or have seen others face). Tell what happened and how it was resolved. How might you approach it differently if it wasn’t resolved very successfully?</a:t>
            </a:r>
          </a:p>
          <a:p>
            <a:pPr algn="just">
              <a:spcAft>
                <a:spcPts val="3955"/>
              </a:spcAft>
            </a:pPr>
            <a:endParaRPr lang="en-US" dirty="0">
              <a:latin typeface="Times New Roman" panose="02020603050405020304" pitchFamily="18" charset="0"/>
              <a:cs typeface="Times New Roman" panose="02020603050405020304" pitchFamily="18" charset="0"/>
            </a:endParaRPr>
          </a:p>
          <a:p>
            <a:pPr marL="169530" indent="-169530" algn="just">
              <a:buFont typeface="Arial" panose="020B0604020202020204" pitchFamily="34" charset="0"/>
              <a:buChar char="•"/>
            </a:pPr>
            <a:r>
              <a:rPr lang="en-US" b="1" i="1" dirty="0">
                <a:latin typeface="Times New Roman" panose="02020603050405020304" pitchFamily="18" charset="0"/>
                <a:ea typeface="Calibri" panose="020F0502020204030204" pitchFamily="34" charset="0"/>
                <a:cs typeface="Times New Roman" panose="02020603050405020304" pitchFamily="18" charset="0"/>
              </a:rPr>
              <a:t>If presenting in person</a:t>
            </a:r>
            <a:r>
              <a:rPr lang="en-US" b="0" i="1" dirty="0">
                <a:latin typeface="Times New Roman" panose="02020603050405020304" pitchFamily="18" charset="0"/>
                <a:ea typeface="Calibri" panose="020F0502020204030204" pitchFamily="34" charset="0"/>
                <a:cs typeface="Times New Roman" panose="02020603050405020304" pitchFamily="18" charset="0"/>
              </a:rPr>
              <a:t>:</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Ask people to raise their hands.</a:t>
            </a:r>
          </a:p>
          <a:p>
            <a:pPr marL="169530" indent="-169530" algn="just">
              <a:buFont typeface="Arial" panose="020B0604020202020204" pitchFamily="34" charset="0"/>
              <a:buChar char="•"/>
            </a:pPr>
            <a:r>
              <a:rPr lang="en-US" b="1" i="1" dirty="0">
                <a:latin typeface="Times New Roman" panose="02020603050405020304" pitchFamily="18" charset="0"/>
                <a:ea typeface="Calibri" panose="020F0502020204030204" pitchFamily="34" charset="0"/>
                <a:cs typeface="Times New Roman" panose="02020603050405020304" pitchFamily="18" charset="0"/>
              </a:rPr>
              <a:t>If presenting online</a:t>
            </a:r>
            <a:r>
              <a:rPr lang="en-US" b="0" i="1" dirty="0">
                <a:latin typeface="Times New Roman" panose="02020603050405020304" pitchFamily="18" charset="0"/>
                <a:ea typeface="Calibri" panose="020F0502020204030204" pitchFamily="34" charset="0"/>
                <a:cs typeface="Times New Roman" panose="02020603050405020304" pitchFamily="18" charset="0"/>
              </a:rPr>
              <a:t>:</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Use the raise hand icon or chat feature to give your answers. Remember to unmute yourself when speaking.</a:t>
            </a:r>
          </a:p>
          <a:p>
            <a:pPr algn="just">
              <a:spcAft>
                <a:spcPts val="3955"/>
              </a:spcAft>
            </a:pPr>
            <a:endParaRPr lang="en-US" dirty="0">
              <a:latin typeface="Times New Roman" panose="02020603050405020304" pitchFamily="18" charset="0"/>
              <a:cs typeface="Times New Roman" panose="02020603050405020304" pitchFamily="18" charset="0"/>
            </a:endParaRPr>
          </a:p>
          <a:p>
            <a:pPr>
              <a:spcAft>
                <a:spcPts val="3955"/>
              </a:spcAft>
            </a:pPr>
            <a:r>
              <a:rPr lang="en-US" dirty="0">
                <a:latin typeface="Times New Roman" panose="02020603050405020304" pitchFamily="18" charset="0"/>
                <a:cs typeface="Times New Roman" panose="02020603050405020304" pitchFamily="18" charset="0"/>
              </a:rPr>
              <a:t>---</a:t>
            </a:r>
          </a:p>
          <a:p>
            <a:pPr algn="just">
              <a:spcAft>
                <a:spcPts val="3955"/>
              </a:spcAft>
            </a:pPr>
            <a:endParaRPr lang="en-US" sz="1000" dirty="0">
              <a:latin typeface="Times New Roman" panose="02020603050405020304" pitchFamily="18" charset="0"/>
              <a:cs typeface="Times New Roman" panose="02020603050405020304" pitchFamily="18" charset="0"/>
            </a:endParaRPr>
          </a:p>
          <a:p>
            <a:pPr algn="just" defTabSz="904159">
              <a:defRPr/>
            </a:pPr>
            <a:r>
              <a:rPr lang="en-CA" sz="1000" i="1" dirty="0">
                <a:latin typeface="Times New Roman" panose="02020603050405020304" pitchFamily="18" charset="0"/>
                <a:cs typeface="Times New Roman" panose="02020603050405020304" pitchFamily="18" charset="0"/>
              </a:rPr>
              <a:t>Image source: PowerPoint Stock Images</a:t>
            </a:r>
          </a:p>
        </p:txBody>
      </p:sp>
      <p:sp>
        <p:nvSpPr>
          <p:cNvPr id="4" name="Slide Number Placeholder 3"/>
          <p:cNvSpPr>
            <a:spLocks noGrp="1"/>
          </p:cNvSpPr>
          <p:nvPr>
            <p:ph type="sldNum" sz="quarter" idx="5"/>
          </p:nvPr>
        </p:nvSpPr>
        <p:spPr/>
        <p:txBody>
          <a:bodyPr/>
          <a:lstStyle/>
          <a:p>
            <a:fld id="{E2C3AF91-B741-4BB4-AECF-6C7EF76752EC}" type="slidenum">
              <a:rPr lang="en-CA" smtClean="0"/>
              <a:t>14</a:t>
            </a:fld>
            <a:endParaRPr lang="en-CA"/>
          </a:p>
        </p:txBody>
      </p:sp>
    </p:spTree>
    <p:extLst>
      <p:ext uri="{BB962C8B-B14F-4D97-AF65-F5344CB8AC3E}">
        <p14:creationId xmlns:p14="http://schemas.microsoft.com/office/powerpoint/2010/main" val="1483757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35">
              <a:defRPr/>
            </a:pPr>
            <a:r>
              <a:rPr lang="en-CA" b="1" i="1" dirty="0">
                <a:latin typeface="Times New Roman" panose="02020603050405020304" pitchFamily="18" charset="0"/>
                <a:cs typeface="Times New Roman" panose="02020603050405020304" pitchFamily="18" charset="0"/>
              </a:rPr>
              <a:t>READ</a:t>
            </a:r>
            <a:r>
              <a:rPr lang="en-CA" b="0" i="1" dirty="0">
                <a:latin typeface="Times New Roman" panose="02020603050405020304" pitchFamily="18" charset="0"/>
                <a:cs typeface="Times New Roman" panose="02020603050405020304" pitchFamily="18" charset="0"/>
              </a:rPr>
              <a:t>:</a:t>
            </a:r>
          </a:p>
          <a:p>
            <a:pPr algn="just" defTabSz="931735">
              <a:defRPr/>
            </a:pPr>
            <a:r>
              <a:rPr lang="en-CA" b="0" i="0" dirty="0">
                <a:latin typeface="Times New Roman" panose="02020603050405020304" pitchFamily="18" charset="0"/>
                <a:cs typeface="Times New Roman" panose="02020603050405020304" pitchFamily="18" charset="0"/>
              </a:rPr>
              <a:t>Some conflicts do not have a definite and final solution, </a:t>
            </a:r>
            <a:r>
              <a:rPr lang="en-CA" dirty="0">
                <a:latin typeface="Times New Roman" panose="02020603050405020304" pitchFamily="18" charset="0"/>
                <a:cs typeface="Times New Roman" panose="02020603050405020304" pitchFamily="18" charset="0"/>
              </a:rPr>
              <a:t>but you can still build understanding and move closer to a win-win.</a:t>
            </a:r>
            <a:endParaRPr lang="en-US" dirty="0">
              <a:latin typeface="Times New Roman" panose="02020603050405020304" pitchFamily="18" charset="0"/>
              <a:cs typeface="Times New Roman" panose="02020603050405020304" pitchFamily="18" charset="0"/>
            </a:endParaRPr>
          </a:p>
          <a:p>
            <a:pPr algn="just">
              <a:spcAft>
                <a:spcPts val="3955"/>
              </a:spcAft>
            </a:pPr>
            <a:endParaRPr lang="en-US" dirty="0">
              <a:latin typeface="Times New Roman" panose="02020603050405020304" pitchFamily="18" charset="0"/>
              <a:cs typeface="Times New Roman" panose="02020603050405020304" pitchFamily="18" charset="0"/>
            </a:endParaRPr>
          </a:p>
          <a:p>
            <a:pPr algn="just">
              <a:spcAft>
                <a:spcPts val="3955"/>
              </a:spcAft>
            </a:pPr>
            <a:r>
              <a:rPr lang="en-US" dirty="0">
                <a:latin typeface="Times New Roman" panose="02020603050405020304" pitchFamily="18" charset="0"/>
                <a:cs typeface="Times New Roman" panose="02020603050405020304" pitchFamily="18" charset="0"/>
              </a:rPr>
              <a:t>For example, one member relates this experience.</a:t>
            </a:r>
          </a:p>
          <a:p>
            <a:pPr algn="just">
              <a:spcAft>
                <a:spcPts val="3955"/>
              </a:spcAft>
            </a:pPr>
            <a:endParaRPr lang="en-US" dirty="0">
              <a:latin typeface="Times New Roman" panose="02020603050405020304" pitchFamily="18" charset="0"/>
              <a:cs typeface="Times New Roman" panose="02020603050405020304" pitchFamily="18" charset="0"/>
            </a:endParaRPr>
          </a:p>
          <a:p>
            <a:pPr algn="just">
              <a:spcAft>
                <a:spcPts val="3955"/>
              </a:spcAft>
            </a:pPr>
            <a:r>
              <a:rPr lang="en-US" dirty="0">
                <a:latin typeface="Times New Roman" panose="02020603050405020304" pitchFamily="18" charset="0"/>
                <a:cs typeface="Times New Roman" panose="02020603050405020304" pitchFamily="18" charset="0"/>
              </a:rPr>
              <a:t>“I was standing on the street in the March for Life when a man walked by and started to yell and swear at me. ‘You guys are full of it. You do-gooders don’t know anything. You make me sick.’ I was paralyzed. I didn’t know what to say to him! I felt totally useless. As he walked on, however, I prayed. I said, ‘God, I am so sorry. I just didn’t know what to say. Please be with this man and help him. Amen.’ God listened.  A little way down the sidewalk, one of my sister members spoke to him. ‘You seem to feel really strongly about this... did something happen to you or to someone you know?’ I listened as the man started to tell his story. His girlfriend got pregnant. They didn’t have a place to live. They didn’t have any money. No one would help. What choice did they have? My friend was so sympathetic. They talked about how sad it was, and he cried. She told him about the Wellness Centre and the help available there, and he gratefully accepted the card, said thank you and walked on... from swearing to smiling.”</a:t>
            </a:r>
          </a:p>
          <a:p>
            <a:pPr algn="just">
              <a:spcAft>
                <a:spcPts val="3955"/>
              </a:spcAft>
            </a:pPr>
            <a:endParaRPr lang="en-US" dirty="0">
              <a:latin typeface="Times New Roman" panose="02020603050405020304" pitchFamily="18" charset="0"/>
              <a:cs typeface="Times New Roman" panose="02020603050405020304" pitchFamily="18" charset="0"/>
            </a:endParaRPr>
          </a:p>
          <a:p>
            <a:pPr algn="just">
              <a:spcAft>
                <a:spcPts val="3955"/>
              </a:spcAft>
            </a:pPr>
            <a:r>
              <a:rPr lang="en-US" dirty="0">
                <a:latin typeface="Times New Roman" panose="02020603050405020304" pitchFamily="18" charset="0"/>
                <a:cs typeface="Times New Roman" panose="02020603050405020304" pitchFamily="18" charset="0"/>
              </a:rPr>
              <a:t>---</a:t>
            </a:r>
          </a:p>
          <a:p>
            <a:pPr algn="just">
              <a:spcAft>
                <a:spcPts val="3955"/>
              </a:spcAft>
            </a:pPr>
            <a:endParaRPr lang="en-US" dirty="0">
              <a:latin typeface="Times New Roman" panose="02020603050405020304" pitchFamily="18" charset="0"/>
              <a:cs typeface="Times New Roman" panose="02020603050405020304" pitchFamily="18" charset="0"/>
            </a:endParaRPr>
          </a:p>
          <a:p>
            <a:pPr algn="just" defTabSz="904159">
              <a:defRPr/>
            </a:pPr>
            <a:r>
              <a:rPr lang="en-CA" sz="1000" i="1" dirty="0">
                <a:latin typeface="Times New Roman" panose="02020603050405020304" pitchFamily="18" charset="0"/>
                <a:cs typeface="Times New Roman" panose="02020603050405020304" pitchFamily="18" charset="0"/>
              </a:rPr>
              <a:t>Image source: PowerPoint Stock Images</a:t>
            </a:r>
            <a:endParaRPr lang="en-CA"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C3AF91-B741-4BB4-AECF-6C7EF76752EC}" type="slidenum">
              <a:rPr lang="en-CA" smtClean="0"/>
              <a:t>15</a:t>
            </a:fld>
            <a:endParaRPr lang="en-CA"/>
          </a:p>
        </p:txBody>
      </p:sp>
    </p:spTree>
    <p:extLst>
      <p:ext uri="{BB962C8B-B14F-4D97-AF65-F5344CB8AC3E}">
        <p14:creationId xmlns:p14="http://schemas.microsoft.com/office/powerpoint/2010/main" val="1997916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35">
              <a:defRPr/>
            </a:pPr>
            <a:r>
              <a:rPr lang="en-CA" b="1" i="1" dirty="0">
                <a:latin typeface="Times New Roman" panose="02020603050405020304" pitchFamily="18" charset="0"/>
                <a:cs typeface="Times New Roman" panose="02020603050405020304" pitchFamily="18" charset="0"/>
              </a:rPr>
              <a:t>READ</a:t>
            </a:r>
            <a:r>
              <a:rPr lang="en-CA" b="0" i="1" dirty="0">
                <a:latin typeface="Times New Roman" panose="02020603050405020304" pitchFamily="18" charset="0"/>
                <a:cs typeface="Times New Roman" panose="02020603050405020304" pitchFamily="18" charset="0"/>
              </a:rPr>
              <a:t>:</a:t>
            </a:r>
          </a:p>
          <a:p>
            <a:pPr algn="just" defTabSz="931735">
              <a:defRPr/>
            </a:pPr>
            <a:r>
              <a:rPr lang="en-CA" b="0" i="0" dirty="0">
                <a:latin typeface="Times New Roman" panose="02020603050405020304" pitchFamily="18" charset="0"/>
                <a:cs typeface="Times New Roman" panose="02020603050405020304" pitchFamily="18" charset="0"/>
              </a:rPr>
              <a:t>Here is something else to consider about conflict.</a:t>
            </a:r>
          </a:p>
          <a:p>
            <a:pPr algn="just" defTabSz="931735">
              <a:defRPr/>
            </a:pPr>
            <a:endParaRPr lang="en-CA" dirty="0">
              <a:latin typeface="Times New Roman" panose="02020603050405020304" pitchFamily="18" charset="0"/>
              <a:cs typeface="Times New Roman" panose="02020603050405020304" pitchFamily="18" charset="0"/>
            </a:endParaRPr>
          </a:p>
          <a:p>
            <a:pPr algn="just" defTabSz="931735">
              <a:defRPr/>
            </a:pPr>
            <a:r>
              <a:rPr lang="en-CA" dirty="0">
                <a:latin typeface="Times New Roman" panose="02020603050405020304" pitchFamily="18" charset="0"/>
                <a:cs typeface="Times New Roman" panose="02020603050405020304" pitchFamily="18" charset="0"/>
              </a:rPr>
              <a:t>We almost always think we are on the “right side” of the conflict… but are we?</a:t>
            </a:r>
          </a:p>
          <a:p>
            <a:pPr algn="just" defTabSz="931735">
              <a:defRPr/>
            </a:pPr>
            <a:endParaRPr lang="en-CA" dirty="0">
              <a:latin typeface="Times New Roman" panose="02020603050405020304" pitchFamily="18" charset="0"/>
              <a:cs typeface="Times New Roman" panose="02020603050405020304" pitchFamily="18" charset="0"/>
            </a:endParaRPr>
          </a:p>
          <a:p>
            <a:pPr algn="just" defTabSz="931735">
              <a:defRPr/>
            </a:pPr>
            <a:r>
              <a:rPr lang="en-CA" dirty="0">
                <a:latin typeface="Times New Roman" panose="02020603050405020304" pitchFamily="18" charset="0"/>
                <a:cs typeface="Times New Roman" panose="02020603050405020304" pitchFamily="18" charset="0"/>
              </a:rPr>
              <a:t>In the bible, Martha was busy getting the meal ready… after all, everyone will need to eat, right? But Mary was listening to everything that Jesus was saying. Martha marched over to Jesus and demanded that He tell Mary to help her. It’s definitely a conflict! Many of us can visualize how Martha felt and sympathize with her. But Jesus rebukes her and tells her that Mary’s listening is better than her focus on things that don’t matter. </a:t>
            </a:r>
          </a:p>
          <a:p>
            <a:pPr algn="just" defTabSz="931735">
              <a:defRPr/>
            </a:pPr>
            <a:endParaRPr lang="en-CA" dirty="0">
              <a:latin typeface="Times New Roman" panose="02020603050405020304" pitchFamily="18" charset="0"/>
              <a:cs typeface="Times New Roman" panose="02020603050405020304" pitchFamily="18" charset="0"/>
            </a:endParaRPr>
          </a:p>
          <a:p>
            <a:pPr algn="just" defTabSz="931735">
              <a:defRPr/>
            </a:pPr>
            <a:r>
              <a:rPr lang="en-CA" dirty="0">
                <a:latin typeface="Times New Roman" panose="02020603050405020304" pitchFamily="18" charset="0"/>
                <a:cs typeface="Times New Roman" panose="02020603050405020304" pitchFamily="18" charset="0"/>
              </a:rPr>
              <a:t>In a conflict, are we being Martha instead of Mary? In a conflict, are we distracted by things that don’t matter rather than focusing on what God wants?</a:t>
            </a:r>
            <a:endParaRPr lang="en-US" dirty="0">
              <a:latin typeface="Times New Roman" panose="02020603050405020304" pitchFamily="18" charset="0"/>
              <a:cs typeface="Times New Roman" panose="02020603050405020304" pitchFamily="18" charset="0"/>
            </a:endParaRPr>
          </a:p>
          <a:p>
            <a:pPr>
              <a:spcAft>
                <a:spcPts val="3955"/>
              </a:spcAft>
            </a:pPr>
            <a:endParaRPr lang="en-US" dirty="0">
              <a:latin typeface="Century" panose="02040604050505020304" pitchFamily="18" charset="0"/>
            </a:endParaRPr>
          </a:p>
          <a:p>
            <a:pPr>
              <a:spcAft>
                <a:spcPts val="3955"/>
              </a:spcAft>
            </a:pPr>
            <a:r>
              <a:rPr lang="en-US" dirty="0">
                <a:latin typeface="Century" panose="02040604050505020304" pitchFamily="18" charset="0"/>
              </a:rPr>
              <a:t>---</a:t>
            </a:r>
          </a:p>
          <a:p>
            <a:pPr algn="just">
              <a:spcAft>
                <a:spcPts val="3955"/>
              </a:spcAft>
            </a:pPr>
            <a:endParaRPr lang="en-US" sz="1000" i="1" dirty="0">
              <a:latin typeface="Times New Roman" panose="02020603050405020304" pitchFamily="18" charset="0"/>
              <a:cs typeface="Times New Roman" panose="02020603050405020304" pitchFamily="18" charset="0"/>
            </a:endParaRPr>
          </a:p>
          <a:p>
            <a:pPr algn="just" defTabSz="904159">
              <a:defRPr/>
            </a:pPr>
            <a:r>
              <a:rPr lang="en-CA" sz="1000" i="1" dirty="0">
                <a:latin typeface="Times New Roman" panose="02020603050405020304" pitchFamily="18" charset="0"/>
                <a:cs typeface="Times New Roman" panose="02020603050405020304" pitchFamily="18" charset="0"/>
              </a:rPr>
              <a:t>Image source: PowerPoint Stock Images</a:t>
            </a:r>
          </a:p>
        </p:txBody>
      </p:sp>
      <p:sp>
        <p:nvSpPr>
          <p:cNvPr id="4" name="Slide Number Placeholder 3"/>
          <p:cNvSpPr>
            <a:spLocks noGrp="1"/>
          </p:cNvSpPr>
          <p:nvPr>
            <p:ph type="sldNum" sz="quarter" idx="5"/>
          </p:nvPr>
        </p:nvSpPr>
        <p:spPr/>
        <p:txBody>
          <a:bodyPr/>
          <a:lstStyle/>
          <a:p>
            <a:fld id="{E2C3AF91-B741-4BB4-AECF-6C7EF76752EC}" type="slidenum">
              <a:rPr lang="en-CA" smtClean="0"/>
              <a:t>16</a:t>
            </a:fld>
            <a:endParaRPr lang="en-CA"/>
          </a:p>
        </p:txBody>
      </p:sp>
    </p:spTree>
    <p:extLst>
      <p:ext uri="{BB962C8B-B14F-4D97-AF65-F5344CB8AC3E}">
        <p14:creationId xmlns:p14="http://schemas.microsoft.com/office/powerpoint/2010/main" val="601063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CA" sz="1200" b="1" i="1" dirty="0">
                <a:latin typeface="Times New Roman" panose="02020603050405020304" pitchFamily="18" charset="0"/>
                <a:cs typeface="Times New Roman" panose="02020603050405020304" pitchFamily="18" charset="0"/>
              </a:rPr>
              <a:t>READ</a:t>
            </a:r>
            <a:r>
              <a:rPr lang="en-CA" sz="1200" b="0" i="1" dirty="0">
                <a:latin typeface="Times New Roman" panose="02020603050405020304" pitchFamily="18" charset="0"/>
                <a:cs typeface="Times New Roman" panose="02020603050405020304" pitchFamily="18" charset="0"/>
              </a:rPr>
              <a:t>:</a:t>
            </a:r>
          </a:p>
          <a:p>
            <a:pPr algn="just"/>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this last reflection, we read a wise man’s words:</a:t>
            </a:r>
          </a:p>
          <a:p>
            <a:pPr algn="just"/>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ninth century “Sufi </a:t>
            </a:r>
            <a:r>
              <a:rPr lang="en-US"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Bayazid</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says this about himself: ‘I was a revolutionary when I was young and all my prayer to God was: “Lord give me the energy to change the world. “ As I approached middle age and realized that half my life was gone without my changing a single soul, I changed my prayer to: “Lord, give me the grace to change all those who come in contact with me. Just my family and friends, and I shall be content.” Now that I am an old man and my days are numbered, my prayer now is, “Lord, give me the grace to change myself.” If I had prayed for this right from the start I should not have wasted my life.’”</a:t>
            </a:r>
          </a:p>
          <a:p>
            <a:pPr algn="just"/>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Everybody thinks of changing humanity, while hardly anyone thinks of changing themselves. Sometimes, in a conflict, we are the ones who need to change our minds or change ourselves.</a:t>
            </a:r>
          </a:p>
          <a:p>
            <a:pPr algn="just" defTabSz="904159">
              <a:defRPr/>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904159">
              <a:defRPr/>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defTabSz="904159">
              <a:defRPr/>
            </a:pPr>
            <a:endParaRPr lang="en-US"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904159">
              <a:defRPr/>
            </a:pPr>
            <a:r>
              <a:rPr lang="en-CA" sz="1000" i="1" dirty="0">
                <a:solidFill>
                  <a:schemeClr val="tx1"/>
                </a:solidFill>
                <a:latin typeface="Times New Roman" panose="02020603050405020304" pitchFamily="18" charset="0"/>
                <a:cs typeface="Times New Roman" panose="02020603050405020304" pitchFamily="18" charset="0"/>
              </a:rPr>
              <a:t>Reflection source: </a:t>
            </a:r>
            <a:r>
              <a:rPr lang="en-US"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Anthony De Mello, The Song of the Bird, Anand, India: Gujarat </a:t>
            </a:r>
            <a:r>
              <a:rPr lang="en-US" sz="1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Sahirja</a:t>
            </a:r>
            <a:r>
              <a:rPr lang="en-US"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Prakash, 1988, pp. 174-175.</a:t>
            </a:r>
          </a:p>
        </p:txBody>
      </p:sp>
      <p:sp>
        <p:nvSpPr>
          <p:cNvPr id="4" name="Slide Number Placeholder 3"/>
          <p:cNvSpPr>
            <a:spLocks noGrp="1"/>
          </p:cNvSpPr>
          <p:nvPr>
            <p:ph type="sldNum" sz="quarter" idx="5"/>
          </p:nvPr>
        </p:nvSpPr>
        <p:spPr/>
        <p:txBody>
          <a:bodyPr/>
          <a:lstStyle/>
          <a:p>
            <a:fld id="{E2C3AF91-B741-4BB4-AECF-6C7EF76752EC}" type="slidenum">
              <a:rPr lang="en-CA" smtClean="0"/>
              <a:t>17</a:t>
            </a:fld>
            <a:endParaRPr lang="en-CA"/>
          </a:p>
        </p:txBody>
      </p:sp>
    </p:spTree>
    <p:extLst>
      <p:ext uri="{BB962C8B-B14F-4D97-AF65-F5344CB8AC3E}">
        <p14:creationId xmlns:p14="http://schemas.microsoft.com/office/powerpoint/2010/main" val="850211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35">
              <a:defRPr/>
            </a:pPr>
            <a:r>
              <a:rPr lang="en-CA" b="1" i="1" dirty="0">
                <a:latin typeface="Times New Roman" panose="02020603050405020304" pitchFamily="18" charset="0"/>
                <a:cs typeface="Times New Roman" panose="02020603050405020304" pitchFamily="18" charset="0"/>
              </a:rPr>
              <a:t>READ:</a:t>
            </a:r>
          </a:p>
          <a:p>
            <a:pPr algn="just" defTabSz="931735">
              <a:defRPr/>
            </a:pPr>
            <a:r>
              <a:rPr lang="en-CA" b="0" i="0" dirty="0">
                <a:latin typeface="Times New Roman" panose="02020603050405020304" pitchFamily="18" charset="0"/>
                <a:cs typeface="Times New Roman" panose="02020603050405020304" pitchFamily="18" charset="0"/>
              </a:rPr>
              <a:t>As we wrap up this presentation, I would like to ask you:</a:t>
            </a:r>
          </a:p>
          <a:p>
            <a:pPr marL="169530" indent="-169530" algn="just">
              <a:spcAft>
                <a:spcPts val="3955"/>
              </a:spcAf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What are you taking away from this session? </a:t>
            </a:r>
          </a:p>
          <a:p>
            <a:pPr marL="169530" indent="-169530" algn="just">
              <a:spcAft>
                <a:spcPts val="3955"/>
              </a:spcAf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Would you care to share with us?</a:t>
            </a:r>
          </a:p>
          <a:p>
            <a:pPr algn="just">
              <a:spcAft>
                <a:spcPts val="3955"/>
              </a:spcAft>
            </a:pPr>
            <a:endParaRPr lang="en-US" dirty="0">
              <a:latin typeface="Times New Roman" panose="02020603050405020304" pitchFamily="18" charset="0"/>
              <a:cs typeface="Times New Roman" panose="02020603050405020304" pitchFamily="18" charset="0"/>
            </a:endParaRPr>
          </a:p>
          <a:p>
            <a:pPr algn="just">
              <a:spcAft>
                <a:spcPts val="3955"/>
              </a:spcAft>
            </a:pPr>
            <a:r>
              <a:rPr lang="en-US" i="1" dirty="0">
                <a:latin typeface="Times New Roman" panose="02020603050405020304" pitchFamily="18" charset="0"/>
                <a:cs typeface="Times New Roman" panose="02020603050405020304" pitchFamily="18" charset="0"/>
              </a:rPr>
              <a:t>And/or</a:t>
            </a:r>
          </a:p>
          <a:p>
            <a:pPr marL="169530" indent="-169530" algn="just" defTabSz="904159">
              <a:spcAft>
                <a:spcPts val="3955"/>
              </a:spcAft>
              <a:buFont typeface="Wingdings" panose="05000000000000000000" pitchFamily="2" charset="2"/>
              <a:buChar char="q"/>
              <a:defRPr/>
            </a:pPr>
            <a:r>
              <a:rPr lang="en-US" dirty="0">
                <a:latin typeface="Times New Roman" panose="02020603050405020304" pitchFamily="18" charset="0"/>
                <a:cs typeface="Times New Roman" panose="02020603050405020304" pitchFamily="18" charset="0"/>
              </a:rPr>
              <a:t>Do you have any other tips or words of advice on conflict resolution from your own experience to share with us?</a:t>
            </a:r>
          </a:p>
          <a:p>
            <a:pPr algn="just" defTabSz="904159">
              <a:spcAft>
                <a:spcPts val="3955"/>
              </a:spcAft>
              <a:defRPr/>
            </a:pPr>
            <a:endParaRPr lang="en-US" dirty="0">
              <a:latin typeface="Times New Roman" panose="02020603050405020304" pitchFamily="18" charset="0"/>
              <a:cs typeface="Times New Roman" panose="02020603050405020304" pitchFamily="18" charset="0"/>
            </a:endParaRPr>
          </a:p>
          <a:p>
            <a:pPr algn="just"/>
            <a:r>
              <a:rPr lang="en-CA" i="1" dirty="0">
                <a:latin typeface="Times New Roman" panose="02020603050405020304" pitchFamily="18" charset="0"/>
                <a:cs typeface="Times New Roman" panose="02020603050405020304" pitchFamily="18" charset="0"/>
              </a:rPr>
              <a:t>Ask the questions and wait for answers. </a:t>
            </a:r>
          </a:p>
          <a:p>
            <a:pPr marL="169530" indent="-169530" algn="just">
              <a:buFont typeface="Arial" panose="020B0604020202020204" pitchFamily="34" charset="0"/>
              <a:buChar char="•"/>
            </a:pPr>
            <a:r>
              <a:rPr lang="en-US" b="1" i="1" dirty="0">
                <a:latin typeface="Times New Roman" panose="02020603050405020304" pitchFamily="18" charset="0"/>
                <a:ea typeface="Calibri" panose="020F0502020204030204" pitchFamily="34" charset="0"/>
                <a:cs typeface="Times New Roman" panose="02020603050405020304" pitchFamily="18" charset="0"/>
              </a:rPr>
              <a:t>If presenting in person</a:t>
            </a:r>
            <a:r>
              <a:rPr lang="en-US" b="0" i="1" dirty="0">
                <a:latin typeface="Times New Roman" panose="02020603050405020304" pitchFamily="18" charset="0"/>
                <a:ea typeface="Calibri" panose="020F0502020204030204" pitchFamily="34" charset="0"/>
                <a:cs typeface="Times New Roman" panose="02020603050405020304" pitchFamily="18" charset="0"/>
              </a:rPr>
              <a:t>:</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Ask people to raise their hands.</a:t>
            </a:r>
          </a:p>
          <a:p>
            <a:pPr marL="169530" indent="-169530" algn="just">
              <a:buFont typeface="Arial" panose="020B0604020202020204" pitchFamily="34" charset="0"/>
              <a:buChar char="•"/>
            </a:pPr>
            <a:r>
              <a:rPr lang="en-US" b="1" i="1" dirty="0">
                <a:latin typeface="Times New Roman" panose="02020603050405020304" pitchFamily="18" charset="0"/>
                <a:ea typeface="Calibri" panose="020F0502020204030204" pitchFamily="34" charset="0"/>
                <a:cs typeface="Times New Roman" panose="02020603050405020304" pitchFamily="18" charset="0"/>
              </a:rPr>
              <a:t>If presenting online</a:t>
            </a:r>
            <a:r>
              <a:rPr lang="en-US" b="0" i="1" dirty="0">
                <a:latin typeface="Times New Roman" panose="02020603050405020304" pitchFamily="18" charset="0"/>
                <a:ea typeface="Calibri" panose="020F0502020204030204" pitchFamily="34" charset="0"/>
                <a:cs typeface="Times New Roman" panose="02020603050405020304" pitchFamily="18" charset="0"/>
              </a:rPr>
              <a:t>:</a:t>
            </a:r>
            <a:r>
              <a:rPr lang="en-US" b="1" i="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Use the raise hand icon or chat feature to give your answers. Remember to unmute yourself when speaking.</a:t>
            </a:r>
          </a:p>
          <a:p>
            <a:pPr>
              <a:spcAft>
                <a:spcPts val="3955"/>
              </a:spcAft>
            </a:pPr>
            <a:endParaRPr lang="en-US" dirty="0">
              <a:latin typeface="Times New Roman" panose="02020603050405020304" pitchFamily="18" charset="0"/>
              <a:cs typeface="Times New Roman" panose="02020603050405020304" pitchFamily="18" charset="0"/>
            </a:endParaRPr>
          </a:p>
          <a:p>
            <a:pPr>
              <a:spcAft>
                <a:spcPts val="3955"/>
              </a:spcAft>
            </a:pPr>
            <a:r>
              <a:rPr lang="en-US" dirty="0">
                <a:latin typeface="Times New Roman" panose="02020603050405020304" pitchFamily="18" charset="0"/>
                <a:cs typeface="Times New Roman" panose="02020603050405020304" pitchFamily="18" charset="0"/>
              </a:rPr>
              <a:t>---</a:t>
            </a:r>
          </a:p>
          <a:p>
            <a:pPr algn="just" defTabSz="904159">
              <a:defRPr/>
            </a:pPr>
            <a:endParaRPr lang="en-US" sz="1000" i="1" dirty="0">
              <a:latin typeface="Times New Roman" panose="02020603050405020304" pitchFamily="18" charset="0"/>
              <a:cs typeface="Times New Roman" panose="02020603050405020304" pitchFamily="18" charset="0"/>
            </a:endParaRPr>
          </a:p>
          <a:p>
            <a:pPr algn="just" defTabSz="904159">
              <a:defRPr/>
            </a:pPr>
            <a:r>
              <a:rPr lang="en-CA" sz="1000" i="1" dirty="0">
                <a:latin typeface="Times New Roman" panose="02020603050405020304" pitchFamily="18" charset="0"/>
                <a:cs typeface="Times New Roman" panose="02020603050405020304" pitchFamily="18" charset="0"/>
              </a:rPr>
              <a:t>Image source: PowerPoint Stock Images</a:t>
            </a:r>
          </a:p>
        </p:txBody>
      </p:sp>
      <p:sp>
        <p:nvSpPr>
          <p:cNvPr id="4" name="Slide Number Placeholder 3"/>
          <p:cNvSpPr>
            <a:spLocks noGrp="1"/>
          </p:cNvSpPr>
          <p:nvPr>
            <p:ph type="sldNum" sz="quarter" idx="5"/>
          </p:nvPr>
        </p:nvSpPr>
        <p:spPr/>
        <p:txBody>
          <a:bodyPr/>
          <a:lstStyle/>
          <a:p>
            <a:fld id="{E2C3AF91-B741-4BB4-AECF-6C7EF76752EC}" type="slidenum">
              <a:rPr lang="en-CA" smtClean="0"/>
              <a:t>18</a:t>
            </a:fld>
            <a:endParaRPr lang="en-CA"/>
          </a:p>
        </p:txBody>
      </p:sp>
    </p:spTree>
    <p:extLst>
      <p:ext uri="{BB962C8B-B14F-4D97-AF65-F5344CB8AC3E}">
        <p14:creationId xmlns:p14="http://schemas.microsoft.com/office/powerpoint/2010/main" val="605910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CA" i="1" dirty="0">
                <a:latin typeface="Times New Roman" panose="02020603050405020304" pitchFamily="18" charset="0"/>
                <a:cs typeface="Times New Roman" panose="02020603050405020304" pitchFamily="18" charset="0"/>
              </a:rPr>
              <a:t>Ask if there are any questions. Invite people to raise their hands or write in the chat.</a:t>
            </a:r>
          </a:p>
          <a:p>
            <a:pPr algn="just"/>
            <a:endParaRPr lang="en-US" b="1" i="1" dirty="0">
              <a:latin typeface="Times New Roman" panose="02020603050405020304" pitchFamily="18" charset="0"/>
              <a:cs typeface="Times New Roman" panose="02020603050405020304" pitchFamily="18" charset="0"/>
            </a:endParaRPr>
          </a:p>
          <a:p>
            <a:pPr algn="just"/>
            <a:r>
              <a:rPr lang="en-US" b="1" i="1" dirty="0">
                <a:latin typeface="Times New Roman" panose="02020603050405020304" pitchFamily="18" charset="0"/>
                <a:cs typeface="Times New Roman" panose="02020603050405020304" pitchFamily="18" charset="0"/>
              </a:rPr>
              <a:t>READ</a:t>
            </a:r>
            <a:r>
              <a:rPr lang="en-US" b="0" i="1" dirty="0">
                <a:latin typeface="Times New Roman" panose="02020603050405020304" pitchFamily="18" charset="0"/>
                <a:cs typeface="Times New Roman" panose="02020603050405020304" pitchFamily="18" charset="0"/>
              </a:rPr>
              <a:t>:</a:t>
            </a:r>
          </a:p>
          <a:p>
            <a:pPr algn="just"/>
            <a:r>
              <a:rPr lang="en-CA" dirty="0">
                <a:latin typeface="Times New Roman" panose="02020603050405020304" pitchFamily="18" charset="0"/>
                <a:cs typeface="Times New Roman" panose="02020603050405020304" pitchFamily="18" charset="0"/>
              </a:rPr>
              <a:t>Thank you for taking part in this session. </a:t>
            </a:r>
            <a:r>
              <a:rPr lang="en-US" dirty="0">
                <a:latin typeface="Times New Roman" panose="02020603050405020304" pitchFamily="18" charset="0"/>
                <a:cs typeface="Times New Roman" panose="02020603050405020304" pitchFamily="18" charset="0"/>
              </a:rPr>
              <a:t>I would now like to end our session with a prayer.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algn="just" defTabSz="904159">
              <a:defRPr/>
            </a:pPr>
            <a:r>
              <a:rPr lang="en-US" sz="1000" i="1" dirty="0">
                <a:latin typeface="Times New Roman" panose="02020603050405020304" pitchFamily="18" charset="0"/>
                <a:cs typeface="Times New Roman" panose="02020603050405020304" pitchFamily="18" charset="0"/>
              </a:rPr>
              <a:t>Image source: PowerPoint Stock Images</a:t>
            </a:r>
          </a:p>
        </p:txBody>
      </p:sp>
      <p:sp>
        <p:nvSpPr>
          <p:cNvPr id="4" name="Slide Number Placeholder 3"/>
          <p:cNvSpPr>
            <a:spLocks noGrp="1"/>
          </p:cNvSpPr>
          <p:nvPr>
            <p:ph type="sldNum" sz="quarter" idx="5"/>
          </p:nvPr>
        </p:nvSpPr>
        <p:spPr/>
        <p:txBody>
          <a:bodyPr/>
          <a:lstStyle/>
          <a:p>
            <a:fld id="{8C64A5B7-C58D-594C-8A2E-7F101C7938EB}" type="slidenum">
              <a:rPr lang="en-US" smtClean="0"/>
              <a:t>19</a:t>
            </a:fld>
            <a:endParaRPr lang="en-US" dirty="0"/>
          </a:p>
        </p:txBody>
      </p:sp>
    </p:spTree>
    <p:extLst>
      <p:ext uri="{BB962C8B-B14F-4D97-AF65-F5344CB8AC3E}">
        <p14:creationId xmlns:p14="http://schemas.microsoft.com/office/powerpoint/2010/main" val="150942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i="1" dirty="0">
                <a:latin typeface="Times New Roman" panose="02020603050405020304" pitchFamily="18" charset="0"/>
                <a:cs typeface="Times New Roman" panose="02020603050405020304" pitchFamily="18" charset="0"/>
              </a:rPr>
              <a:t>READ</a:t>
            </a:r>
            <a:r>
              <a:rPr lang="en-US" sz="1200" b="0" i="1" dirty="0">
                <a:latin typeface="Times New Roman" panose="02020603050405020304" pitchFamily="18" charset="0"/>
                <a:cs typeface="Times New Roman" panose="02020603050405020304" pitchFamily="18" charset="0"/>
              </a:rPr>
              <a:t>:</a:t>
            </a:r>
          </a:p>
          <a:p>
            <a:pPr algn="just"/>
            <a:r>
              <a:rPr lang="en-US" sz="1200" dirty="0">
                <a:latin typeface="Times New Roman" panose="02020603050405020304" pitchFamily="18" charset="0"/>
                <a:cs typeface="Times New Roman" panose="02020603050405020304" pitchFamily="18" charset="0"/>
              </a:rPr>
              <a:t>Welcome to this presentation on conflict resolution. My name is ______________, and I look forward to sharing this presentation with you. I am so happy that you were able to join me today. This program will help you learn more about how to become effective at dealing with conflict and help others to do the same.</a:t>
            </a:r>
          </a:p>
          <a:p>
            <a:pPr algn="just"/>
            <a:endParaRPr lang="en-US" sz="1200" dirty="0">
              <a:latin typeface="Times New Roman" panose="02020603050405020304" pitchFamily="18" charset="0"/>
              <a:cs typeface="Times New Roman" panose="02020603050405020304" pitchFamily="18" charset="0"/>
            </a:endParaRPr>
          </a:p>
          <a:p>
            <a:pPr algn="just"/>
            <a:r>
              <a:rPr lang="en-US" sz="1200" b="1" i="1" dirty="0">
                <a:latin typeface="Times New Roman" panose="02020603050405020304" pitchFamily="18" charset="0"/>
                <a:cs typeface="Times New Roman" panose="02020603050405020304" pitchFamily="18" charset="0"/>
              </a:rPr>
              <a:t>If presenting in person</a:t>
            </a:r>
            <a:r>
              <a:rPr lang="en-US" sz="1200" b="0" i="0" dirty="0">
                <a:latin typeface="Times New Roman" panose="02020603050405020304" pitchFamily="18" charset="0"/>
                <a:cs typeface="Times New Roman" panose="02020603050405020304" pitchFamily="18" charset="0"/>
              </a:rPr>
              <a:t>: </a:t>
            </a:r>
            <a:r>
              <a:rPr lang="en-US" sz="1200" i="0" dirty="0">
                <a:latin typeface="Times New Roman" panose="02020603050405020304" pitchFamily="18" charset="0"/>
                <a:cs typeface="Times New Roman" panose="02020603050405020304" pitchFamily="18" charset="0"/>
              </a:rPr>
              <a:t>A handout has been prepared for you—please use it to make notes. This flipchart will be used to record any activities. </a:t>
            </a:r>
            <a:r>
              <a:rPr lang="en-US" sz="1200" dirty="0">
                <a:latin typeface="Times New Roman" panose="02020603050405020304" pitchFamily="18" charset="0"/>
                <a:cs typeface="Times New Roman" panose="02020603050405020304" pitchFamily="18" charset="0"/>
              </a:rPr>
              <a:t>At this time, please turn off any electronics that may interfere with the program.</a:t>
            </a:r>
          </a:p>
          <a:p>
            <a:pPr algn="just"/>
            <a:endParaRPr lang="en-US" sz="1200" dirty="0">
              <a:latin typeface="Times New Roman" panose="02020603050405020304" pitchFamily="18" charset="0"/>
              <a:cs typeface="Times New Roman" panose="02020603050405020304" pitchFamily="18" charset="0"/>
            </a:endParaRPr>
          </a:p>
          <a:p>
            <a:pPr algn="just"/>
            <a:r>
              <a:rPr lang="en-US" sz="1200" b="1" i="1" dirty="0">
                <a:latin typeface="Times New Roman" panose="02020603050405020304" pitchFamily="18" charset="0"/>
                <a:cs typeface="Times New Roman" panose="02020603050405020304" pitchFamily="18" charset="0"/>
              </a:rPr>
              <a:t>If presenting online</a:t>
            </a:r>
            <a:r>
              <a:rPr lang="en-US" sz="1200" b="0" i="0" dirty="0">
                <a:latin typeface="Times New Roman" panose="02020603050405020304" pitchFamily="18" charset="0"/>
                <a:cs typeface="Times New Roman" panose="02020603050405020304" pitchFamily="18" charset="0"/>
              </a:rPr>
              <a:t>: </a:t>
            </a:r>
            <a:r>
              <a:rPr lang="en-US" sz="1200" i="0" dirty="0">
                <a:latin typeface="Times New Roman" panose="02020603050405020304" pitchFamily="18" charset="0"/>
                <a:cs typeface="Times New Roman" panose="02020603050405020304" pitchFamily="18" charset="0"/>
              </a:rPr>
              <a:t>Today, I would also like to welcome my assistant, ________________, who will be managing the chats for me so that I do not miss any of your comments. Feel free to comment anytime! When you registered for this presentation, we sent you a file with a handout of all the slides. Please use them to make notes.</a:t>
            </a:r>
            <a:endParaRPr lang="en-US" sz="1200" dirty="0">
              <a:latin typeface="Times New Roman" panose="02020603050405020304" pitchFamily="18" charset="0"/>
              <a:cs typeface="Times New Roman" panose="02020603050405020304" pitchFamily="18" charset="0"/>
            </a:endParaRPr>
          </a:p>
          <a:p>
            <a:pPr algn="just"/>
            <a:endParaRPr lang="en-US" sz="1200" dirty="0">
              <a:latin typeface="Times New Roman" panose="02020603050405020304" pitchFamily="18" charset="0"/>
              <a:cs typeface="Times New Roman" panose="02020603050405020304" pitchFamily="18" charset="0"/>
            </a:endParaRPr>
          </a:p>
          <a:p>
            <a:pPr algn="just" defTabSz="904159">
              <a:defRPr/>
            </a:pPr>
            <a:r>
              <a:rPr lang="en-US" sz="1200" dirty="0">
                <a:latin typeface="Times New Roman" panose="02020603050405020304" pitchFamily="18" charset="0"/>
                <a:cs typeface="Times New Roman" panose="02020603050405020304" pitchFamily="18" charset="0"/>
              </a:rPr>
              <a:t>Before we begin, we will review the agenda and start with an opening prayer.</a:t>
            </a:r>
          </a:p>
        </p:txBody>
      </p:sp>
      <p:sp>
        <p:nvSpPr>
          <p:cNvPr id="4" name="Slide Number Placeholder 3"/>
          <p:cNvSpPr>
            <a:spLocks noGrp="1"/>
          </p:cNvSpPr>
          <p:nvPr>
            <p:ph type="sldNum" sz="quarter" idx="5"/>
          </p:nvPr>
        </p:nvSpPr>
        <p:spPr/>
        <p:txBody>
          <a:bodyPr/>
          <a:lstStyle/>
          <a:p>
            <a:fld id="{8C64A5B7-C58D-594C-8A2E-7F101C7938EB}" type="slidenum">
              <a:rPr lang="en-US" smtClean="0"/>
              <a:t>2</a:t>
            </a:fld>
            <a:endParaRPr lang="en-US" dirty="0"/>
          </a:p>
        </p:txBody>
      </p:sp>
    </p:spTree>
    <p:extLst>
      <p:ext uri="{BB962C8B-B14F-4D97-AF65-F5344CB8AC3E}">
        <p14:creationId xmlns:p14="http://schemas.microsoft.com/office/powerpoint/2010/main" val="2965853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CA" i="1" dirty="0">
                <a:latin typeface="Times New Roman" panose="02020603050405020304" pitchFamily="18" charset="0"/>
                <a:cs typeface="Times New Roman" panose="02020603050405020304" pitchFamily="18" charset="0"/>
              </a:rPr>
              <a:t>Invite everyone to pray this prayer together. (Make sure everyone is on mute.)</a:t>
            </a:r>
          </a:p>
          <a:p>
            <a:pPr defTabSz="904159">
              <a:defRPr/>
            </a:pPr>
            <a:endParaRPr lang="en-CA" i="1" dirty="0">
              <a:latin typeface="Times New Roman" panose="02020603050405020304" pitchFamily="18" charset="0"/>
              <a:cs typeface="Times New Roman" panose="02020603050405020304" pitchFamily="18" charset="0"/>
            </a:endParaRPr>
          </a:p>
          <a:p>
            <a:pPr algn="l"/>
            <a:r>
              <a:rPr lang="en-CA" b="1" i="1" dirty="0">
                <a:latin typeface="Times New Roman" panose="02020603050405020304" pitchFamily="18" charset="0"/>
                <a:cs typeface="Times New Roman" panose="02020603050405020304" pitchFamily="18" charset="0"/>
              </a:rPr>
              <a:t>READ</a:t>
            </a:r>
            <a:r>
              <a:rPr lang="en-CA" b="0" i="1" dirty="0">
                <a:latin typeface="Times New Roman" panose="02020603050405020304" pitchFamily="18" charset="0"/>
                <a:cs typeface="Times New Roman" panose="02020603050405020304" pitchFamily="18" charset="0"/>
              </a:rPr>
              <a:t>:</a:t>
            </a:r>
          </a:p>
          <a:p>
            <a:pPr>
              <a:spcAft>
                <a:spcPts val="593"/>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 thank You, Lord, for the gifts with which You have blessed each one of us.</a:t>
            </a:r>
          </a:p>
          <a:p>
            <a:pPr>
              <a:spcAft>
                <a:spcPts val="593"/>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 pray for an open heart, glad to appreciate the riches amongst us. We pray that we may build on what we are </a:t>
            </a:r>
          </a:p>
          <a:p>
            <a:pPr>
              <a:spcAft>
                <a:spcPts val="593"/>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the realization of Your reign. </a:t>
            </a:r>
          </a:p>
          <a:p>
            <a:pPr>
              <a:spcAft>
                <a:spcPts val="593"/>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 make this prayer in the name of Jesus the Lord. </a:t>
            </a:r>
          </a:p>
          <a:p>
            <a:pPr>
              <a:spcAft>
                <a:spcPts val="593"/>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Amen</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a:t>
            </a:r>
          </a:p>
          <a:p>
            <a:endParaRPr lang="en-CA" dirty="0">
              <a:latin typeface="Times New Roman" panose="02020603050405020304" pitchFamily="18" charset="0"/>
              <a:cs typeface="Times New Roman" panose="02020603050405020304" pitchFamily="18" charset="0"/>
            </a:endParaRPr>
          </a:p>
          <a:p>
            <a:pPr algn="just" defTabSz="904159">
              <a:defRPr/>
            </a:pPr>
            <a:r>
              <a:rPr lang="en-CA" sz="1000" i="1" dirty="0">
                <a:solidFill>
                  <a:schemeClr val="tx1"/>
                </a:solidFill>
                <a:latin typeface="Times New Roman" panose="02020603050405020304" pitchFamily="18" charset="0"/>
                <a:cs typeface="Times New Roman" panose="02020603050405020304" pitchFamily="18" charset="0"/>
              </a:rPr>
              <a:t>Prayer source: </a:t>
            </a:r>
            <a:r>
              <a:rPr lang="en-US"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Prayer for Parish Groups, Donal Harrington and Julie Kavanagh</a:t>
            </a:r>
          </a:p>
        </p:txBody>
      </p:sp>
      <p:sp>
        <p:nvSpPr>
          <p:cNvPr id="4" name="Slide Number Placeholder 3"/>
          <p:cNvSpPr>
            <a:spLocks noGrp="1"/>
          </p:cNvSpPr>
          <p:nvPr>
            <p:ph type="sldNum" sz="quarter" idx="5"/>
          </p:nvPr>
        </p:nvSpPr>
        <p:spPr/>
        <p:txBody>
          <a:bodyPr/>
          <a:lstStyle/>
          <a:p>
            <a:fld id="{E2C3AF91-B741-4BB4-AECF-6C7EF76752EC}" type="slidenum">
              <a:rPr lang="en-CA" smtClean="0"/>
              <a:t>20</a:t>
            </a:fld>
            <a:endParaRPr lang="en-CA"/>
          </a:p>
        </p:txBody>
      </p:sp>
    </p:spTree>
    <p:extLst>
      <p:ext uri="{BB962C8B-B14F-4D97-AF65-F5344CB8AC3E}">
        <p14:creationId xmlns:p14="http://schemas.microsoft.com/office/powerpoint/2010/main" val="798146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CA" i="1" dirty="0">
                <a:latin typeface="Times New Roman" panose="02020603050405020304" pitchFamily="18" charset="0"/>
                <a:cs typeface="Times New Roman" panose="02020603050405020304" pitchFamily="18" charset="0"/>
              </a:rPr>
              <a:t>Thank everyone for coming and for their attention.</a:t>
            </a:r>
          </a:p>
          <a:p>
            <a:endParaRPr lang="en-CA" dirty="0"/>
          </a:p>
        </p:txBody>
      </p:sp>
      <p:sp>
        <p:nvSpPr>
          <p:cNvPr id="4" name="Slide Number Placeholder 3"/>
          <p:cNvSpPr>
            <a:spLocks noGrp="1"/>
          </p:cNvSpPr>
          <p:nvPr>
            <p:ph type="sldNum" sz="quarter" idx="5"/>
          </p:nvPr>
        </p:nvSpPr>
        <p:spPr/>
        <p:txBody>
          <a:bodyPr/>
          <a:lstStyle/>
          <a:p>
            <a:fld id="{E2C3AF91-B741-4BB4-AECF-6C7EF76752EC}" type="slidenum">
              <a:rPr lang="en-CA" smtClean="0"/>
              <a:t>21</a:t>
            </a:fld>
            <a:endParaRPr lang="en-CA"/>
          </a:p>
        </p:txBody>
      </p:sp>
    </p:spTree>
    <p:extLst>
      <p:ext uri="{BB962C8B-B14F-4D97-AF65-F5344CB8AC3E}">
        <p14:creationId xmlns:p14="http://schemas.microsoft.com/office/powerpoint/2010/main" val="294727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CA" b="1" i="1" dirty="0">
                <a:latin typeface="Times New Roman" panose="02020603050405020304" pitchFamily="18" charset="0"/>
                <a:cs typeface="Times New Roman" panose="02020603050405020304" pitchFamily="18" charset="0"/>
              </a:rPr>
              <a:t>READ</a:t>
            </a:r>
            <a:r>
              <a:rPr lang="en-CA" b="0" i="1" dirty="0">
                <a:latin typeface="Times New Roman" panose="02020603050405020304" pitchFamily="18" charset="0"/>
                <a:cs typeface="Times New Roman" panose="02020603050405020304" pitchFamily="18" charset="0"/>
              </a:rPr>
              <a:t>:</a:t>
            </a:r>
          </a:p>
          <a:p>
            <a:pPr algn="just"/>
            <a:r>
              <a:rPr lang="en-CA" i="0" u="none" dirty="0">
                <a:latin typeface="Times New Roman" panose="02020603050405020304" pitchFamily="18" charset="0"/>
                <a:cs typeface="Times New Roman" panose="02020603050405020304" pitchFamily="18" charset="0"/>
              </a:rPr>
              <a:t>The agenda for today’s presentation is in two parts.</a:t>
            </a:r>
          </a:p>
          <a:p>
            <a:pPr marL="169530" indent="-169530" algn="just">
              <a:buFont typeface="Arial" panose="020B0604020202020204" pitchFamily="34" charset="0"/>
              <a:buChar char="•"/>
            </a:pPr>
            <a:r>
              <a:rPr lang="en-CA" i="0" u="none" dirty="0">
                <a:latin typeface="Times New Roman" panose="02020603050405020304" pitchFamily="18" charset="0"/>
                <a:cs typeface="Times New Roman" panose="02020603050405020304" pitchFamily="18" charset="0"/>
              </a:rPr>
              <a:t>Part 1 begins with an opening prayer.</a:t>
            </a:r>
          </a:p>
          <a:p>
            <a:pPr marL="169530" indent="-169530" algn="just">
              <a:buFont typeface="Arial" panose="020B0604020202020204" pitchFamily="34" charset="0"/>
              <a:buChar char="•"/>
            </a:pPr>
            <a:r>
              <a:rPr lang="en-CA" i="0" u="none" dirty="0">
                <a:latin typeface="Times New Roman" panose="02020603050405020304" pitchFamily="18" charset="0"/>
                <a:cs typeface="Times New Roman" panose="02020603050405020304" pitchFamily="18" charset="0"/>
              </a:rPr>
              <a:t>Then we will talk about what “conflict” means to you and the dictionary definition, and what it can mean.</a:t>
            </a:r>
          </a:p>
          <a:p>
            <a:pPr marL="169530" indent="-169530" algn="just">
              <a:buFont typeface="Arial" panose="020B0604020202020204" pitchFamily="34" charset="0"/>
              <a:buChar char="•"/>
            </a:pPr>
            <a:r>
              <a:rPr lang="en-CA" i="0" u="none" dirty="0">
                <a:latin typeface="Times New Roman" panose="02020603050405020304" pitchFamily="18" charset="0"/>
                <a:cs typeface="Times New Roman" panose="02020603050405020304" pitchFamily="18" charset="0"/>
              </a:rPr>
              <a:t>We will talk about the four kinds of conflict.</a:t>
            </a:r>
          </a:p>
          <a:p>
            <a:pPr marL="169530" indent="-169530" algn="just">
              <a:buFont typeface="Arial" panose="020B0604020202020204" pitchFamily="34" charset="0"/>
              <a:buChar char="•"/>
            </a:pPr>
            <a:r>
              <a:rPr lang="en-CA" i="0" u="none" dirty="0">
                <a:latin typeface="Times New Roman" panose="02020603050405020304" pitchFamily="18" charset="0"/>
                <a:cs typeface="Times New Roman" panose="02020603050405020304" pitchFamily="18" charset="0"/>
              </a:rPr>
              <a:t>We will discuss the kinds of results you can get from conflict and what we want to achieve in conflict resolution.</a:t>
            </a:r>
          </a:p>
          <a:p>
            <a:pPr marL="169530" indent="-169530" algn="just">
              <a:buFont typeface="Arial" panose="020B0604020202020204" pitchFamily="34" charset="0"/>
              <a:buChar char="•"/>
            </a:pPr>
            <a:r>
              <a:rPr lang="en-CA" i="0" u="none" dirty="0">
                <a:latin typeface="Times New Roman" panose="02020603050405020304" pitchFamily="18" charset="0"/>
                <a:cs typeface="Times New Roman" panose="02020603050405020304" pitchFamily="18" charset="0"/>
              </a:rPr>
              <a:t>Finally, in Part 1, we will outline how to get a win-win result (and how not to</a:t>
            </a:r>
            <a:r>
              <a:rPr lang="en-CA" i="0" u="none" dirty="0">
                <a:latin typeface="Times New Roman" panose="02020603050405020304" pitchFamily="18" charset="0"/>
                <a:cs typeface="Times New Roman" panose="02020603050405020304" pitchFamily="18" charset="0"/>
                <a:sym typeface="Wingdings" panose="05000000000000000000" pitchFamily="2" charset="2"/>
              </a:rPr>
              <a:t>). This section will include ways to obtain a win-win and the conditions for achieving it, as well as things that get in the way. We will also get some practice in resolving conflict as we work through several examples.</a:t>
            </a:r>
          </a:p>
          <a:p>
            <a:pPr marL="226040" indent="-226040" algn="just">
              <a:buFont typeface="+mj-lt"/>
              <a:buAutoNum type="arabicPeriod"/>
            </a:pPr>
            <a:endParaRPr lang="en-CA" i="0" u="none" dirty="0">
              <a:latin typeface="Times New Roman" panose="02020603050405020304" pitchFamily="18" charset="0"/>
              <a:cs typeface="Times New Roman" panose="02020603050405020304" pitchFamily="18" charset="0"/>
              <a:sym typeface="Wingdings" panose="05000000000000000000" pitchFamily="2" charset="2"/>
            </a:endParaRPr>
          </a:p>
          <a:p>
            <a:pPr algn="just" defTabSz="904159">
              <a:defRPr/>
            </a:pPr>
            <a:r>
              <a:rPr lang="en-CA" i="1" u="none" dirty="0">
                <a:latin typeface="Times New Roman" panose="02020603050405020304" pitchFamily="18" charset="0"/>
                <a:cs typeface="Times New Roman" panose="02020603050405020304" pitchFamily="18" charset="0"/>
                <a:sym typeface="Wingdings" panose="05000000000000000000" pitchFamily="2" charset="2"/>
              </a:rPr>
              <a:t>(Optional but recommended – Then we will take a 10-minute break before moving on to Part 2.)</a:t>
            </a:r>
          </a:p>
          <a:p>
            <a:pPr marL="226040" indent="-226040" algn="just">
              <a:buFont typeface="+mj-lt"/>
              <a:buAutoNum type="arabicPeriod"/>
            </a:pPr>
            <a:endParaRPr lang="en-CA" i="0" u="none" dirty="0">
              <a:latin typeface="Times New Roman" panose="02020603050405020304" pitchFamily="18" charset="0"/>
              <a:cs typeface="Times New Roman" panose="02020603050405020304" pitchFamily="18" charset="0"/>
              <a:sym typeface="Wingdings" panose="05000000000000000000" pitchFamily="2" charset="2"/>
            </a:endParaRPr>
          </a:p>
          <a:p>
            <a:pPr marL="169530" indent="-169530" algn="just">
              <a:buFont typeface="Arial" panose="020B0604020202020204" pitchFamily="34" charset="0"/>
              <a:buChar char="•"/>
            </a:pPr>
            <a:r>
              <a:rPr lang="en-CA" i="0" u="none" dirty="0">
                <a:latin typeface="Times New Roman" panose="02020603050405020304" pitchFamily="18" charset="0"/>
                <a:cs typeface="Times New Roman" panose="02020603050405020304" pitchFamily="18" charset="0"/>
                <a:sym typeface="Wingdings" panose="05000000000000000000" pitchFamily="2" charset="2"/>
              </a:rPr>
              <a:t>Part 2 begins with sharing some of your conflict resolution stories and experiences.</a:t>
            </a:r>
          </a:p>
          <a:p>
            <a:pPr marL="169530" indent="-169530" algn="just">
              <a:buFont typeface="Arial" panose="020B0604020202020204" pitchFamily="34" charset="0"/>
              <a:buChar char="•"/>
            </a:pPr>
            <a:r>
              <a:rPr lang="en-CA" i="0" u="none" dirty="0">
                <a:latin typeface="Times New Roman" panose="02020603050405020304" pitchFamily="18" charset="0"/>
                <a:cs typeface="Times New Roman" panose="02020603050405020304" pitchFamily="18" charset="0"/>
                <a:sym typeface="Wingdings" panose="05000000000000000000" pitchFamily="2" charset="2"/>
              </a:rPr>
              <a:t>Then, we will share some additional reflections about conflict and its resolution.</a:t>
            </a:r>
          </a:p>
          <a:p>
            <a:pPr marL="169530" indent="-169530" algn="just">
              <a:buFont typeface="Arial" panose="020B0604020202020204" pitchFamily="34" charset="0"/>
              <a:buChar char="•"/>
            </a:pPr>
            <a:r>
              <a:rPr lang="en-CA" i="0" u="none" dirty="0">
                <a:latin typeface="Times New Roman" panose="02020603050405020304" pitchFamily="18" charset="0"/>
                <a:cs typeface="Times New Roman" panose="02020603050405020304" pitchFamily="18" charset="0"/>
                <a:sym typeface="Wingdings" panose="05000000000000000000" pitchFamily="2" charset="2"/>
              </a:rPr>
              <a:t>We would like to learn what you will take away from this presentation and any other tips you might have in conflict resolution for everyone.</a:t>
            </a:r>
          </a:p>
          <a:p>
            <a:pPr marL="169530" indent="-169530" algn="just">
              <a:buFont typeface="Arial" panose="020B0604020202020204" pitchFamily="34" charset="0"/>
              <a:buChar char="•"/>
            </a:pPr>
            <a:r>
              <a:rPr lang="en-CA" i="0" u="none" dirty="0">
                <a:latin typeface="Times New Roman" panose="02020603050405020304" pitchFamily="18" charset="0"/>
                <a:cs typeface="Times New Roman" panose="02020603050405020304" pitchFamily="18" charset="0"/>
                <a:sym typeface="Wingdings" panose="05000000000000000000" pitchFamily="2" charset="2"/>
              </a:rPr>
              <a:t>You will have an opportunity to ask any questions that you still have.</a:t>
            </a:r>
          </a:p>
          <a:p>
            <a:pPr marL="169530" indent="-169530" algn="just">
              <a:buFont typeface="Arial" panose="020B0604020202020204" pitchFamily="34" charset="0"/>
              <a:buChar char="•"/>
            </a:pPr>
            <a:r>
              <a:rPr lang="en-CA" i="0" u="none" dirty="0">
                <a:latin typeface="Times New Roman" panose="02020603050405020304" pitchFamily="18" charset="0"/>
                <a:cs typeface="Times New Roman" panose="02020603050405020304" pitchFamily="18" charset="0"/>
                <a:sym typeface="Wingdings" panose="05000000000000000000" pitchFamily="2" charset="2"/>
              </a:rPr>
              <a:t>Finally, we will end with a closing prayer.</a:t>
            </a:r>
          </a:p>
          <a:p>
            <a:pPr marL="174700" indent="-174700">
              <a:buFontTx/>
              <a:buChar char="-"/>
            </a:pPr>
            <a:endParaRPr lang="en-CA" i="0" u="none" dirty="0"/>
          </a:p>
        </p:txBody>
      </p:sp>
      <p:sp>
        <p:nvSpPr>
          <p:cNvPr id="4" name="Slide Number Placeholder 3"/>
          <p:cNvSpPr>
            <a:spLocks noGrp="1"/>
          </p:cNvSpPr>
          <p:nvPr>
            <p:ph type="sldNum" sz="quarter" idx="5"/>
          </p:nvPr>
        </p:nvSpPr>
        <p:spPr/>
        <p:txBody>
          <a:bodyPr/>
          <a:lstStyle/>
          <a:p>
            <a:fld id="{E2C3AF91-B741-4BB4-AECF-6C7EF76752EC}" type="slidenum">
              <a:rPr lang="en-CA" smtClean="0"/>
              <a:t>3</a:t>
            </a:fld>
            <a:endParaRPr lang="en-CA"/>
          </a:p>
        </p:txBody>
      </p:sp>
    </p:spTree>
    <p:extLst>
      <p:ext uri="{BB962C8B-B14F-4D97-AF65-F5344CB8AC3E}">
        <p14:creationId xmlns:p14="http://schemas.microsoft.com/office/powerpoint/2010/main" val="97213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CA" sz="1200" b="1" i="1" dirty="0">
                <a:latin typeface="Times New Roman" panose="02020603050405020304" pitchFamily="18" charset="0"/>
                <a:cs typeface="Times New Roman" panose="02020603050405020304" pitchFamily="18" charset="0"/>
              </a:rPr>
              <a:t>READ</a:t>
            </a:r>
            <a:r>
              <a:rPr lang="en-CA" sz="1200" b="0" i="1" dirty="0">
                <a:latin typeface="Times New Roman" panose="02020603050405020304" pitchFamily="18" charset="0"/>
                <a:cs typeface="Times New Roman" panose="02020603050405020304" pitchFamily="18" charset="0"/>
              </a:rPr>
              <a:t>:</a:t>
            </a:r>
          </a:p>
          <a:p>
            <a:pPr algn="just"/>
            <a:r>
              <a:rPr lang="en-CA" sz="1200" b="0" i="0" dirty="0">
                <a:latin typeface="Times New Roman" panose="02020603050405020304" pitchFamily="18" charset="0"/>
                <a:cs typeface="Times New Roman" panose="02020603050405020304" pitchFamily="18" charset="0"/>
              </a:rPr>
              <a:t>We will start with an opening prayer.</a:t>
            </a:r>
          </a:p>
          <a:p>
            <a:pPr algn="just"/>
            <a:r>
              <a:rPr lang="en-CA" sz="1200" i="1" dirty="0">
                <a:latin typeface="Times New Roman" panose="02020603050405020304" pitchFamily="18" charset="0"/>
                <a:cs typeface="Times New Roman" panose="02020603050405020304" pitchFamily="18" charset="0"/>
              </a:rPr>
              <a:t>Invite everyone to pray this prayer together. If meeting online, remind everyone to stay muted during prayer.</a:t>
            </a:r>
          </a:p>
          <a:p>
            <a:pPr algn="just"/>
            <a:endParaRPr lang="en-CA" sz="1200" b="1" i="1"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Lord, today we come to You with humble hearts as we ask for </a:t>
            </a:r>
          </a:p>
          <a:p>
            <a:pPr algn="just"/>
            <a:r>
              <a:rPr lang="en-US" sz="1200" dirty="0">
                <a:latin typeface="Times New Roman" panose="02020603050405020304" pitchFamily="18" charset="0"/>
                <a:cs typeface="Times New Roman" panose="02020603050405020304" pitchFamily="18" charset="0"/>
              </a:rPr>
              <a:t>Your guidance and wisdom as we deal with conflicts in our lives </a:t>
            </a:r>
          </a:p>
          <a:p>
            <a:pPr algn="just"/>
            <a:r>
              <a:rPr lang="en-US" sz="1200" dirty="0">
                <a:latin typeface="Times New Roman" panose="02020603050405020304" pitchFamily="18" charset="0"/>
                <a:cs typeface="Times New Roman" panose="02020603050405020304" pitchFamily="18" charset="0"/>
              </a:rPr>
              <a:t>and in the whole world. Please grant us the courage to face </a:t>
            </a:r>
          </a:p>
          <a:p>
            <a:pPr algn="just"/>
            <a:r>
              <a:rPr lang="en-US" sz="1200" dirty="0">
                <a:latin typeface="Times New Roman" panose="02020603050405020304" pitchFamily="18" charset="0"/>
                <a:cs typeface="Times New Roman" panose="02020603050405020304" pitchFamily="18" charset="0"/>
              </a:rPr>
              <a:t>these challenges with humility and grace. Help us with </a:t>
            </a:r>
          </a:p>
          <a:p>
            <a:pPr algn="just"/>
            <a:r>
              <a:rPr lang="en-US" sz="1200" dirty="0">
                <a:latin typeface="Times New Roman" panose="02020603050405020304" pitchFamily="18" charset="0"/>
                <a:cs typeface="Times New Roman" panose="02020603050405020304" pitchFamily="18" charset="0"/>
              </a:rPr>
              <a:t>Your wisdom to understand the real causes of these conflicts.</a:t>
            </a:r>
          </a:p>
          <a:p>
            <a:pPr marL="174700" indent="-174700" algn="just">
              <a:buFontTx/>
              <a:buChar char="-"/>
            </a:pPr>
            <a:endParaRPr lang="en-CA" sz="1200" i="1" dirty="0">
              <a:latin typeface="Times New Roman" panose="02020603050405020304" pitchFamily="18" charset="0"/>
              <a:cs typeface="Times New Roman" panose="02020603050405020304" pitchFamily="18" charset="0"/>
            </a:endParaRPr>
          </a:p>
          <a:p>
            <a:pPr algn="just" defTabSz="904159">
              <a:defRPr/>
            </a:pPr>
            <a:r>
              <a:rPr lang="en-US" sz="1200" dirty="0">
                <a:latin typeface="Times New Roman" panose="02020603050405020304" pitchFamily="18" charset="0"/>
                <a:cs typeface="Times New Roman" panose="02020603050405020304" pitchFamily="18" charset="0"/>
              </a:rPr>
              <a:t>Grant us the ability to pause and listen to each other with open </a:t>
            </a:r>
          </a:p>
          <a:p>
            <a:pPr algn="just" defTabSz="904159">
              <a:defRPr/>
            </a:pPr>
            <a:r>
              <a:rPr lang="en-US" sz="1200" dirty="0">
                <a:latin typeface="Times New Roman" panose="02020603050405020304" pitchFamily="18" charset="0"/>
                <a:cs typeface="Times New Roman" panose="02020603050405020304" pitchFamily="18" charset="0"/>
              </a:rPr>
              <a:t>minds and hearts. Help us to seek understanding rather than just </a:t>
            </a:r>
          </a:p>
          <a:p>
            <a:pPr algn="just" defTabSz="904159">
              <a:defRPr/>
            </a:pPr>
            <a:r>
              <a:rPr lang="en-US" sz="1200" dirty="0">
                <a:latin typeface="Times New Roman" panose="02020603050405020304" pitchFamily="18" charset="0"/>
                <a:cs typeface="Times New Roman" panose="02020603050405020304" pitchFamily="18" charset="0"/>
              </a:rPr>
              <a:t>seeking to be understood. May we be humble to set aside our own </a:t>
            </a:r>
          </a:p>
          <a:p>
            <a:pPr algn="just" defTabSz="904159">
              <a:defRPr/>
            </a:pPr>
            <a:r>
              <a:rPr lang="en-US" sz="1200" dirty="0">
                <a:latin typeface="Times New Roman" panose="02020603050405020304" pitchFamily="18" charset="0"/>
                <a:cs typeface="Times New Roman" panose="02020603050405020304" pitchFamily="18" charset="0"/>
              </a:rPr>
              <a:t>personal desires and motives. May we seek what is best for all of us.</a:t>
            </a:r>
          </a:p>
          <a:p>
            <a:pPr algn="just" defTabSz="904159">
              <a:defRPr/>
            </a:pPr>
            <a:endParaRPr lang="en-US" sz="1200" dirty="0">
              <a:latin typeface="Times New Roman" panose="02020603050405020304" pitchFamily="18" charset="0"/>
              <a:cs typeface="Times New Roman" panose="02020603050405020304" pitchFamily="18" charset="0"/>
            </a:endParaRPr>
          </a:p>
          <a:p>
            <a:pPr algn="just" defTabSz="904159">
              <a:defRPr/>
            </a:pPr>
            <a:r>
              <a:rPr lang="en-US" sz="1200" dirty="0">
                <a:latin typeface="Times New Roman" panose="02020603050405020304" pitchFamily="18" charset="0"/>
                <a:cs typeface="Times New Roman" panose="02020603050405020304" pitchFamily="18" charset="0"/>
              </a:rPr>
              <a:t>Amen</a:t>
            </a:r>
          </a:p>
          <a:p>
            <a:pPr defTabSz="904159">
              <a:defRPr/>
            </a:pPr>
            <a:endParaRPr lang="en-US" sz="1200" dirty="0">
              <a:latin typeface="Times New Roman" panose="02020603050405020304" pitchFamily="18" charset="0"/>
              <a:cs typeface="Times New Roman" panose="02020603050405020304" pitchFamily="18" charset="0"/>
            </a:endParaRPr>
          </a:p>
          <a:p>
            <a:pPr defTabSz="904159">
              <a:defRPr/>
            </a:pPr>
            <a:r>
              <a:rPr lang="en-US" sz="1200" dirty="0">
                <a:latin typeface="Times New Roman" panose="02020603050405020304" pitchFamily="18" charset="0"/>
                <a:cs typeface="Times New Roman" panose="02020603050405020304" pitchFamily="18" charset="0"/>
              </a:rPr>
              <a:t>---</a:t>
            </a:r>
          </a:p>
          <a:p>
            <a:endParaRPr lang="en-CA" sz="1000" i="1" dirty="0">
              <a:latin typeface="Times New Roman" panose="02020603050405020304" pitchFamily="18" charset="0"/>
              <a:cs typeface="Times New Roman" panose="02020603050405020304" pitchFamily="18" charset="0"/>
            </a:endParaRPr>
          </a:p>
          <a:p>
            <a:pPr defTabSz="904159">
              <a:defRPr/>
            </a:pPr>
            <a:r>
              <a:rPr lang="en-CA" sz="1000" i="1" dirty="0">
                <a:solidFill>
                  <a:schemeClr val="tx1"/>
                </a:solidFill>
                <a:latin typeface="Times New Roman" panose="02020603050405020304" pitchFamily="18" charset="0"/>
                <a:cs typeface="Times New Roman" panose="02020603050405020304" pitchFamily="18" charset="0"/>
              </a:rPr>
              <a:t>Prayer source: Excerpt from Prayer for Resolving Conflicts, </a:t>
            </a:r>
            <a:r>
              <a:rPr lang="en-CA" sz="1000" i="1" dirty="0">
                <a:latin typeface="Times New Roman" panose="02020603050405020304" pitchFamily="18" charset="0"/>
                <a:cs typeface="Times New Roman" panose="02020603050405020304" pitchFamily="18" charset="0"/>
              </a:rPr>
              <a:t>avepray.com/prayers/prayer-for-conflict-resolution/</a:t>
            </a:r>
            <a:endParaRPr lang="en-CA"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C3AF91-B741-4BB4-AECF-6C7EF76752EC}" type="slidenum">
              <a:rPr lang="en-CA" smtClean="0"/>
              <a:t>4</a:t>
            </a:fld>
            <a:endParaRPr lang="en-CA"/>
          </a:p>
        </p:txBody>
      </p:sp>
    </p:spTree>
    <p:extLst>
      <p:ext uri="{BB962C8B-B14F-4D97-AF65-F5344CB8AC3E}">
        <p14:creationId xmlns:p14="http://schemas.microsoft.com/office/powerpoint/2010/main" val="84121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pPr>
            <a:r>
              <a:rPr lang="en-CA" sz="1200" b="1" i="1" dirty="0">
                <a:latin typeface="Times New Roman" panose="02020603050405020304" pitchFamily="18" charset="0"/>
                <a:cs typeface="Times New Roman" panose="02020603050405020304" pitchFamily="18" charset="0"/>
              </a:rPr>
              <a:t>READ</a:t>
            </a:r>
            <a:r>
              <a:rPr lang="en-CA" sz="1200" b="0" i="1" dirty="0">
                <a:latin typeface="Times New Roman" panose="02020603050405020304" pitchFamily="18" charset="0"/>
                <a:cs typeface="Times New Roman" panose="02020603050405020304" pitchFamily="18" charset="0"/>
              </a:rPr>
              <a:t>:</a:t>
            </a:r>
          </a:p>
          <a:p>
            <a:pPr algn="just"/>
            <a:r>
              <a:rPr lang="en-US" sz="1200" i="0" dirty="0">
                <a:latin typeface="Times New Roman" panose="02020603050405020304" pitchFamily="18" charset="0"/>
                <a:ea typeface="Calibri" panose="020F0502020204030204" pitchFamily="34" charset="0"/>
                <a:cs typeface="Times New Roman" panose="02020603050405020304" pitchFamily="18" charset="0"/>
              </a:rPr>
              <a:t>“What does the word “conflict” mean to you? Why? Let’s brainstorm for a few minutes.  </a:t>
            </a:r>
          </a:p>
          <a:p>
            <a:pPr marL="0" indent="0" algn="just" defTabSz="904159">
              <a:buFont typeface="Arial" panose="020B0604020202020204" pitchFamily="34" charset="0"/>
              <a:buNone/>
              <a:defRPr/>
            </a:pPr>
            <a:endParaRPr lang="en-US" sz="1200" b="1" i="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904159">
              <a:buFont typeface="Arial" panose="020B0604020202020204" pitchFamily="34" charset="0"/>
              <a:buNone/>
              <a:defRPr/>
            </a:pPr>
            <a:r>
              <a:rPr lang="en-US" sz="1200" b="1" i="1" dirty="0">
                <a:latin typeface="Times New Roman" panose="02020603050405020304" pitchFamily="18" charset="0"/>
                <a:ea typeface="Calibri" panose="020F0502020204030204" pitchFamily="34" charset="0"/>
                <a:cs typeface="Times New Roman" panose="02020603050405020304" pitchFamily="18" charset="0"/>
              </a:rPr>
              <a:t>If presenting in person</a:t>
            </a:r>
            <a:r>
              <a:rPr lang="en-US" sz="1200" b="0" i="1" dirty="0">
                <a:latin typeface="Times New Roman" panose="02020603050405020304" pitchFamily="18" charset="0"/>
                <a:ea typeface="Calibri" panose="020F0502020204030204" pitchFamily="34" charset="0"/>
                <a:cs typeface="Times New Roman" panose="02020603050405020304" pitchFamily="18" charset="0"/>
              </a:rPr>
              <a:t>:</a:t>
            </a:r>
            <a:r>
              <a:rPr lang="en-US" sz="1200" b="1" i="1" dirty="0">
                <a:latin typeface="Times New Roman" panose="02020603050405020304" pitchFamily="18" charset="0"/>
                <a:ea typeface="Calibri" panose="020F0502020204030204" pitchFamily="34" charset="0"/>
                <a:cs typeface="Times New Roman" panose="02020603050405020304" pitchFamily="18" charset="0"/>
              </a:rPr>
              <a:t> </a:t>
            </a:r>
            <a:r>
              <a:rPr lang="en-US" sz="1200" b="0" i="1" dirty="0">
                <a:latin typeface="Times New Roman" panose="02020603050405020304" pitchFamily="18" charset="0"/>
                <a:ea typeface="Calibri" panose="020F0502020204030204" pitchFamily="34" charset="0"/>
                <a:cs typeface="Times New Roman" panose="02020603050405020304" pitchFamily="18" charset="0"/>
              </a:rPr>
              <a:t>(The presenter may record responses on the flip chart.</a:t>
            </a:r>
            <a:r>
              <a:rPr lang="en-US" sz="1200" b="1" i="1" dirty="0">
                <a:latin typeface="Times New Roman" panose="02020603050405020304" pitchFamily="18" charset="0"/>
                <a:ea typeface="Calibri" panose="020F0502020204030204" pitchFamily="34" charset="0"/>
                <a:cs typeface="Times New Roman" panose="02020603050405020304" pitchFamily="18" charset="0"/>
              </a:rPr>
              <a:t> </a:t>
            </a:r>
            <a:r>
              <a:rPr lang="en-US" sz="1200" i="1" dirty="0">
                <a:latin typeface="Times New Roman" panose="02020603050405020304" pitchFamily="18" charset="0"/>
                <a:ea typeface="Calibri" panose="020F0502020204030204" pitchFamily="34" charset="0"/>
                <a:cs typeface="Times New Roman" panose="02020603050405020304" pitchFamily="18" charset="0"/>
              </a:rPr>
              <a:t>Ask people to raise their hands). </a:t>
            </a:r>
            <a:r>
              <a:rPr lang="en-US" sz="1200" i="0" dirty="0">
                <a:latin typeface="Times New Roman" panose="02020603050405020304" pitchFamily="18" charset="0"/>
                <a:ea typeface="Calibri" panose="020F0502020204030204" pitchFamily="34" charset="0"/>
                <a:cs typeface="Times New Roman" panose="02020603050405020304" pitchFamily="18" charset="0"/>
              </a:rPr>
              <a:t>There are no right or wrong answers—this is just time for you to examine (and perhaps share) some of your thoughts.</a:t>
            </a:r>
          </a:p>
          <a:p>
            <a:pPr marL="0" indent="0" algn="just">
              <a:buFont typeface="Arial" panose="020B0604020202020204" pitchFamily="34" charset="0"/>
              <a:buNone/>
            </a:pPr>
            <a:endParaRPr lang="en-US" sz="1200" b="1" i="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n-US" sz="1200" b="1" i="1" dirty="0">
                <a:latin typeface="Times New Roman" panose="02020603050405020304" pitchFamily="18" charset="0"/>
                <a:ea typeface="Calibri" panose="020F0502020204030204" pitchFamily="34" charset="0"/>
                <a:cs typeface="Times New Roman" panose="02020603050405020304" pitchFamily="18" charset="0"/>
              </a:rPr>
              <a:t>If presenting online</a:t>
            </a:r>
            <a:r>
              <a:rPr lang="en-US" sz="1200" b="0" dirty="0">
                <a:latin typeface="Times New Roman" panose="02020603050405020304" pitchFamily="18" charset="0"/>
                <a:ea typeface="Calibri" panose="020F0502020204030204" pitchFamily="34" charset="0"/>
                <a:cs typeface="Times New Roman" panose="02020603050405020304" pitchFamily="18" charset="0"/>
              </a:rPr>
              <a:t>:</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Use the raise hand icon or chat feature to give your answers. Remember to unmute yourself when speaking.</a:t>
            </a:r>
          </a:p>
          <a:p>
            <a:pPr algn="just"/>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defTabSz="904159">
              <a:buFont typeface="Arial" panose="020B0604020202020204" pitchFamily="34" charset="0"/>
              <a:buChar char="•"/>
              <a:defRPr/>
            </a:pPr>
            <a:r>
              <a:rPr lang="en-US" sz="1200" i="1" dirty="0">
                <a:latin typeface="Times New Roman" panose="02020603050405020304" pitchFamily="18" charset="0"/>
                <a:ea typeface="Calibri" panose="020F0502020204030204" pitchFamily="34" charset="0"/>
                <a:cs typeface="Times New Roman" panose="02020603050405020304" pitchFamily="18" charset="0"/>
              </a:rPr>
              <a:t>Wait for hands when you ask the questions.</a:t>
            </a:r>
          </a:p>
          <a:p>
            <a:pPr marL="171450" indent="-171450" algn="just">
              <a:buFont typeface="Arial" panose="020B0604020202020204" pitchFamily="34" charset="0"/>
              <a:buChar char="•"/>
            </a:pPr>
            <a:r>
              <a:rPr lang="en-US" sz="1200" i="1" dirty="0">
                <a:latin typeface="Times New Roman" panose="02020603050405020304" pitchFamily="18" charset="0"/>
                <a:ea typeface="Calibri" panose="020F0502020204030204" pitchFamily="34" charset="0"/>
                <a:cs typeface="Times New Roman" panose="02020603050405020304" pitchFamily="18" charset="0"/>
              </a:rPr>
              <a:t>You don’t have to fill in all the spaces, and you can put more than one answer in a space.</a:t>
            </a:r>
          </a:p>
          <a:p>
            <a:pPr marL="171450" indent="-171450" algn="just">
              <a:spcAft>
                <a:spcPts val="815"/>
              </a:spcAft>
              <a:buFont typeface="Arial" panose="020B0604020202020204" pitchFamily="34" charset="0"/>
              <a:buChar char="•"/>
            </a:pPr>
            <a:r>
              <a:rPr lang="en-US" sz="1200" i="1" dirty="0">
                <a:latin typeface="Times New Roman" panose="02020603050405020304" pitchFamily="18" charset="0"/>
                <a:ea typeface="Calibri" panose="020F0502020204030204" pitchFamily="34" charset="0"/>
                <a:cs typeface="Times New Roman" panose="02020603050405020304" pitchFamily="18" charset="0"/>
              </a:rPr>
              <a:t>Write the answers down </a:t>
            </a:r>
            <a:r>
              <a:rPr lang="en-CA" sz="1200" i="1" dirty="0">
                <a:latin typeface="Times New Roman" panose="02020603050405020304" pitchFamily="18" charset="0"/>
                <a:ea typeface="Calibri" panose="020F0502020204030204" pitchFamily="34" charset="0"/>
                <a:cs typeface="Times New Roman" panose="02020603050405020304" pitchFamily="18" charset="0"/>
              </a:rPr>
              <a:t>in the blanks provided.</a:t>
            </a:r>
          </a:p>
          <a:p>
            <a:pPr marL="171450" indent="-171450" algn="just">
              <a:spcAft>
                <a:spcPts val="815"/>
              </a:spcAft>
              <a:buFont typeface="Arial" panose="020B0604020202020204" pitchFamily="34" charset="0"/>
              <a:buChar char="•"/>
            </a:pPr>
            <a:r>
              <a:rPr lang="en-CA" sz="1200" i="1" dirty="0">
                <a:latin typeface="Times New Roman" panose="02020603050405020304" pitchFamily="18" charset="0"/>
                <a:ea typeface="Calibri" panose="020F0502020204030204" pitchFamily="34" charset="0"/>
                <a:cs typeface="Times New Roman" panose="02020603050405020304" pitchFamily="18" charset="0"/>
              </a:rPr>
              <a:t>Don’t forget to monitor the chat.</a:t>
            </a:r>
          </a:p>
          <a:p>
            <a:pPr marL="171450" indent="-171450" algn="just">
              <a:spcAft>
                <a:spcPts val="815"/>
              </a:spcAft>
              <a:buFont typeface="Arial" panose="020B0604020202020204" pitchFamily="34" charset="0"/>
              <a:buChar char="•"/>
            </a:pPr>
            <a:r>
              <a:rPr lang="en-US" sz="1200" i="1" dirty="0">
                <a:latin typeface="Times New Roman" panose="02020603050405020304" pitchFamily="18" charset="0"/>
                <a:ea typeface="Calibri" panose="020F0502020204030204" pitchFamily="34" charset="0"/>
                <a:cs typeface="Times New Roman" panose="02020603050405020304" pitchFamily="18" charset="0"/>
              </a:rPr>
              <a:t>Thank each person for their input and affirm the answer provided (with a nod and a smile, for example).</a:t>
            </a:r>
            <a:endParaRPr lang="en-CA" sz="1200" i="1" dirty="0">
              <a:latin typeface="Times New Roman" panose="02020603050405020304" pitchFamily="18" charset="0"/>
              <a:cs typeface="Times New Roman" panose="02020603050405020304" pitchFamily="18" charset="0"/>
            </a:endParaRPr>
          </a:p>
          <a:p>
            <a:pPr marL="171450" indent="-171450" algn="just">
              <a:spcAft>
                <a:spcPts val="815"/>
              </a:spcAft>
              <a:buFont typeface="Arial" panose="020B0604020202020204" pitchFamily="34" charset="0"/>
              <a:buChar char="•"/>
            </a:pPr>
            <a:r>
              <a:rPr lang="en-US" sz="1200" i="1" dirty="0">
                <a:latin typeface="Times New Roman" panose="02020603050405020304" pitchFamily="18" charset="0"/>
                <a:ea typeface="Calibri" panose="020F0502020204030204" pitchFamily="34" charset="0"/>
                <a:cs typeface="Times New Roman" panose="02020603050405020304" pitchFamily="18" charset="0"/>
              </a:rPr>
              <a:t>Look at the answers you get to see what they have in common. You may want to comment on any patterns you see.</a:t>
            </a:r>
          </a:p>
          <a:p>
            <a:pPr marL="171450" indent="-171450" algn="just">
              <a:buFont typeface="Arial" panose="020B0604020202020204" pitchFamily="34" charset="0"/>
              <a:buChar char="•"/>
            </a:pPr>
            <a:r>
              <a:rPr lang="en-US" sz="1200" i="1" dirty="0">
                <a:latin typeface="Times New Roman" panose="02020603050405020304" pitchFamily="18" charset="0"/>
                <a:ea typeface="Calibri" panose="020F0502020204030204" pitchFamily="34" charset="0"/>
                <a:cs typeface="Times New Roman" panose="02020603050405020304" pitchFamily="18" charset="0"/>
              </a:rPr>
              <a:t>Are they primarily positive, or do you feel that they are mostly negative? Do you feel uncomfortable, overwhelmed or uneasy?</a:t>
            </a:r>
          </a:p>
          <a:p>
            <a:pPr algn="just"/>
            <a:endParaRPr lang="en-US" sz="1200" i="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200" b="1" i="0" dirty="0">
                <a:latin typeface="Times New Roman" panose="02020603050405020304" pitchFamily="18" charset="0"/>
                <a:ea typeface="Calibri" panose="020F0502020204030204" pitchFamily="34" charset="0"/>
                <a:cs typeface="Times New Roman" panose="02020603050405020304" pitchFamily="18" charset="0"/>
              </a:rPr>
              <a:t>READ</a:t>
            </a:r>
            <a:r>
              <a:rPr lang="en-US" sz="1200" b="0" i="0" dirty="0">
                <a:latin typeface="Times New Roman" panose="02020603050405020304" pitchFamily="18" charset="0"/>
                <a:ea typeface="Calibri" panose="020F0502020204030204" pitchFamily="34" charset="0"/>
                <a:cs typeface="Times New Roman" panose="02020603050405020304" pitchFamily="18" charset="0"/>
              </a:rPr>
              <a:t>: We will be looking at whether conflict can be positive in a bit.</a:t>
            </a:r>
          </a:p>
          <a:p>
            <a:pPr algn="just"/>
            <a:endParaRPr lang="en-US" sz="1200" b="0" i="0" dirty="0">
              <a:latin typeface="Times New Roman" panose="02020603050405020304" pitchFamily="18" charset="0"/>
              <a:ea typeface="Calibri" panose="020F0502020204030204" pitchFamily="34" charset="0"/>
              <a:cs typeface="Times New Roman" panose="02020603050405020304" pitchFamily="18" charset="0"/>
            </a:endParaRPr>
          </a:p>
          <a:p>
            <a:pPr algn="just" defTabSz="904159">
              <a:defRPr/>
            </a:pPr>
            <a:r>
              <a:rPr lang="en-US" sz="1200" i="1" dirty="0">
                <a:latin typeface="Times New Roman" panose="02020603050405020304" pitchFamily="18" charset="0"/>
                <a:ea typeface="Calibri" panose="020F0502020204030204" pitchFamily="34" charset="0"/>
                <a:cs typeface="Times New Roman" panose="02020603050405020304" pitchFamily="18" charset="0"/>
              </a:rPr>
              <a:t>Remember what the general feeling is here for later (slide 6).</a:t>
            </a:r>
          </a:p>
          <a:p>
            <a:pPr defTabSz="904159">
              <a:defRPr/>
            </a:pPr>
            <a:endParaRPr lang="en-US" sz="1200" i="1" dirty="0">
              <a:latin typeface="Times New Roman" panose="02020603050405020304" pitchFamily="18" charset="0"/>
              <a:ea typeface="Calibri" panose="020F0502020204030204" pitchFamily="34" charset="0"/>
              <a:cs typeface="Times New Roman" panose="02020603050405020304" pitchFamily="18" charset="0"/>
            </a:endParaRPr>
          </a:p>
          <a:p>
            <a:pPr defTabSz="904159">
              <a:defRPr/>
            </a:pPr>
            <a:r>
              <a:rPr lang="en-US" sz="1200" i="1" dirty="0">
                <a:latin typeface="Times New Roman" panose="02020603050405020304" pitchFamily="18" charset="0"/>
                <a:ea typeface="Calibri" panose="020F0502020204030204" pitchFamily="34" charset="0"/>
                <a:cs typeface="Times New Roman" panose="02020603050405020304" pitchFamily="18" charset="0"/>
              </a:rPr>
              <a:t>---</a:t>
            </a:r>
          </a:p>
          <a:p>
            <a:pPr defTabSz="904159">
              <a:defRPr/>
            </a:pPr>
            <a:endParaRPr lang="en-US" sz="1000" dirty="0">
              <a:latin typeface="Times New Roman" panose="02020603050405020304" pitchFamily="18" charset="0"/>
              <a:cs typeface="Times New Roman" panose="02020603050405020304" pitchFamily="18" charset="0"/>
            </a:endParaRPr>
          </a:p>
          <a:p>
            <a:pPr defTabSz="904159">
              <a:defRPr/>
            </a:pPr>
            <a:r>
              <a:rPr lang="en-CA" sz="1000" i="1" dirty="0">
                <a:latin typeface="Times New Roman" panose="02020603050405020304" pitchFamily="18" charset="0"/>
                <a:cs typeface="Times New Roman" panose="02020603050405020304" pitchFamily="18" charset="0"/>
              </a:rPr>
              <a:t>Image source: PowerPoint Stock Images</a:t>
            </a:r>
          </a:p>
        </p:txBody>
      </p:sp>
      <p:sp>
        <p:nvSpPr>
          <p:cNvPr id="4" name="Slide Number Placeholder 3"/>
          <p:cNvSpPr>
            <a:spLocks noGrp="1"/>
          </p:cNvSpPr>
          <p:nvPr>
            <p:ph type="sldNum" sz="quarter" idx="5"/>
          </p:nvPr>
        </p:nvSpPr>
        <p:spPr/>
        <p:txBody>
          <a:bodyPr/>
          <a:lstStyle/>
          <a:p>
            <a:fld id="{E2C3AF91-B741-4BB4-AECF-6C7EF76752EC}" type="slidenum">
              <a:rPr lang="en-CA" smtClean="0"/>
              <a:t>5</a:t>
            </a:fld>
            <a:endParaRPr lang="en-CA"/>
          </a:p>
        </p:txBody>
      </p:sp>
    </p:spTree>
    <p:extLst>
      <p:ext uri="{BB962C8B-B14F-4D97-AF65-F5344CB8AC3E}">
        <p14:creationId xmlns:p14="http://schemas.microsoft.com/office/powerpoint/2010/main" val="1742464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35">
              <a:defRPr/>
            </a:pPr>
            <a:r>
              <a:rPr lang="en-CA" b="1" i="1" dirty="0">
                <a:latin typeface="Times New Roman" panose="02020603050405020304" pitchFamily="18" charset="0"/>
                <a:cs typeface="Times New Roman" panose="02020603050405020304" pitchFamily="18" charset="0"/>
              </a:rPr>
              <a:t>READ</a:t>
            </a:r>
            <a:r>
              <a:rPr lang="en-CA" b="0" i="1" dirty="0">
                <a:latin typeface="Times New Roman" panose="02020603050405020304" pitchFamily="18" charset="0"/>
                <a:cs typeface="Times New Roman" panose="02020603050405020304" pitchFamily="18" charset="0"/>
              </a:rPr>
              <a:t>:</a:t>
            </a:r>
          </a:p>
          <a:p>
            <a:pPr algn="just">
              <a:spcAft>
                <a:spcPts val="3955"/>
              </a:spcAft>
            </a:pPr>
            <a:r>
              <a:rPr lang="en-US" i="1" dirty="0">
                <a:latin typeface="Times New Roman" panose="02020603050405020304" pitchFamily="18" charset="0"/>
                <a:cs typeface="Times New Roman" panose="02020603050405020304" pitchFamily="18" charset="0"/>
              </a:rPr>
              <a:t>Webster’s Third New International Dictionary </a:t>
            </a:r>
            <a:r>
              <a:rPr lang="en-US" dirty="0">
                <a:latin typeface="Times New Roman" panose="02020603050405020304" pitchFamily="18" charset="0"/>
                <a:cs typeface="Times New Roman" panose="02020603050405020304" pitchFamily="18" charset="0"/>
              </a:rPr>
              <a:t>defines conflict as “a clash, competition, or mutual interference, of opposing or incompatible forces or qualities (such as ideas, interests or wills).” This definition seems quite confrontational and negative.</a:t>
            </a:r>
          </a:p>
          <a:p>
            <a:pPr algn="just">
              <a:spcAft>
                <a:spcPts val="3955"/>
              </a:spcAft>
            </a:pPr>
            <a:endParaRPr lang="en-US" dirty="0">
              <a:latin typeface="Times New Roman" panose="02020603050405020304" pitchFamily="18" charset="0"/>
              <a:cs typeface="Times New Roman" panose="02020603050405020304" pitchFamily="18" charset="0"/>
            </a:endParaRPr>
          </a:p>
          <a:p>
            <a:pPr algn="just">
              <a:spcAft>
                <a:spcPts val="3955"/>
              </a:spcAft>
            </a:pPr>
            <a:r>
              <a:rPr lang="en-US" i="1" dirty="0">
                <a:latin typeface="Times New Roman" panose="02020603050405020304" pitchFamily="18" charset="0"/>
                <a:cs typeface="Times New Roman" panose="02020603050405020304" pitchFamily="18" charset="0"/>
              </a:rPr>
              <a:t>If the answers on the previous page were primarily negative:</a:t>
            </a:r>
          </a:p>
          <a:p>
            <a:pPr algn="just" defTabSz="904159">
              <a:spcAft>
                <a:spcPts val="3955"/>
              </a:spcAft>
              <a:defRPr/>
            </a:pPr>
            <a:r>
              <a:rPr lang="en-CA" b="1" i="1" dirty="0">
                <a:latin typeface="Times New Roman" panose="02020603050405020304" pitchFamily="18" charset="0"/>
                <a:cs typeface="Times New Roman" panose="02020603050405020304" pitchFamily="18" charset="0"/>
              </a:rPr>
              <a:t>READ</a:t>
            </a:r>
            <a:r>
              <a:rPr lang="en-CA" b="0" i="1" dirty="0">
                <a:latin typeface="Times New Roman" panose="02020603050405020304" pitchFamily="18" charset="0"/>
                <a:cs typeface="Times New Roman" panose="02020603050405020304" pitchFamily="18" charset="0"/>
              </a:rPr>
              <a:t>:</a:t>
            </a:r>
            <a:r>
              <a:rPr lang="en-CA"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 you saw in the brainstorming session, many of us feel this negative way about conflict. We don’t like it, so we avoid it.</a:t>
            </a:r>
          </a:p>
          <a:p>
            <a:pPr algn="just">
              <a:spcAft>
                <a:spcPts val="3955"/>
              </a:spcAft>
            </a:pPr>
            <a:endParaRPr lang="en-US" dirty="0">
              <a:latin typeface="Times New Roman" panose="02020603050405020304" pitchFamily="18" charset="0"/>
              <a:cs typeface="Times New Roman" panose="02020603050405020304" pitchFamily="18" charset="0"/>
            </a:endParaRPr>
          </a:p>
          <a:p>
            <a:pPr algn="just">
              <a:spcAft>
                <a:spcPts val="3955"/>
              </a:spcAft>
            </a:pPr>
            <a:r>
              <a:rPr lang="en-US" i="1" dirty="0">
                <a:latin typeface="Times New Roman" panose="02020603050405020304" pitchFamily="18" charset="0"/>
                <a:cs typeface="Times New Roman" panose="02020603050405020304" pitchFamily="18" charset="0"/>
              </a:rPr>
              <a:t>If the answers on the previous page were mostly positive:</a:t>
            </a:r>
          </a:p>
          <a:p>
            <a:pPr algn="just" defTabSz="904159">
              <a:spcAft>
                <a:spcPts val="3955"/>
              </a:spcAft>
              <a:defRPr/>
            </a:pPr>
            <a:r>
              <a:rPr lang="en-CA" b="1" i="1" dirty="0">
                <a:latin typeface="Times New Roman" panose="02020603050405020304" pitchFamily="18" charset="0"/>
                <a:cs typeface="Times New Roman" panose="02020603050405020304" pitchFamily="18" charset="0"/>
              </a:rPr>
              <a:t>READ</a:t>
            </a:r>
            <a:r>
              <a:rPr lang="en-CA" b="0" i="1" dirty="0">
                <a:latin typeface="Times New Roman" panose="02020603050405020304" pitchFamily="18" charset="0"/>
                <a:cs typeface="Times New Roman" panose="02020603050405020304" pitchFamily="18" charset="0"/>
              </a:rPr>
              <a:t>:</a:t>
            </a:r>
            <a:r>
              <a:rPr lang="en-CA"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However, many of us here realize that conflict can be positive.</a:t>
            </a:r>
          </a:p>
        </p:txBody>
      </p:sp>
      <p:sp>
        <p:nvSpPr>
          <p:cNvPr id="4" name="Slide Number Placeholder 3"/>
          <p:cNvSpPr>
            <a:spLocks noGrp="1"/>
          </p:cNvSpPr>
          <p:nvPr>
            <p:ph type="sldNum" sz="quarter" idx="5"/>
          </p:nvPr>
        </p:nvSpPr>
        <p:spPr/>
        <p:txBody>
          <a:bodyPr/>
          <a:lstStyle/>
          <a:p>
            <a:fld id="{E2C3AF91-B741-4BB4-AECF-6C7EF76752EC}" type="slidenum">
              <a:rPr lang="en-CA" smtClean="0"/>
              <a:t>6</a:t>
            </a:fld>
            <a:endParaRPr lang="en-CA"/>
          </a:p>
        </p:txBody>
      </p:sp>
    </p:spTree>
    <p:extLst>
      <p:ext uri="{BB962C8B-B14F-4D97-AF65-F5344CB8AC3E}">
        <p14:creationId xmlns:p14="http://schemas.microsoft.com/office/powerpoint/2010/main" val="301377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35">
              <a:defRPr/>
            </a:pPr>
            <a:r>
              <a:rPr lang="en-CA" sz="1200" b="1" i="1" dirty="0">
                <a:latin typeface="Times New Roman" panose="02020603050405020304" pitchFamily="18" charset="0"/>
                <a:cs typeface="Times New Roman" panose="02020603050405020304" pitchFamily="18" charset="0"/>
              </a:rPr>
              <a:t>READ</a:t>
            </a:r>
            <a:r>
              <a:rPr lang="en-CA" sz="1200" b="0" i="1" dirty="0">
                <a:latin typeface="Times New Roman" panose="02020603050405020304" pitchFamily="18" charset="0"/>
                <a:cs typeface="Times New Roman" panose="02020603050405020304" pitchFamily="18" charset="0"/>
              </a:rPr>
              <a:t>:</a:t>
            </a:r>
          </a:p>
          <a:p>
            <a:pPr algn="just">
              <a:spcAft>
                <a:spcPts val="3955"/>
              </a:spcAft>
            </a:pPr>
            <a:r>
              <a:rPr lang="en-US" sz="1200" dirty="0">
                <a:latin typeface="Times New Roman" panose="02020603050405020304" pitchFamily="18" charset="0"/>
                <a:cs typeface="Times New Roman" panose="02020603050405020304" pitchFamily="18" charset="0"/>
              </a:rPr>
              <a:t>Conflict can be positive when differences are aired, and a resolution is reached.</a:t>
            </a:r>
          </a:p>
          <a:p>
            <a:pPr algn="just">
              <a:spcAft>
                <a:spcPts val="3955"/>
              </a:spcAft>
            </a:pPr>
            <a:endParaRPr lang="en-US" sz="1200" dirty="0">
              <a:latin typeface="Times New Roman" panose="02020603050405020304" pitchFamily="18" charset="0"/>
              <a:cs typeface="Times New Roman" panose="02020603050405020304" pitchFamily="18" charset="0"/>
            </a:endParaRPr>
          </a:p>
          <a:p>
            <a:pPr algn="just">
              <a:spcAft>
                <a:spcPts val="3955"/>
              </a:spcAft>
            </a:pPr>
            <a:r>
              <a:rPr lang="en-US" sz="1200" dirty="0">
                <a:latin typeface="Times New Roman" panose="02020603050405020304" pitchFamily="18" charset="0"/>
                <a:cs typeface="Times New Roman" panose="02020603050405020304" pitchFamily="18" charset="0"/>
              </a:rPr>
              <a:t>Resolving conflict can lead to a greater understanding of oneself and others.</a:t>
            </a:r>
          </a:p>
          <a:p>
            <a:pPr algn="just">
              <a:spcAft>
                <a:spcPts val="3955"/>
              </a:spcAft>
            </a:pPr>
            <a:endParaRPr lang="en-US" sz="1200" dirty="0">
              <a:latin typeface="Times New Roman" panose="02020603050405020304" pitchFamily="18" charset="0"/>
              <a:cs typeface="Times New Roman" panose="02020603050405020304" pitchFamily="18" charset="0"/>
            </a:endParaRPr>
          </a:p>
          <a:p>
            <a:pPr algn="just">
              <a:spcAft>
                <a:spcPts val="3955"/>
              </a:spcAft>
            </a:pPr>
            <a:r>
              <a:rPr lang="en-US" sz="1200" dirty="0">
                <a:latin typeface="Times New Roman" panose="02020603050405020304" pitchFamily="18" charset="0"/>
                <a:cs typeface="Times New Roman" panose="02020603050405020304" pitchFamily="18" charset="0"/>
              </a:rPr>
              <a:t>Resolving conflict can strengthen relationships. It can make a group (such as a parish council) stronger, and it helps each individual feel more confident, included, valued and safe.</a:t>
            </a:r>
          </a:p>
          <a:p>
            <a:pPr algn="just">
              <a:spcAft>
                <a:spcPts val="3955"/>
              </a:spcAft>
            </a:pPr>
            <a:endParaRPr lang="en-US" sz="1200" dirty="0">
              <a:latin typeface="Times New Roman" panose="02020603050405020304" pitchFamily="18" charset="0"/>
              <a:cs typeface="Times New Roman" panose="02020603050405020304" pitchFamily="18" charset="0"/>
            </a:endParaRPr>
          </a:p>
          <a:p>
            <a:pPr algn="just">
              <a:spcAft>
                <a:spcPts val="3955"/>
              </a:spcAft>
            </a:pPr>
            <a:r>
              <a:rPr lang="en-US" sz="1200" dirty="0">
                <a:latin typeface="Times New Roman" panose="02020603050405020304" pitchFamily="18" charset="0"/>
                <a:cs typeface="Times New Roman" panose="02020603050405020304" pitchFamily="18" charset="0"/>
              </a:rPr>
              <a:t>---</a:t>
            </a:r>
          </a:p>
          <a:p>
            <a:pPr algn="just">
              <a:spcAft>
                <a:spcPts val="3955"/>
              </a:spcAft>
            </a:pPr>
            <a:endParaRPr lang="en-US" sz="1000" i="1" dirty="0">
              <a:latin typeface="Times New Roman" panose="02020603050405020304" pitchFamily="18" charset="0"/>
              <a:cs typeface="Times New Roman" panose="02020603050405020304" pitchFamily="18" charset="0"/>
            </a:endParaRPr>
          </a:p>
          <a:p>
            <a:pPr algn="just" defTabSz="904159">
              <a:spcAft>
                <a:spcPts val="3955"/>
              </a:spcAft>
              <a:defRPr/>
            </a:pPr>
            <a:r>
              <a:rPr lang="en-CA" sz="1000" i="1" dirty="0">
                <a:latin typeface="Times New Roman" panose="02020603050405020304" pitchFamily="18" charset="0"/>
                <a:cs typeface="Times New Roman" panose="02020603050405020304" pitchFamily="18" charset="0"/>
              </a:rPr>
              <a:t>Image source: PowerPoint Stock Images</a:t>
            </a:r>
          </a:p>
          <a:p>
            <a:pPr>
              <a:spcAft>
                <a:spcPts val="3955"/>
              </a:spcAft>
            </a:pPr>
            <a:endParaRPr lang="en-US" dirty="0">
              <a:latin typeface="Century" panose="02040604050505020304" pitchFamily="18" charset="0"/>
            </a:endParaRPr>
          </a:p>
        </p:txBody>
      </p:sp>
      <p:sp>
        <p:nvSpPr>
          <p:cNvPr id="4" name="Slide Number Placeholder 3"/>
          <p:cNvSpPr>
            <a:spLocks noGrp="1"/>
          </p:cNvSpPr>
          <p:nvPr>
            <p:ph type="sldNum" sz="quarter" idx="5"/>
          </p:nvPr>
        </p:nvSpPr>
        <p:spPr/>
        <p:txBody>
          <a:bodyPr/>
          <a:lstStyle/>
          <a:p>
            <a:fld id="{E2C3AF91-B741-4BB4-AECF-6C7EF76752EC}" type="slidenum">
              <a:rPr lang="en-CA" smtClean="0"/>
              <a:t>7</a:t>
            </a:fld>
            <a:endParaRPr lang="en-CA"/>
          </a:p>
        </p:txBody>
      </p:sp>
    </p:spTree>
    <p:extLst>
      <p:ext uri="{BB962C8B-B14F-4D97-AF65-F5344CB8AC3E}">
        <p14:creationId xmlns:p14="http://schemas.microsoft.com/office/powerpoint/2010/main" val="1143593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35">
              <a:defRPr/>
            </a:pPr>
            <a:r>
              <a:rPr lang="en-CA" b="1" i="1" dirty="0">
                <a:latin typeface="Times New Roman" panose="02020603050405020304" pitchFamily="18" charset="0"/>
                <a:cs typeface="Times New Roman" panose="02020603050405020304" pitchFamily="18" charset="0"/>
              </a:rPr>
              <a:t>READ</a:t>
            </a:r>
            <a:r>
              <a:rPr lang="en-CA" b="0" i="1" dirty="0">
                <a:latin typeface="Times New Roman" panose="02020603050405020304" pitchFamily="18" charset="0"/>
                <a:cs typeface="Times New Roman" panose="02020603050405020304" pitchFamily="18" charset="0"/>
              </a:rPr>
              <a:t>:</a:t>
            </a:r>
          </a:p>
          <a:p>
            <a:pPr algn="just" defTabSz="931735">
              <a:defRPr/>
            </a:pPr>
            <a:r>
              <a:rPr lang="en-CA" b="0" i="0" dirty="0">
                <a:latin typeface="Times New Roman" panose="02020603050405020304" pitchFamily="18" charset="0"/>
                <a:cs typeface="Times New Roman" panose="02020603050405020304" pitchFamily="18" charset="0"/>
              </a:rPr>
              <a:t>There are four kinds of conflict:</a:t>
            </a:r>
          </a:p>
          <a:p>
            <a:pPr algn="just" defTabSz="931735">
              <a:defRPr/>
            </a:pPr>
            <a:endParaRPr lang="en-CA" b="1" i="0" dirty="0">
              <a:latin typeface="Times New Roman" panose="02020603050405020304" pitchFamily="18" charset="0"/>
              <a:cs typeface="Times New Roman" panose="02020603050405020304" pitchFamily="18" charset="0"/>
            </a:endParaRPr>
          </a:p>
          <a:p>
            <a:pPr marL="171450" indent="-171450" algn="just">
              <a:spcAft>
                <a:spcPts val="3955"/>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Intrapersonal conflict </a:t>
            </a:r>
            <a:r>
              <a:rPr lang="en-US" dirty="0">
                <a:latin typeface="Times New Roman" panose="02020603050405020304" pitchFamily="18" charset="0"/>
                <a:cs typeface="Times New Roman" panose="02020603050405020304" pitchFamily="18" charset="0"/>
              </a:rPr>
              <a:t>is within a person. For example, Martha would consider being a parish council president, but she is hesitant and worried.</a:t>
            </a:r>
          </a:p>
          <a:p>
            <a:pPr marL="171450" indent="-171450" algn="just">
              <a:spcAft>
                <a:spcPts val="3955"/>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50" indent="-171450" algn="just">
              <a:spcAft>
                <a:spcPts val="3955"/>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Interpersonal conflict </a:t>
            </a:r>
            <a:r>
              <a:rPr lang="en-US" dirty="0">
                <a:latin typeface="Times New Roman" panose="02020603050405020304" pitchFamily="18" charset="0"/>
                <a:cs typeface="Times New Roman" panose="02020603050405020304" pitchFamily="18" charset="0"/>
              </a:rPr>
              <a:t>is between two or more people. For example, Sara would like to try something new for the annual fundraising tea, but Janet has always been in charge and doesn’t want to change anything.</a:t>
            </a:r>
          </a:p>
          <a:p>
            <a:pPr marL="171450" indent="-171450" algn="just">
              <a:spcAft>
                <a:spcPts val="3955"/>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50" indent="-171450" algn="just">
              <a:spcAft>
                <a:spcPts val="3955"/>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Intragroup conflict </a:t>
            </a:r>
            <a:r>
              <a:rPr lang="en-US" dirty="0">
                <a:latin typeface="Times New Roman" panose="02020603050405020304" pitchFamily="18" charset="0"/>
                <a:cs typeface="Times New Roman" panose="02020603050405020304" pitchFamily="18" charset="0"/>
              </a:rPr>
              <a:t>is within a group. For example, some women want their parish council to focus on social activities, while others want to see the council focus on social justice.</a:t>
            </a:r>
          </a:p>
          <a:p>
            <a:pPr marL="171450" indent="-171450" algn="just">
              <a:spcAft>
                <a:spcPts val="3955"/>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50" indent="-171450" algn="just">
              <a:spcAft>
                <a:spcPts val="3955"/>
              </a:spcAf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Intergroup conflict </a:t>
            </a:r>
            <a:r>
              <a:rPr lang="en-US" dirty="0">
                <a:latin typeface="Times New Roman" panose="02020603050405020304" pitchFamily="18" charset="0"/>
                <a:cs typeface="Times New Roman" panose="02020603050405020304" pitchFamily="18" charset="0"/>
              </a:rPr>
              <a:t>is between two or more groups. For example, one group in the church would like to use donated monies to renovate the church, while a different group wants to save the money for church maintenance contingencies.</a:t>
            </a:r>
          </a:p>
          <a:p>
            <a:pPr algn="just">
              <a:spcAft>
                <a:spcPts val="3955"/>
              </a:spcAft>
            </a:pPr>
            <a:endParaRPr lang="en-US" dirty="0">
              <a:latin typeface="Times New Roman" panose="02020603050405020304" pitchFamily="18" charset="0"/>
              <a:cs typeface="Times New Roman" panose="02020603050405020304" pitchFamily="18" charset="0"/>
            </a:endParaRPr>
          </a:p>
          <a:p>
            <a:pPr algn="just">
              <a:spcAft>
                <a:spcPts val="3955"/>
              </a:spcAft>
            </a:pPr>
            <a:r>
              <a:rPr lang="en-US" dirty="0">
                <a:latin typeface="Times New Roman" panose="02020603050405020304" pitchFamily="18" charset="0"/>
                <a:cs typeface="Times New Roman" panose="02020603050405020304" pitchFamily="18" charset="0"/>
              </a:rPr>
              <a:t>Recognizing these different kinds of conflict can help lead to conflict resolution. We will talk more about this in a few minutes.</a:t>
            </a:r>
          </a:p>
          <a:p>
            <a:pPr algn="just">
              <a:spcAft>
                <a:spcPts val="3955"/>
              </a:spcAft>
            </a:pPr>
            <a:endParaRPr lang="en-US" i="1" dirty="0">
              <a:latin typeface="Times New Roman" panose="02020603050405020304" pitchFamily="18" charset="0"/>
              <a:cs typeface="Times New Roman" panose="02020603050405020304" pitchFamily="18" charset="0"/>
            </a:endParaRPr>
          </a:p>
          <a:p>
            <a:pPr algn="just">
              <a:spcAft>
                <a:spcPts val="3955"/>
              </a:spcAft>
            </a:pPr>
            <a:r>
              <a:rPr lang="en-US" i="1" dirty="0">
                <a:latin typeface="Times New Roman" panose="02020603050405020304" pitchFamily="18" charset="0"/>
                <a:cs typeface="Times New Roman" panose="02020603050405020304" pitchFamily="18" charset="0"/>
              </a:rPr>
              <a:t>---</a:t>
            </a:r>
          </a:p>
          <a:p>
            <a:pPr>
              <a:spcAft>
                <a:spcPts val="3955"/>
              </a:spcAft>
            </a:pPr>
            <a:endParaRPr lang="en-US" sz="1000" i="1" dirty="0">
              <a:latin typeface="Times New Roman" panose="02020603050405020304" pitchFamily="18" charset="0"/>
              <a:cs typeface="Times New Roman" panose="02020603050405020304" pitchFamily="18" charset="0"/>
            </a:endParaRPr>
          </a:p>
          <a:p>
            <a:pPr defTabSz="904159">
              <a:spcAft>
                <a:spcPts val="3955"/>
              </a:spcAft>
              <a:defRPr/>
            </a:pPr>
            <a:r>
              <a:rPr lang="en-CA" sz="1000" i="1" dirty="0">
                <a:latin typeface="Times New Roman" panose="02020603050405020304" pitchFamily="18" charset="0"/>
                <a:cs typeface="Times New Roman" panose="02020603050405020304" pitchFamily="18" charset="0"/>
              </a:rPr>
              <a:t>Image source: PowerPoint Stock Images</a:t>
            </a:r>
          </a:p>
          <a:p>
            <a:pPr>
              <a:spcAft>
                <a:spcPts val="3955"/>
              </a:spcAft>
            </a:pPr>
            <a:endParaRPr lang="en-US" dirty="0">
              <a:latin typeface="Century" panose="02040604050505020304" pitchFamily="18" charset="0"/>
            </a:endParaRPr>
          </a:p>
          <a:p>
            <a:pPr>
              <a:spcAft>
                <a:spcPts val="3955"/>
              </a:spcAft>
            </a:pPr>
            <a:endParaRPr lang="en-US" dirty="0">
              <a:latin typeface="Century" panose="02040604050505020304" pitchFamily="18" charset="0"/>
            </a:endParaRPr>
          </a:p>
        </p:txBody>
      </p:sp>
      <p:sp>
        <p:nvSpPr>
          <p:cNvPr id="4" name="Slide Number Placeholder 3"/>
          <p:cNvSpPr>
            <a:spLocks noGrp="1"/>
          </p:cNvSpPr>
          <p:nvPr>
            <p:ph type="sldNum" sz="quarter" idx="5"/>
          </p:nvPr>
        </p:nvSpPr>
        <p:spPr/>
        <p:txBody>
          <a:bodyPr/>
          <a:lstStyle/>
          <a:p>
            <a:fld id="{E2C3AF91-B741-4BB4-AECF-6C7EF76752EC}" type="slidenum">
              <a:rPr lang="en-CA" smtClean="0"/>
              <a:t>8</a:t>
            </a:fld>
            <a:endParaRPr lang="en-CA"/>
          </a:p>
        </p:txBody>
      </p:sp>
    </p:spTree>
    <p:extLst>
      <p:ext uri="{BB962C8B-B14F-4D97-AF65-F5344CB8AC3E}">
        <p14:creationId xmlns:p14="http://schemas.microsoft.com/office/powerpoint/2010/main" val="16890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35">
              <a:defRPr/>
            </a:pPr>
            <a:r>
              <a:rPr lang="en-CA" b="1" i="1" dirty="0">
                <a:latin typeface="Times New Roman" panose="02020603050405020304" pitchFamily="18" charset="0"/>
                <a:cs typeface="Times New Roman" panose="02020603050405020304" pitchFamily="18" charset="0"/>
              </a:rPr>
              <a:t>READ</a:t>
            </a:r>
            <a:r>
              <a:rPr lang="en-CA" b="0" i="1" dirty="0">
                <a:latin typeface="Times New Roman" panose="02020603050405020304" pitchFamily="18" charset="0"/>
                <a:cs typeface="Times New Roman" panose="02020603050405020304" pitchFamily="18" charset="0"/>
              </a:rPr>
              <a:t>:</a:t>
            </a:r>
          </a:p>
          <a:p>
            <a:pPr algn="just">
              <a:spcAft>
                <a:spcPts val="3955"/>
              </a:spcAft>
            </a:pPr>
            <a:r>
              <a:rPr lang="en-US" dirty="0">
                <a:latin typeface="Times New Roman" panose="02020603050405020304" pitchFamily="18" charset="0"/>
                <a:cs typeface="Times New Roman" panose="02020603050405020304" pitchFamily="18" charset="0"/>
              </a:rPr>
              <a:t>There are three possible outcomes when we try to resolve conflicts:</a:t>
            </a:r>
          </a:p>
          <a:p>
            <a:pPr algn="just">
              <a:spcAft>
                <a:spcPts val="3955"/>
              </a:spcAft>
            </a:pPr>
            <a:endParaRPr lang="en-US" dirty="0">
              <a:latin typeface="Times New Roman" panose="02020603050405020304" pitchFamily="18" charset="0"/>
              <a:cs typeface="Times New Roman" panose="02020603050405020304" pitchFamily="18" charset="0"/>
            </a:endParaRPr>
          </a:p>
          <a:p>
            <a:pPr marL="228600" indent="-228600" algn="just">
              <a:spcAft>
                <a:spcPts val="3955"/>
              </a:spcAft>
              <a:buFont typeface="+mj-lt"/>
              <a:buAutoNum type="arabicPeriod"/>
            </a:pPr>
            <a:r>
              <a:rPr lang="en-US" b="0" dirty="0">
                <a:latin typeface="Times New Roman" panose="02020603050405020304" pitchFamily="18" charset="0"/>
                <a:cs typeface="Times New Roman" panose="02020603050405020304" pitchFamily="18" charset="0"/>
              </a:rPr>
              <a:t>First,</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is the </a:t>
            </a:r>
            <a:r>
              <a:rPr lang="en-US" b="1" dirty="0">
                <a:latin typeface="Times New Roman" panose="02020603050405020304" pitchFamily="18" charset="0"/>
                <a:cs typeface="Times New Roman" panose="02020603050405020304" pitchFamily="18" charset="0"/>
              </a:rPr>
              <a:t>LOSE-LOSE </a:t>
            </a:r>
            <a:r>
              <a:rPr lang="en-US" dirty="0">
                <a:latin typeface="Times New Roman" panose="02020603050405020304" pitchFamily="18" charset="0"/>
                <a:cs typeface="Times New Roman" panose="02020603050405020304" pitchFamily="18" charset="0"/>
              </a:rPr>
              <a:t>scenario. When both sides lose, it usually creates anxiety and anger in individuals and separation between groups or members or withdrawal from the group. In short, this result makes the situation worse.</a:t>
            </a:r>
          </a:p>
          <a:p>
            <a:pPr marL="628650" lvl="1" indent="-171450" algn="just">
              <a:spcAft>
                <a:spcPts val="3955"/>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Attitudes contributing to LOSE-LOSE situations might be “Don’t get mad, get even” or “An eye for an eye.”</a:t>
            </a:r>
          </a:p>
          <a:p>
            <a:pPr marL="628650" lvl="1" indent="-171450" algn="just">
              <a:spcAft>
                <a:spcPts val="3955"/>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attitude of revenge ensures that everyone loses.</a:t>
            </a:r>
          </a:p>
          <a:p>
            <a:pPr algn="just">
              <a:spcAft>
                <a:spcPts val="3955"/>
              </a:spcAft>
            </a:pPr>
            <a:endParaRPr lang="en-US" dirty="0">
              <a:latin typeface="Times New Roman" panose="02020603050405020304" pitchFamily="18" charset="0"/>
              <a:cs typeface="Times New Roman" panose="02020603050405020304" pitchFamily="18" charset="0"/>
            </a:endParaRPr>
          </a:p>
          <a:p>
            <a:pPr marL="228600" indent="-228600" algn="just">
              <a:spcAft>
                <a:spcPts val="3955"/>
              </a:spcAft>
              <a:buFont typeface="+mj-lt"/>
              <a:buAutoNum type="arabicPeriod" startAt="2"/>
            </a:pPr>
            <a:r>
              <a:rPr lang="en-US" b="0" dirty="0">
                <a:latin typeface="Times New Roman" panose="02020603050405020304" pitchFamily="18" charset="0"/>
                <a:cs typeface="Times New Roman" panose="02020603050405020304" pitchFamily="18" charset="0"/>
              </a:rPr>
              <a:t>Second,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is also a </a:t>
            </a:r>
            <a:r>
              <a:rPr lang="en-US" b="1" dirty="0">
                <a:latin typeface="Times New Roman" panose="02020603050405020304" pitchFamily="18" charset="0"/>
                <a:cs typeface="Times New Roman" panose="02020603050405020304" pitchFamily="18" charset="0"/>
              </a:rPr>
              <a:t>WIN-LOSE </a:t>
            </a:r>
            <a:r>
              <a:rPr lang="en-US" dirty="0">
                <a:latin typeface="Times New Roman" panose="02020603050405020304" pitchFamily="18" charset="0"/>
                <a:cs typeface="Times New Roman" panose="02020603050405020304" pitchFamily="18" charset="0"/>
              </a:rPr>
              <a:t>result. This result creates competition rather than cooperation. It might make one person or group happy but leave the other half feeling defeated, resentful and unvalued.</a:t>
            </a:r>
          </a:p>
          <a:p>
            <a:pPr marL="628650" lvl="1" indent="-171450" algn="just">
              <a:spcAft>
                <a:spcPts val="3955"/>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Attitudes contributing to WIN-LOSE situations might be “If you can’t say anything nice, don’t say anything at all” or “Don’t rock the boat.” </a:t>
            </a:r>
          </a:p>
          <a:p>
            <a:pPr marL="628650" lvl="1" indent="-171450" algn="just">
              <a:spcAft>
                <a:spcPts val="3955"/>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attitude of avoiding conflict only postpones the problem.</a:t>
            </a:r>
          </a:p>
          <a:p>
            <a:pPr marL="228600" indent="-228600" algn="just">
              <a:spcAft>
                <a:spcPts val="3955"/>
              </a:spcAft>
              <a:buFont typeface="+mj-lt"/>
              <a:buAutoNum type="arabicPeriod" startAt="2"/>
            </a:pPr>
            <a:endParaRPr lang="en-US" b="0" dirty="0">
              <a:latin typeface="Times New Roman" panose="02020603050405020304" pitchFamily="18" charset="0"/>
              <a:cs typeface="Times New Roman" panose="02020603050405020304" pitchFamily="18" charset="0"/>
            </a:endParaRPr>
          </a:p>
          <a:p>
            <a:pPr marL="228600" indent="-228600" algn="just">
              <a:spcAft>
                <a:spcPts val="3955"/>
              </a:spcAft>
              <a:buFont typeface="+mj-lt"/>
              <a:buAutoNum type="arabicPeriod" startAt="2"/>
            </a:pPr>
            <a:r>
              <a:rPr lang="en-US" b="0" dirty="0">
                <a:latin typeface="Times New Roman" panose="02020603050405020304" pitchFamily="18" charset="0"/>
                <a:cs typeface="Times New Roman" panose="02020603050405020304" pitchFamily="18" charset="0"/>
              </a:rPr>
              <a:t>Finally,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most importantly, what we always want to achieve in conflict resolution is a </a:t>
            </a:r>
            <a:r>
              <a:rPr lang="en-US" b="1" dirty="0">
                <a:latin typeface="Times New Roman" panose="02020603050405020304" pitchFamily="18" charset="0"/>
                <a:cs typeface="Times New Roman" panose="02020603050405020304" pitchFamily="18" charset="0"/>
              </a:rPr>
              <a:t>WIN-WIN </a:t>
            </a:r>
            <a:r>
              <a:rPr lang="en-US" dirty="0">
                <a:latin typeface="Times New Roman" panose="02020603050405020304" pitchFamily="18" charset="0"/>
                <a:cs typeface="Times New Roman" panose="02020603050405020304" pitchFamily="18" charset="0"/>
              </a:rPr>
              <a:t>result. This result ensures that everyone feels heard, valued and satisfied. The group is made stronger and more loving. So, how could we try to get this result?</a:t>
            </a:r>
          </a:p>
          <a:p>
            <a:pPr marL="228600" indent="-228600" algn="just">
              <a:spcAft>
                <a:spcPts val="3955"/>
              </a:spcAft>
              <a:buFont typeface="+mj-lt"/>
              <a:buAutoNum type="arabicPeriod" startAt="2"/>
            </a:pPr>
            <a:endParaRPr lang="en-US" dirty="0">
              <a:latin typeface="Times New Roman" panose="02020603050405020304" pitchFamily="18" charset="0"/>
              <a:cs typeface="Times New Roman" panose="02020603050405020304" pitchFamily="18" charset="0"/>
            </a:endParaRPr>
          </a:p>
          <a:p>
            <a:pPr marL="0" indent="0" algn="just">
              <a:spcAft>
                <a:spcPts val="3955"/>
              </a:spcAft>
              <a:buFont typeface="+mj-lt"/>
              <a:buNone/>
            </a:pPr>
            <a:r>
              <a:rPr lang="en-US" dirty="0">
                <a:latin typeface="Times New Roman" panose="02020603050405020304" pitchFamily="18" charset="0"/>
                <a:cs typeface="Times New Roman" panose="02020603050405020304" pitchFamily="18" charset="0"/>
              </a:rPr>
              <a:t>---</a:t>
            </a:r>
          </a:p>
          <a:p>
            <a:pPr algn="just">
              <a:spcAft>
                <a:spcPts val="3955"/>
              </a:spcAft>
            </a:pPr>
            <a:endParaRPr lang="en-US" sz="1000" i="1" dirty="0">
              <a:latin typeface="Times New Roman" panose="02020603050405020304" pitchFamily="18" charset="0"/>
              <a:cs typeface="Times New Roman" panose="02020603050405020304" pitchFamily="18" charset="0"/>
            </a:endParaRPr>
          </a:p>
          <a:p>
            <a:pPr algn="just" defTabSz="904159">
              <a:spcAft>
                <a:spcPts val="3955"/>
              </a:spcAft>
              <a:defRPr/>
            </a:pPr>
            <a:r>
              <a:rPr lang="en-CA" sz="1000" i="1" dirty="0">
                <a:latin typeface="Times New Roman" panose="02020603050405020304" pitchFamily="18" charset="0"/>
                <a:cs typeface="Times New Roman" panose="02020603050405020304" pitchFamily="18" charset="0"/>
              </a:rPr>
              <a:t>Image source: PowerPoint Stock Images</a:t>
            </a:r>
            <a:endParaRPr lang="en-US" sz="10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C3AF91-B741-4BB4-AECF-6C7EF76752EC}" type="slidenum">
              <a:rPr lang="en-CA" smtClean="0"/>
              <a:t>9</a:t>
            </a:fld>
            <a:endParaRPr lang="en-CA"/>
          </a:p>
        </p:txBody>
      </p:sp>
    </p:spTree>
    <p:extLst>
      <p:ext uri="{BB962C8B-B14F-4D97-AF65-F5344CB8AC3E}">
        <p14:creationId xmlns:p14="http://schemas.microsoft.com/office/powerpoint/2010/main" val="1150504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Holographic neon on a shiny background">
            <a:extLst>
              <a:ext uri="{FF2B5EF4-FFF2-40B4-BE49-F238E27FC236}">
                <a16:creationId xmlns:a16="http://schemas.microsoft.com/office/drawing/2014/main" id="{DA9A4F94-6E75-EE6D-84AC-C5562859DD33}"/>
              </a:ext>
            </a:extLst>
          </p:cNvPr>
          <p:cNvPicPr>
            <a:picLocks noChangeAspect="1"/>
          </p:cNvPicPr>
          <p:nvPr userDrawn="1"/>
        </p:nvPicPr>
        <p:blipFill rotWithShape="1">
          <a:blip r:embed="rId3"/>
          <a:srcRect l="22467" r="19801" b="1"/>
          <a:stretch/>
        </p:blipFill>
        <p:spPr>
          <a:xfrm>
            <a:off x="-1" y="-17253"/>
            <a:ext cx="12192001" cy="969231"/>
          </a:xfrm>
          <a:prstGeom prst="rect">
            <a:avLst/>
          </a:prstGeom>
        </p:spPr>
      </p:pic>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a:xfrm>
            <a:off x="105084" y="6386679"/>
            <a:ext cx="2706690" cy="365125"/>
          </a:xfrm>
        </p:spPr>
        <p:txBody>
          <a:bodyPr/>
          <a:lstStyle>
            <a:lvl1pPr algn="l">
              <a:defRPr/>
            </a:lvl1pPr>
          </a:lstStyle>
          <a:p>
            <a:fld id="{71B96915-734E-4DFB-A899-F7AD7339C42C}" type="datetime1">
              <a:rPr lang="en-US" smtClean="0"/>
              <a:t>12/12/2023</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a:xfrm>
            <a:off x="6918978" y="6386679"/>
            <a:ext cx="2973522" cy="365125"/>
          </a:xfrm>
        </p:spPr>
        <p:txBody>
          <a:bodyPr/>
          <a:lstStyle/>
          <a:p>
            <a:endParaRPr lang="en-US" dirty="0"/>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dirty="0"/>
          </a:p>
        </p:txBody>
      </p:sp>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0" y="-3622"/>
            <a:ext cx="12191996" cy="789565"/>
          </a:xfrm>
        </p:spPr>
        <p:txBody>
          <a:bodyPr anchor="b">
            <a:normAutofit/>
          </a:bodyPr>
          <a:lstStyle>
            <a:lvl1pPr algn="ct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86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a:xfrm>
            <a:off x="2114492" y="217521"/>
            <a:ext cx="9482271" cy="1116811"/>
          </a:xfrm>
        </p:spPr>
        <p:txBody>
          <a:bodyPr>
            <a:normAutofit/>
          </a:bodyPr>
          <a:lstStyle>
            <a:lvl1pPr>
              <a:defRPr sz="4000"/>
            </a:lvl1pPr>
          </a:lstStyle>
          <a:p>
            <a:r>
              <a:rPr lang="en-US" dirty="0"/>
              <a:t>Click to edit Master title style</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5E5A0A75-5469-4386-B5A2-596D737AB490}" type="datetime1">
              <a:rPr lang="en-US" smtClean="0"/>
              <a:t>12/12/2023</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a:xfrm>
            <a:off x="11114116" y="6356350"/>
            <a:ext cx="972800" cy="365125"/>
          </a:xfrm>
        </p:spPr>
        <p:txBody>
          <a:bodyPr/>
          <a:lstStyle>
            <a:lvl1pPr>
              <a:defRPr sz="1800" b="1"/>
            </a:lvl1pPr>
          </a:lstStyle>
          <a:p>
            <a:r>
              <a:rPr lang="en-US" dirty="0"/>
              <a:t>Page </a:t>
            </a:r>
            <a:fld id="{3109D357-8067-4A1F-97B2-93C5160B78D9}" type="slidenum">
              <a:rPr lang="en-US" smtClean="0"/>
              <a:pPr/>
              <a:t>‹#›</a:t>
            </a:fld>
            <a:endParaRPr lang="en-US" dirty="0"/>
          </a:p>
        </p:txBody>
      </p:sp>
      <p:pic>
        <p:nvPicPr>
          <p:cNvPr id="3" name="Picture 2" descr="Holographic neon on a shiny background">
            <a:extLst>
              <a:ext uri="{FF2B5EF4-FFF2-40B4-BE49-F238E27FC236}">
                <a16:creationId xmlns:a16="http://schemas.microsoft.com/office/drawing/2014/main" id="{C53B5D19-938E-156D-55A5-30751E16E98F}"/>
              </a:ext>
            </a:extLst>
          </p:cNvPr>
          <p:cNvPicPr>
            <a:picLocks noChangeAspect="1"/>
          </p:cNvPicPr>
          <p:nvPr userDrawn="1"/>
        </p:nvPicPr>
        <p:blipFill rotWithShape="1">
          <a:blip r:embed="rId3"/>
          <a:srcRect l="22467" r="19801" b="1"/>
          <a:stretch/>
        </p:blipFill>
        <p:spPr>
          <a:xfrm>
            <a:off x="-1" y="-17253"/>
            <a:ext cx="1139869" cy="6875253"/>
          </a:xfrm>
          <a:prstGeom prst="rect">
            <a:avLst/>
          </a:prstGeom>
        </p:spPr>
      </p:pic>
    </p:spTree>
    <p:custDataLst>
      <p:tags r:id="rId1"/>
    </p:custDataLst>
    <p:extLst>
      <p:ext uri="{BB962C8B-B14F-4D97-AF65-F5344CB8AC3E}">
        <p14:creationId xmlns:p14="http://schemas.microsoft.com/office/powerpoint/2010/main" val="477638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C8ADA0F3-023E-4D52-B11C-9AE7EC2FF5D2}" type="datetime1">
              <a:rPr lang="en-US" smtClean="0"/>
              <a:t>12/12/2023</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85307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7" name="Picture 6" descr="Holographic neon on a shiny background">
            <a:extLst>
              <a:ext uri="{FF2B5EF4-FFF2-40B4-BE49-F238E27FC236}">
                <a16:creationId xmlns:a16="http://schemas.microsoft.com/office/drawing/2014/main" id="{13186DFB-FF92-1AB4-0A9F-43C28F427CC8}"/>
              </a:ext>
            </a:extLst>
          </p:cNvPr>
          <p:cNvPicPr>
            <a:picLocks noChangeAspect="1"/>
          </p:cNvPicPr>
          <p:nvPr userDrawn="1"/>
        </p:nvPicPr>
        <p:blipFill rotWithShape="1">
          <a:blip r:embed="rId3"/>
          <a:srcRect l="22467" r="19801" b="1"/>
          <a:stretch/>
        </p:blipFill>
        <p:spPr>
          <a:xfrm>
            <a:off x="-1" y="0"/>
            <a:ext cx="4761781" cy="6858000"/>
          </a:xfrm>
          <a:prstGeom prst="rect">
            <a:avLst/>
          </a:prstGeom>
        </p:spPr>
      </p:pic>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a:xfrm>
            <a:off x="5514798" y="6356350"/>
            <a:ext cx="1008292" cy="365125"/>
          </a:xfrm>
        </p:spPr>
        <p:txBody>
          <a:bodyPr/>
          <a:lstStyle>
            <a:lvl1pPr algn="l">
              <a:defRPr/>
            </a:lvl1pPr>
          </a:lstStyle>
          <a:p>
            <a:fld id="{4038AEDE-083C-47B5-A9F1-A7F1E1F0C38B}" type="datetime1">
              <a:rPr lang="en-US" smtClean="0"/>
              <a:t>12/12/2023</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a:xfrm>
            <a:off x="6616930" y="6356350"/>
            <a:ext cx="4247805" cy="365125"/>
          </a:xfrm>
        </p:spPr>
        <p:txBody>
          <a:bodyPr/>
          <a:lstStyle>
            <a:lvl1pPr algn="ctr">
              <a:defRPr/>
            </a:lvl1pPr>
          </a:lstStyle>
          <a:p>
            <a:endParaRPr lang="en-US" dirty="0"/>
          </a:p>
        </p:txBody>
      </p:sp>
      <p:sp>
        <p:nvSpPr>
          <p:cNvPr id="11" name="Slide Number Placeholder 2">
            <a:extLst>
              <a:ext uri="{FF2B5EF4-FFF2-40B4-BE49-F238E27FC236}">
                <a16:creationId xmlns:a16="http://schemas.microsoft.com/office/drawing/2014/main" id="{5889AC8B-2A25-57E2-F48C-BD0185171928}"/>
              </a:ext>
            </a:extLst>
          </p:cNvPr>
          <p:cNvSpPr>
            <a:spLocks noGrp="1"/>
          </p:cNvSpPr>
          <p:nvPr>
            <p:ph type="sldNum" sz="quarter" idx="12"/>
          </p:nvPr>
        </p:nvSpPr>
        <p:spPr>
          <a:xfrm>
            <a:off x="11114116" y="6356350"/>
            <a:ext cx="972800" cy="365125"/>
          </a:xfrm>
        </p:spPr>
        <p:txBody>
          <a:bodyPr/>
          <a:lstStyle/>
          <a:p>
            <a:endParaRPr lang="en-US" sz="1800" b="1" dirty="0"/>
          </a:p>
        </p:txBody>
      </p:sp>
    </p:spTree>
    <p:custDataLst>
      <p:tags r:id="rId1"/>
    </p:custDataLst>
    <p:extLst>
      <p:ext uri="{BB962C8B-B14F-4D97-AF65-F5344CB8AC3E}">
        <p14:creationId xmlns:p14="http://schemas.microsoft.com/office/powerpoint/2010/main" val="1513529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B8C15FD-0E0C-C6E4-CF1A-72450E1A30D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9642" y="0"/>
            <a:ext cx="12649663" cy="7067372"/>
          </a:xfrm>
          <a:prstGeom prst="rect">
            <a:avLst/>
          </a:prstGeom>
        </p:spPr>
      </p:pic>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B614C624-F4A1-479C-B171-D2C8984C3254}" type="datetime1">
              <a:rPr lang="en-US" smtClean="0"/>
              <a:t>12/12/2023</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dirty="0"/>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51106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1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notesSlide" Target="../notesSlides/notesSlide5.xml"/><Relationship Id="rId3" Type="http://schemas.openxmlformats.org/officeDocument/2006/relationships/control" Target="../activeX/activeX2.xml"/><Relationship Id="rId7" Type="http://schemas.openxmlformats.org/officeDocument/2006/relationships/control" Target="../activeX/activeX6.xml"/><Relationship Id="rId12" Type="http://schemas.openxmlformats.org/officeDocument/2006/relationships/slideLayout" Target="../slideLayouts/slideLayout2.xml"/><Relationship Id="rId2" Type="http://schemas.openxmlformats.org/officeDocument/2006/relationships/control" Target="../activeX/activeX1.xml"/><Relationship Id="rId16" Type="http://schemas.openxmlformats.org/officeDocument/2006/relationships/image" Target="../media/image5.wmf"/><Relationship Id="rId1" Type="http://schemas.openxmlformats.org/officeDocument/2006/relationships/tags" Target="../tags/tag9.xml"/><Relationship Id="rId6" Type="http://schemas.openxmlformats.org/officeDocument/2006/relationships/control" Target="../activeX/activeX5.xml"/><Relationship Id="rId11" Type="http://schemas.openxmlformats.org/officeDocument/2006/relationships/control" Target="../activeX/activeX10.xml"/><Relationship Id="rId5" Type="http://schemas.openxmlformats.org/officeDocument/2006/relationships/control" Target="../activeX/activeX4.xml"/><Relationship Id="rId15" Type="http://schemas.openxmlformats.org/officeDocument/2006/relationships/image" Target="../media/image4.wmf"/><Relationship Id="rId10" Type="http://schemas.openxmlformats.org/officeDocument/2006/relationships/control" Target="../activeX/activeX9.xml"/><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9F61-06E2-06D6-50DA-7B7D5347D0F2}"/>
              </a:ext>
            </a:extLst>
          </p:cNvPr>
          <p:cNvSpPr>
            <a:spLocks noGrp="1"/>
          </p:cNvSpPr>
          <p:nvPr>
            <p:ph type="title"/>
          </p:nvPr>
        </p:nvSpPr>
        <p:spPr>
          <a:xfrm>
            <a:off x="1143001" y="150092"/>
            <a:ext cx="11049000" cy="1013871"/>
          </a:xfrm>
        </p:spPr>
        <p:txBody>
          <a:bodyPr>
            <a:normAutofit/>
          </a:bodyPr>
          <a:lstStyle/>
          <a:p>
            <a:pPr algn="ctr"/>
            <a:r>
              <a:rPr lang="en-CA" sz="3200" dirty="0"/>
              <a:t>Conflict Resolution</a:t>
            </a:r>
            <a:br>
              <a:rPr lang="en-CA" sz="3200" dirty="0"/>
            </a:br>
            <a:r>
              <a:rPr lang="en-CA" sz="3200" dirty="0">
                <a:solidFill>
                  <a:srgbClr val="FF0000"/>
                </a:solidFill>
              </a:rPr>
              <a:t>Before You Start</a:t>
            </a:r>
          </a:p>
        </p:txBody>
      </p:sp>
      <p:sp>
        <p:nvSpPr>
          <p:cNvPr id="4" name="TextBox 3">
            <a:extLst>
              <a:ext uri="{FF2B5EF4-FFF2-40B4-BE49-F238E27FC236}">
                <a16:creationId xmlns:a16="http://schemas.microsoft.com/office/drawing/2014/main" id="{98232DA6-C83B-B25B-E943-F666FB825C82}"/>
              </a:ext>
            </a:extLst>
          </p:cNvPr>
          <p:cNvSpPr txBox="1"/>
          <p:nvPr/>
        </p:nvSpPr>
        <p:spPr>
          <a:xfrm>
            <a:off x="1915936" y="1595021"/>
            <a:ext cx="9684580" cy="5304016"/>
          </a:xfrm>
          <a:prstGeom prst="rect">
            <a:avLst/>
          </a:prstGeom>
          <a:noFill/>
        </p:spPr>
        <p:txBody>
          <a:bodyPr wrap="square" lIns="91440" tIns="45720" rIns="91440" bIns="45720" rtlCol="0" anchor="t">
            <a:spAutoFit/>
          </a:bodyPr>
          <a:lstStyle/>
          <a:p>
            <a:pPr marL="342900" indent="-342900" algn="just">
              <a:spcAft>
                <a:spcPts val="1000"/>
              </a:spcAft>
              <a:buFont typeface="+mj-lt"/>
              <a:buAutoNum type="arabicPeriod"/>
            </a:pPr>
            <a:r>
              <a:rPr lang="en-CA" sz="1600" dirty="0">
                <a:latin typeface="Century" panose="02040604050505020304" pitchFamily="18" charset="0"/>
                <a:cs typeface="Arial" panose="020B0604020202020204" pitchFamily="34" charset="0"/>
              </a:rPr>
              <a:t>Practice, practice, practice!</a:t>
            </a:r>
          </a:p>
          <a:p>
            <a:pPr marL="342900" indent="-342900" algn="just">
              <a:spcAft>
                <a:spcPts val="1000"/>
              </a:spcAft>
              <a:buFont typeface="+mj-lt"/>
              <a:buAutoNum type="arabicPeriod"/>
            </a:pPr>
            <a:r>
              <a:rPr lang="en-CA" sz="1600" dirty="0">
                <a:latin typeface="Century" panose="02040604050505020304" pitchFamily="18" charset="0"/>
                <a:cs typeface="Arial" panose="020B0604020202020204" pitchFamily="34" charset="0"/>
              </a:rPr>
              <a:t>Some slides have spaces for typing while the slideshow is running, but these won’t work on a Macintosh computer (the screen will advance instead of letting you type). However, if you press the ESC key to stop the presentation, you can type in the spaces and then restart the slideshow when finished the activity.</a:t>
            </a:r>
          </a:p>
          <a:p>
            <a:pPr marL="342900" indent="-342900" algn="just">
              <a:spcAft>
                <a:spcPts val="1000"/>
              </a:spcAft>
              <a:buFont typeface="+mj-lt"/>
              <a:buAutoNum type="arabicPeriod"/>
            </a:pPr>
            <a:r>
              <a:rPr lang="en-CA" sz="1600" dirty="0">
                <a:latin typeface="Century" panose="02040604050505020304" pitchFamily="18" charset="0"/>
                <a:cs typeface="Arial" panose="020B0604020202020204" pitchFamily="34" charset="0"/>
              </a:rPr>
              <a:t>Print the PowerPoint presentation using the print layout called “Notes Pages” so that you know what to say with each slide.</a:t>
            </a:r>
          </a:p>
          <a:p>
            <a:pPr marL="342900" indent="-342900" algn="just">
              <a:spcAft>
                <a:spcPts val="1000"/>
              </a:spcAft>
              <a:buFont typeface="+mj-lt"/>
              <a:buAutoNum type="arabicPeriod"/>
            </a:pPr>
            <a:r>
              <a:rPr lang="en-CA" sz="1600" dirty="0">
                <a:latin typeface="Century"/>
                <a:cs typeface="Arial"/>
              </a:rPr>
              <a:t>If having a small group discussion (slide 10) and using Zoom, prepare the breakout rooms and be ready to share slide 11 with each room. If in person, have a printout of slide 10 on each table.</a:t>
            </a:r>
          </a:p>
          <a:p>
            <a:pPr marL="342900" indent="-342900" algn="just">
              <a:spcAft>
                <a:spcPts val="1000"/>
              </a:spcAft>
              <a:buFont typeface="+mj-lt"/>
              <a:buAutoNum type="arabicPeriod"/>
            </a:pPr>
            <a:r>
              <a:rPr lang="en-CA" sz="1600" dirty="0">
                <a:latin typeface="Century"/>
                <a:cs typeface="Arial"/>
              </a:rPr>
              <a:t>If presenting in person, have a flip chart ready to record responses.</a:t>
            </a:r>
          </a:p>
          <a:p>
            <a:pPr marL="342900" indent="-342900" algn="just">
              <a:spcAft>
                <a:spcPts val="1000"/>
              </a:spcAft>
              <a:buFont typeface="+mj-lt"/>
              <a:buAutoNum type="arabicPeriod"/>
            </a:pPr>
            <a:r>
              <a:rPr lang="en-CA" sz="1600" dirty="0">
                <a:latin typeface="Century" panose="02040604050505020304" pitchFamily="18" charset="0"/>
                <a:cs typeface="Arial" panose="020B0604020202020204" pitchFamily="34" charset="0"/>
              </a:rPr>
              <a:t>You may want a co-host to monitor the chat, hands up, answers to questions, etc. </a:t>
            </a:r>
          </a:p>
          <a:p>
            <a:pPr marL="342900" indent="-342900" algn="just">
              <a:spcAft>
                <a:spcPts val="1000"/>
              </a:spcAft>
              <a:buFont typeface="+mj-lt"/>
              <a:buAutoNum type="arabicPeriod"/>
            </a:pPr>
            <a:r>
              <a:rPr lang="en-CA" sz="1600" dirty="0">
                <a:latin typeface="Century" panose="02040604050505020304" pitchFamily="18" charset="0"/>
                <a:cs typeface="Arial" panose="020B0604020202020204" pitchFamily="34" charset="0"/>
              </a:rPr>
              <a:t>Ask everyone to mute before you start and tell people how you want them to let you know that they want to speak—raising hands (really or by using the icon), unmuting or something else.</a:t>
            </a:r>
          </a:p>
          <a:p>
            <a:pPr marL="342900" indent="-342900" algn="just">
              <a:spcAft>
                <a:spcPts val="1000"/>
              </a:spcAft>
              <a:buFont typeface="+mj-lt"/>
              <a:buAutoNum type="arabicPeriod"/>
            </a:pPr>
            <a:r>
              <a:rPr lang="en-CA" sz="1600" dirty="0">
                <a:latin typeface="Century" panose="02040604050505020304" pitchFamily="18" charset="0"/>
                <a:cs typeface="Arial" panose="020B0604020202020204" pitchFamily="34" charset="0"/>
              </a:rPr>
              <a:t>This presentation is designed in two parts, with an optional break in between. The presentation time will vary depending on whether the examples are discussed one at a time or in separate groups and on how much sharing you allow.</a:t>
            </a:r>
          </a:p>
          <a:p>
            <a:pPr marL="342900" indent="-342900" algn="just">
              <a:spcAft>
                <a:spcPts val="1000"/>
              </a:spcAft>
              <a:buFont typeface="+mj-lt"/>
              <a:buAutoNum type="arabicPeriod"/>
            </a:pPr>
            <a:r>
              <a:rPr lang="en-CA" sz="1600" dirty="0">
                <a:latin typeface="Century" panose="02040604050505020304" pitchFamily="18" charset="0"/>
                <a:cs typeface="Arial" panose="020B0604020202020204" pitchFamily="34" charset="0"/>
              </a:rPr>
              <a:t>Move this presentation to the next slide, ready to start.</a:t>
            </a:r>
          </a:p>
        </p:txBody>
      </p:sp>
      <p:sp>
        <p:nvSpPr>
          <p:cNvPr id="5" name="TextBox 4">
            <a:extLst>
              <a:ext uri="{FF2B5EF4-FFF2-40B4-BE49-F238E27FC236}">
                <a16:creationId xmlns:a16="http://schemas.microsoft.com/office/drawing/2014/main" id="{E39A6F0D-2D43-3D3D-9AC8-0E63E811F238}"/>
              </a:ext>
            </a:extLst>
          </p:cNvPr>
          <p:cNvSpPr txBox="1"/>
          <p:nvPr/>
        </p:nvSpPr>
        <p:spPr>
          <a:xfrm>
            <a:off x="1143001" y="1155249"/>
            <a:ext cx="11048999" cy="369332"/>
          </a:xfrm>
          <a:prstGeom prst="rect">
            <a:avLst/>
          </a:prstGeom>
          <a:noFill/>
        </p:spPr>
        <p:txBody>
          <a:bodyPr wrap="square" rtlCol="0">
            <a:spAutoFit/>
          </a:bodyPr>
          <a:lstStyle/>
          <a:p>
            <a:pPr algn="ctr"/>
            <a:r>
              <a:rPr lang="en-US" b="1" dirty="0"/>
              <a:t>Presentation Time: Approximately 90 minutes</a:t>
            </a:r>
            <a:endParaRPr lang="en-CA" b="1" dirty="0"/>
          </a:p>
        </p:txBody>
      </p:sp>
      <p:sp>
        <p:nvSpPr>
          <p:cNvPr id="6" name="Slide Number Placeholder 2">
            <a:extLst>
              <a:ext uri="{FF2B5EF4-FFF2-40B4-BE49-F238E27FC236}">
                <a16:creationId xmlns:a16="http://schemas.microsoft.com/office/drawing/2014/main" id="{B3EF14FF-86AD-5A1E-26B4-4FF155F0464B}"/>
              </a:ext>
            </a:extLst>
          </p:cNvPr>
          <p:cNvSpPr>
            <a:spLocks noGrp="1"/>
          </p:cNvSpPr>
          <p:nvPr>
            <p:ph type="sldNum" sz="quarter" idx="12"/>
          </p:nvPr>
        </p:nvSpPr>
        <p:spPr>
          <a:xfrm>
            <a:off x="11694687" y="6492875"/>
            <a:ext cx="497313" cy="365125"/>
          </a:xfrm>
        </p:spPr>
        <p:txBody>
          <a:bodyPr/>
          <a:lstStyle/>
          <a:p>
            <a:r>
              <a:rPr lang="en-US" sz="1800" b="1" dirty="0"/>
              <a:t>1</a:t>
            </a:r>
          </a:p>
        </p:txBody>
      </p:sp>
    </p:spTree>
    <p:custDataLst>
      <p:tags r:id="rId1"/>
    </p:custDataLst>
    <p:extLst>
      <p:ext uri="{BB962C8B-B14F-4D97-AF65-F5344CB8AC3E}">
        <p14:creationId xmlns:p14="http://schemas.microsoft.com/office/powerpoint/2010/main" val="1689474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0" y="-3622"/>
            <a:ext cx="12192000" cy="789565"/>
          </a:xfrm>
        </p:spPr>
        <p:txBody>
          <a:bodyPr>
            <a:normAutofit fontScale="90000"/>
          </a:bodyPr>
          <a:lstStyle/>
          <a:p>
            <a:r>
              <a:rPr lang="en-CA" dirty="0"/>
              <a:t>Getting a Win-Win: Some Words of Wisdom</a:t>
            </a:r>
          </a:p>
        </p:txBody>
      </p:sp>
      <p:sp>
        <p:nvSpPr>
          <p:cNvPr id="3" name="TextBox 2">
            <a:extLst>
              <a:ext uri="{FF2B5EF4-FFF2-40B4-BE49-F238E27FC236}">
                <a16:creationId xmlns:a16="http://schemas.microsoft.com/office/drawing/2014/main" id="{66F30C2C-4C50-9012-A9F1-A99D8B9ACC5A}"/>
              </a:ext>
            </a:extLst>
          </p:cNvPr>
          <p:cNvSpPr txBox="1"/>
          <p:nvPr/>
        </p:nvSpPr>
        <p:spPr>
          <a:xfrm>
            <a:off x="598320" y="1145718"/>
            <a:ext cx="10995359" cy="5529719"/>
          </a:xfrm>
          <a:prstGeom prst="rect">
            <a:avLst/>
          </a:prstGeom>
          <a:noFill/>
        </p:spPr>
        <p:txBody>
          <a:bodyPr wrap="square" rtlCol="0">
            <a:spAutoFit/>
          </a:bodyPr>
          <a:lstStyle/>
          <a:p>
            <a:pPr algn="ctr">
              <a:spcAft>
                <a:spcPts val="4000"/>
              </a:spcAft>
            </a:pPr>
            <a:r>
              <a:rPr lang="en-US" sz="3200" dirty="0">
                <a:latin typeface="Century" panose="02040604050505020304" pitchFamily="18" charset="0"/>
              </a:rPr>
              <a:t>“Conflicts, even of long-standing duration, can be resolved if we can just keep the flow of communication going in which people come out of their heads and stop criticizing and analyzing each other, and instead get in touch with their needs, and hear the needs of others, and realize the interdependence that we all have in relation to each other. We can’t win at somebody else’s expense. We can only fully be satisfied when the other person’s needs are fulfilled as well as our own.”</a:t>
            </a:r>
          </a:p>
          <a:p>
            <a:pPr algn="ctr">
              <a:spcAft>
                <a:spcPts val="4000"/>
              </a:spcAft>
            </a:pPr>
            <a:r>
              <a:rPr lang="en-US" sz="2000" dirty="0">
                <a:latin typeface="Century" panose="02040604050505020304" pitchFamily="18" charset="0"/>
              </a:rPr>
              <a:t>(Marshall Rosenberg)</a:t>
            </a:r>
          </a:p>
        </p:txBody>
      </p:sp>
      <p:sp>
        <p:nvSpPr>
          <p:cNvPr id="4" name="Slide Number Placeholder 2">
            <a:extLst>
              <a:ext uri="{FF2B5EF4-FFF2-40B4-BE49-F238E27FC236}">
                <a16:creationId xmlns:a16="http://schemas.microsoft.com/office/drawing/2014/main" id="{7C894060-2FCD-53B8-DAA2-F5316C1A8447}"/>
              </a:ext>
            </a:extLst>
          </p:cNvPr>
          <p:cNvSpPr>
            <a:spLocks noGrp="1"/>
          </p:cNvSpPr>
          <p:nvPr>
            <p:ph type="sldNum" sz="quarter" idx="12"/>
          </p:nvPr>
        </p:nvSpPr>
        <p:spPr>
          <a:xfrm>
            <a:off x="11694687" y="6492875"/>
            <a:ext cx="497313" cy="365125"/>
          </a:xfrm>
        </p:spPr>
        <p:txBody>
          <a:bodyPr/>
          <a:lstStyle/>
          <a:p>
            <a:r>
              <a:rPr lang="en-US" sz="1800" b="1" dirty="0"/>
              <a:t>10</a:t>
            </a:r>
          </a:p>
        </p:txBody>
      </p:sp>
    </p:spTree>
    <p:custDataLst>
      <p:tags r:id="rId1"/>
    </p:custDataLst>
    <p:extLst>
      <p:ext uri="{BB962C8B-B14F-4D97-AF65-F5344CB8AC3E}">
        <p14:creationId xmlns:p14="http://schemas.microsoft.com/office/powerpoint/2010/main" val="23784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7A4A34-F905-3289-5D6A-5C39C1E2843B}"/>
              </a:ext>
            </a:extLst>
          </p:cNvPr>
          <p:cNvSpPr txBox="1"/>
          <p:nvPr/>
        </p:nvSpPr>
        <p:spPr>
          <a:xfrm>
            <a:off x="4849905" y="213013"/>
            <a:ext cx="3513808" cy="2246769"/>
          </a:xfrm>
          <a:prstGeom prst="rect">
            <a:avLst/>
          </a:prstGeom>
          <a:noFill/>
        </p:spPr>
        <p:txBody>
          <a:bodyPr wrap="square" rtlCol="0">
            <a:spAutoFit/>
          </a:bodyPr>
          <a:lstStyle/>
          <a:p>
            <a:pPr algn="ctr"/>
            <a:r>
              <a:rPr lang="en-CA" sz="2800" dirty="0">
                <a:latin typeface="Century" panose="02040604050505020304" pitchFamily="18" charset="0"/>
                <a:cs typeface="Arial" panose="020B0604020202020204" pitchFamily="34" charset="0"/>
              </a:rPr>
              <a:t>What might be </a:t>
            </a:r>
          </a:p>
          <a:p>
            <a:pPr algn="ctr"/>
            <a:r>
              <a:rPr lang="en-CA" sz="2800" dirty="0">
                <a:latin typeface="Century" panose="02040604050505020304" pitchFamily="18" charset="0"/>
                <a:cs typeface="Arial" panose="020B0604020202020204" pitchFamily="34" charset="0"/>
              </a:rPr>
              <a:t>some of the concerns/needs of the people in each conflict?</a:t>
            </a:r>
          </a:p>
        </p:txBody>
      </p:sp>
      <p:sp>
        <p:nvSpPr>
          <p:cNvPr id="7" name="Oval 6">
            <a:extLst>
              <a:ext uri="{FF2B5EF4-FFF2-40B4-BE49-F238E27FC236}">
                <a16:creationId xmlns:a16="http://schemas.microsoft.com/office/drawing/2014/main" id="{A095AB32-2720-F053-C66D-045DBDEFA2FB}"/>
              </a:ext>
            </a:extLst>
          </p:cNvPr>
          <p:cNvSpPr/>
          <p:nvPr/>
        </p:nvSpPr>
        <p:spPr>
          <a:xfrm>
            <a:off x="1426464" y="346619"/>
            <a:ext cx="3023616" cy="277977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4000"/>
              </a:spcAft>
            </a:pPr>
            <a:r>
              <a:rPr lang="en-US" sz="1800" i="1" dirty="0">
                <a:solidFill>
                  <a:schemeClr val="tx1"/>
                </a:solidFill>
                <a:latin typeface="Century" panose="02040604050505020304" pitchFamily="18" charset="0"/>
              </a:rPr>
              <a:t>Martha would like to try being a parish council president, but she is hesitating.</a:t>
            </a:r>
            <a:endParaRPr lang="en-US" sz="1800" dirty="0">
              <a:solidFill>
                <a:schemeClr val="tx1"/>
              </a:solidFill>
              <a:latin typeface="Century" panose="02040604050505020304" pitchFamily="18" charset="0"/>
            </a:endParaRPr>
          </a:p>
        </p:txBody>
      </p:sp>
      <p:sp>
        <p:nvSpPr>
          <p:cNvPr id="8" name="Oval 7">
            <a:extLst>
              <a:ext uri="{FF2B5EF4-FFF2-40B4-BE49-F238E27FC236}">
                <a16:creationId xmlns:a16="http://schemas.microsoft.com/office/drawing/2014/main" id="{FF3C804B-3883-51E4-9341-9346CD006DED}"/>
              </a:ext>
            </a:extLst>
          </p:cNvPr>
          <p:cNvSpPr/>
          <p:nvPr/>
        </p:nvSpPr>
        <p:spPr>
          <a:xfrm>
            <a:off x="1426463" y="3576574"/>
            <a:ext cx="3106451" cy="2779776"/>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tabLst>
                <a:tab pos="0" algn="l"/>
              </a:tabLst>
            </a:pPr>
            <a:r>
              <a:rPr lang="en-US" i="1" dirty="0">
                <a:solidFill>
                  <a:schemeClr val="tx1"/>
                </a:solidFill>
                <a:latin typeface="Century" panose="02040604050505020304" pitchFamily="18" charset="0"/>
              </a:rPr>
              <a:t>Sara </a:t>
            </a:r>
          </a:p>
          <a:p>
            <a:pPr algn="ctr">
              <a:tabLst>
                <a:tab pos="0" algn="l"/>
              </a:tabLst>
            </a:pPr>
            <a:r>
              <a:rPr lang="en-US" i="1" dirty="0">
                <a:solidFill>
                  <a:schemeClr val="tx1"/>
                </a:solidFill>
                <a:latin typeface="Century" panose="02040604050505020304" pitchFamily="18" charset="0"/>
              </a:rPr>
              <a:t>would like to try something new for the annual fund-raising</a:t>
            </a:r>
            <a:r>
              <a:rPr lang="en-US" sz="900" i="1" dirty="0">
                <a:solidFill>
                  <a:schemeClr val="tx1"/>
                </a:solidFill>
                <a:latin typeface="Century" panose="02040604050505020304" pitchFamily="18" charset="0"/>
              </a:rPr>
              <a:t> </a:t>
            </a:r>
            <a:r>
              <a:rPr lang="en-US" i="1" dirty="0">
                <a:solidFill>
                  <a:schemeClr val="tx1"/>
                </a:solidFill>
                <a:latin typeface="Century" panose="02040604050505020304" pitchFamily="18" charset="0"/>
              </a:rPr>
              <a:t>tea,</a:t>
            </a:r>
            <a:r>
              <a:rPr lang="en-US" sz="900" i="1" dirty="0">
                <a:solidFill>
                  <a:schemeClr val="tx1"/>
                </a:solidFill>
                <a:latin typeface="Century" panose="02040604050505020304" pitchFamily="18" charset="0"/>
              </a:rPr>
              <a:t> </a:t>
            </a:r>
            <a:r>
              <a:rPr lang="en-US" i="1" dirty="0">
                <a:solidFill>
                  <a:schemeClr val="tx1"/>
                </a:solidFill>
                <a:latin typeface="Century" panose="02040604050505020304" pitchFamily="18" charset="0"/>
              </a:rPr>
              <a:t>but</a:t>
            </a:r>
            <a:r>
              <a:rPr lang="en-US" sz="900" i="1" dirty="0">
                <a:solidFill>
                  <a:schemeClr val="tx1"/>
                </a:solidFill>
                <a:latin typeface="Century" panose="02040604050505020304" pitchFamily="18" charset="0"/>
              </a:rPr>
              <a:t> </a:t>
            </a:r>
            <a:r>
              <a:rPr lang="en-US" i="1" dirty="0">
                <a:solidFill>
                  <a:schemeClr val="tx1"/>
                </a:solidFill>
                <a:latin typeface="Century" panose="02040604050505020304" pitchFamily="18" charset="0"/>
              </a:rPr>
              <a:t>this is Janet’s</a:t>
            </a:r>
            <a:r>
              <a:rPr lang="en-US" sz="1000" i="1" dirty="0">
                <a:solidFill>
                  <a:schemeClr val="tx1"/>
                </a:solidFill>
                <a:latin typeface="Century" panose="02040604050505020304" pitchFamily="18" charset="0"/>
              </a:rPr>
              <a:t> </a:t>
            </a:r>
            <a:r>
              <a:rPr lang="en-US" i="1" dirty="0">
                <a:solidFill>
                  <a:schemeClr val="tx1"/>
                </a:solidFill>
                <a:latin typeface="Century" panose="02040604050505020304" pitchFamily="18" charset="0"/>
              </a:rPr>
              <a:t>area,</a:t>
            </a:r>
            <a:r>
              <a:rPr lang="en-US" sz="900" i="1" dirty="0">
                <a:solidFill>
                  <a:schemeClr val="tx1"/>
                </a:solidFill>
                <a:latin typeface="Century" panose="02040604050505020304" pitchFamily="18" charset="0"/>
              </a:rPr>
              <a:t> </a:t>
            </a:r>
            <a:r>
              <a:rPr lang="en-US" i="1" dirty="0">
                <a:solidFill>
                  <a:schemeClr val="tx1"/>
                </a:solidFill>
                <a:latin typeface="Century" panose="02040604050505020304" pitchFamily="18" charset="0"/>
              </a:rPr>
              <a:t>and she doesn’t want anything to change.</a:t>
            </a:r>
          </a:p>
        </p:txBody>
      </p:sp>
      <p:sp>
        <p:nvSpPr>
          <p:cNvPr id="9" name="Oval 8">
            <a:extLst>
              <a:ext uri="{FF2B5EF4-FFF2-40B4-BE49-F238E27FC236}">
                <a16:creationId xmlns:a16="http://schemas.microsoft.com/office/drawing/2014/main" id="{8A7B7DEE-3D0E-2ED3-CF34-E0AB9C6C4D8C}"/>
              </a:ext>
            </a:extLst>
          </p:cNvPr>
          <p:cNvSpPr/>
          <p:nvPr/>
        </p:nvSpPr>
        <p:spPr>
          <a:xfrm>
            <a:off x="8790431" y="346619"/>
            <a:ext cx="3023616" cy="2779776"/>
          </a:xfrm>
          <a:prstGeom prst="ellipse">
            <a:avLst/>
          </a:prstGeom>
          <a:solidFill>
            <a:srgbClr val="97E4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latin typeface="Century" panose="02040604050505020304" pitchFamily="18" charset="0"/>
              </a:rPr>
              <a:t>Some women want their parish council to focus on social activities; others would like to focus on social</a:t>
            </a:r>
          </a:p>
          <a:p>
            <a:pPr algn="ctr"/>
            <a:r>
              <a:rPr lang="en-US" sz="1800" i="1" dirty="0">
                <a:solidFill>
                  <a:schemeClr val="tx1"/>
                </a:solidFill>
                <a:latin typeface="Century" panose="02040604050505020304" pitchFamily="18" charset="0"/>
              </a:rPr>
              <a:t>justice areas.</a:t>
            </a:r>
            <a:endParaRPr lang="en-US" sz="1800" dirty="0">
              <a:solidFill>
                <a:schemeClr val="tx1"/>
              </a:solidFill>
              <a:latin typeface="Century" panose="02040604050505020304" pitchFamily="18" charset="0"/>
            </a:endParaRPr>
          </a:p>
        </p:txBody>
      </p:sp>
      <p:sp>
        <p:nvSpPr>
          <p:cNvPr id="10" name="Oval 9">
            <a:extLst>
              <a:ext uri="{FF2B5EF4-FFF2-40B4-BE49-F238E27FC236}">
                <a16:creationId xmlns:a16="http://schemas.microsoft.com/office/drawing/2014/main" id="{4845B872-91A6-8966-DA72-CD69ABA1EAE6}"/>
              </a:ext>
            </a:extLst>
          </p:cNvPr>
          <p:cNvSpPr/>
          <p:nvPr/>
        </p:nvSpPr>
        <p:spPr>
          <a:xfrm>
            <a:off x="8680703" y="3576574"/>
            <a:ext cx="3023616" cy="2779776"/>
          </a:xfrm>
          <a:prstGeom prst="ellipse">
            <a:avLst/>
          </a:pr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latin typeface="Century" panose="02040604050505020304" pitchFamily="18" charset="0"/>
              </a:rPr>
              <a:t>While standing on the street for the March for </a:t>
            </a:r>
            <a:r>
              <a:rPr lang="en-US" i="1" dirty="0">
                <a:solidFill>
                  <a:schemeClr val="tx1"/>
                </a:solidFill>
                <a:latin typeface="Century" panose="02040604050505020304" pitchFamily="18" charset="0"/>
              </a:rPr>
              <a:t>Li</a:t>
            </a:r>
            <a:r>
              <a:rPr lang="en-US" sz="1800" i="1" dirty="0">
                <a:solidFill>
                  <a:schemeClr val="tx1"/>
                </a:solidFill>
                <a:latin typeface="Century" panose="02040604050505020304" pitchFamily="18" charset="0"/>
              </a:rPr>
              <a:t>fe, a person comes over in disgust to argue with you about abortion.</a:t>
            </a:r>
          </a:p>
        </p:txBody>
      </p:sp>
      <p:sp>
        <p:nvSpPr>
          <p:cNvPr id="11" name="TextBox 10">
            <a:extLst>
              <a:ext uri="{FF2B5EF4-FFF2-40B4-BE49-F238E27FC236}">
                <a16:creationId xmlns:a16="http://schemas.microsoft.com/office/drawing/2014/main" id="{91A7320C-813F-7E81-96F8-F792BFF66D11}"/>
              </a:ext>
            </a:extLst>
          </p:cNvPr>
          <p:cNvSpPr txBox="1"/>
          <p:nvPr/>
        </p:nvSpPr>
        <p:spPr>
          <a:xfrm>
            <a:off x="4352545" y="2733685"/>
            <a:ext cx="4425694" cy="1815882"/>
          </a:xfrm>
          <a:prstGeom prst="rect">
            <a:avLst/>
          </a:prstGeom>
          <a:noFill/>
        </p:spPr>
        <p:txBody>
          <a:bodyPr wrap="square" rtlCol="0">
            <a:spAutoFit/>
          </a:bodyPr>
          <a:lstStyle/>
          <a:p>
            <a:pPr algn="ctr"/>
            <a:r>
              <a:rPr lang="en-CA" sz="2800" dirty="0">
                <a:latin typeface="Century" panose="02040604050505020304" pitchFamily="18" charset="0"/>
                <a:cs typeface="Arial" panose="020B0604020202020204" pitchFamily="34" charset="0"/>
              </a:rPr>
              <a:t>How would you find out? What would you say?</a:t>
            </a:r>
          </a:p>
          <a:p>
            <a:pPr algn="ctr"/>
            <a:r>
              <a:rPr lang="en-CA" sz="2800" dirty="0">
                <a:latin typeface="Century" panose="02040604050505020304" pitchFamily="18" charset="0"/>
                <a:cs typeface="Arial" panose="020B0604020202020204" pitchFamily="34" charset="0"/>
              </a:rPr>
              <a:t>What questions would you ask?</a:t>
            </a:r>
          </a:p>
        </p:txBody>
      </p:sp>
      <p:sp>
        <p:nvSpPr>
          <p:cNvPr id="12" name="TextBox 11">
            <a:extLst>
              <a:ext uri="{FF2B5EF4-FFF2-40B4-BE49-F238E27FC236}">
                <a16:creationId xmlns:a16="http://schemas.microsoft.com/office/drawing/2014/main" id="{B0966329-E5A3-116E-E234-6475E6DF42E4}"/>
              </a:ext>
            </a:extLst>
          </p:cNvPr>
          <p:cNvSpPr txBox="1"/>
          <p:nvPr/>
        </p:nvSpPr>
        <p:spPr>
          <a:xfrm>
            <a:off x="4849905" y="4966462"/>
            <a:ext cx="3513808" cy="1384995"/>
          </a:xfrm>
          <a:prstGeom prst="rect">
            <a:avLst/>
          </a:prstGeom>
          <a:noFill/>
        </p:spPr>
        <p:txBody>
          <a:bodyPr wrap="square" rtlCol="0">
            <a:spAutoFit/>
          </a:bodyPr>
          <a:lstStyle/>
          <a:p>
            <a:pPr algn="ctr"/>
            <a:r>
              <a:rPr lang="en-CA" sz="2800" dirty="0">
                <a:latin typeface="Century" panose="02040604050505020304" pitchFamily="18" charset="0"/>
                <a:cs typeface="Arial" panose="020B0604020202020204" pitchFamily="34" charset="0"/>
              </a:rPr>
              <a:t>How might you try to create a WIN-WIN result?</a:t>
            </a:r>
          </a:p>
        </p:txBody>
      </p:sp>
      <p:sp>
        <p:nvSpPr>
          <p:cNvPr id="13" name="Slide Number Placeholder 2">
            <a:extLst>
              <a:ext uri="{FF2B5EF4-FFF2-40B4-BE49-F238E27FC236}">
                <a16:creationId xmlns:a16="http://schemas.microsoft.com/office/drawing/2014/main" id="{8B72474F-D10B-959E-E6E7-A26412EA4C11}"/>
              </a:ext>
            </a:extLst>
          </p:cNvPr>
          <p:cNvSpPr txBox="1">
            <a:spLocks/>
          </p:cNvSpPr>
          <p:nvPr/>
        </p:nvSpPr>
        <p:spPr>
          <a:xfrm>
            <a:off x="11694687" y="6492875"/>
            <a:ext cx="497313" cy="365125"/>
          </a:xfrm>
          <a:prstGeom prst="rect">
            <a:avLst/>
          </a:prstGeom>
        </p:spPr>
        <p:txBody>
          <a:bodyPr vert="horz" lIns="91440" tIns="45720" rIns="91440" bIns="45720" rtlCol="0" anchor="ct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11</a:t>
            </a:r>
          </a:p>
        </p:txBody>
      </p:sp>
    </p:spTree>
    <p:custDataLst>
      <p:tags r:id="rId1"/>
    </p:custDataLst>
    <p:extLst>
      <p:ext uri="{BB962C8B-B14F-4D97-AF65-F5344CB8AC3E}">
        <p14:creationId xmlns:p14="http://schemas.microsoft.com/office/powerpoint/2010/main" val="169179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1000"/>
                                        <p:tgtEl>
                                          <p:spTgt spid="9">
                                            <p:txEl>
                                              <p:pRg st="0" end="0"/>
                                            </p:txEl>
                                          </p:spTgt>
                                        </p:tgtEl>
                                      </p:cBhvr>
                                    </p:animEffect>
                                    <p:anim calcmode="lin" valueType="num">
                                      <p:cBhvr>
                                        <p:cTn id="2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1000"/>
                                        <p:tgtEl>
                                          <p:spTgt spid="9">
                                            <p:txEl>
                                              <p:pRg st="1" end="1"/>
                                            </p:txEl>
                                          </p:spTgt>
                                        </p:tgtEl>
                                      </p:cBhvr>
                                    </p:animEffect>
                                    <p:anim calcmode="lin" valueType="num">
                                      <p:cBhvr>
                                        <p:cTn id="3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1000"/>
                                        <p:tgtEl>
                                          <p:spTgt spid="10">
                                            <p:txEl>
                                              <p:pRg st="0" end="0"/>
                                            </p:txEl>
                                          </p:spTgt>
                                        </p:tgtEl>
                                      </p:cBhvr>
                                    </p:animEffect>
                                    <p:anim calcmode="lin" valueType="num">
                                      <p:cBhvr>
                                        <p:cTn id="3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lden fireworks display in dark sky">
            <a:extLst>
              <a:ext uri="{FF2B5EF4-FFF2-40B4-BE49-F238E27FC236}">
                <a16:creationId xmlns:a16="http://schemas.microsoft.com/office/drawing/2014/main" id="{2E261B0E-2EB7-63E0-B6AE-B2F5E1B17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3168"/>
            <a:ext cx="12192000" cy="5894832"/>
          </a:xfrm>
          <a:prstGeom prst="rect">
            <a:avLst/>
          </a:prstGeom>
        </p:spPr>
      </p:pic>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0" y="-3622"/>
            <a:ext cx="12192000" cy="789565"/>
          </a:xfrm>
        </p:spPr>
        <p:txBody>
          <a:bodyPr>
            <a:normAutofit/>
          </a:bodyPr>
          <a:lstStyle/>
          <a:p>
            <a:r>
              <a:rPr lang="en-CA" dirty="0"/>
              <a:t>Other conditions leading to Win-win</a:t>
            </a:r>
          </a:p>
        </p:txBody>
      </p:sp>
      <p:sp>
        <p:nvSpPr>
          <p:cNvPr id="3" name="TextBox 2">
            <a:extLst>
              <a:ext uri="{FF2B5EF4-FFF2-40B4-BE49-F238E27FC236}">
                <a16:creationId xmlns:a16="http://schemas.microsoft.com/office/drawing/2014/main" id="{66F30C2C-4C50-9012-A9F1-A99D8B9ACC5A}"/>
              </a:ext>
            </a:extLst>
          </p:cNvPr>
          <p:cNvSpPr txBox="1"/>
          <p:nvPr/>
        </p:nvSpPr>
        <p:spPr>
          <a:xfrm>
            <a:off x="7760266" y="1127276"/>
            <a:ext cx="3218688" cy="584775"/>
          </a:xfrm>
          <a:prstGeom prst="rect">
            <a:avLst/>
          </a:prstGeom>
          <a:noFill/>
        </p:spPr>
        <p:txBody>
          <a:bodyPr wrap="square" rtlCol="0">
            <a:spAutoFit/>
          </a:bodyPr>
          <a:lstStyle/>
          <a:p>
            <a:pPr>
              <a:spcAft>
                <a:spcPts val="4000"/>
              </a:spcAft>
            </a:pPr>
            <a:r>
              <a:rPr lang="en-US" sz="3200" i="1" dirty="0">
                <a:solidFill>
                  <a:schemeClr val="bg1"/>
                </a:solidFill>
                <a:latin typeface="Century" panose="02040604050505020304" pitchFamily="18" charset="0"/>
              </a:rPr>
              <a:t>Cooperation</a:t>
            </a:r>
            <a:endParaRPr lang="en-US" sz="3200" dirty="0">
              <a:solidFill>
                <a:schemeClr val="bg1"/>
              </a:solidFill>
              <a:latin typeface="Century" panose="02040604050505020304" pitchFamily="18" charset="0"/>
            </a:endParaRPr>
          </a:p>
        </p:txBody>
      </p:sp>
      <p:sp>
        <p:nvSpPr>
          <p:cNvPr id="4" name="Slide Number Placeholder 2">
            <a:extLst>
              <a:ext uri="{FF2B5EF4-FFF2-40B4-BE49-F238E27FC236}">
                <a16:creationId xmlns:a16="http://schemas.microsoft.com/office/drawing/2014/main" id="{7C894060-2FCD-53B8-DAA2-F5316C1A8447}"/>
              </a:ext>
            </a:extLst>
          </p:cNvPr>
          <p:cNvSpPr>
            <a:spLocks noGrp="1"/>
          </p:cNvSpPr>
          <p:nvPr>
            <p:ph type="sldNum" sz="quarter" idx="12"/>
          </p:nvPr>
        </p:nvSpPr>
        <p:spPr>
          <a:xfrm>
            <a:off x="11694687" y="6492875"/>
            <a:ext cx="497313" cy="365125"/>
          </a:xfrm>
        </p:spPr>
        <p:txBody>
          <a:bodyPr/>
          <a:lstStyle/>
          <a:p>
            <a:r>
              <a:rPr lang="en-US" sz="1800" b="1" dirty="0">
                <a:solidFill>
                  <a:schemeClr val="bg1"/>
                </a:solidFill>
              </a:rPr>
              <a:t>12</a:t>
            </a:r>
          </a:p>
        </p:txBody>
      </p:sp>
      <p:sp>
        <p:nvSpPr>
          <p:cNvPr id="14" name="TextBox 13">
            <a:extLst>
              <a:ext uri="{FF2B5EF4-FFF2-40B4-BE49-F238E27FC236}">
                <a16:creationId xmlns:a16="http://schemas.microsoft.com/office/drawing/2014/main" id="{9A525DEA-3D2F-038C-FA03-8635EB05FDAD}"/>
              </a:ext>
            </a:extLst>
          </p:cNvPr>
          <p:cNvSpPr txBox="1"/>
          <p:nvPr/>
        </p:nvSpPr>
        <p:spPr>
          <a:xfrm>
            <a:off x="-411510" y="4612974"/>
            <a:ext cx="3218688" cy="1077218"/>
          </a:xfrm>
          <a:prstGeom prst="rect">
            <a:avLst/>
          </a:prstGeom>
          <a:noFill/>
        </p:spPr>
        <p:txBody>
          <a:bodyPr wrap="square" rtlCol="0">
            <a:spAutoFit/>
          </a:bodyPr>
          <a:lstStyle/>
          <a:p>
            <a:pPr algn="ctr">
              <a:spcAft>
                <a:spcPts val="4000"/>
              </a:spcAft>
            </a:pPr>
            <a:r>
              <a:rPr lang="en-US" sz="3200" i="1" dirty="0">
                <a:solidFill>
                  <a:schemeClr val="bg1"/>
                </a:solidFill>
                <a:latin typeface="Century" panose="02040604050505020304" pitchFamily="18" charset="0"/>
              </a:rPr>
              <a:t>Effective listening</a:t>
            </a:r>
            <a:endParaRPr lang="en-US" sz="3200" dirty="0">
              <a:solidFill>
                <a:schemeClr val="bg1"/>
              </a:solidFill>
              <a:latin typeface="Century" panose="02040604050505020304" pitchFamily="18" charset="0"/>
            </a:endParaRPr>
          </a:p>
        </p:txBody>
      </p:sp>
      <p:sp>
        <p:nvSpPr>
          <p:cNvPr id="15" name="TextBox 14">
            <a:extLst>
              <a:ext uri="{FF2B5EF4-FFF2-40B4-BE49-F238E27FC236}">
                <a16:creationId xmlns:a16="http://schemas.microsoft.com/office/drawing/2014/main" id="{26FB7231-8D3D-1402-D02A-8CD379BBEA26}"/>
              </a:ext>
            </a:extLst>
          </p:cNvPr>
          <p:cNvSpPr txBox="1"/>
          <p:nvPr/>
        </p:nvSpPr>
        <p:spPr>
          <a:xfrm>
            <a:off x="234434" y="1551758"/>
            <a:ext cx="3218688" cy="1077218"/>
          </a:xfrm>
          <a:prstGeom prst="rect">
            <a:avLst/>
          </a:prstGeom>
          <a:noFill/>
        </p:spPr>
        <p:txBody>
          <a:bodyPr wrap="square" rtlCol="0">
            <a:spAutoFit/>
          </a:bodyPr>
          <a:lstStyle/>
          <a:p>
            <a:pPr algn="ctr">
              <a:spcAft>
                <a:spcPts val="4000"/>
              </a:spcAft>
            </a:pPr>
            <a:r>
              <a:rPr lang="en-US" sz="3200" i="1" dirty="0">
                <a:solidFill>
                  <a:schemeClr val="bg1"/>
                </a:solidFill>
                <a:latin typeface="Century" panose="02040604050505020304" pitchFamily="18" charset="0"/>
              </a:rPr>
              <a:t>Desire to solve the conflict</a:t>
            </a:r>
            <a:endParaRPr lang="en-US" sz="3200" dirty="0">
              <a:solidFill>
                <a:schemeClr val="bg1"/>
              </a:solidFill>
              <a:latin typeface="Century" panose="02040604050505020304" pitchFamily="18" charset="0"/>
            </a:endParaRPr>
          </a:p>
        </p:txBody>
      </p:sp>
      <p:sp>
        <p:nvSpPr>
          <p:cNvPr id="16" name="TextBox 15">
            <a:extLst>
              <a:ext uri="{FF2B5EF4-FFF2-40B4-BE49-F238E27FC236}">
                <a16:creationId xmlns:a16="http://schemas.microsoft.com/office/drawing/2014/main" id="{02AF19B6-4CE0-2AA8-76C9-575C45ADAC5D}"/>
              </a:ext>
            </a:extLst>
          </p:cNvPr>
          <p:cNvSpPr txBox="1"/>
          <p:nvPr/>
        </p:nvSpPr>
        <p:spPr>
          <a:xfrm>
            <a:off x="9081700" y="5415657"/>
            <a:ext cx="2792639" cy="1077218"/>
          </a:xfrm>
          <a:prstGeom prst="rect">
            <a:avLst/>
          </a:prstGeom>
          <a:noFill/>
        </p:spPr>
        <p:txBody>
          <a:bodyPr wrap="square" rtlCol="0">
            <a:spAutoFit/>
          </a:bodyPr>
          <a:lstStyle/>
          <a:p>
            <a:pPr algn="ctr"/>
            <a:r>
              <a:rPr lang="en-US" sz="3200" i="1" dirty="0">
                <a:solidFill>
                  <a:schemeClr val="bg1"/>
                </a:solidFill>
                <a:latin typeface="Century" panose="02040604050505020304" pitchFamily="18" charset="0"/>
              </a:rPr>
              <a:t>Controlled </a:t>
            </a:r>
          </a:p>
          <a:p>
            <a:pPr algn="ctr"/>
            <a:r>
              <a:rPr lang="en-US" sz="3200" i="1" dirty="0">
                <a:solidFill>
                  <a:schemeClr val="bg1"/>
                </a:solidFill>
                <a:latin typeface="Century" panose="02040604050505020304" pitchFamily="18" charset="0"/>
              </a:rPr>
              <a:t>emotions</a:t>
            </a:r>
            <a:endParaRPr lang="en-US" sz="3200" dirty="0">
              <a:solidFill>
                <a:schemeClr val="bg1"/>
              </a:solidFill>
              <a:latin typeface="Century" panose="02040604050505020304" pitchFamily="18" charset="0"/>
            </a:endParaRPr>
          </a:p>
        </p:txBody>
      </p:sp>
      <p:sp>
        <p:nvSpPr>
          <p:cNvPr id="8" name="TextBox 7">
            <a:extLst>
              <a:ext uri="{FF2B5EF4-FFF2-40B4-BE49-F238E27FC236}">
                <a16:creationId xmlns:a16="http://schemas.microsoft.com/office/drawing/2014/main" id="{AB9923C1-570E-879D-1EE9-EBEABA1CDBAC}"/>
              </a:ext>
            </a:extLst>
          </p:cNvPr>
          <p:cNvSpPr txBox="1"/>
          <p:nvPr/>
        </p:nvSpPr>
        <p:spPr>
          <a:xfrm>
            <a:off x="3907287" y="5415657"/>
            <a:ext cx="3218688" cy="1077218"/>
          </a:xfrm>
          <a:prstGeom prst="rect">
            <a:avLst/>
          </a:prstGeom>
          <a:noFill/>
        </p:spPr>
        <p:txBody>
          <a:bodyPr wrap="square" rtlCol="0">
            <a:spAutoFit/>
          </a:bodyPr>
          <a:lstStyle/>
          <a:p>
            <a:pPr algn="ctr"/>
            <a:r>
              <a:rPr lang="en-US" sz="3200" i="1" dirty="0">
                <a:solidFill>
                  <a:schemeClr val="bg1"/>
                </a:solidFill>
                <a:latin typeface="Century" panose="02040604050505020304" pitchFamily="18" charset="0"/>
              </a:rPr>
              <a:t>Using “I” </a:t>
            </a:r>
          </a:p>
          <a:p>
            <a:pPr algn="ctr"/>
            <a:r>
              <a:rPr lang="en-US" sz="3200" i="1" dirty="0">
                <a:solidFill>
                  <a:schemeClr val="bg1"/>
                </a:solidFill>
                <a:latin typeface="Century" panose="02040604050505020304" pitchFamily="18" charset="0"/>
              </a:rPr>
              <a:t>not “you”</a:t>
            </a:r>
            <a:endParaRPr lang="en-US" sz="3200" dirty="0">
              <a:solidFill>
                <a:schemeClr val="bg1"/>
              </a:solidFill>
              <a:latin typeface="Century" panose="02040604050505020304" pitchFamily="18" charset="0"/>
            </a:endParaRPr>
          </a:p>
        </p:txBody>
      </p:sp>
      <p:sp>
        <p:nvSpPr>
          <p:cNvPr id="11" name="TextBox 10">
            <a:extLst>
              <a:ext uri="{FF2B5EF4-FFF2-40B4-BE49-F238E27FC236}">
                <a16:creationId xmlns:a16="http://schemas.microsoft.com/office/drawing/2014/main" id="{D64BD6EF-6D57-0C36-1606-E7F360669DE4}"/>
              </a:ext>
            </a:extLst>
          </p:cNvPr>
          <p:cNvSpPr txBox="1"/>
          <p:nvPr/>
        </p:nvSpPr>
        <p:spPr>
          <a:xfrm>
            <a:off x="9081700" y="2548238"/>
            <a:ext cx="3110300" cy="1569660"/>
          </a:xfrm>
          <a:prstGeom prst="rect">
            <a:avLst/>
          </a:prstGeom>
          <a:noFill/>
        </p:spPr>
        <p:txBody>
          <a:bodyPr wrap="square" rtlCol="0">
            <a:spAutoFit/>
          </a:bodyPr>
          <a:lstStyle/>
          <a:p>
            <a:pPr algn="ctr"/>
            <a:r>
              <a:rPr lang="en-US" sz="3200" i="1" dirty="0">
                <a:solidFill>
                  <a:schemeClr val="bg1"/>
                </a:solidFill>
                <a:latin typeface="Century" panose="02040604050505020304" pitchFamily="18" charset="0"/>
              </a:rPr>
              <a:t>Focusing on the problem, not the person</a:t>
            </a:r>
            <a:endParaRPr lang="en-US" sz="3200" dirty="0">
              <a:solidFill>
                <a:schemeClr val="bg1"/>
              </a:solidFill>
              <a:latin typeface="Century" panose="02040604050505020304" pitchFamily="18" charset="0"/>
            </a:endParaRPr>
          </a:p>
        </p:txBody>
      </p:sp>
    </p:spTree>
    <p:custDataLst>
      <p:tags r:id="rId1"/>
    </p:custDataLst>
    <p:extLst>
      <p:ext uri="{BB962C8B-B14F-4D97-AF65-F5344CB8AC3E}">
        <p14:creationId xmlns:p14="http://schemas.microsoft.com/office/powerpoint/2010/main" val="87874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500"/>
                                        <p:tgtEl>
                                          <p:spTgt spid="16">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fade">
                                      <p:cBhvr>
                                        <p:cTn id="3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face on a red background&#10;&#10;Description automatically generated">
            <a:extLst>
              <a:ext uri="{FF2B5EF4-FFF2-40B4-BE49-F238E27FC236}">
                <a16:creationId xmlns:a16="http://schemas.microsoft.com/office/drawing/2014/main" id="{74BDDF4D-18DA-F4F3-8D8D-E34FC2892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1" y="966020"/>
            <a:ext cx="12263718" cy="5891980"/>
          </a:xfrm>
          <a:prstGeom prst="rect">
            <a:avLst/>
          </a:prstGeom>
        </p:spPr>
      </p:pic>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0" y="-3622"/>
            <a:ext cx="12192000" cy="789565"/>
          </a:xfrm>
        </p:spPr>
        <p:txBody>
          <a:bodyPr>
            <a:normAutofit/>
          </a:bodyPr>
          <a:lstStyle/>
          <a:p>
            <a:r>
              <a:rPr lang="en-CA" dirty="0"/>
              <a:t>Gets in the Way of Win-win</a:t>
            </a:r>
          </a:p>
        </p:txBody>
      </p:sp>
      <p:sp>
        <p:nvSpPr>
          <p:cNvPr id="4" name="Slide Number Placeholder 2">
            <a:extLst>
              <a:ext uri="{FF2B5EF4-FFF2-40B4-BE49-F238E27FC236}">
                <a16:creationId xmlns:a16="http://schemas.microsoft.com/office/drawing/2014/main" id="{7C894060-2FCD-53B8-DAA2-F5316C1A8447}"/>
              </a:ext>
            </a:extLst>
          </p:cNvPr>
          <p:cNvSpPr>
            <a:spLocks noGrp="1"/>
          </p:cNvSpPr>
          <p:nvPr>
            <p:ph type="sldNum" sz="quarter" idx="12"/>
          </p:nvPr>
        </p:nvSpPr>
        <p:spPr>
          <a:xfrm>
            <a:off x="11694687" y="6492875"/>
            <a:ext cx="497313" cy="365125"/>
          </a:xfrm>
        </p:spPr>
        <p:txBody>
          <a:bodyPr/>
          <a:lstStyle/>
          <a:p>
            <a:r>
              <a:rPr lang="en-US" sz="1800" b="1" dirty="0">
                <a:solidFill>
                  <a:schemeClr val="bg1"/>
                </a:solidFill>
              </a:rPr>
              <a:t>13</a:t>
            </a:r>
          </a:p>
        </p:txBody>
      </p:sp>
      <p:sp>
        <p:nvSpPr>
          <p:cNvPr id="11" name="TextBox 10">
            <a:extLst>
              <a:ext uri="{FF2B5EF4-FFF2-40B4-BE49-F238E27FC236}">
                <a16:creationId xmlns:a16="http://schemas.microsoft.com/office/drawing/2014/main" id="{2C75C92B-5AC9-D8CD-0737-EA62AAFAD478}"/>
              </a:ext>
            </a:extLst>
          </p:cNvPr>
          <p:cNvSpPr txBox="1"/>
          <p:nvPr/>
        </p:nvSpPr>
        <p:spPr>
          <a:xfrm>
            <a:off x="1925515" y="3085099"/>
            <a:ext cx="2712312" cy="2062103"/>
          </a:xfrm>
          <a:prstGeom prst="rect">
            <a:avLst/>
          </a:prstGeom>
          <a:noFill/>
        </p:spPr>
        <p:txBody>
          <a:bodyPr wrap="square" rtlCol="0">
            <a:spAutoFit/>
          </a:bodyPr>
          <a:lstStyle/>
          <a:p>
            <a:pPr algn="ctr">
              <a:spcAft>
                <a:spcPts val="4000"/>
              </a:spcAft>
            </a:pPr>
            <a:r>
              <a:rPr lang="en-US" sz="3200" i="1" dirty="0">
                <a:solidFill>
                  <a:schemeClr val="bg1"/>
                </a:solidFill>
                <a:latin typeface="Century" panose="02040604050505020304" pitchFamily="18" charset="0"/>
              </a:rPr>
              <a:t>Facial  expressions and body posture</a:t>
            </a:r>
            <a:endParaRPr lang="en-US" sz="3200" dirty="0">
              <a:solidFill>
                <a:schemeClr val="bg1"/>
              </a:solidFill>
              <a:latin typeface="Century" panose="02040604050505020304" pitchFamily="18" charset="0"/>
            </a:endParaRPr>
          </a:p>
        </p:txBody>
      </p:sp>
      <p:sp>
        <p:nvSpPr>
          <p:cNvPr id="12" name="TextBox 11">
            <a:extLst>
              <a:ext uri="{FF2B5EF4-FFF2-40B4-BE49-F238E27FC236}">
                <a16:creationId xmlns:a16="http://schemas.microsoft.com/office/drawing/2014/main" id="{6ED377A2-185B-372A-2831-60222486E586}"/>
              </a:ext>
            </a:extLst>
          </p:cNvPr>
          <p:cNvSpPr txBox="1"/>
          <p:nvPr/>
        </p:nvSpPr>
        <p:spPr>
          <a:xfrm>
            <a:off x="6201562" y="2359187"/>
            <a:ext cx="3218688" cy="584775"/>
          </a:xfrm>
          <a:prstGeom prst="rect">
            <a:avLst/>
          </a:prstGeom>
          <a:noFill/>
        </p:spPr>
        <p:txBody>
          <a:bodyPr wrap="square" rtlCol="0">
            <a:spAutoFit/>
          </a:bodyPr>
          <a:lstStyle/>
          <a:p>
            <a:pPr algn="ctr">
              <a:spcAft>
                <a:spcPts val="4000"/>
              </a:spcAft>
            </a:pPr>
            <a:r>
              <a:rPr lang="en-US" sz="3200" i="1" dirty="0">
                <a:solidFill>
                  <a:schemeClr val="bg1"/>
                </a:solidFill>
                <a:latin typeface="Century" panose="02040604050505020304" pitchFamily="18" charset="0"/>
              </a:rPr>
              <a:t>Making threats</a:t>
            </a:r>
            <a:endParaRPr lang="en-US" sz="3200" dirty="0">
              <a:solidFill>
                <a:schemeClr val="bg1"/>
              </a:solidFill>
              <a:latin typeface="Century" panose="02040604050505020304" pitchFamily="18" charset="0"/>
            </a:endParaRPr>
          </a:p>
        </p:txBody>
      </p:sp>
      <p:sp>
        <p:nvSpPr>
          <p:cNvPr id="13" name="TextBox 12">
            <a:extLst>
              <a:ext uri="{FF2B5EF4-FFF2-40B4-BE49-F238E27FC236}">
                <a16:creationId xmlns:a16="http://schemas.microsoft.com/office/drawing/2014/main" id="{EC40448C-AD38-2FD8-CF93-277B685F494B}"/>
              </a:ext>
            </a:extLst>
          </p:cNvPr>
          <p:cNvSpPr txBox="1"/>
          <p:nvPr/>
        </p:nvSpPr>
        <p:spPr>
          <a:xfrm>
            <a:off x="8171197" y="3331321"/>
            <a:ext cx="3218688" cy="1569660"/>
          </a:xfrm>
          <a:prstGeom prst="rect">
            <a:avLst/>
          </a:prstGeom>
          <a:noFill/>
        </p:spPr>
        <p:txBody>
          <a:bodyPr wrap="square" rtlCol="0">
            <a:spAutoFit/>
          </a:bodyPr>
          <a:lstStyle/>
          <a:p>
            <a:pPr algn="ctr">
              <a:spcAft>
                <a:spcPts val="4000"/>
              </a:spcAft>
            </a:pPr>
            <a:r>
              <a:rPr lang="en-US" sz="3200" i="1" dirty="0">
                <a:solidFill>
                  <a:schemeClr val="bg1"/>
                </a:solidFill>
                <a:latin typeface="Century" panose="02040604050505020304" pitchFamily="18" charset="0"/>
              </a:rPr>
              <a:t>Turning the conflict into competition</a:t>
            </a:r>
            <a:endParaRPr lang="en-US" sz="3200" dirty="0">
              <a:solidFill>
                <a:schemeClr val="bg1"/>
              </a:solidFill>
              <a:latin typeface="Century" panose="02040604050505020304" pitchFamily="18" charset="0"/>
            </a:endParaRPr>
          </a:p>
        </p:txBody>
      </p:sp>
      <p:sp>
        <p:nvSpPr>
          <p:cNvPr id="16" name="TextBox 15">
            <a:extLst>
              <a:ext uri="{FF2B5EF4-FFF2-40B4-BE49-F238E27FC236}">
                <a16:creationId xmlns:a16="http://schemas.microsoft.com/office/drawing/2014/main" id="{FEBFD723-9B56-47C4-85E0-474817ECB499}"/>
              </a:ext>
            </a:extLst>
          </p:cNvPr>
          <p:cNvSpPr txBox="1"/>
          <p:nvPr/>
        </p:nvSpPr>
        <p:spPr>
          <a:xfrm>
            <a:off x="5238391" y="5153474"/>
            <a:ext cx="3218688" cy="1569660"/>
          </a:xfrm>
          <a:prstGeom prst="rect">
            <a:avLst/>
          </a:prstGeom>
          <a:noFill/>
        </p:spPr>
        <p:txBody>
          <a:bodyPr wrap="square" rtlCol="0">
            <a:spAutoFit/>
          </a:bodyPr>
          <a:lstStyle/>
          <a:p>
            <a:pPr algn="ctr"/>
            <a:r>
              <a:rPr lang="en-US" sz="3200" i="1" dirty="0">
                <a:solidFill>
                  <a:schemeClr val="bg1"/>
                </a:solidFill>
                <a:latin typeface="Century" panose="02040604050505020304" pitchFamily="18" charset="0"/>
              </a:rPr>
              <a:t>Power struggle—taking sides</a:t>
            </a:r>
            <a:endParaRPr lang="en-US" sz="3200" dirty="0">
              <a:solidFill>
                <a:schemeClr val="bg1"/>
              </a:solidFill>
              <a:latin typeface="Century" panose="02040604050505020304" pitchFamily="18" charset="0"/>
            </a:endParaRPr>
          </a:p>
        </p:txBody>
      </p:sp>
      <p:sp>
        <p:nvSpPr>
          <p:cNvPr id="17" name="TextBox 16">
            <a:extLst>
              <a:ext uri="{FF2B5EF4-FFF2-40B4-BE49-F238E27FC236}">
                <a16:creationId xmlns:a16="http://schemas.microsoft.com/office/drawing/2014/main" id="{F50FC2BE-9290-5971-831F-F4BBBF409B36}"/>
              </a:ext>
            </a:extLst>
          </p:cNvPr>
          <p:cNvSpPr txBox="1"/>
          <p:nvPr/>
        </p:nvSpPr>
        <p:spPr>
          <a:xfrm>
            <a:off x="5120417" y="1305923"/>
            <a:ext cx="3336662" cy="584775"/>
          </a:xfrm>
          <a:prstGeom prst="rect">
            <a:avLst/>
          </a:prstGeom>
          <a:noFill/>
        </p:spPr>
        <p:txBody>
          <a:bodyPr wrap="square" rtlCol="0">
            <a:spAutoFit/>
          </a:bodyPr>
          <a:lstStyle/>
          <a:p>
            <a:pPr>
              <a:spcAft>
                <a:spcPts val="4000"/>
              </a:spcAft>
            </a:pPr>
            <a:r>
              <a:rPr lang="en-US" sz="3200" i="1" dirty="0">
                <a:solidFill>
                  <a:schemeClr val="bg1"/>
                </a:solidFill>
                <a:latin typeface="Century" panose="02040604050505020304" pitchFamily="18" charset="0"/>
              </a:rPr>
              <a:t>How you say it</a:t>
            </a:r>
            <a:endParaRPr lang="en-US" sz="3200" dirty="0">
              <a:solidFill>
                <a:schemeClr val="bg1"/>
              </a:solidFill>
              <a:latin typeface="Century" panose="02040604050505020304" pitchFamily="18" charset="0"/>
            </a:endParaRPr>
          </a:p>
        </p:txBody>
      </p:sp>
    </p:spTree>
    <p:custDataLst>
      <p:tags r:id="rId1"/>
    </p:custDataLst>
    <p:extLst>
      <p:ext uri="{BB962C8B-B14F-4D97-AF65-F5344CB8AC3E}">
        <p14:creationId xmlns:p14="http://schemas.microsoft.com/office/powerpoint/2010/main" val="325116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0" y="-3622"/>
            <a:ext cx="12192000" cy="789565"/>
          </a:xfrm>
        </p:spPr>
        <p:txBody>
          <a:bodyPr>
            <a:normAutofit/>
          </a:bodyPr>
          <a:lstStyle/>
          <a:p>
            <a:r>
              <a:rPr lang="en-CA" dirty="0"/>
              <a:t>Your Turn …</a:t>
            </a:r>
          </a:p>
        </p:txBody>
      </p:sp>
      <p:sp>
        <p:nvSpPr>
          <p:cNvPr id="3" name="TextBox 2">
            <a:extLst>
              <a:ext uri="{FF2B5EF4-FFF2-40B4-BE49-F238E27FC236}">
                <a16:creationId xmlns:a16="http://schemas.microsoft.com/office/drawing/2014/main" id="{66F30C2C-4C50-9012-A9F1-A99D8B9ACC5A}"/>
              </a:ext>
            </a:extLst>
          </p:cNvPr>
          <p:cNvSpPr txBox="1"/>
          <p:nvPr/>
        </p:nvSpPr>
        <p:spPr>
          <a:xfrm>
            <a:off x="445008" y="935241"/>
            <a:ext cx="11301984" cy="3888244"/>
          </a:xfrm>
          <a:prstGeom prst="rect">
            <a:avLst/>
          </a:prstGeom>
          <a:noFill/>
        </p:spPr>
        <p:txBody>
          <a:bodyPr wrap="square" rtlCol="0">
            <a:spAutoFit/>
          </a:bodyPr>
          <a:lstStyle/>
          <a:p>
            <a:pPr>
              <a:spcAft>
                <a:spcPts val="4000"/>
              </a:spcAft>
            </a:pPr>
            <a:r>
              <a:rPr lang="en-US" sz="3600" dirty="0">
                <a:latin typeface="Century" panose="02040604050505020304" pitchFamily="18" charset="0"/>
              </a:rPr>
              <a:t>Please share some of the conflicts you have faced </a:t>
            </a:r>
            <a:br>
              <a:rPr lang="en-US" sz="3600" dirty="0">
                <a:latin typeface="Century" panose="02040604050505020304" pitchFamily="18" charset="0"/>
              </a:rPr>
            </a:br>
            <a:r>
              <a:rPr lang="en-US" sz="3600" dirty="0">
                <a:latin typeface="Century" panose="02040604050505020304" pitchFamily="18" charset="0"/>
              </a:rPr>
              <a:t>(or have seen others face).</a:t>
            </a:r>
          </a:p>
          <a:p>
            <a:pPr>
              <a:spcAft>
                <a:spcPts val="4000"/>
              </a:spcAft>
            </a:pPr>
            <a:r>
              <a:rPr lang="en-US" sz="3600" dirty="0">
                <a:latin typeface="Century" panose="02040604050505020304" pitchFamily="18" charset="0"/>
              </a:rPr>
              <a:t>Tell what happened and how it was resolved.</a:t>
            </a:r>
          </a:p>
          <a:p>
            <a:pPr>
              <a:spcAft>
                <a:spcPts val="4000"/>
              </a:spcAft>
            </a:pPr>
            <a:r>
              <a:rPr lang="en-US" sz="3600" dirty="0">
                <a:latin typeface="Century" panose="02040604050505020304" pitchFamily="18" charset="0"/>
              </a:rPr>
              <a:t>How might you approach it different if it wasn’t resolved very successfully?</a:t>
            </a:r>
          </a:p>
        </p:txBody>
      </p:sp>
      <p:sp>
        <p:nvSpPr>
          <p:cNvPr id="4" name="Slide Number Placeholder 2">
            <a:extLst>
              <a:ext uri="{FF2B5EF4-FFF2-40B4-BE49-F238E27FC236}">
                <a16:creationId xmlns:a16="http://schemas.microsoft.com/office/drawing/2014/main" id="{7C894060-2FCD-53B8-DAA2-F5316C1A8447}"/>
              </a:ext>
            </a:extLst>
          </p:cNvPr>
          <p:cNvSpPr>
            <a:spLocks noGrp="1"/>
          </p:cNvSpPr>
          <p:nvPr>
            <p:ph type="sldNum" sz="quarter" idx="12"/>
          </p:nvPr>
        </p:nvSpPr>
        <p:spPr>
          <a:xfrm>
            <a:off x="11694687" y="6492875"/>
            <a:ext cx="497313" cy="365125"/>
          </a:xfrm>
        </p:spPr>
        <p:txBody>
          <a:bodyPr/>
          <a:lstStyle/>
          <a:p>
            <a:r>
              <a:rPr lang="en-US" sz="1800" b="1" dirty="0"/>
              <a:t>14</a:t>
            </a:r>
          </a:p>
        </p:txBody>
      </p:sp>
      <p:pic>
        <p:nvPicPr>
          <p:cNvPr id="10" name="Picture 9" descr="Person running fast to jump over precipice between two mountains">
            <a:extLst>
              <a:ext uri="{FF2B5EF4-FFF2-40B4-BE49-F238E27FC236}">
                <a16:creationId xmlns:a16="http://schemas.microsoft.com/office/drawing/2014/main" id="{605B6B25-C439-A279-DA7B-BE01302ADEE9}"/>
              </a:ext>
            </a:extLst>
          </p:cNvPr>
          <p:cNvPicPr>
            <a:picLocks noChangeAspect="1"/>
          </p:cNvPicPr>
          <p:nvPr/>
        </p:nvPicPr>
        <p:blipFill rotWithShape="1">
          <a:blip r:embed="rId4">
            <a:extLst>
              <a:ext uri="{28A0092B-C50C-407E-A947-70E740481C1C}">
                <a14:useLocalDpi xmlns:a14="http://schemas.microsoft.com/office/drawing/2010/main" val="0"/>
              </a:ext>
            </a:extLst>
          </a:blip>
          <a:srcRect t="52559" b="10153"/>
          <a:stretch/>
        </p:blipFill>
        <p:spPr>
          <a:xfrm>
            <a:off x="2002857" y="4823485"/>
            <a:ext cx="8186286" cy="2034515"/>
          </a:xfrm>
          <a:prstGeom prst="rect">
            <a:avLst/>
          </a:prstGeom>
        </p:spPr>
      </p:pic>
    </p:spTree>
    <p:custDataLst>
      <p:tags r:id="rId1"/>
    </p:custDataLst>
    <p:extLst>
      <p:ext uri="{BB962C8B-B14F-4D97-AF65-F5344CB8AC3E}">
        <p14:creationId xmlns:p14="http://schemas.microsoft.com/office/powerpoint/2010/main" val="377951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peech Bubble: Oval 16">
            <a:extLst>
              <a:ext uri="{FF2B5EF4-FFF2-40B4-BE49-F238E27FC236}">
                <a16:creationId xmlns:a16="http://schemas.microsoft.com/office/drawing/2014/main" id="{CCE93E34-2303-FC28-49F3-47931BBDE710}"/>
              </a:ext>
            </a:extLst>
          </p:cNvPr>
          <p:cNvSpPr/>
          <p:nvPr/>
        </p:nvSpPr>
        <p:spPr>
          <a:xfrm>
            <a:off x="7670800" y="2489305"/>
            <a:ext cx="3898392" cy="2603405"/>
          </a:xfrm>
          <a:prstGeom prst="wedgeEllipse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Oval 17">
            <a:extLst>
              <a:ext uri="{FF2B5EF4-FFF2-40B4-BE49-F238E27FC236}">
                <a16:creationId xmlns:a16="http://schemas.microsoft.com/office/drawing/2014/main" id="{86FAB640-A113-2F4C-A104-8B8ED75C49E1}"/>
              </a:ext>
            </a:extLst>
          </p:cNvPr>
          <p:cNvSpPr/>
          <p:nvPr/>
        </p:nvSpPr>
        <p:spPr>
          <a:xfrm flipH="1">
            <a:off x="521208" y="2489305"/>
            <a:ext cx="3898392" cy="2603405"/>
          </a:xfrm>
          <a:prstGeom prst="wedgeEllipseCallou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0" y="-3622"/>
            <a:ext cx="12192000" cy="789565"/>
          </a:xfrm>
        </p:spPr>
        <p:txBody>
          <a:bodyPr>
            <a:normAutofit/>
          </a:bodyPr>
          <a:lstStyle/>
          <a:p>
            <a:r>
              <a:rPr lang="en-CA" dirty="0"/>
              <a:t>Reflection 1 …</a:t>
            </a:r>
          </a:p>
        </p:txBody>
      </p:sp>
      <p:sp>
        <p:nvSpPr>
          <p:cNvPr id="3" name="TextBox 2">
            <a:extLst>
              <a:ext uri="{FF2B5EF4-FFF2-40B4-BE49-F238E27FC236}">
                <a16:creationId xmlns:a16="http://schemas.microsoft.com/office/drawing/2014/main" id="{66F30C2C-4C50-9012-A9F1-A99D8B9ACC5A}"/>
              </a:ext>
            </a:extLst>
          </p:cNvPr>
          <p:cNvSpPr txBox="1"/>
          <p:nvPr/>
        </p:nvSpPr>
        <p:spPr>
          <a:xfrm>
            <a:off x="1029208" y="1292273"/>
            <a:ext cx="11301984" cy="646331"/>
          </a:xfrm>
          <a:prstGeom prst="rect">
            <a:avLst/>
          </a:prstGeom>
          <a:noFill/>
        </p:spPr>
        <p:txBody>
          <a:bodyPr wrap="square" rtlCol="0">
            <a:spAutoFit/>
          </a:bodyPr>
          <a:lstStyle/>
          <a:p>
            <a:pPr>
              <a:spcAft>
                <a:spcPts val="4000"/>
              </a:spcAft>
            </a:pPr>
            <a:r>
              <a:rPr lang="en-US" sz="3600" dirty="0">
                <a:latin typeface="Century" panose="02040604050505020304" pitchFamily="18" charset="0"/>
              </a:rPr>
              <a:t>Some conflicts do not have a definite solution...</a:t>
            </a:r>
          </a:p>
        </p:txBody>
      </p:sp>
      <p:sp>
        <p:nvSpPr>
          <p:cNvPr id="4" name="Slide Number Placeholder 2">
            <a:extLst>
              <a:ext uri="{FF2B5EF4-FFF2-40B4-BE49-F238E27FC236}">
                <a16:creationId xmlns:a16="http://schemas.microsoft.com/office/drawing/2014/main" id="{7C894060-2FCD-53B8-DAA2-F5316C1A8447}"/>
              </a:ext>
            </a:extLst>
          </p:cNvPr>
          <p:cNvSpPr>
            <a:spLocks noGrp="1"/>
          </p:cNvSpPr>
          <p:nvPr>
            <p:ph type="sldNum" sz="quarter" idx="12"/>
          </p:nvPr>
        </p:nvSpPr>
        <p:spPr>
          <a:xfrm>
            <a:off x="13052576" y="6321514"/>
            <a:ext cx="497313" cy="365125"/>
          </a:xfrm>
        </p:spPr>
        <p:txBody>
          <a:bodyPr/>
          <a:lstStyle/>
          <a:p>
            <a:r>
              <a:rPr lang="en-US" sz="1800" b="1" dirty="0"/>
              <a:t>12</a:t>
            </a:r>
          </a:p>
        </p:txBody>
      </p:sp>
      <p:sp>
        <p:nvSpPr>
          <p:cNvPr id="8" name="TextBox 7">
            <a:extLst>
              <a:ext uri="{FF2B5EF4-FFF2-40B4-BE49-F238E27FC236}">
                <a16:creationId xmlns:a16="http://schemas.microsoft.com/office/drawing/2014/main" id="{AC04D7F7-3056-DD2D-7A9A-577179F1EAED}"/>
              </a:ext>
            </a:extLst>
          </p:cNvPr>
          <p:cNvSpPr txBox="1"/>
          <p:nvPr/>
        </p:nvSpPr>
        <p:spPr>
          <a:xfrm>
            <a:off x="1613365" y="3516842"/>
            <a:ext cx="1929397" cy="523220"/>
          </a:xfrm>
          <a:prstGeom prst="rect">
            <a:avLst/>
          </a:prstGeom>
          <a:noFill/>
        </p:spPr>
        <p:txBody>
          <a:bodyPr wrap="square" rtlCol="0">
            <a:spAutoFit/>
          </a:bodyPr>
          <a:lstStyle/>
          <a:p>
            <a:pPr>
              <a:spcAft>
                <a:spcPts val="4000"/>
              </a:spcAft>
            </a:pPr>
            <a:r>
              <a:rPr lang="en-US" sz="2800" b="1" dirty="0">
                <a:solidFill>
                  <a:schemeClr val="bg1"/>
                </a:solidFill>
                <a:latin typeface="Century" panose="02040604050505020304" pitchFamily="18" charset="0"/>
              </a:rPr>
              <a:t>Pro-Life</a:t>
            </a:r>
          </a:p>
        </p:txBody>
      </p:sp>
      <p:sp>
        <p:nvSpPr>
          <p:cNvPr id="9" name="TextBox 8">
            <a:extLst>
              <a:ext uri="{FF2B5EF4-FFF2-40B4-BE49-F238E27FC236}">
                <a16:creationId xmlns:a16="http://schemas.microsoft.com/office/drawing/2014/main" id="{A7E74280-2A4A-FF96-219C-AA6CB4B2281A}"/>
              </a:ext>
            </a:extLst>
          </p:cNvPr>
          <p:cNvSpPr txBox="1"/>
          <p:nvPr/>
        </p:nvSpPr>
        <p:spPr>
          <a:xfrm>
            <a:off x="8609589" y="3492778"/>
            <a:ext cx="2257264" cy="523220"/>
          </a:xfrm>
          <a:prstGeom prst="rect">
            <a:avLst/>
          </a:prstGeom>
          <a:noFill/>
        </p:spPr>
        <p:txBody>
          <a:bodyPr wrap="square" rtlCol="0">
            <a:spAutoFit/>
          </a:bodyPr>
          <a:lstStyle/>
          <a:p>
            <a:pPr>
              <a:spcAft>
                <a:spcPts val="4000"/>
              </a:spcAft>
            </a:pPr>
            <a:r>
              <a:rPr lang="en-US" sz="2800" b="1" dirty="0">
                <a:latin typeface="Century" panose="02040604050505020304" pitchFamily="18" charset="0"/>
              </a:rPr>
              <a:t>Pro-Choice</a:t>
            </a:r>
          </a:p>
        </p:txBody>
      </p:sp>
      <p:sp>
        <p:nvSpPr>
          <p:cNvPr id="10" name="TextBox 9">
            <a:extLst>
              <a:ext uri="{FF2B5EF4-FFF2-40B4-BE49-F238E27FC236}">
                <a16:creationId xmlns:a16="http://schemas.microsoft.com/office/drawing/2014/main" id="{E162A096-56F6-88F7-5294-98DC099FFE60}"/>
              </a:ext>
            </a:extLst>
          </p:cNvPr>
          <p:cNvSpPr txBox="1"/>
          <p:nvPr/>
        </p:nvSpPr>
        <p:spPr>
          <a:xfrm>
            <a:off x="4535274" y="2529124"/>
            <a:ext cx="3019851" cy="3046988"/>
          </a:xfrm>
          <a:prstGeom prst="rect">
            <a:avLst/>
          </a:prstGeom>
          <a:noFill/>
        </p:spPr>
        <p:txBody>
          <a:bodyPr wrap="square" rtlCol="0">
            <a:spAutoFit/>
          </a:bodyPr>
          <a:lstStyle/>
          <a:p>
            <a:pPr algn="ctr">
              <a:spcAft>
                <a:spcPts val="4000"/>
              </a:spcAft>
            </a:pPr>
            <a:r>
              <a:rPr lang="en-US" sz="3200" dirty="0">
                <a:latin typeface="Century" panose="02040604050505020304" pitchFamily="18" charset="0"/>
              </a:rPr>
              <a:t>...but you can build understanding and move closer to a win-win.</a:t>
            </a:r>
          </a:p>
        </p:txBody>
      </p:sp>
    </p:spTree>
    <p:custDataLst>
      <p:tags r:id="rId1"/>
    </p:custDataLst>
    <p:extLst>
      <p:ext uri="{BB962C8B-B14F-4D97-AF65-F5344CB8AC3E}">
        <p14:creationId xmlns:p14="http://schemas.microsoft.com/office/powerpoint/2010/main" val="7871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lage of two people&#10;&#10;Description automatically generated">
            <a:extLst>
              <a:ext uri="{FF2B5EF4-FFF2-40B4-BE49-F238E27FC236}">
                <a16:creationId xmlns:a16="http://schemas.microsoft.com/office/drawing/2014/main" id="{FF211B1E-7949-EEFA-CAF8-910C7BEB16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523" y="1947893"/>
            <a:ext cx="9926954" cy="4556183"/>
          </a:xfrm>
          <a:prstGeom prst="rect">
            <a:avLst/>
          </a:prstGeom>
        </p:spPr>
      </p:pic>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0" y="-3622"/>
            <a:ext cx="12192000" cy="789565"/>
          </a:xfrm>
        </p:spPr>
        <p:txBody>
          <a:bodyPr>
            <a:normAutofit/>
          </a:bodyPr>
          <a:lstStyle/>
          <a:p>
            <a:r>
              <a:rPr lang="en-CA" dirty="0"/>
              <a:t>Reflection 2 …</a:t>
            </a:r>
          </a:p>
        </p:txBody>
      </p:sp>
      <p:sp>
        <p:nvSpPr>
          <p:cNvPr id="4" name="Slide Number Placeholder 2">
            <a:extLst>
              <a:ext uri="{FF2B5EF4-FFF2-40B4-BE49-F238E27FC236}">
                <a16:creationId xmlns:a16="http://schemas.microsoft.com/office/drawing/2014/main" id="{7C894060-2FCD-53B8-DAA2-F5316C1A8447}"/>
              </a:ext>
            </a:extLst>
          </p:cNvPr>
          <p:cNvSpPr>
            <a:spLocks noGrp="1"/>
          </p:cNvSpPr>
          <p:nvPr>
            <p:ph type="sldNum" sz="quarter" idx="12"/>
          </p:nvPr>
        </p:nvSpPr>
        <p:spPr>
          <a:xfrm>
            <a:off x="11423390" y="6321514"/>
            <a:ext cx="497313" cy="365125"/>
          </a:xfrm>
        </p:spPr>
        <p:txBody>
          <a:bodyPr/>
          <a:lstStyle/>
          <a:p>
            <a:r>
              <a:rPr lang="en-US" sz="1800" b="1" dirty="0"/>
              <a:t>16</a:t>
            </a:r>
          </a:p>
        </p:txBody>
      </p:sp>
      <p:sp>
        <p:nvSpPr>
          <p:cNvPr id="7" name="TextBox 6">
            <a:extLst>
              <a:ext uri="{FF2B5EF4-FFF2-40B4-BE49-F238E27FC236}">
                <a16:creationId xmlns:a16="http://schemas.microsoft.com/office/drawing/2014/main" id="{13ACE48C-32FA-6E23-BAA3-5325CEBCE6DD}"/>
              </a:ext>
            </a:extLst>
          </p:cNvPr>
          <p:cNvSpPr txBox="1"/>
          <p:nvPr/>
        </p:nvSpPr>
        <p:spPr>
          <a:xfrm>
            <a:off x="445008" y="1157164"/>
            <a:ext cx="5485145" cy="646331"/>
          </a:xfrm>
          <a:prstGeom prst="rect">
            <a:avLst/>
          </a:prstGeom>
          <a:noFill/>
        </p:spPr>
        <p:txBody>
          <a:bodyPr wrap="square" rtlCol="0">
            <a:spAutoFit/>
          </a:bodyPr>
          <a:lstStyle/>
          <a:p>
            <a:pPr>
              <a:spcAft>
                <a:spcPts val="4000"/>
              </a:spcAft>
            </a:pPr>
            <a:r>
              <a:rPr lang="en-US" sz="3600" dirty="0">
                <a:latin typeface="Century" panose="02040604050505020304" pitchFamily="18" charset="0"/>
              </a:rPr>
              <a:t>Are we being Martha...</a:t>
            </a:r>
          </a:p>
        </p:txBody>
      </p:sp>
      <p:sp>
        <p:nvSpPr>
          <p:cNvPr id="8" name="TextBox 7">
            <a:extLst>
              <a:ext uri="{FF2B5EF4-FFF2-40B4-BE49-F238E27FC236}">
                <a16:creationId xmlns:a16="http://schemas.microsoft.com/office/drawing/2014/main" id="{7573DB76-A740-B43A-3CC5-821960C79CB1}"/>
              </a:ext>
            </a:extLst>
          </p:cNvPr>
          <p:cNvSpPr txBox="1"/>
          <p:nvPr/>
        </p:nvSpPr>
        <p:spPr>
          <a:xfrm>
            <a:off x="5559372" y="2960544"/>
            <a:ext cx="6112675" cy="646331"/>
          </a:xfrm>
          <a:prstGeom prst="rect">
            <a:avLst/>
          </a:prstGeom>
          <a:noFill/>
        </p:spPr>
        <p:txBody>
          <a:bodyPr wrap="square" rtlCol="0">
            <a:spAutoFit/>
          </a:bodyPr>
          <a:lstStyle/>
          <a:p>
            <a:pPr>
              <a:spcAft>
                <a:spcPts val="4000"/>
              </a:spcAft>
            </a:pPr>
            <a:r>
              <a:rPr lang="en-US" sz="3600" dirty="0">
                <a:latin typeface="Century" panose="02040604050505020304" pitchFamily="18" charset="0"/>
              </a:rPr>
              <a:t>...when we should be Mary?  </a:t>
            </a:r>
          </a:p>
        </p:txBody>
      </p:sp>
    </p:spTree>
    <p:custDataLst>
      <p:tags r:id="rId1"/>
    </p:custDataLst>
    <p:extLst>
      <p:ext uri="{BB962C8B-B14F-4D97-AF65-F5344CB8AC3E}">
        <p14:creationId xmlns:p14="http://schemas.microsoft.com/office/powerpoint/2010/main" val="170247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2038524" y="-3622"/>
            <a:ext cx="8179267" cy="789565"/>
          </a:xfrm>
        </p:spPr>
        <p:txBody>
          <a:bodyPr/>
          <a:lstStyle/>
          <a:p>
            <a:r>
              <a:rPr lang="en-CA" dirty="0"/>
              <a:t>Reflection 3</a:t>
            </a:r>
          </a:p>
        </p:txBody>
      </p:sp>
      <p:sp>
        <p:nvSpPr>
          <p:cNvPr id="3" name="TextBox 2">
            <a:extLst>
              <a:ext uri="{FF2B5EF4-FFF2-40B4-BE49-F238E27FC236}">
                <a16:creationId xmlns:a16="http://schemas.microsoft.com/office/drawing/2014/main" id="{66F30C2C-4C50-9012-A9F1-A99D8B9ACC5A}"/>
              </a:ext>
            </a:extLst>
          </p:cNvPr>
          <p:cNvSpPr txBox="1"/>
          <p:nvPr/>
        </p:nvSpPr>
        <p:spPr>
          <a:xfrm>
            <a:off x="445332" y="964079"/>
            <a:ext cx="11155184" cy="5632311"/>
          </a:xfrm>
          <a:prstGeom prst="rect">
            <a:avLst/>
          </a:prstGeom>
          <a:noFill/>
        </p:spPr>
        <p:txBody>
          <a:bodyPr wrap="square" rtlCol="0">
            <a:spAutoFit/>
          </a:bodyPr>
          <a:lstStyle/>
          <a:p>
            <a:r>
              <a:rPr lang="en-US" sz="24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The ninth century “Sufi </a:t>
            </a:r>
            <a:r>
              <a:rPr lang="en-US" sz="2400" dirty="0" err="1">
                <a:solidFill>
                  <a:srgbClr val="000000"/>
                </a:solidFill>
                <a:effectLst/>
                <a:latin typeface="Century" panose="02040604050505020304" pitchFamily="18" charset="0"/>
                <a:ea typeface="Calibri" panose="020F0502020204030204" pitchFamily="34" charset="0"/>
                <a:cs typeface="Arial" panose="020B0604020202020204" pitchFamily="34" charset="0"/>
              </a:rPr>
              <a:t>Bayazid</a:t>
            </a:r>
            <a:r>
              <a:rPr lang="en-US" sz="24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 says this about himself, ‘I was a revolutionary when I was young and all my prayer to God was, “Lord give me the energy to change the world</a:t>
            </a:r>
            <a:r>
              <a:rPr lang="en-US" sz="2400" dirty="0">
                <a:solidFill>
                  <a:srgbClr val="000000"/>
                </a:solidFill>
                <a:latin typeface="Century" panose="02040604050505020304" pitchFamily="18" charset="0"/>
                <a:ea typeface="Calibri" panose="020F0502020204030204" pitchFamily="34" charset="0"/>
                <a:cs typeface="Arial" panose="020B0604020202020204" pitchFamily="34" charset="0"/>
              </a:rPr>
              <a:t>.”</a:t>
            </a:r>
            <a:endParaRPr lang="en-US" sz="2400" dirty="0">
              <a:solidFill>
                <a:srgbClr val="000000"/>
              </a:solidFill>
              <a:effectLst/>
              <a:latin typeface="Century" panose="02040604050505020304" pitchFamily="18" charset="0"/>
              <a:ea typeface="Calibri" panose="020F0502020204030204" pitchFamily="34" charset="0"/>
              <a:cs typeface="Arial" panose="020B0604020202020204" pitchFamily="34" charset="0"/>
            </a:endParaRPr>
          </a:p>
          <a:p>
            <a:endParaRPr lang="en-US" sz="2400" dirty="0">
              <a:solidFill>
                <a:srgbClr val="000000"/>
              </a:solidFill>
              <a:effectLst/>
              <a:latin typeface="Century" panose="02040604050505020304" pitchFamily="18" charset="0"/>
              <a:ea typeface="Calibri" panose="020F0502020204030204" pitchFamily="34" charset="0"/>
              <a:cs typeface="Arial" panose="020B0604020202020204" pitchFamily="34" charset="0"/>
            </a:endParaRPr>
          </a:p>
          <a:p>
            <a:r>
              <a:rPr lang="en-US" sz="24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‘As I approached middle age and realized that half my life was gone without my changing a single soul, I changed my prayer to, “Lord, give me the grace to change all those who come in contact with me. Just my family and friends, and I shall be content.”</a:t>
            </a:r>
          </a:p>
          <a:p>
            <a:endParaRPr lang="en-US" sz="2400" dirty="0">
              <a:solidFill>
                <a:srgbClr val="000000"/>
              </a:solidFill>
              <a:effectLst/>
              <a:latin typeface="Century" panose="02040604050505020304" pitchFamily="18" charset="0"/>
              <a:ea typeface="Calibri" panose="020F0502020204030204" pitchFamily="34" charset="0"/>
              <a:cs typeface="Arial" panose="020B0604020202020204" pitchFamily="34" charset="0"/>
            </a:endParaRPr>
          </a:p>
          <a:p>
            <a:r>
              <a:rPr lang="en-US" sz="24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‘Now that I am an old man and my days are numbered, my prayer now is, “Lord, give me the grace to change myself.” If I had prayed for this right from the start I should not have wasted my life.’”</a:t>
            </a:r>
          </a:p>
          <a:p>
            <a:pPr algn="ctr"/>
            <a:endParaRPr lang="en-US" sz="2400" dirty="0">
              <a:solidFill>
                <a:srgbClr val="000000"/>
              </a:solidFill>
              <a:effectLst/>
              <a:latin typeface="Century" panose="02040604050505020304" pitchFamily="18" charset="0"/>
              <a:ea typeface="Calibri" panose="020F0502020204030204" pitchFamily="34" charset="0"/>
              <a:cs typeface="Arial" panose="020B0604020202020204" pitchFamily="34" charset="0"/>
            </a:endParaRPr>
          </a:p>
          <a:p>
            <a:pPr algn="ctr"/>
            <a:r>
              <a:rPr lang="en-US" sz="24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Everybody thinks of changing humanity, </a:t>
            </a:r>
            <a:br>
              <a:rPr lang="en-US" sz="2400" dirty="0">
                <a:solidFill>
                  <a:srgbClr val="000000"/>
                </a:solidFill>
                <a:effectLst/>
                <a:latin typeface="Century" panose="02040604050505020304" pitchFamily="18" charset="0"/>
                <a:ea typeface="Calibri" panose="020F0502020204030204" pitchFamily="34" charset="0"/>
                <a:cs typeface="Arial" panose="020B0604020202020204" pitchFamily="34" charset="0"/>
              </a:rPr>
            </a:br>
            <a:r>
              <a:rPr lang="en-US" sz="24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while hardly anyone thinks of changing themselves.</a:t>
            </a:r>
          </a:p>
        </p:txBody>
      </p:sp>
      <p:sp>
        <p:nvSpPr>
          <p:cNvPr id="4" name="Slide Number Placeholder 2">
            <a:extLst>
              <a:ext uri="{FF2B5EF4-FFF2-40B4-BE49-F238E27FC236}">
                <a16:creationId xmlns:a16="http://schemas.microsoft.com/office/drawing/2014/main" id="{5A42EB2C-922F-880C-5A8F-20DA04E02DD1}"/>
              </a:ext>
            </a:extLst>
          </p:cNvPr>
          <p:cNvSpPr>
            <a:spLocks noGrp="1"/>
          </p:cNvSpPr>
          <p:nvPr>
            <p:ph type="sldNum" sz="quarter" idx="12"/>
          </p:nvPr>
        </p:nvSpPr>
        <p:spPr>
          <a:xfrm>
            <a:off x="11694687" y="6492875"/>
            <a:ext cx="497313" cy="365125"/>
          </a:xfrm>
        </p:spPr>
        <p:txBody>
          <a:bodyPr/>
          <a:lstStyle/>
          <a:p>
            <a:r>
              <a:rPr lang="en-US" sz="1800" b="1" dirty="0"/>
              <a:t>17</a:t>
            </a:r>
          </a:p>
        </p:txBody>
      </p:sp>
    </p:spTree>
    <p:custDataLst>
      <p:tags r:id="rId1"/>
    </p:custDataLst>
    <p:extLst>
      <p:ext uri="{BB962C8B-B14F-4D97-AF65-F5344CB8AC3E}">
        <p14:creationId xmlns:p14="http://schemas.microsoft.com/office/powerpoint/2010/main" val="3040655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0" y="-3622"/>
            <a:ext cx="12192000" cy="789565"/>
          </a:xfrm>
        </p:spPr>
        <p:txBody>
          <a:bodyPr>
            <a:normAutofit/>
          </a:bodyPr>
          <a:lstStyle/>
          <a:p>
            <a:r>
              <a:rPr lang="en-CA" dirty="0"/>
              <a:t>Take-aways and tips</a:t>
            </a:r>
          </a:p>
        </p:txBody>
      </p:sp>
      <p:sp>
        <p:nvSpPr>
          <p:cNvPr id="3" name="TextBox 2">
            <a:extLst>
              <a:ext uri="{FF2B5EF4-FFF2-40B4-BE49-F238E27FC236}">
                <a16:creationId xmlns:a16="http://schemas.microsoft.com/office/drawing/2014/main" id="{66F30C2C-4C50-9012-A9F1-A99D8B9ACC5A}"/>
              </a:ext>
            </a:extLst>
          </p:cNvPr>
          <p:cNvSpPr txBox="1"/>
          <p:nvPr/>
        </p:nvSpPr>
        <p:spPr>
          <a:xfrm>
            <a:off x="7907025" y="1780621"/>
            <a:ext cx="4036318" cy="3970318"/>
          </a:xfrm>
          <a:prstGeom prst="rect">
            <a:avLst/>
          </a:prstGeom>
          <a:noFill/>
        </p:spPr>
        <p:txBody>
          <a:bodyPr wrap="square" rtlCol="0">
            <a:spAutoFit/>
          </a:bodyPr>
          <a:lstStyle/>
          <a:p>
            <a:pPr algn="ctr">
              <a:spcAft>
                <a:spcPts val="4000"/>
              </a:spcAft>
            </a:pPr>
            <a:r>
              <a:rPr lang="en-US" sz="3600" dirty="0">
                <a:latin typeface="Century" panose="02040604050505020304" pitchFamily="18" charset="0"/>
              </a:rPr>
              <a:t>Do you have any tips or words of advice on conflict resolution from your own experience to share with us?</a:t>
            </a:r>
          </a:p>
        </p:txBody>
      </p:sp>
      <p:sp>
        <p:nvSpPr>
          <p:cNvPr id="4" name="Slide Number Placeholder 2">
            <a:extLst>
              <a:ext uri="{FF2B5EF4-FFF2-40B4-BE49-F238E27FC236}">
                <a16:creationId xmlns:a16="http://schemas.microsoft.com/office/drawing/2014/main" id="{7C894060-2FCD-53B8-DAA2-F5316C1A8447}"/>
              </a:ext>
            </a:extLst>
          </p:cNvPr>
          <p:cNvSpPr>
            <a:spLocks noGrp="1"/>
          </p:cNvSpPr>
          <p:nvPr>
            <p:ph type="sldNum" sz="quarter" idx="12"/>
          </p:nvPr>
        </p:nvSpPr>
        <p:spPr>
          <a:xfrm>
            <a:off x="11694687" y="6492875"/>
            <a:ext cx="497313" cy="365125"/>
          </a:xfrm>
        </p:spPr>
        <p:txBody>
          <a:bodyPr/>
          <a:lstStyle/>
          <a:p>
            <a:r>
              <a:rPr lang="en-US" sz="1800" b="1" dirty="0"/>
              <a:t>18</a:t>
            </a:r>
          </a:p>
        </p:txBody>
      </p:sp>
      <p:pic>
        <p:nvPicPr>
          <p:cNvPr id="12" name="Picture 11" descr="Tip of iceberg submerged in water">
            <a:extLst>
              <a:ext uri="{FF2B5EF4-FFF2-40B4-BE49-F238E27FC236}">
                <a16:creationId xmlns:a16="http://schemas.microsoft.com/office/drawing/2014/main" id="{6514716D-FC24-14EC-8F52-7C990ECD16AC}"/>
              </a:ext>
            </a:extLst>
          </p:cNvPr>
          <p:cNvPicPr>
            <a:picLocks noChangeAspect="1"/>
          </p:cNvPicPr>
          <p:nvPr/>
        </p:nvPicPr>
        <p:blipFill rotWithShape="1">
          <a:blip r:embed="rId4">
            <a:extLst>
              <a:ext uri="{28A0092B-C50C-407E-A947-70E740481C1C}">
                <a14:useLocalDpi xmlns:a14="http://schemas.microsoft.com/office/drawing/2010/main" val="0"/>
              </a:ext>
            </a:extLst>
          </a:blip>
          <a:srcRect l="15828" t="11461" r="47725" b="9608"/>
          <a:stretch/>
        </p:blipFill>
        <p:spPr>
          <a:xfrm>
            <a:off x="4136225" y="1079723"/>
            <a:ext cx="3590366" cy="5413152"/>
          </a:xfrm>
          <a:prstGeom prst="rect">
            <a:avLst/>
          </a:prstGeom>
        </p:spPr>
      </p:pic>
      <p:sp>
        <p:nvSpPr>
          <p:cNvPr id="13" name="TextBox 12">
            <a:extLst>
              <a:ext uri="{FF2B5EF4-FFF2-40B4-BE49-F238E27FC236}">
                <a16:creationId xmlns:a16="http://schemas.microsoft.com/office/drawing/2014/main" id="{B028180A-B080-7BA0-E4FC-C8A9A7107089}"/>
              </a:ext>
            </a:extLst>
          </p:cNvPr>
          <p:cNvSpPr txBox="1"/>
          <p:nvPr/>
        </p:nvSpPr>
        <p:spPr>
          <a:xfrm>
            <a:off x="168129" y="1524141"/>
            <a:ext cx="3707134" cy="4483279"/>
          </a:xfrm>
          <a:prstGeom prst="rect">
            <a:avLst/>
          </a:prstGeom>
          <a:noFill/>
        </p:spPr>
        <p:txBody>
          <a:bodyPr wrap="square" rtlCol="0">
            <a:spAutoFit/>
          </a:bodyPr>
          <a:lstStyle/>
          <a:p>
            <a:pPr algn="ctr">
              <a:spcAft>
                <a:spcPts val="4000"/>
              </a:spcAft>
            </a:pPr>
            <a:r>
              <a:rPr lang="en-US" sz="3600" dirty="0">
                <a:latin typeface="Century" panose="02040604050505020304" pitchFamily="18" charset="0"/>
              </a:rPr>
              <a:t>What are you taking away from this session?  </a:t>
            </a:r>
          </a:p>
          <a:p>
            <a:pPr algn="ctr">
              <a:spcAft>
                <a:spcPts val="4000"/>
              </a:spcAft>
            </a:pPr>
            <a:r>
              <a:rPr lang="en-US" sz="3600" dirty="0">
                <a:latin typeface="Century" panose="02040604050505020304" pitchFamily="18" charset="0"/>
              </a:rPr>
              <a:t>Would you care to share with us?</a:t>
            </a:r>
          </a:p>
        </p:txBody>
      </p:sp>
    </p:spTree>
    <p:custDataLst>
      <p:tags r:id="rId1"/>
    </p:custDataLst>
    <p:extLst>
      <p:ext uri="{BB962C8B-B14F-4D97-AF65-F5344CB8AC3E}">
        <p14:creationId xmlns:p14="http://schemas.microsoft.com/office/powerpoint/2010/main" val="353554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fade">
                                      <p:cBhvr>
                                        <p:cTn id="18" dur="1000"/>
                                        <p:tgtEl>
                                          <p:spTgt spid="13">
                                            <p:txEl>
                                              <p:pRg st="1" end="1"/>
                                            </p:txEl>
                                          </p:spTgt>
                                        </p:tgtEl>
                                      </p:cBhvr>
                                    </p:animEffect>
                                    <p:anim calcmode="lin" valueType="num">
                                      <p:cBhvr>
                                        <p:cTn id="19"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694A-6AA9-468F-B61D-7023A3366831}"/>
              </a:ext>
            </a:extLst>
          </p:cNvPr>
          <p:cNvSpPr>
            <a:spLocks noGrp="1"/>
          </p:cNvSpPr>
          <p:nvPr>
            <p:ph type="title"/>
          </p:nvPr>
        </p:nvSpPr>
        <p:spPr>
          <a:xfrm>
            <a:off x="3763065" y="298268"/>
            <a:ext cx="5597523" cy="1116811"/>
          </a:xfrm>
        </p:spPr>
        <p:txBody>
          <a:bodyPr>
            <a:normAutofit/>
          </a:bodyPr>
          <a:lstStyle/>
          <a:p>
            <a:pPr algn="ctr"/>
            <a:r>
              <a:rPr lang="en-US" sz="6600" b="1" dirty="0"/>
              <a:t>Questions?</a:t>
            </a:r>
          </a:p>
        </p:txBody>
      </p:sp>
      <p:pic>
        <p:nvPicPr>
          <p:cNvPr id="10" name="Picture 9" descr="Several hands raised and ready to answer a question">
            <a:extLst>
              <a:ext uri="{FF2B5EF4-FFF2-40B4-BE49-F238E27FC236}">
                <a16:creationId xmlns:a16="http://schemas.microsoft.com/office/drawing/2014/main" id="{04232156-EF2C-9339-5AC9-67BE94D47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5626" y="1415079"/>
            <a:ext cx="7772400" cy="5184129"/>
          </a:xfrm>
          <a:prstGeom prst="rect">
            <a:avLst/>
          </a:prstGeom>
        </p:spPr>
      </p:pic>
      <p:sp>
        <p:nvSpPr>
          <p:cNvPr id="3" name="Slide Number Placeholder 2">
            <a:extLst>
              <a:ext uri="{FF2B5EF4-FFF2-40B4-BE49-F238E27FC236}">
                <a16:creationId xmlns:a16="http://schemas.microsoft.com/office/drawing/2014/main" id="{E59E1EE7-08A2-48EF-5C85-28146438CEB7}"/>
              </a:ext>
            </a:extLst>
          </p:cNvPr>
          <p:cNvSpPr>
            <a:spLocks noGrp="1"/>
          </p:cNvSpPr>
          <p:nvPr>
            <p:ph type="sldNum" sz="quarter" idx="12"/>
          </p:nvPr>
        </p:nvSpPr>
        <p:spPr>
          <a:xfrm>
            <a:off x="11694687" y="6492875"/>
            <a:ext cx="497313" cy="365125"/>
          </a:xfrm>
        </p:spPr>
        <p:txBody>
          <a:bodyPr/>
          <a:lstStyle/>
          <a:p>
            <a:r>
              <a:rPr lang="en-US" sz="1800" b="1" dirty="0"/>
              <a:t>19</a:t>
            </a:r>
          </a:p>
        </p:txBody>
      </p:sp>
    </p:spTree>
    <p:custDataLst>
      <p:tags r:id="rId1"/>
    </p:custDataLst>
    <p:extLst>
      <p:ext uri="{BB962C8B-B14F-4D97-AF65-F5344CB8AC3E}">
        <p14:creationId xmlns:p14="http://schemas.microsoft.com/office/powerpoint/2010/main" val="241817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A0B8-5F61-E569-5740-FFC6B7D20493}"/>
              </a:ext>
            </a:extLst>
          </p:cNvPr>
          <p:cNvSpPr>
            <a:spLocks noGrp="1"/>
          </p:cNvSpPr>
          <p:nvPr>
            <p:ph type="title"/>
          </p:nvPr>
        </p:nvSpPr>
        <p:spPr>
          <a:xfrm>
            <a:off x="5042018" y="1513072"/>
            <a:ext cx="7149981" cy="952855"/>
          </a:xfrm>
        </p:spPr>
        <p:txBody>
          <a:bodyPr>
            <a:normAutofit/>
          </a:bodyPr>
          <a:lstStyle/>
          <a:p>
            <a:pPr algn="ctr"/>
            <a:r>
              <a:rPr lang="en-CA" sz="4400" dirty="0"/>
              <a:t>Conflict Resolution</a:t>
            </a:r>
          </a:p>
        </p:txBody>
      </p:sp>
      <p:sp>
        <p:nvSpPr>
          <p:cNvPr id="3" name="Content Placeholder 2">
            <a:extLst>
              <a:ext uri="{FF2B5EF4-FFF2-40B4-BE49-F238E27FC236}">
                <a16:creationId xmlns:a16="http://schemas.microsoft.com/office/drawing/2014/main" id="{9228432D-086C-97DA-8CD3-C7943AE80ECB}"/>
              </a:ext>
            </a:extLst>
          </p:cNvPr>
          <p:cNvSpPr>
            <a:spLocks noGrp="1"/>
          </p:cNvSpPr>
          <p:nvPr>
            <p:ph idx="1"/>
          </p:nvPr>
        </p:nvSpPr>
        <p:spPr>
          <a:xfrm>
            <a:off x="5042019" y="3206494"/>
            <a:ext cx="7149981" cy="1571525"/>
          </a:xfrm>
        </p:spPr>
        <p:txBody>
          <a:bodyPr/>
          <a:lstStyle/>
          <a:p>
            <a:pPr marL="0" indent="0" algn="ctr">
              <a:spcBef>
                <a:spcPts val="0"/>
              </a:spcBef>
              <a:buNone/>
            </a:pPr>
            <a:r>
              <a:rPr lang="en-CA" sz="4400" b="1" dirty="0"/>
              <a:t>Reaching a</a:t>
            </a:r>
          </a:p>
          <a:p>
            <a:pPr marL="0" indent="0" algn="ctr">
              <a:spcBef>
                <a:spcPts val="0"/>
              </a:spcBef>
              <a:buNone/>
            </a:pPr>
            <a:r>
              <a:rPr lang="en-CA" sz="4400" b="1" dirty="0"/>
              <a:t>Win-Win Solution</a:t>
            </a:r>
          </a:p>
        </p:txBody>
      </p:sp>
      <p:sp>
        <p:nvSpPr>
          <p:cNvPr id="5" name="Content Placeholder 2">
            <a:extLst>
              <a:ext uri="{FF2B5EF4-FFF2-40B4-BE49-F238E27FC236}">
                <a16:creationId xmlns:a16="http://schemas.microsoft.com/office/drawing/2014/main" id="{A8867B6D-6F4A-7662-E23B-5AA2ED621696}"/>
              </a:ext>
            </a:extLst>
          </p:cNvPr>
          <p:cNvSpPr txBox="1">
            <a:spLocks/>
          </p:cNvSpPr>
          <p:nvPr/>
        </p:nvSpPr>
        <p:spPr>
          <a:xfrm>
            <a:off x="5042019" y="414483"/>
            <a:ext cx="7149981" cy="687939"/>
          </a:xfrm>
          <a:prstGeom prst="rect">
            <a:avLst/>
          </a:prstGeom>
        </p:spPr>
        <p:txBody>
          <a:bodyPr/>
          <a:lstStyle>
            <a:lvl1pPr marL="228600" indent="-228600" algn="l" defTabSz="914400" rtl="0" eaLnBrk="1" latinLnBrk="0" hangingPunct="1">
              <a:lnSpc>
                <a:spcPct val="110000"/>
              </a:lnSpc>
              <a:spcBef>
                <a:spcPts val="1000"/>
              </a:spcBef>
              <a:buSzPct val="80000"/>
              <a:buFont typeface="Arial" panose="020B0604020202020204"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2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24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20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CA" b="1" dirty="0"/>
              <a:t>The Catholic Women’s League of Canada</a:t>
            </a:r>
          </a:p>
        </p:txBody>
      </p:sp>
      <p:sp>
        <p:nvSpPr>
          <p:cNvPr id="4" name="TextBox 3">
            <a:extLst>
              <a:ext uri="{FF2B5EF4-FFF2-40B4-BE49-F238E27FC236}">
                <a16:creationId xmlns:a16="http://schemas.microsoft.com/office/drawing/2014/main" id="{9F9E8CEE-F66F-D886-7895-F97AF8C87A90}"/>
              </a:ext>
            </a:extLst>
          </p:cNvPr>
          <p:cNvSpPr txBox="1"/>
          <p:nvPr/>
        </p:nvSpPr>
        <p:spPr>
          <a:xfrm>
            <a:off x="5274129" y="5176165"/>
            <a:ext cx="6596742" cy="923330"/>
          </a:xfrm>
          <a:prstGeom prst="rect">
            <a:avLst/>
          </a:prstGeom>
          <a:noFill/>
        </p:spPr>
        <p:txBody>
          <a:bodyPr wrap="square" rtlCol="0">
            <a:spAutoFit/>
          </a:bodyPr>
          <a:lstStyle/>
          <a:p>
            <a:r>
              <a:rPr lang="en-US" dirty="0"/>
              <a:t>(Adapted from </a:t>
            </a:r>
            <a:r>
              <a:rPr lang="en-US" i="1" dirty="0"/>
              <a:t>Prayers for the Servants of God</a:t>
            </a:r>
            <a:r>
              <a:rPr lang="en-US" dirty="0"/>
              <a:t>, Edward Hays, Easton KS: Forest of Peace Books, 1980 and the League’s workshop entitled “Dealing with Conflict in Order to Reach a Win-Win Solution”)</a:t>
            </a:r>
            <a:endParaRPr lang="en-CA" dirty="0"/>
          </a:p>
        </p:txBody>
      </p:sp>
      <p:sp>
        <p:nvSpPr>
          <p:cNvPr id="6" name="Slide Number Placeholder 2">
            <a:extLst>
              <a:ext uri="{FF2B5EF4-FFF2-40B4-BE49-F238E27FC236}">
                <a16:creationId xmlns:a16="http://schemas.microsoft.com/office/drawing/2014/main" id="{863A65A0-DB15-297F-7234-13452EB2835B}"/>
              </a:ext>
            </a:extLst>
          </p:cNvPr>
          <p:cNvSpPr>
            <a:spLocks noGrp="1"/>
          </p:cNvSpPr>
          <p:nvPr>
            <p:ph type="sldNum" sz="quarter" idx="12"/>
          </p:nvPr>
        </p:nvSpPr>
        <p:spPr>
          <a:xfrm>
            <a:off x="11694687" y="6492875"/>
            <a:ext cx="497313" cy="365125"/>
          </a:xfrm>
        </p:spPr>
        <p:txBody>
          <a:bodyPr/>
          <a:lstStyle/>
          <a:p>
            <a:r>
              <a:rPr lang="en-US" sz="1800" b="1" dirty="0"/>
              <a:t>2</a:t>
            </a:r>
          </a:p>
        </p:txBody>
      </p:sp>
    </p:spTree>
    <p:custDataLst>
      <p:tags r:id="rId1"/>
    </p:custDataLst>
    <p:extLst>
      <p:ext uri="{BB962C8B-B14F-4D97-AF65-F5344CB8AC3E}">
        <p14:creationId xmlns:p14="http://schemas.microsoft.com/office/powerpoint/2010/main" val="90614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2038524" y="-3622"/>
            <a:ext cx="8179267" cy="789565"/>
          </a:xfrm>
        </p:spPr>
        <p:txBody>
          <a:bodyPr/>
          <a:lstStyle/>
          <a:p>
            <a:r>
              <a:rPr lang="en-CA" dirty="0"/>
              <a:t>closing prayer</a:t>
            </a:r>
          </a:p>
        </p:txBody>
      </p:sp>
      <p:sp>
        <p:nvSpPr>
          <p:cNvPr id="3" name="TextBox 2">
            <a:extLst>
              <a:ext uri="{FF2B5EF4-FFF2-40B4-BE49-F238E27FC236}">
                <a16:creationId xmlns:a16="http://schemas.microsoft.com/office/drawing/2014/main" id="{66F30C2C-4C50-9012-A9F1-A99D8B9ACC5A}"/>
              </a:ext>
            </a:extLst>
          </p:cNvPr>
          <p:cNvSpPr txBox="1"/>
          <p:nvPr/>
        </p:nvSpPr>
        <p:spPr>
          <a:xfrm>
            <a:off x="518408" y="1349089"/>
            <a:ext cx="11155184" cy="4801314"/>
          </a:xfrm>
          <a:prstGeom prst="rect">
            <a:avLst/>
          </a:prstGeom>
          <a:noFill/>
        </p:spPr>
        <p:txBody>
          <a:bodyPr wrap="square" rtlCol="0">
            <a:spAutoFit/>
          </a:bodyPr>
          <a:lstStyle/>
          <a:p>
            <a:pPr algn="ctr">
              <a:spcAft>
                <a:spcPts val="600"/>
              </a:spcAft>
            </a:pPr>
            <a:r>
              <a:rPr lang="en-US" sz="32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We thank You, Lord, for the gifts with which You have blessed each one of us.</a:t>
            </a:r>
          </a:p>
          <a:p>
            <a:pPr algn="ctr">
              <a:spcAft>
                <a:spcPts val="600"/>
              </a:spcAft>
            </a:pPr>
            <a:r>
              <a:rPr lang="en-US" sz="32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We pray for an open heart, glad to appreciate the riches amongst us. We pray that we may build on what we are </a:t>
            </a:r>
          </a:p>
          <a:p>
            <a:pPr algn="ctr">
              <a:spcAft>
                <a:spcPts val="600"/>
              </a:spcAft>
            </a:pPr>
            <a:r>
              <a:rPr lang="en-US" sz="32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to the realization of Your reign. </a:t>
            </a:r>
          </a:p>
          <a:p>
            <a:pPr algn="ctr">
              <a:spcAft>
                <a:spcPts val="600"/>
              </a:spcAft>
            </a:pPr>
            <a:r>
              <a:rPr lang="en-US" sz="32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We make this prayer in the name of Jesus the Lord. </a:t>
            </a:r>
          </a:p>
          <a:p>
            <a:pPr algn="ctr">
              <a:spcAft>
                <a:spcPts val="600"/>
              </a:spcAft>
            </a:pPr>
            <a:r>
              <a:rPr lang="en-US" sz="32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Amen</a:t>
            </a:r>
          </a:p>
          <a:p>
            <a:pPr algn="ctr">
              <a:spcAft>
                <a:spcPts val="600"/>
              </a:spcAft>
            </a:pPr>
            <a:endParaRPr lang="en-US" sz="3200" dirty="0">
              <a:solidFill>
                <a:srgbClr val="000000"/>
              </a:solidFill>
              <a:effectLst/>
              <a:latin typeface="Century" panose="02040604050505020304" pitchFamily="18" charset="0"/>
              <a:ea typeface="Calibri" panose="020F0502020204030204" pitchFamily="34" charset="0"/>
              <a:cs typeface="Arial" panose="020B0604020202020204" pitchFamily="34" charset="0"/>
            </a:endParaRPr>
          </a:p>
          <a:p>
            <a:pPr algn="ctr">
              <a:spcAft>
                <a:spcPts val="600"/>
              </a:spcAft>
            </a:pPr>
            <a:r>
              <a:rPr lang="en-US" sz="20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a:t>
            </a:r>
            <a:r>
              <a:rPr lang="en-US" sz="2000" i="1" dirty="0">
                <a:solidFill>
                  <a:srgbClr val="000000"/>
                </a:solidFill>
                <a:effectLst/>
                <a:latin typeface="Century" panose="02040604050505020304" pitchFamily="18" charset="0"/>
                <a:ea typeface="Calibri" panose="020F0502020204030204" pitchFamily="34" charset="0"/>
                <a:cs typeface="Arial" panose="020B0604020202020204" pitchFamily="34" charset="0"/>
              </a:rPr>
              <a:t>Prayer for Parish Groups</a:t>
            </a:r>
            <a:r>
              <a:rPr lang="en-US" sz="2000" dirty="0">
                <a:solidFill>
                  <a:srgbClr val="000000"/>
                </a:solidFill>
                <a:effectLst/>
                <a:latin typeface="Century" panose="02040604050505020304" pitchFamily="18" charset="0"/>
                <a:ea typeface="Calibri" panose="020F0502020204030204" pitchFamily="34" charset="0"/>
                <a:cs typeface="Arial" panose="020B0604020202020204" pitchFamily="34" charset="0"/>
              </a:rPr>
              <a:t>, Donal Harrington and Julie Kavanagh)</a:t>
            </a:r>
          </a:p>
        </p:txBody>
      </p:sp>
      <p:sp>
        <p:nvSpPr>
          <p:cNvPr id="4" name="Slide Number Placeholder 2">
            <a:extLst>
              <a:ext uri="{FF2B5EF4-FFF2-40B4-BE49-F238E27FC236}">
                <a16:creationId xmlns:a16="http://schemas.microsoft.com/office/drawing/2014/main" id="{B946D58F-8082-F9E9-9057-855F9BA632C0}"/>
              </a:ext>
            </a:extLst>
          </p:cNvPr>
          <p:cNvSpPr>
            <a:spLocks noGrp="1"/>
          </p:cNvSpPr>
          <p:nvPr>
            <p:ph type="sldNum" sz="quarter" idx="12"/>
          </p:nvPr>
        </p:nvSpPr>
        <p:spPr>
          <a:xfrm>
            <a:off x="11694687" y="6492875"/>
            <a:ext cx="497313" cy="365125"/>
          </a:xfrm>
        </p:spPr>
        <p:txBody>
          <a:bodyPr/>
          <a:lstStyle/>
          <a:p>
            <a:r>
              <a:rPr lang="en-US" sz="1800" b="1" dirty="0"/>
              <a:t>20</a:t>
            </a:r>
          </a:p>
        </p:txBody>
      </p:sp>
    </p:spTree>
    <p:custDataLst>
      <p:tags r:id="rId1"/>
    </p:custDataLst>
    <p:extLst>
      <p:ext uri="{BB962C8B-B14F-4D97-AF65-F5344CB8AC3E}">
        <p14:creationId xmlns:p14="http://schemas.microsoft.com/office/powerpoint/2010/main" val="1747124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2E8CA5-DA6C-4665-9F73-FD2B4A6CC955}"/>
              </a:ext>
            </a:extLst>
          </p:cNvPr>
          <p:cNvSpPr txBox="1"/>
          <p:nvPr/>
        </p:nvSpPr>
        <p:spPr>
          <a:xfrm>
            <a:off x="1769533" y="1714625"/>
            <a:ext cx="8652933" cy="4339650"/>
          </a:xfrm>
          <a:prstGeom prst="rect">
            <a:avLst/>
          </a:prstGeom>
          <a:noFill/>
        </p:spPr>
        <p:txBody>
          <a:bodyPr wrap="square" rtlCol="0">
            <a:spAutoFit/>
          </a:bodyPr>
          <a:lstStyle/>
          <a:p>
            <a:pPr algn="ctr"/>
            <a:r>
              <a:rPr lang="en-CA" sz="13800" b="1" dirty="0">
                <a:solidFill>
                  <a:srgbClr val="7030A0"/>
                </a:solidFill>
                <a:latin typeface="Fairwater Script" panose="020B0604020202020204" pitchFamily="2" charset="0"/>
              </a:rPr>
              <a:t>Thank You</a:t>
            </a:r>
          </a:p>
        </p:txBody>
      </p:sp>
      <p:sp>
        <p:nvSpPr>
          <p:cNvPr id="3" name="Slide Number Placeholder 2">
            <a:extLst>
              <a:ext uri="{FF2B5EF4-FFF2-40B4-BE49-F238E27FC236}">
                <a16:creationId xmlns:a16="http://schemas.microsoft.com/office/drawing/2014/main" id="{56F75C3C-5BED-E3BB-1800-20073DB8AC45}"/>
              </a:ext>
            </a:extLst>
          </p:cNvPr>
          <p:cNvSpPr>
            <a:spLocks noGrp="1"/>
          </p:cNvSpPr>
          <p:nvPr>
            <p:ph type="sldNum" sz="quarter" idx="12"/>
          </p:nvPr>
        </p:nvSpPr>
        <p:spPr>
          <a:xfrm>
            <a:off x="11694687" y="6492875"/>
            <a:ext cx="497313" cy="365125"/>
          </a:xfrm>
        </p:spPr>
        <p:txBody>
          <a:bodyPr/>
          <a:lstStyle/>
          <a:p>
            <a:r>
              <a:rPr lang="en-US" sz="1800" b="1" dirty="0"/>
              <a:t>21</a:t>
            </a:r>
          </a:p>
        </p:txBody>
      </p:sp>
    </p:spTree>
    <p:custDataLst>
      <p:tags r:id="rId1"/>
    </p:custDataLst>
    <p:extLst>
      <p:ext uri="{BB962C8B-B14F-4D97-AF65-F5344CB8AC3E}">
        <p14:creationId xmlns:p14="http://schemas.microsoft.com/office/powerpoint/2010/main" val="13533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2038524" y="-3622"/>
            <a:ext cx="8179267" cy="789565"/>
          </a:xfrm>
        </p:spPr>
        <p:txBody>
          <a:bodyPr/>
          <a:lstStyle/>
          <a:p>
            <a:r>
              <a:rPr lang="en-CA" dirty="0"/>
              <a:t>Agenda</a:t>
            </a:r>
          </a:p>
        </p:txBody>
      </p:sp>
      <p:sp>
        <p:nvSpPr>
          <p:cNvPr id="3" name="TextBox 2">
            <a:extLst>
              <a:ext uri="{FF2B5EF4-FFF2-40B4-BE49-F238E27FC236}">
                <a16:creationId xmlns:a16="http://schemas.microsoft.com/office/drawing/2014/main" id="{66F30C2C-4C50-9012-A9F1-A99D8B9ACC5A}"/>
              </a:ext>
            </a:extLst>
          </p:cNvPr>
          <p:cNvSpPr txBox="1"/>
          <p:nvPr/>
        </p:nvSpPr>
        <p:spPr>
          <a:xfrm>
            <a:off x="2471569" y="979153"/>
            <a:ext cx="9471774" cy="5693866"/>
          </a:xfrm>
          <a:prstGeom prst="rect">
            <a:avLst/>
          </a:prstGeom>
          <a:noFill/>
        </p:spPr>
        <p:txBody>
          <a:bodyPr wrap="square" rtlCol="0">
            <a:spAutoFit/>
          </a:bodyPr>
          <a:lstStyle/>
          <a:p>
            <a:r>
              <a:rPr lang="en-US" sz="2800" b="1" dirty="0">
                <a:latin typeface="Century" panose="02040604050505020304" pitchFamily="18" charset="0"/>
              </a:rPr>
              <a:t>Part 1</a:t>
            </a:r>
          </a:p>
          <a:p>
            <a:pPr marL="514350" indent="-514350">
              <a:buFont typeface="+mj-lt"/>
              <a:buAutoNum type="arabicPeriod"/>
            </a:pPr>
            <a:r>
              <a:rPr lang="en-US" sz="2800" dirty="0">
                <a:latin typeface="Century" panose="02040604050505020304" pitchFamily="18" charset="0"/>
              </a:rPr>
              <a:t>Opening Prayer</a:t>
            </a:r>
          </a:p>
          <a:p>
            <a:pPr marL="514350" indent="-514350">
              <a:buFont typeface="+mj-lt"/>
              <a:buAutoNum type="arabicPeriod"/>
            </a:pPr>
            <a:r>
              <a:rPr lang="en-US" sz="2800" dirty="0">
                <a:latin typeface="Century" panose="02040604050505020304" pitchFamily="18" charset="0"/>
              </a:rPr>
              <a:t>What Does “Conflict” Mean?</a:t>
            </a:r>
          </a:p>
          <a:p>
            <a:pPr marL="514350" indent="-514350">
              <a:buFont typeface="+mj-lt"/>
              <a:buAutoNum type="arabicPeriod"/>
            </a:pPr>
            <a:r>
              <a:rPr lang="en-US" sz="2800" dirty="0">
                <a:latin typeface="Century" panose="02040604050505020304" pitchFamily="18" charset="0"/>
              </a:rPr>
              <a:t>Four Kinds of Conflict</a:t>
            </a:r>
          </a:p>
          <a:p>
            <a:pPr marL="514350" indent="-514350">
              <a:buFont typeface="+mj-lt"/>
              <a:buAutoNum type="arabicPeriod"/>
            </a:pPr>
            <a:r>
              <a:rPr lang="en-US" sz="2800" dirty="0">
                <a:latin typeface="Century" panose="02040604050505020304" pitchFamily="18" charset="0"/>
              </a:rPr>
              <a:t>Conflict Results</a:t>
            </a:r>
          </a:p>
          <a:p>
            <a:pPr marL="514350" indent="-514350">
              <a:buFont typeface="+mj-lt"/>
              <a:buAutoNum type="arabicPeriod"/>
            </a:pPr>
            <a:r>
              <a:rPr lang="en-US" sz="2800" dirty="0">
                <a:latin typeface="Century" panose="02040604050505020304" pitchFamily="18" charset="0"/>
              </a:rPr>
              <a:t>How to Get a Win-Win Result (and How Not To)</a:t>
            </a:r>
          </a:p>
          <a:p>
            <a:pPr marL="514350" indent="-514350">
              <a:buFont typeface="+mj-lt"/>
              <a:buAutoNum type="arabicPeriod"/>
            </a:pPr>
            <a:endParaRPr lang="en-US" sz="2800" dirty="0">
              <a:latin typeface="Century" panose="02040604050505020304" pitchFamily="18" charset="0"/>
            </a:endParaRPr>
          </a:p>
          <a:p>
            <a:r>
              <a:rPr lang="en-US" sz="2800" b="1" dirty="0">
                <a:latin typeface="Century" panose="02040604050505020304" pitchFamily="18" charset="0"/>
              </a:rPr>
              <a:t>Part 2</a:t>
            </a:r>
          </a:p>
          <a:p>
            <a:pPr marL="514350" indent="-514350">
              <a:buFont typeface="+mj-lt"/>
              <a:buAutoNum type="arabicPeriod" startAt="6"/>
            </a:pPr>
            <a:r>
              <a:rPr lang="en-US" sz="2800" dirty="0">
                <a:latin typeface="Century" panose="02040604050505020304" pitchFamily="18" charset="0"/>
              </a:rPr>
              <a:t>Your Turn to Share</a:t>
            </a:r>
          </a:p>
          <a:p>
            <a:pPr marL="514350" indent="-514350">
              <a:buFont typeface="+mj-lt"/>
              <a:buAutoNum type="arabicPeriod" startAt="6"/>
            </a:pPr>
            <a:r>
              <a:rPr lang="en-US" sz="2800" dirty="0">
                <a:latin typeface="Century" panose="02040604050505020304" pitchFamily="18" charset="0"/>
              </a:rPr>
              <a:t>Some Reflections</a:t>
            </a:r>
          </a:p>
          <a:p>
            <a:pPr marL="514350" indent="-514350">
              <a:buFont typeface="+mj-lt"/>
              <a:buAutoNum type="arabicPeriod" startAt="6"/>
            </a:pPr>
            <a:r>
              <a:rPr lang="en-US" sz="2800" dirty="0">
                <a:latin typeface="Century" panose="02040604050505020304" pitchFamily="18" charset="0"/>
              </a:rPr>
              <a:t>Takeaways and Tips</a:t>
            </a:r>
          </a:p>
          <a:p>
            <a:pPr marL="514350" indent="-514350">
              <a:buFont typeface="+mj-lt"/>
              <a:buAutoNum type="arabicPeriod" startAt="6"/>
            </a:pPr>
            <a:r>
              <a:rPr lang="en-US" sz="2800" dirty="0">
                <a:latin typeface="Century" panose="02040604050505020304" pitchFamily="18" charset="0"/>
              </a:rPr>
              <a:t>Questions?</a:t>
            </a:r>
          </a:p>
          <a:p>
            <a:pPr marL="514350" indent="-514350">
              <a:buFont typeface="+mj-lt"/>
              <a:buAutoNum type="arabicPeriod" startAt="6"/>
            </a:pPr>
            <a:r>
              <a:rPr lang="en-US" sz="2800" dirty="0">
                <a:latin typeface="Century" panose="02040604050505020304" pitchFamily="18" charset="0"/>
              </a:rPr>
              <a:t>Closing Prayer</a:t>
            </a:r>
          </a:p>
        </p:txBody>
      </p:sp>
      <p:sp>
        <p:nvSpPr>
          <p:cNvPr id="5" name="Slide Number Placeholder 2">
            <a:extLst>
              <a:ext uri="{FF2B5EF4-FFF2-40B4-BE49-F238E27FC236}">
                <a16:creationId xmlns:a16="http://schemas.microsoft.com/office/drawing/2014/main" id="{C89EAFE9-8D61-FF40-08EE-176BC444E4C8}"/>
              </a:ext>
            </a:extLst>
          </p:cNvPr>
          <p:cNvSpPr>
            <a:spLocks noGrp="1"/>
          </p:cNvSpPr>
          <p:nvPr>
            <p:ph type="sldNum" sz="quarter" idx="12"/>
          </p:nvPr>
        </p:nvSpPr>
        <p:spPr>
          <a:xfrm>
            <a:off x="11694687" y="6492875"/>
            <a:ext cx="497313" cy="365125"/>
          </a:xfrm>
        </p:spPr>
        <p:txBody>
          <a:bodyPr/>
          <a:lstStyle/>
          <a:p>
            <a:r>
              <a:rPr lang="en-US" sz="1800" b="1" dirty="0"/>
              <a:t>3</a:t>
            </a:r>
          </a:p>
        </p:txBody>
      </p:sp>
      <p:sp>
        <p:nvSpPr>
          <p:cNvPr id="7" name="TextBox 6">
            <a:extLst>
              <a:ext uri="{FF2B5EF4-FFF2-40B4-BE49-F238E27FC236}">
                <a16:creationId xmlns:a16="http://schemas.microsoft.com/office/drawing/2014/main" id="{CCF3A1F9-D07E-1EB1-C58F-62C66056205B}"/>
              </a:ext>
            </a:extLst>
          </p:cNvPr>
          <p:cNvSpPr txBox="1"/>
          <p:nvPr/>
        </p:nvSpPr>
        <p:spPr>
          <a:xfrm>
            <a:off x="438708" y="7027593"/>
            <a:ext cx="6570436" cy="523220"/>
          </a:xfrm>
          <a:prstGeom prst="rect">
            <a:avLst/>
          </a:prstGeom>
          <a:noFill/>
        </p:spPr>
        <p:txBody>
          <a:bodyPr wrap="square" rtlCol="0">
            <a:spAutoFit/>
          </a:bodyPr>
          <a:lstStyle/>
          <a:p>
            <a:r>
              <a:rPr lang="en-US" sz="2800" b="1" dirty="0">
                <a:solidFill>
                  <a:srgbClr val="000000"/>
                </a:solidFill>
                <a:latin typeface="Century" panose="02040604050505020304" pitchFamily="18" charset="0"/>
                <a:ea typeface="Calibri" panose="020F0502020204030204" pitchFamily="34" charset="0"/>
                <a:cs typeface="Arial" panose="020B0604020202020204" pitchFamily="34" charset="0"/>
              </a:rPr>
              <a:t>Amen</a:t>
            </a:r>
            <a:endParaRPr lang="en-CA" sz="2800" dirty="0">
              <a:effectLst/>
              <a:latin typeface="Century" panose="02040604050505020304" pitchFamily="18"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7755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2038524" y="-3622"/>
            <a:ext cx="8179267" cy="789565"/>
          </a:xfrm>
        </p:spPr>
        <p:txBody>
          <a:bodyPr/>
          <a:lstStyle/>
          <a:p>
            <a:r>
              <a:rPr lang="en-CA" dirty="0"/>
              <a:t>Opening Prayer</a:t>
            </a:r>
          </a:p>
        </p:txBody>
      </p:sp>
      <p:sp>
        <p:nvSpPr>
          <p:cNvPr id="3" name="TextBox 2">
            <a:extLst>
              <a:ext uri="{FF2B5EF4-FFF2-40B4-BE49-F238E27FC236}">
                <a16:creationId xmlns:a16="http://schemas.microsoft.com/office/drawing/2014/main" id="{66F30C2C-4C50-9012-A9F1-A99D8B9ACC5A}"/>
              </a:ext>
            </a:extLst>
          </p:cNvPr>
          <p:cNvSpPr txBox="1"/>
          <p:nvPr/>
        </p:nvSpPr>
        <p:spPr>
          <a:xfrm>
            <a:off x="438708" y="1380967"/>
            <a:ext cx="11591273" cy="2246769"/>
          </a:xfrm>
          <a:prstGeom prst="rect">
            <a:avLst/>
          </a:prstGeom>
          <a:noFill/>
        </p:spPr>
        <p:txBody>
          <a:bodyPr wrap="square" rtlCol="0">
            <a:spAutoFit/>
          </a:bodyPr>
          <a:lstStyle/>
          <a:p>
            <a:r>
              <a:rPr lang="en-US" sz="2800" dirty="0">
                <a:latin typeface="Century" panose="02040604050505020304" pitchFamily="18" charset="0"/>
              </a:rPr>
              <a:t>Lord, today we come to You with humble hearts as we ask for </a:t>
            </a:r>
          </a:p>
          <a:p>
            <a:r>
              <a:rPr lang="en-US" sz="2800" dirty="0">
                <a:latin typeface="Century" panose="02040604050505020304" pitchFamily="18" charset="0"/>
              </a:rPr>
              <a:t>Your guidance and wisdom as we deal with conflicts in our lives </a:t>
            </a:r>
          </a:p>
          <a:p>
            <a:r>
              <a:rPr lang="en-US" sz="2800" dirty="0">
                <a:latin typeface="Century" panose="02040604050505020304" pitchFamily="18" charset="0"/>
              </a:rPr>
              <a:t>and in the whole world. Please grant us the courage to face </a:t>
            </a:r>
          </a:p>
          <a:p>
            <a:r>
              <a:rPr lang="en-US" sz="2800" dirty="0">
                <a:latin typeface="Century" panose="02040604050505020304" pitchFamily="18" charset="0"/>
              </a:rPr>
              <a:t>these challenges with humility and grace. Help us with </a:t>
            </a:r>
          </a:p>
          <a:p>
            <a:r>
              <a:rPr lang="en-US" sz="2800" dirty="0">
                <a:latin typeface="Century" panose="02040604050505020304" pitchFamily="18" charset="0"/>
              </a:rPr>
              <a:t>Your wisdom to understand the real causes of these conflicts.</a:t>
            </a:r>
          </a:p>
        </p:txBody>
      </p:sp>
      <p:sp>
        <p:nvSpPr>
          <p:cNvPr id="5" name="Slide Number Placeholder 2">
            <a:extLst>
              <a:ext uri="{FF2B5EF4-FFF2-40B4-BE49-F238E27FC236}">
                <a16:creationId xmlns:a16="http://schemas.microsoft.com/office/drawing/2014/main" id="{C89EAFE9-8D61-FF40-08EE-176BC444E4C8}"/>
              </a:ext>
            </a:extLst>
          </p:cNvPr>
          <p:cNvSpPr>
            <a:spLocks noGrp="1"/>
          </p:cNvSpPr>
          <p:nvPr>
            <p:ph type="sldNum" sz="quarter" idx="12"/>
          </p:nvPr>
        </p:nvSpPr>
        <p:spPr>
          <a:xfrm>
            <a:off x="11694687" y="6492875"/>
            <a:ext cx="497313" cy="365125"/>
          </a:xfrm>
        </p:spPr>
        <p:txBody>
          <a:bodyPr/>
          <a:lstStyle/>
          <a:p>
            <a:r>
              <a:rPr lang="en-US" sz="1800" b="1" dirty="0"/>
              <a:t>4</a:t>
            </a:r>
          </a:p>
        </p:txBody>
      </p:sp>
      <p:sp>
        <p:nvSpPr>
          <p:cNvPr id="6" name="TextBox 5">
            <a:extLst>
              <a:ext uri="{FF2B5EF4-FFF2-40B4-BE49-F238E27FC236}">
                <a16:creationId xmlns:a16="http://schemas.microsoft.com/office/drawing/2014/main" id="{4893A3C4-7364-3FC6-DA78-06C7058EBAD7}"/>
              </a:ext>
            </a:extLst>
          </p:cNvPr>
          <p:cNvSpPr txBox="1"/>
          <p:nvPr/>
        </p:nvSpPr>
        <p:spPr>
          <a:xfrm>
            <a:off x="438708" y="3977742"/>
            <a:ext cx="11591272" cy="2677656"/>
          </a:xfrm>
          <a:prstGeom prst="rect">
            <a:avLst/>
          </a:prstGeom>
          <a:noFill/>
        </p:spPr>
        <p:txBody>
          <a:bodyPr wrap="square" rtlCol="0">
            <a:spAutoFit/>
          </a:bodyPr>
          <a:lstStyle/>
          <a:p>
            <a:r>
              <a:rPr lang="en-US" sz="2800" dirty="0">
                <a:latin typeface="Century" panose="02040604050505020304" pitchFamily="18" charset="0"/>
              </a:rPr>
              <a:t>Grant us the ability to pause and listen to each other with open minds and hearts. Help us to seek understanding rather than just seeking to be understood. May we be humble to set aside our own personal desires and motives. May we seek what is best for all of us.</a:t>
            </a:r>
          </a:p>
          <a:p>
            <a:endParaRPr lang="en-US" sz="2800" dirty="0">
              <a:latin typeface="Century" panose="02040604050505020304" pitchFamily="18" charset="0"/>
            </a:endParaRPr>
          </a:p>
          <a:p>
            <a:r>
              <a:rPr lang="en-US" sz="2800" b="1" dirty="0">
                <a:latin typeface="Century" panose="02040604050505020304" pitchFamily="18" charset="0"/>
              </a:rPr>
              <a:t>Amen</a:t>
            </a:r>
          </a:p>
        </p:txBody>
      </p:sp>
    </p:spTree>
    <p:custDataLst>
      <p:tags r:id="rId1"/>
    </p:custDataLst>
    <p:extLst>
      <p:ext uri="{BB962C8B-B14F-4D97-AF65-F5344CB8AC3E}">
        <p14:creationId xmlns:p14="http://schemas.microsoft.com/office/powerpoint/2010/main" val="287374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irl wearing martial arts uniform, standing with fists clench in combat pose">
            <a:extLst>
              <a:ext uri="{FF2B5EF4-FFF2-40B4-BE49-F238E27FC236}">
                <a16:creationId xmlns:a16="http://schemas.microsoft.com/office/drawing/2014/main" id="{591581D0-66FC-EFF6-7FEE-02356B4F788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01581" y="318273"/>
            <a:ext cx="4323732" cy="2885356"/>
          </a:xfrm>
          <a:prstGeom prst="rect">
            <a:avLst/>
          </a:prstGeom>
        </p:spPr>
      </p:pic>
      <p:sp>
        <p:nvSpPr>
          <p:cNvPr id="8" name="TextBox 7">
            <a:extLst>
              <a:ext uri="{FF2B5EF4-FFF2-40B4-BE49-F238E27FC236}">
                <a16:creationId xmlns:a16="http://schemas.microsoft.com/office/drawing/2014/main" id="{1585366C-4A6F-BD3F-4509-C90F63099467}"/>
              </a:ext>
            </a:extLst>
          </p:cNvPr>
          <p:cNvSpPr txBox="1"/>
          <p:nvPr/>
        </p:nvSpPr>
        <p:spPr>
          <a:xfrm>
            <a:off x="7483858" y="3960090"/>
            <a:ext cx="4193815" cy="2554545"/>
          </a:xfrm>
          <a:prstGeom prst="rect">
            <a:avLst/>
          </a:prstGeom>
          <a:noFill/>
        </p:spPr>
        <p:txBody>
          <a:bodyPr wrap="square" rtlCol="0">
            <a:spAutoFit/>
          </a:bodyPr>
          <a:lstStyle/>
          <a:p>
            <a:pPr algn="ctr"/>
            <a:r>
              <a:rPr lang="en-CA" sz="4000" dirty="0">
                <a:latin typeface="Century" panose="02040604050505020304" pitchFamily="18" charset="0"/>
                <a:cs typeface="Arial" panose="020B0604020202020204" pitchFamily="34" charset="0"/>
              </a:rPr>
              <a:t>What does the word “conflict” mean to you? Why?</a:t>
            </a:r>
          </a:p>
        </p:txBody>
      </p:sp>
      <p:sp>
        <p:nvSpPr>
          <p:cNvPr id="7" name="Slide Number Placeholder 2">
            <a:extLst>
              <a:ext uri="{FF2B5EF4-FFF2-40B4-BE49-F238E27FC236}">
                <a16:creationId xmlns:a16="http://schemas.microsoft.com/office/drawing/2014/main" id="{CF1E9051-AD16-0E2E-0301-86461BA243BE}"/>
              </a:ext>
            </a:extLst>
          </p:cNvPr>
          <p:cNvSpPr txBox="1">
            <a:spLocks/>
          </p:cNvSpPr>
          <p:nvPr/>
        </p:nvSpPr>
        <p:spPr>
          <a:xfrm>
            <a:off x="11694687" y="6492875"/>
            <a:ext cx="497313" cy="365125"/>
          </a:xfrm>
          <a:prstGeom prst="rect">
            <a:avLst/>
          </a:prstGeom>
        </p:spPr>
        <p:txBody>
          <a:bodyPr vert="horz" lIns="91440" tIns="45720" rIns="91440" bIns="45720" rtlCol="0" anchor="ct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a:t>
            </a:r>
          </a:p>
        </p:txBody>
      </p:sp>
    </p:spTree>
    <p:custDataLst>
      <p:tags r:id="rId1"/>
    </p:custDataLst>
    <p:controls>
      <mc:AlternateContent xmlns:mc="http://schemas.openxmlformats.org/markup-compatibility/2006">
        <mc:Choice xmlns:v="urn:schemas-microsoft-com:vml" Requires="v">
          <p:control name="TextBox5" r:id="rId2" imgW="3154680" imgH="396360"/>
        </mc:Choice>
        <mc:Fallback>
          <p:control name="TextBox5" r:id="rId2" imgW="3154680" imgH="396360">
            <p:pic>
              <p:nvPicPr>
                <p:cNvPr id="43" name="TextBox5">
                  <a:extLst>
                    <a:ext uri="{FF2B5EF4-FFF2-40B4-BE49-F238E27FC236}">
                      <a16:creationId xmlns:a16="http://schemas.microsoft.com/office/drawing/2014/main" id="{6AB716B0-F4B0-FA3C-1C9F-9CFF777F73DF}"/>
                    </a:ext>
                  </a:extLst>
                </p:cNvPr>
                <p:cNvPicPr>
                  <a:picLocks/>
                </p:cNvPicPr>
                <p:nvPr/>
              </p:nvPicPr>
              <p:blipFill>
                <a:blip r:embed="rId15"/>
                <a:stretch>
                  <a:fillRect/>
                </a:stretch>
              </p:blipFill>
              <p:spPr>
                <a:xfrm>
                  <a:off x="6479392" y="631283"/>
                  <a:ext cx="3155950" cy="401285"/>
                </a:xfrm>
                <a:prstGeom prst="rect">
                  <a:avLst/>
                </a:prstGeom>
              </p:spPr>
            </p:pic>
          </p:control>
        </mc:Fallback>
      </mc:AlternateContent>
      <mc:AlternateContent xmlns:mc="http://schemas.openxmlformats.org/markup-compatibility/2006">
        <mc:Choice xmlns:v="urn:schemas-microsoft-com:vml" Requires="v">
          <p:control name="TextBox2" r:id="rId3" imgW="3154680" imgH="403920"/>
        </mc:Choice>
        <mc:Fallback>
          <p:control name="TextBox2" r:id="rId3" imgW="3154680" imgH="403920">
            <p:pic>
              <p:nvPicPr>
                <p:cNvPr id="45" name="TextBox2">
                  <a:extLst>
                    <a:ext uri="{FF2B5EF4-FFF2-40B4-BE49-F238E27FC236}">
                      <a16:creationId xmlns:a16="http://schemas.microsoft.com/office/drawing/2014/main" id="{F56A97A1-2188-A59A-4AB3-DC51D09F3FDD}"/>
                    </a:ext>
                  </a:extLst>
                </p:cNvPr>
                <p:cNvPicPr>
                  <a:picLocks/>
                </p:cNvPicPr>
                <p:nvPr/>
              </p:nvPicPr>
              <p:blipFill>
                <a:blip r:embed="rId16"/>
                <a:stretch>
                  <a:fillRect/>
                </a:stretch>
              </p:blipFill>
              <p:spPr>
                <a:xfrm>
                  <a:off x="8824863" y="1183172"/>
                  <a:ext cx="3155950" cy="401285"/>
                </a:xfrm>
                <a:prstGeom prst="rect">
                  <a:avLst/>
                </a:prstGeom>
              </p:spPr>
            </p:pic>
          </p:control>
        </mc:Fallback>
      </mc:AlternateContent>
      <mc:AlternateContent xmlns:mc="http://schemas.openxmlformats.org/markup-compatibility/2006">
        <mc:Choice xmlns:v="urn:schemas-microsoft-com:vml" Requires="v">
          <p:control name="TextBox3" r:id="rId4" imgW="3154680" imgH="403920"/>
        </mc:Choice>
        <mc:Fallback>
          <p:control name="TextBox3" r:id="rId4" imgW="3154680" imgH="403920">
            <p:pic>
              <p:nvPicPr>
                <p:cNvPr id="46" name="TextBox3">
                  <a:extLst>
                    <a:ext uri="{FF2B5EF4-FFF2-40B4-BE49-F238E27FC236}">
                      <a16:creationId xmlns:a16="http://schemas.microsoft.com/office/drawing/2014/main" id="{5B71479F-C45A-2B6D-2491-F03E63DA6295}"/>
                    </a:ext>
                  </a:extLst>
                </p:cNvPr>
                <p:cNvPicPr>
                  <a:picLocks/>
                </p:cNvPicPr>
                <p:nvPr/>
              </p:nvPicPr>
              <p:blipFill>
                <a:blip r:embed="rId16"/>
                <a:stretch>
                  <a:fillRect/>
                </a:stretch>
              </p:blipFill>
              <p:spPr>
                <a:xfrm>
                  <a:off x="7246888" y="1741082"/>
                  <a:ext cx="3155950" cy="401285"/>
                </a:xfrm>
                <a:prstGeom prst="rect">
                  <a:avLst/>
                </a:prstGeom>
              </p:spPr>
            </p:pic>
          </p:control>
        </mc:Fallback>
      </mc:AlternateContent>
      <mc:AlternateContent xmlns:mc="http://schemas.openxmlformats.org/markup-compatibility/2006">
        <mc:Choice xmlns:v="urn:schemas-microsoft-com:vml" Requires="v">
          <p:control name="TextBox4" r:id="rId5" imgW="3154680" imgH="403920"/>
        </mc:Choice>
        <mc:Fallback>
          <p:control name="TextBox4" r:id="rId5" imgW="3154680" imgH="403920">
            <p:pic>
              <p:nvPicPr>
                <p:cNvPr id="47" name="TextBox4">
                  <a:extLst>
                    <a:ext uri="{FF2B5EF4-FFF2-40B4-BE49-F238E27FC236}">
                      <a16:creationId xmlns:a16="http://schemas.microsoft.com/office/drawing/2014/main" id="{1F54A004-071C-CC18-EFF1-CDE127738105}"/>
                    </a:ext>
                  </a:extLst>
                </p:cNvPr>
                <p:cNvPicPr>
                  <a:picLocks/>
                </p:cNvPicPr>
                <p:nvPr/>
              </p:nvPicPr>
              <p:blipFill>
                <a:blip r:embed="rId16"/>
                <a:stretch>
                  <a:fillRect/>
                </a:stretch>
              </p:blipFill>
              <p:spPr>
                <a:xfrm>
                  <a:off x="8046236" y="2426247"/>
                  <a:ext cx="3155950" cy="401285"/>
                </a:xfrm>
                <a:prstGeom prst="rect">
                  <a:avLst/>
                </a:prstGeom>
              </p:spPr>
            </p:pic>
          </p:control>
        </mc:Fallback>
      </mc:AlternateContent>
      <mc:AlternateContent xmlns:mc="http://schemas.openxmlformats.org/markup-compatibility/2006">
        <mc:Choice xmlns:v="urn:schemas-microsoft-com:vml" Requires="v">
          <p:control name="TextBox12" r:id="rId6" imgW="3154680" imgH="403920"/>
        </mc:Choice>
        <mc:Fallback>
          <p:control name="TextBox12" r:id="rId6" imgW="3154680" imgH="403920">
            <p:pic>
              <p:nvPicPr>
                <p:cNvPr id="48" name="TextBox12">
                  <a:extLst>
                    <a:ext uri="{FF2B5EF4-FFF2-40B4-BE49-F238E27FC236}">
                      <a16:creationId xmlns:a16="http://schemas.microsoft.com/office/drawing/2014/main" id="{9BC8C120-4B65-3581-790D-CA59B4B3935C}"/>
                    </a:ext>
                  </a:extLst>
                </p:cNvPr>
                <p:cNvPicPr>
                  <a:picLocks/>
                </p:cNvPicPr>
                <p:nvPr/>
              </p:nvPicPr>
              <p:blipFill>
                <a:blip r:embed="rId16"/>
                <a:stretch>
                  <a:fillRect/>
                </a:stretch>
              </p:blipFill>
              <p:spPr>
                <a:xfrm>
                  <a:off x="6893320" y="3027715"/>
                  <a:ext cx="3155950" cy="401285"/>
                </a:xfrm>
                <a:prstGeom prst="rect">
                  <a:avLst/>
                </a:prstGeom>
              </p:spPr>
            </p:pic>
          </p:control>
        </mc:Fallback>
      </mc:AlternateContent>
      <mc:AlternateContent xmlns:mc="http://schemas.openxmlformats.org/markup-compatibility/2006">
        <mc:Choice xmlns:v="urn:schemas-microsoft-com:vml" Requires="v">
          <p:control name="TextBox6" r:id="rId7" imgW="3154680" imgH="396360"/>
        </mc:Choice>
        <mc:Fallback>
          <p:control name="TextBox6" r:id="rId7" imgW="3154680" imgH="396360">
            <p:pic>
              <p:nvPicPr>
                <p:cNvPr id="49" name="TextBox6">
                  <a:extLst>
                    <a:ext uri="{FF2B5EF4-FFF2-40B4-BE49-F238E27FC236}">
                      <a16:creationId xmlns:a16="http://schemas.microsoft.com/office/drawing/2014/main" id="{94C9EE21-0AD7-7FC8-8C8E-792273C7E011}"/>
                    </a:ext>
                  </a:extLst>
                </p:cNvPr>
                <p:cNvPicPr>
                  <a:picLocks/>
                </p:cNvPicPr>
                <p:nvPr/>
              </p:nvPicPr>
              <p:blipFill>
                <a:blip r:embed="rId15"/>
                <a:stretch>
                  <a:fillRect/>
                </a:stretch>
              </p:blipFill>
              <p:spPr>
                <a:xfrm>
                  <a:off x="1881996" y="3504758"/>
                  <a:ext cx="3155950" cy="401285"/>
                </a:xfrm>
                <a:prstGeom prst="rect">
                  <a:avLst/>
                </a:prstGeom>
              </p:spPr>
            </p:pic>
          </p:control>
        </mc:Fallback>
      </mc:AlternateContent>
      <mc:AlternateContent xmlns:mc="http://schemas.openxmlformats.org/markup-compatibility/2006">
        <mc:Choice xmlns:v="urn:schemas-microsoft-com:vml" Requires="v">
          <p:control name="TextBox7" r:id="rId8" imgW="3154680" imgH="403920"/>
        </mc:Choice>
        <mc:Fallback>
          <p:control name="TextBox7" r:id="rId8" imgW="3154680" imgH="403920">
            <p:pic>
              <p:nvPicPr>
                <p:cNvPr id="50" name="TextBox7">
                  <a:extLst>
                    <a:ext uri="{FF2B5EF4-FFF2-40B4-BE49-F238E27FC236}">
                      <a16:creationId xmlns:a16="http://schemas.microsoft.com/office/drawing/2014/main" id="{B1BE2FF1-E122-280C-AB0D-8B02F7BF2DA3}"/>
                    </a:ext>
                  </a:extLst>
                </p:cNvPr>
                <p:cNvPicPr>
                  <a:picLocks/>
                </p:cNvPicPr>
                <p:nvPr/>
              </p:nvPicPr>
              <p:blipFill>
                <a:blip r:embed="rId16"/>
                <a:stretch>
                  <a:fillRect/>
                </a:stretch>
              </p:blipFill>
              <p:spPr>
                <a:xfrm>
                  <a:off x="2611234" y="4156446"/>
                  <a:ext cx="3155950" cy="401285"/>
                </a:xfrm>
                <a:prstGeom prst="rect">
                  <a:avLst/>
                </a:prstGeom>
              </p:spPr>
            </p:pic>
          </p:control>
        </mc:Fallback>
      </mc:AlternateContent>
      <mc:AlternateContent xmlns:mc="http://schemas.openxmlformats.org/markup-compatibility/2006">
        <mc:Choice xmlns:v="urn:schemas-microsoft-com:vml" Requires="v">
          <p:control name="TextBox8" r:id="rId9" imgW="3154680" imgH="403920"/>
        </mc:Choice>
        <mc:Fallback>
          <p:control name="TextBox8" r:id="rId9" imgW="3154680" imgH="403920">
            <p:pic>
              <p:nvPicPr>
                <p:cNvPr id="51" name="TextBox8">
                  <a:extLst>
                    <a:ext uri="{FF2B5EF4-FFF2-40B4-BE49-F238E27FC236}">
                      <a16:creationId xmlns:a16="http://schemas.microsoft.com/office/drawing/2014/main" id="{F1AD21B0-F1FF-01CF-864B-BEC12D1E4283}"/>
                    </a:ext>
                  </a:extLst>
                </p:cNvPr>
                <p:cNvPicPr>
                  <a:picLocks/>
                </p:cNvPicPr>
                <p:nvPr/>
              </p:nvPicPr>
              <p:blipFill>
                <a:blip r:embed="rId16"/>
                <a:stretch>
                  <a:fillRect/>
                </a:stretch>
              </p:blipFill>
              <p:spPr>
                <a:xfrm>
                  <a:off x="1508747" y="4899534"/>
                  <a:ext cx="3155950" cy="401285"/>
                </a:xfrm>
                <a:prstGeom prst="rect">
                  <a:avLst/>
                </a:prstGeom>
              </p:spPr>
            </p:pic>
          </p:control>
        </mc:Fallback>
      </mc:AlternateContent>
      <mc:AlternateContent xmlns:mc="http://schemas.openxmlformats.org/markup-compatibility/2006">
        <mc:Choice xmlns:v="urn:schemas-microsoft-com:vml" Requires="v">
          <p:control name="TextBox10" r:id="rId10" imgW="3154680" imgH="403920"/>
        </mc:Choice>
        <mc:Fallback>
          <p:control name="TextBox10" r:id="rId10" imgW="3154680" imgH="403920">
            <p:pic>
              <p:nvPicPr>
                <p:cNvPr id="53" name="TextBox10">
                  <a:extLst>
                    <a:ext uri="{FF2B5EF4-FFF2-40B4-BE49-F238E27FC236}">
                      <a16:creationId xmlns:a16="http://schemas.microsoft.com/office/drawing/2014/main" id="{2F13F9DC-614B-6CB5-8F3B-1E5C5E66523C}"/>
                    </a:ext>
                  </a:extLst>
                </p:cNvPr>
                <p:cNvPicPr>
                  <a:picLocks/>
                </p:cNvPicPr>
                <p:nvPr/>
              </p:nvPicPr>
              <p:blipFill>
                <a:blip r:embed="rId16"/>
                <a:stretch>
                  <a:fillRect/>
                </a:stretch>
              </p:blipFill>
              <p:spPr>
                <a:xfrm>
                  <a:off x="3323442" y="5497797"/>
                  <a:ext cx="3155950" cy="401285"/>
                </a:xfrm>
                <a:prstGeom prst="rect">
                  <a:avLst/>
                </a:prstGeom>
              </p:spPr>
            </p:pic>
          </p:control>
        </mc:Fallback>
      </mc:AlternateContent>
      <mc:AlternateContent xmlns:mc="http://schemas.openxmlformats.org/markup-compatibility/2006">
        <mc:Choice xmlns:v="urn:schemas-microsoft-com:vml" Requires="v">
          <p:control name="TextBox11" r:id="rId11" imgW="3154680" imgH="403920"/>
        </mc:Choice>
        <mc:Fallback>
          <p:control name="TextBox11" r:id="rId11" imgW="3154680" imgH="403920">
            <p:pic>
              <p:nvPicPr>
                <p:cNvPr id="54" name="TextBox11">
                  <a:extLst>
                    <a:ext uri="{FF2B5EF4-FFF2-40B4-BE49-F238E27FC236}">
                      <a16:creationId xmlns:a16="http://schemas.microsoft.com/office/drawing/2014/main" id="{E85648CE-4004-CAB1-0740-5BF02424EFD6}"/>
                    </a:ext>
                  </a:extLst>
                </p:cNvPr>
                <p:cNvPicPr>
                  <a:picLocks/>
                </p:cNvPicPr>
                <p:nvPr/>
              </p:nvPicPr>
              <p:blipFill>
                <a:blip r:embed="rId16"/>
                <a:stretch>
                  <a:fillRect/>
                </a:stretch>
              </p:blipFill>
              <p:spPr>
                <a:xfrm>
                  <a:off x="1881996" y="6141680"/>
                  <a:ext cx="3155950" cy="401285"/>
                </a:xfrm>
                <a:prstGeom prst="rect">
                  <a:avLst/>
                </a:prstGeom>
              </p:spPr>
            </p:pic>
          </p:control>
        </mc:Fallback>
      </mc:AlternateContent>
    </p:controls>
    <p:extLst>
      <p:ext uri="{BB962C8B-B14F-4D97-AF65-F5344CB8AC3E}">
        <p14:creationId xmlns:p14="http://schemas.microsoft.com/office/powerpoint/2010/main" val="304875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0" y="-3622"/>
            <a:ext cx="12192000" cy="789565"/>
          </a:xfrm>
        </p:spPr>
        <p:txBody>
          <a:bodyPr>
            <a:normAutofit/>
          </a:bodyPr>
          <a:lstStyle/>
          <a:p>
            <a:r>
              <a:rPr lang="en-CA" dirty="0"/>
              <a:t>Definition of Conflict</a:t>
            </a:r>
          </a:p>
        </p:txBody>
      </p:sp>
      <p:sp>
        <p:nvSpPr>
          <p:cNvPr id="3" name="TextBox 2">
            <a:extLst>
              <a:ext uri="{FF2B5EF4-FFF2-40B4-BE49-F238E27FC236}">
                <a16:creationId xmlns:a16="http://schemas.microsoft.com/office/drawing/2014/main" id="{66F30C2C-4C50-9012-A9F1-A99D8B9ACC5A}"/>
              </a:ext>
            </a:extLst>
          </p:cNvPr>
          <p:cNvSpPr txBox="1"/>
          <p:nvPr/>
        </p:nvSpPr>
        <p:spPr>
          <a:xfrm>
            <a:off x="1130968" y="1443790"/>
            <a:ext cx="9938085" cy="4154984"/>
          </a:xfrm>
          <a:prstGeom prst="rect">
            <a:avLst/>
          </a:prstGeom>
          <a:noFill/>
        </p:spPr>
        <p:txBody>
          <a:bodyPr wrap="square" rtlCol="0">
            <a:spAutoFit/>
          </a:bodyPr>
          <a:lstStyle/>
          <a:p>
            <a:pPr algn="ctr">
              <a:spcAft>
                <a:spcPts val="4000"/>
              </a:spcAft>
            </a:pPr>
            <a:r>
              <a:rPr lang="en-US" sz="4400" i="1" dirty="0">
                <a:latin typeface="Century" panose="02040604050505020304" pitchFamily="18" charset="0"/>
              </a:rPr>
              <a:t>Webster’s Third New International Dictionary </a:t>
            </a:r>
            <a:r>
              <a:rPr lang="en-US" sz="4400" dirty="0">
                <a:latin typeface="Century" panose="02040604050505020304" pitchFamily="18" charset="0"/>
              </a:rPr>
              <a:t>defines conflict as “a clash, competition, or mutual interference, of opposing or incompatible forces or qualities </a:t>
            </a:r>
            <a:br>
              <a:rPr lang="en-US" sz="4400" dirty="0">
                <a:latin typeface="Century" panose="02040604050505020304" pitchFamily="18" charset="0"/>
              </a:rPr>
            </a:br>
            <a:r>
              <a:rPr lang="en-US" sz="4400" dirty="0">
                <a:latin typeface="Century" panose="02040604050505020304" pitchFamily="18" charset="0"/>
              </a:rPr>
              <a:t>(such as ideas, interests or wills).”</a:t>
            </a:r>
          </a:p>
        </p:txBody>
      </p:sp>
      <p:sp>
        <p:nvSpPr>
          <p:cNvPr id="4" name="Slide Number Placeholder 2">
            <a:extLst>
              <a:ext uri="{FF2B5EF4-FFF2-40B4-BE49-F238E27FC236}">
                <a16:creationId xmlns:a16="http://schemas.microsoft.com/office/drawing/2014/main" id="{7C894060-2FCD-53B8-DAA2-F5316C1A8447}"/>
              </a:ext>
            </a:extLst>
          </p:cNvPr>
          <p:cNvSpPr>
            <a:spLocks noGrp="1"/>
          </p:cNvSpPr>
          <p:nvPr>
            <p:ph type="sldNum" sz="quarter" idx="12"/>
          </p:nvPr>
        </p:nvSpPr>
        <p:spPr>
          <a:xfrm>
            <a:off x="11694687" y="6492875"/>
            <a:ext cx="497313" cy="365125"/>
          </a:xfrm>
        </p:spPr>
        <p:txBody>
          <a:bodyPr/>
          <a:lstStyle/>
          <a:p>
            <a:r>
              <a:rPr lang="en-US" sz="1800" b="1" dirty="0"/>
              <a:t>6</a:t>
            </a:r>
          </a:p>
        </p:txBody>
      </p:sp>
    </p:spTree>
    <p:custDataLst>
      <p:tags r:id="rId1"/>
    </p:custDataLst>
    <p:extLst>
      <p:ext uri="{BB962C8B-B14F-4D97-AF65-F5344CB8AC3E}">
        <p14:creationId xmlns:p14="http://schemas.microsoft.com/office/powerpoint/2010/main" val="416512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0" y="-3622"/>
            <a:ext cx="12192000" cy="789565"/>
          </a:xfrm>
        </p:spPr>
        <p:txBody>
          <a:bodyPr>
            <a:normAutofit/>
          </a:bodyPr>
          <a:lstStyle/>
          <a:p>
            <a:r>
              <a:rPr lang="en-CA" dirty="0"/>
              <a:t>Conflict can be positive</a:t>
            </a:r>
          </a:p>
        </p:txBody>
      </p:sp>
      <p:sp>
        <p:nvSpPr>
          <p:cNvPr id="3" name="TextBox 2">
            <a:extLst>
              <a:ext uri="{FF2B5EF4-FFF2-40B4-BE49-F238E27FC236}">
                <a16:creationId xmlns:a16="http://schemas.microsoft.com/office/drawing/2014/main" id="{66F30C2C-4C50-9012-A9F1-A99D8B9ACC5A}"/>
              </a:ext>
            </a:extLst>
          </p:cNvPr>
          <p:cNvSpPr txBox="1"/>
          <p:nvPr/>
        </p:nvSpPr>
        <p:spPr>
          <a:xfrm>
            <a:off x="3633537" y="1299892"/>
            <a:ext cx="7570911" cy="4565352"/>
          </a:xfrm>
          <a:prstGeom prst="rect">
            <a:avLst/>
          </a:prstGeom>
          <a:noFill/>
        </p:spPr>
        <p:txBody>
          <a:bodyPr wrap="square" rtlCol="0">
            <a:spAutoFit/>
          </a:bodyPr>
          <a:lstStyle/>
          <a:p>
            <a:pPr>
              <a:spcAft>
                <a:spcPts val="4000"/>
              </a:spcAft>
            </a:pPr>
            <a:r>
              <a:rPr lang="en-US" sz="3200" dirty="0">
                <a:latin typeface="Century" panose="02040604050505020304" pitchFamily="18" charset="0"/>
              </a:rPr>
              <a:t>Conflict can be positive when differences are aired, and a resolution is reached.</a:t>
            </a:r>
          </a:p>
          <a:p>
            <a:pPr>
              <a:spcAft>
                <a:spcPts val="4000"/>
              </a:spcAft>
            </a:pPr>
            <a:r>
              <a:rPr lang="en-US" sz="3200" dirty="0">
                <a:latin typeface="Century" panose="02040604050505020304" pitchFamily="18" charset="0"/>
              </a:rPr>
              <a:t>Resolving conflict can lead to a greater understanding of oneself and others.</a:t>
            </a:r>
          </a:p>
          <a:p>
            <a:pPr>
              <a:spcAft>
                <a:spcPts val="4000"/>
              </a:spcAft>
            </a:pPr>
            <a:r>
              <a:rPr lang="en-US" sz="3200" dirty="0">
                <a:latin typeface="Century" panose="02040604050505020304" pitchFamily="18" charset="0"/>
              </a:rPr>
              <a:t>Resolving conflict can strengthen relationships.</a:t>
            </a:r>
          </a:p>
        </p:txBody>
      </p:sp>
      <p:sp>
        <p:nvSpPr>
          <p:cNvPr id="4" name="Slide Number Placeholder 2">
            <a:extLst>
              <a:ext uri="{FF2B5EF4-FFF2-40B4-BE49-F238E27FC236}">
                <a16:creationId xmlns:a16="http://schemas.microsoft.com/office/drawing/2014/main" id="{7C894060-2FCD-53B8-DAA2-F5316C1A8447}"/>
              </a:ext>
            </a:extLst>
          </p:cNvPr>
          <p:cNvSpPr>
            <a:spLocks noGrp="1"/>
          </p:cNvSpPr>
          <p:nvPr>
            <p:ph type="sldNum" sz="quarter" idx="12"/>
          </p:nvPr>
        </p:nvSpPr>
        <p:spPr>
          <a:xfrm>
            <a:off x="11694687" y="6492875"/>
            <a:ext cx="497313" cy="365125"/>
          </a:xfrm>
        </p:spPr>
        <p:txBody>
          <a:bodyPr/>
          <a:lstStyle/>
          <a:p>
            <a:r>
              <a:rPr lang="en-US" sz="1800" b="1" dirty="0"/>
              <a:t>7</a:t>
            </a:r>
          </a:p>
        </p:txBody>
      </p:sp>
      <p:pic>
        <p:nvPicPr>
          <p:cNvPr id="6" name="Graphic 5" descr="A flowering cactus">
            <a:extLst>
              <a:ext uri="{FF2B5EF4-FFF2-40B4-BE49-F238E27FC236}">
                <a16:creationId xmlns:a16="http://schemas.microsoft.com/office/drawing/2014/main" id="{CD07F2D6-0EF9-47D1-AA1D-80B3CD1BDE5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0186" t="9225" r="22702" b="5571"/>
          <a:stretch/>
        </p:blipFill>
        <p:spPr>
          <a:xfrm>
            <a:off x="268224" y="1299891"/>
            <a:ext cx="3182112" cy="4747341"/>
          </a:xfrm>
          <a:prstGeom prst="rect">
            <a:avLst/>
          </a:prstGeom>
        </p:spPr>
      </p:pic>
    </p:spTree>
    <p:custDataLst>
      <p:tags r:id="rId1"/>
    </p:custDataLst>
    <p:extLst>
      <p:ext uri="{BB962C8B-B14F-4D97-AF65-F5344CB8AC3E}">
        <p14:creationId xmlns:p14="http://schemas.microsoft.com/office/powerpoint/2010/main" val="92848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0" y="-3622"/>
            <a:ext cx="12192000" cy="789565"/>
          </a:xfrm>
        </p:spPr>
        <p:txBody>
          <a:bodyPr>
            <a:normAutofit/>
          </a:bodyPr>
          <a:lstStyle/>
          <a:p>
            <a:r>
              <a:rPr lang="en-CA" dirty="0"/>
              <a:t>Conflict: Four Kinds</a:t>
            </a:r>
          </a:p>
        </p:txBody>
      </p:sp>
      <p:sp>
        <p:nvSpPr>
          <p:cNvPr id="4" name="Slide Number Placeholder 2">
            <a:extLst>
              <a:ext uri="{FF2B5EF4-FFF2-40B4-BE49-F238E27FC236}">
                <a16:creationId xmlns:a16="http://schemas.microsoft.com/office/drawing/2014/main" id="{7C894060-2FCD-53B8-DAA2-F5316C1A8447}"/>
              </a:ext>
            </a:extLst>
          </p:cNvPr>
          <p:cNvSpPr>
            <a:spLocks noGrp="1"/>
          </p:cNvSpPr>
          <p:nvPr>
            <p:ph type="sldNum" sz="quarter" idx="12"/>
          </p:nvPr>
        </p:nvSpPr>
        <p:spPr>
          <a:xfrm>
            <a:off x="11584755" y="6492875"/>
            <a:ext cx="497313" cy="365125"/>
          </a:xfrm>
        </p:spPr>
        <p:txBody>
          <a:bodyPr/>
          <a:lstStyle/>
          <a:p>
            <a:r>
              <a:rPr lang="en-US" sz="1800" b="1" dirty="0"/>
              <a:t>8</a:t>
            </a:r>
          </a:p>
        </p:txBody>
      </p:sp>
      <p:pic>
        <p:nvPicPr>
          <p:cNvPr id="26" name="Picture 25" descr="A black cross on a white background&#10;&#10;Description automatically generated">
            <a:extLst>
              <a:ext uri="{FF2B5EF4-FFF2-40B4-BE49-F238E27FC236}">
                <a16:creationId xmlns:a16="http://schemas.microsoft.com/office/drawing/2014/main" id="{808EFA5C-C117-4175-5065-2D3B8A89C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66" y="1262857"/>
            <a:ext cx="11318046" cy="5241332"/>
          </a:xfrm>
          <a:prstGeom prst="rect">
            <a:avLst/>
          </a:prstGeom>
        </p:spPr>
      </p:pic>
      <p:sp>
        <p:nvSpPr>
          <p:cNvPr id="3" name="TextBox 2">
            <a:extLst>
              <a:ext uri="{FF2B5EF4-FFF2-40B4-BE49-F238E27FC236}">
                <a16:creationId xmlns:a16="http://schemas.microsoft.com/office/drawing/2014/main" id="{66F30C2C-4C50-9012-A9F1-A99D8B9ACC5A}"/>
              </a:ext>
            </a:extLst>
          </p:cNvPr>
          <p:cNvSpPr txBox="1"/>
          <p:nvPr/>
        </p:nvSpPr>
        <p:spPr>
          <a:xfrm>
            <a:off x="2752329" y="2052924"/>
            <a:ext cx="3218688" cy="1077218"/>
          </a:xfrm>
          <a:prstGeom prst="rect">
            <a:avLst/>
          </a:prstGeom>
          <a:noFill/>
        </p:spPr>
        <p:txBody>
          <a:bodyPr wrap="square" rtlCol="0">
            <a:spAutoFit/>
          </a:bodyPr>
          <a:lstStyle/>
          <a:p>
            <a:pPr>
              <a:spcAft>
                <a:spcPts val="4000"/>
              </a:spcAft>
            </a:pPr>
            <a:r>
              <a:rPr lang="en-US" sz="3200" i="1" dirty="0">
                <a:latin typeface="Century" panose="02040604050505020304" pitchFamily="18" charset="0"/>
              </a:rPr>
              <a:t>Intrapersonal: within a person</a:t>
            </a:r>
            <a:endParaRPr lang="en-US" sz="3200" dirty="0">
              <a:latin typeface="Century" panose="02040604050505020304" pitchFamily="18" charset="0"/>
            </a:endParaRPr>
          </a:p>
        </p:txBody>
      </p:sp>
      <p:sp>
        <p:nvSpPr>
          <p:cNvPr id="14" name="TextBox 13">
            <a:extLst>
              <a:ext uri="{FF2B5EF4-FFF2-40B4-BE49-F238E27FC236}">
                <a16:creationId xmlns:a16="http://schemas.microsoft.com/office/drawing/2014/main" id="{9A525DEA-3D2F-038C-FA03-8635EB05FDAD}"/>
              </a:ext>
            </a:extLst>
          </p:cNvPr>
          <p:cNvSpPr txBox="1"/>
          <p:nvPr/>
        </p:nvSpPr>
        <p:spPr>
          <a:xfrm>
            <a:off x="2877312" y="4509115"/>
            <a:ext cx="3218688" cy="1569660"/>
          </a:xfrm>
          <a:prstGeom prst="rect">
            <a:avLst/>
          </a:prstGeom>
          <a:noFill/>
        </p:spPr>
        <p:txBody>
          <a:bodyPr wrap="square" rtlCol="0">
            <a:spAutoFit/>
          </a:bodyPr>
          <a:lstStyle/>
          <a:p>
            <a:pPr>
              <a:spcAft>
                <a:spcPts val="4000"/>
              </a:spcAft>
            </a:pPr>
            <a:r>
              <a:rPr lang="en-US" sz="3200" i="1" dirty="0">
                <a:latin typeface="Century" panose="02040604050505020304" pitchFamily="18" charset="0"/>
              </a:rPr>
              <a:t>Interpersonal: between two or more people</a:t>
            </a:r>
            <a:endParaRPr lang="en-US" sz="3200" dirty="0">
              <a:latin typeface="Century" panose="02040604050505020304" pitchFamily="18" charset="0"/>
            </a:endParaRPr>
          </a:p>
        </p:txBody>
      </p:sp>
      <p:sp>
        <p:nvSpPr>
          <p:cNvPr id="15" name="TextBox 14">
            <a:extLst>
              <a:ext uri="{FF2B5EF4-FFF2-40B4-BE49-F238E27FC236}">
                <a16:creationId xmlns:a16="http://schemas.microsoft.com/office/drawing/2014/main" id="{26FB7231-8D3D-1402-D02A-8CD379BBEA26}"/>
              </a:ext>
            </a:extLst>
          </p:cNvPr>
          <p:cNvSpPr txBox="1"/>
          <p:nvPr/>
        </p:nvSpPr>
        <p:spPr>
          <a:xfrm>
            <a:off x="6306152" y="2052924"/>
            <a:ext cx="3218688" cy="1077218"/>
          </a:xfrm>
          <a:prstGeom prst="rect">
            <a:avLst/>
          </a:prstGeom>
          <a:noFill/>
        </p:spPr>
        <p:txBody>
          <a:bodyPr wrap="square" rtlCol="0">
            <a:spAutoFit/>
          </a:bodyPr>
          <a:lstStyle/>
          <a:p>
            <a:pPr>
              <a:spcAft>
                <a:spcPts val="4000"/>
              </a:spcAft>
            </a:pPr>
            <a:r>
              <a:rPr lang="en-US" sz="3200" i="1" dirty="0">
                <a:latin typeface="Century" panose="02040604050505020304" pitchFamily="18" charset="0"/>
              </a:rPr>
              <a:t>Intragroup: within a group</a:t>
            </a:r>
            <a:endParaRPr lang="en-US" sz="3200" dirty="0">
              <a:latin typeface="Century" panose="02040604050505020304" pitchFamily="18" charset="0"/>
            </a:endParaRPr>
          </a:p>
        </p:txBody>
      </p:sp>
      <p:sp>
        <p:nvSpPr>
          <p:cNvPr id="16" name="TextBox 15">
            <a:extLst>
              <a:ext uri="{FF2B5EF4-FFF2-40B4-BE49-F238E27FC236}">
                <a16:creationId xmlns:a16="http://schemas.microsoft.com/office/drawing/2014/main" id="{02AF19B6-4CE0-2AA8-76C9-575C45ADAC5D}"/>
              </a:ext>
            </a:extLst>
          </p:cNvPr>
          <p:cNvSpPr txBox="1"/>
          <p:nvPr/>
        </p:nvSpPr>
        <p:spPr>
          <a:xfrm>
            <a:off x="6197096" y="4310335"/>
            <a:ext cx="2708366" cy="2062103"/>
          </a:xfrm>
          <a:prstGeom prst="rect">
            <a:avLst/>
          </a:prstGeom>
          <a:noFill/>
        </p:spPr>
        <p:txBody>
          <a:bodyPr wrap="square" rtlCol="0">
            <a:spAutoFit/>
          </a:bodyPr>
          <a:lstStyle/>
          <a:p>
            <a:pPr>
              <a:spcAft>
                <a:spcPts val="4000"/>
              </a:spcAft>
            </a:pPr>
            <a:r>
              <a:rPr lang="en-US" sz="3200" i="1" dirty="0">
                <a:latin typeface="Century" panose="02040604050505020304" pitchFamily="18" charset="0"/>
              </a:rPr>
              <a:t>Intergroup: between two or more groups</a:t>
            </a:r>
            <a:endParaRPr lang="en-US" sz="3200" dirty="0">
              <a:latin typeface="Century" panose="02040604050505020304" pitchFamily="18" charset="0"/>
            </a:endParaRPr>
          </a:p>
        </p:txBody>
      </p:sp>
    </p:spTree>
    <p:custDataLst>
      <p:tags r:id="rId1"/>
    </p:custDataLst>
    <p:extLst>
      <p:ext uri="{BB962C8B-B14F-4D97-AF65-F5344CB8AC3E}">
        <p14:creationId xmlns:p14="http://schemas.microsoft.com/office/powerpoint/2010/main" val="148807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1000"/>
                                        <p:tgtEl>
                                          <p:spTgt spid="16">
                                            <p:txEl>
                                              <p:pRg st="0" end="0"/>
                                            </p:txEl>
                                          </p:spTgt>
                                        </p:tgtEl>
                                      </p:cBhvr>
                                    </p:animEffect>
                                    <p:anim calcmode="lin" valueType="num">
                                      <p:cBhvr>
                                        <p:cTn id="2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a:xfrm>
            <a:off x="0" y="-3622"/>
            <a:ext cx="12192000" cy="789565"/>
          </a:xfrm>
        </p:spPr>
        <p:txBody>
          <a:bodyPr>
            <a:normAutofit/>
          </a:bodyPr>
          <a:lstStyle/>
          <a:p>
            <a:r>
              <a:rPr lang="en-CA" dirty="0"/>
              <a:t>Conflict results</a:t>
            </a:r>
          </a:p>
        </p:txBody>
      </p:sp>
      <p:sp>
        <p:nvSpPr>
          <p:cNvPr id="4" name="Slide Number Placeholder 2">
            <a:extLst>
              <a:ext uri="{FF2B5EF4-FFF2-40B4-BE49-F238E27FC236}">
                <a16:creationId xmlns:a16="http://schemas.microsoft.com/office/drawing/2014/main" id="{7C894060-2FCD-53B8-DAA2-F5316C1A8447}"/>
              </a:ext>
            </a:extLst>
          </p:cNvPr>
          <p:cNvSpPr>
            <a:spLocks noGrp="1"/>
          </p:cNvSpPr>
          <p:nvPr>
            <p:ph type="sldNum" sz="quarter" idx="12"/>
          </p:nvPr>
        </p:nvSpPr>
        <p:spPr>
          <a:xfrm>
            <a:off x="11694687" y="6492875"/>
            <a:ext cx="497313" cy="365125"/>
          </a:xfrm>
        </p:spPr>
        <p:txBody>
          <a:bodyPr/>
          <a:lstStyle/>
          <a:p>
            <a:r>
              <a:rPr lang="en-US" sz="1800" b="1" dirty="0"/>
              <a:t>9</a:t>
            </a:r>
          </a:p>
        </p:txBody>
      </p:sp>
      <p:pic>
        <p:nvPicPr>
          <p:cNvPr id="6" name="Picture 5" descr="A group of people in red shirts&#10;&#10;Description automatically generated">
            <a:extLst>
              <a:ext uri="{FF2B5EF4-FFF2-40B4-BE49-F238E27FC236}">
                <a16:creationId xmlns:a16="http://schemas.microsoft.com/office/drawing/2014/main" id="{88A574B6-8431-1B3E-BB32-10DE77FDE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236" y="1734672"/>
            <a:ext cx="8546354" cy="4437528"/>
          </a:xfrm>
          <a:prstGeom prst="rect">
            <a:avLst/>
          </a:prstGeom>
        </p:spPr>
      </p:pic>
      <p:sp>
        <p:nvSpPr>
          <p:cNvPr id="10" name="Rectangle 9">
            <a:extLst>
              <a:ext uri="{FF2B5EF4-FFF2-40B4-BE49-F238E27FC236}">
                <a16:creationId xmlns:a16="http://schemas.microsoft.com/office/drawing/2014/main" id="{D01A5BFE-F151-845D-14EC-5B497E59A3AD}"/>
              </a:ext>
            </a:extLst>
          </p:cNvPr>
          <p:cNvSpPr/>
          <p:nvPr/>
        </p:nvSpPr>
        <p:spPr>
          <a:xfrm>
            <a:off x="856881" y="3961758"/>
            <a:ext cx="10847096" cy="2531117"/>
          </a:xfrm>
          <a:prstGeom prst="rect">
            <a:avLst/>
          </a:prstGeom>
          <a:noFill/>
          <a:effectLst>
            <a:glow rad="228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9438F1D0-77DC-46AF-7552-454FD7AF9F31}"/>
              </a:ext>
            </a:extLst>
          </p:cNvPr>
          <p:cNvSpPr/>
          <p:nvPr/>
        </p:nvSpPr>
        <p:spPr>
          <a:xfrm>
            <a:off x="6423214" y="1033261"/>
            <a:ext cx="5280763" cy="25311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40523D58-6F6B-137A-156B-86B346B8A79F}"/>
              </a:ext>
            </a:extLst>
          </p:cNvPr>
          <p:cNvSpPr/>
          <p:nvPr/>
        </p:nvSpPr>
        <p:spPr>
          <a:xfrm>
            <a:off x="856881" y="1033260"/>
            <a:ext cx="4911907" cy="25311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6CA4803C-52FB-E3FC-7AD5-7BA56458D2EE}"/>
              </a:ext>
            </a:extLst>
          </p:cNvPr>
          <p:cNvSpPr txBox="1"/>
          <p:nvPr/>
        </p:nvSpPr>
        <p:spPr>
          <a:xfrm>
            <a:off x="7820521" y="1127495"/>
            <a:ext cx="3221049" cy="584775"/>
          </a:xfrm>
          <a:prstGeom prst="rect">
            <a:avLst/>
          </a:prstGeom>
          <a:noFill/>
        </p:spPr>
        <p:txBody>
          <a:bodyPr wrap="square" rtlCol="0">
            <a:spAutoFit/>
          </a:bodyPr>
          <a:lstStyle/>
          <a:p>
            <a:pPr>
              <a:spcAft>
                <a:spcPts val="4000"/>
              </a:spcAft>
            </a:pPr>
            <a:r>
              <a:rPr lang="en-US" sz="3200" i="1" dirty="0">
                <a:latin typeface="Century" panose="02040604050505020304" pitchFamily="18" charset="0"/>
              </a:rPr>
              <a:t>WIN - LOSE</a:t>
            </a:r>
            <a:endParaRPr lang="en-US" sz="3200" dirty="0">
              <a:latin typeface="Century" panose="02040604050505020304" pitchFamily="18" charset="0"/>
            </a:endParaRPr>
          </a:p>
        </p:txBody>
      </p:sp>
      <p:sp>
        <p:nvSpPr>
          <p:cNvPr id="14" name="TextBox 13">
            <a:extLst>
              <a:ext uri="{FF2B5EF4-FFF2-40B4-BE49-F238E27FC236}">
                <a16:creationId xmlns:a16="http://schemas.microsoft.com/office/drawing/2014/main" id="{634CE304-F272-D4E9-208A-AC6B807D43E0}"/>
              </a:ext>
            </a:extLst>
          </p:cNvPr>
          <p:cNvSpPr txBox="1"/>
          <p:nvPr/>
        </p:nvSpPr>
        <p:spPr>
          <a:xfrm>
            <a:off x="1875116" y="1149897"/>
            <a:ext cx="2875435" cy="584775"/>
          </a:xfrm>
          <a:prstGeom prst="rect">
            <a:avLst/>
          </a:prstGeom>
          <a:noFill/>
        </p:spPr>
        <p:txBody>
          <a:bodyPr wrap="square" rtlCol="0">
            <a:spAutoFit/>
          </a:bodyPr>
          <a:lstStyle/>
          <a:p>
            <a:pPr>
              <a:spcAft>
                <a:spcPts val="4000"/>
              </a:spcAft>
            </a:pPr>
            <a:r>
              <a:rPr lang="en-US" sz="3200" i="1" dirty="0">
                <a:latin typeface="Century" panose="02040604050505020304" pitchFamily="18" charset="0"/>
              </a:rPr>
              <a:t>LOSE - LOSE</a:t>
            </a:r>
            <a:endParaRPr lang="en-US" sz="3200" dirty="0">
              <a:latin typeface="Century" panose="02040604050505020304" pitchFamily="18" charset="0"/>
            </a:endParaRPr>
          </a:p>
        </p:txBody>
      </p:sp>
      <p:sp>
        <p:nvSpPr>
          <p:cNvPr id="15" name="TextBox 14">
            <a:extLst>
              <a:ext uri="{FF2B5EF4-FFF2-40B4-BE49-F238E27FC236}">
                <a16:creationId xmlns:a16="http://schemas.microsoft.com/office/drawing/2014/main" id="{B849C0BC-D2FE-FD2B-B7A5-78DFA9270CC7}"/>
              </a:ext>
            </a:extLst>
          </p:cNvPr>
          <p:cNvSpPr txBox="1"/>
          <p:nvPr/>
        </p:nvSpPr>
        <p:spPr>
          <a:xfrm>
            <a:off x="7116415" y="4831453"/>
            <a:ext cx="3221049" cy="584775"/>
          </a:xfrm>
          <a:prstGeom prst="rect">
            <a:avLst/>
          </a:prstGeom>
          <a:noFill/>
        </p:spPr>
        <p:txBody>
          <a:bodyPr wrap="square" rtlCol="0">
            <a:spAutoFit/>
          </a:bodyPr>
          <a:lstStyle/>
          <a:p>
            <a:pPr>
              <a:spcAft>
                <a:spcPts val="4000"/>
              </a:spcAft>
            </a:pPr>
            <a:r>
              <a:rPr lang="en-US" sz="3200" i="1" dirty="0">
                <a:latin typeface="Century" panose="02040604050505020304" pitchFamily="18" charset="0"/>
              </a:rPr>
              <a:t>WIN - WIN</a:t>
            </a:r>
            <a:endParaRPr lang="en-US" sz="3200" dirty="0">
              <a:latin typeface="Century" panose="02040604050505020304" pitchFamily="18" charset="0"/>
            </a:endParaRPr>
          </a:p>
        </p:txBody>
      </p:sp>
    </p:spTree>
    <p:custDataLst>
      <p:tags r:id="rId1"/>
    </p:custDataLst>
    <p:extLst>
      <p:ext uri="{BB962C8B-B14F-4D97-AF65-F5344CB8AC3E}">
        <p14:creationId xmlns:p14="http://schemas.microsoft.com/office/powerpoint/2010/main" val="170409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ARCHWAYVTI" val="ruXkWxWY"/>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36015</TotalTime>
  <Words>5905</Words>
  <Application>Microsoft Office PowerPoint</Application>
  <PresentationFormat>Widescreen</PresentationFormat>
  <Paragraphs>502</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Century</vt:lpstr>
      <vt:lpstr>Courier New</vt:lpstr>
      <vt:lpstr>Fairwater Script</vt:lpstr>
      <vt:lpstr>Felix Titling</vt:lpstr>
      <vt:lpstr>Goudy Old Style</vt:lpstr>
      <vt:lpstr>Times New Roman</vt:lpstr>
      <vt:lpstr>Wingdings</vt:lpstr>
      <vt:lpstr>ArchwayVTI</vt:lpstr>
      <vt:lpstr>Conflict Resolution Before You Start</vt:lpstr>
      <vt:lpstr>Conflict Resolution</vt:lpstr>
      <vt:lpstr>Agenda</vt:lpstr>
      <vt:lpstr>Opening Prayer</vt:lpstr>
      <vt:lpstr>PowerPoint Presentation</vt:lpstr>
      <vt:lpstr>Definition of Conflict</vt:lpstr>
      <vt:lpstr>Conflict can be positive</vt:lpstr>
      <vt:lpstr>Conflict: Four Kinds</vt:lpstr>
      <vt:lpstr>Conflict results</vt:lpstr>
      <vt:lpstr>Getting a Win-Win: Some Words of Wisdom</vt:lpstr>
      <vt:lpstr>PowerPoint Presentation</vt:lpstr>
      <vt:lpstr>Other conditions leading to Win-win</vt:lpstr>
      <vt:lpstr>Gets in the Way of Win-win</vt:lpstr>
      <vt:lpstr>Your Turn …</vt:lpstr>
      <vt:lpstr>Reflection 1 …</vt:lpstr>
      <vt:lpstr>Reflection 2 …</vt:lpstr>
      <vt:lpstr>Reflection 3</vt:lpstr>
      <vt:lpstr>Take-aways and tips</vt:lpstr>
      <vt:lpstr>Questions?</vt:lpstr>
      <vt:lpstr>closing prayer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Kopp</dc:creator>
  <cp:lastModifiedBy>Communications</cp:lastModifiedBy>
  <cp:revision>225</cp:revision>
  <cp:lastPrinted>2023-10-31T17:23:35Z</cp:lastPrinted>
  <dcterms:created xsi:type="dcterms:W3CDTF">2022-12-01T21:21:51Z</dcterms:created>
  <dcterms:modified xsi:type="dcterms:W3CDTF">2023-12-12T17:46:27Z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09E0D141-0D82-4B3A-90A8-23F7731A2340</vt:lpwstr>
  </property>
  <property fmtid="{D5CDD505-2E9C-101B-9397-08002B2CF9AE}" pid="3" name="ArticulatePath">
    <vt:lpwstr>CWLT_PPT_template</vt:lpwstr>
  </property>
  <property fmtid="{D5CDD505-2E9C-101B-9397-08002B2CF9AE}" pid="4" name="_MarkAsFinal">
    <vt:bool>true</vt:bool>
  </property>
</Properties>
</file>