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9" r:id="rId10"/>
    <p:sldId id="265" r:id="rId11"/>
    <p:sldId id="266" r:id="rId12"/>
    <p:sldId id="267" r:id="rId13"/>
    <p:sldId id="268" r:id="rId14"/>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glYkbOmOOmfKDyq50Um1xOVAI2G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4" autoAdjust="0"/>
    <p:restoredTop sz="52889" autoAdjust="0"/>
  </p:normalViewPr>
  <p:slideViewPr>
    <p:cSldViewPr snapToGrid="0">
      <p:cViewPr varScale="1">
        <p:scale>
          <a:sx n="47" d="100"/>
          <a:sy n="47" d="100"/>
        </p:scale>
        <p:origin x="2178" y="42"/>
      </p:cViewPr>
      <p:guideLst>
        <p:guide orient="horz" pos="2160"/>
        <p:guide pos="3840"/>
      </p:guideLst>
    </p:cSldViewPr>
  </p:slideViewPr>
  <p:notesTextViewPr>
    <p:cViewPr>
      <p:scale>
        <a:sx n="1" d="1"/>
        <a:sy n="1" d="1"/>
      </p:scale>
      <p:origin x="0" y="0"/>
    </p:cViewPr>
  </p:notesTextViewPr>
  <p:sorterViewPr>
    <p:cViewPr>
      <p:scale>
        <a:sx n="100" d="100"/>
        <a:sy n="100" d="100"/>
      </p:scale>
      <p:origin x="0" y="-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38155" cy="466553"/>
          </a:xfrm>
          <a:prstGeom prst="rect">
            <a:avLst/>
          </a:prstGeom>
          <a:noFill/>
          <a:ln>
            <a:noFill/>
          </a:ln>
        </p:spPr>
        <p:txBody>
          <a:bodyPr spcFirstLastPara="1" wrap="square" lIns="89300" tIns="44625" rIns="89300" bIns="446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675" y="0"/>
            <a:ext cx="3038155" cy="466553"/>
          </a:xfrm>
          <a:prstGeom prst="rect">
            <a:avLst/>
          </a:prstGeom>
          <a:noFill/>
          <a:ln>
            <a:noFill/>
          </a:ln>
        </p:spPr>
        <p:txBody>
          <a:bodyPr spcFirstLastPara="1" wrap="square" lIns="89300" tIns="44625" rIns="89300" bIns="44625" anchor="t"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358" y="4473244"/>
            <a:ext cx="5607691" cy="3661502"/>
          </a:xfrm>
          <a:prstGeom prst="rect">
            <a:avLst/>
          </a:prstGeom>
          <a:noFill/>
          <a:ln>
            <a:noFill/>
          </a:ln>
        </p:spPr>
        <p:txBody>
          <a:bodyPr spcFirstLastPara="1" wrap="square" lIns="89300" tIns="44625" rIns="89300" bIns="446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29848"/>
            <a:ext cx="3038155" cy="466553"/>
          </a:xfrm>
          <a:prstGeom prst="rect">
            <a:avLst/>
          </a:prstGeom>
          <a:noFill/>
          <a:ln>
            <a:noFill/>
          </a:ln>
        </p:spPr>
        <p:txBody>
          <a:bodyPr spcFirstLastPara="1" wrap="square" lIns="89300" tIns="44625" rIns="89300" bIns="44625"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675" y="8829848"/>
            <a:ext cx="3038155" cy="466553"/>
          </a:xfrm>
          <a:prstGeom prst="rect">
            <a:avLst/>
          </a:prstGeom>
          <a:noFill/>
          <a:ln>
            <a:noFill/>
          </a:ln>
        </p:spPr>
        <p:txBody>
          <a:bodyPr spcFirstLastPara="1" wrap="square" lIns="89300" tIns="44625" rIns="89300" bIns="44625" anchor="b" anchorCtr="0">
            <a:noAutofit/>
          </a:bodyPr>
          <a:lstStyle/>
          <a:p>
            <a:pPr marL="0" marR="0" lvl="0" indent="0" algn="r" rtl="0">
              <a:lnSpc>
                <a:spcPct val="100000"/>
              </a:lnSpc>
              <a:spcBef>
                <a:spcPts val="0"/>
              </a:spcBef>
              <a:spcAft>
                <a:spcPts val="0"/>
              </a:spcAft>
              <a:buNone/>
            </a:pPr>
            <a:fld id="{00000000-1234-1234-1234-123412341234}" type="slidenum">
              <a:rPr lang="en-US" sz="1100" b="0" i="0" u="none" strike="noStrike" cap="none">
                <a:solidFill>
                  <a:schemeClr val="dk1"/>
                </a:solidFill>
                <a:latin typeface="Calibri"/>
                <a:ea typeface="Calibri"/>
                <a:cs typeface="Calibri"/>
                <a:sym typeface="Calibri"/>
              </a:rPr>
              <a:t>‹#›</a:t>
            </a:fld>
            <a:endParaRPr sz="11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WRE100PEYo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notes"/>
          <p:cNvSpPr txBox="1">
            <a:spLocks noGrp="1"/>
          </p:cNvSpPr>
          <p:nvPr>
            <p:ph type="body" idx="1"/>
          </p:nvPr>
        </p:nvSpPr>
        <p:spPr>
          <a:xfrm>
            <a:off x="701358" y="4473244"/>
            <a:ext cx="5607691" cy="3661502"/>
          </a:xfrm>
          <a:prstGeom prst="rect">
            <a:avLst/>
          </a:prstGeom>
          <a:noFill/>
          <a:ln>
            <a:noFill/>
          </a:ln>
        </p:spPr>
        <p:txBody>
          <a:bodyPr spcFirstLastPara="1" wrap="square" lIns="89300" tIns="44625" rIns="89300" bIns="44625" anchor="t" anchorCtr="0">
            <a:noAutofit/>
          </a:bodyPr>
          <a:lstStyle/>
          <a:p>
            <a:pPr marL="0" lvl="0" indent="0" algn="l" rtl="0">
              <a:lnSpc>
                <a:spcPct val="100000"/>
              </a:lnSpc>
              <a:spcBef>
                <a:spcPts val="0"/>
              </a:spcBef>
              <a:spcAft>
                <a:spcPts val="0"/>
              </a:spcAft>
              <a:buSzPts val="1400"/>
              <a:buNone/>
            </a:pPr>
            <a:r>
              <a:rPr lang="en-US" sz="1200" b="1" i="1" dirty="0">
                <a:latin typeface="Times New Roman" panose="02020603050405020304" pitchFamily="18" charset="0"/>
                <a:ea typeface="Tahoma" panose="020B0604030504040204" pitchFamily="34" charset="0"/>
                <a:cs typeface="Times New Roman" panose="02020603050405020304" pitchFamily="18" charset="0"/>
              </a:rPr>
              <a:t>Read:</a:t>
            </a:r>
          </a:p>
          <a:p>
            <a:pPr marL="0" lvl="0" indent="0" algn="l" rtl="0">
              <a:lnSpc>
                <a:spcPct val="100000"/>
              </a:lnSpc>
              <a:spcBef>
                <a:spcPts val="0"/>
              </a:spcBef>
              <a:spcAft>
                <a:spcPts val="0"/>
              </a:spcAft>
              <a:buSzPts val="14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Welcome everyone! This presentation is intended to be an overview of the core purpose and Objects of The Catholic Women’s League of Canada. It is a short outline of the guiding principles that direct the policies and activities of League councils and members.</a:t>
            </a:r>
            <a:endParaRPr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We will share some information with you today and will also have time for some discussions.</a:t>
            </a:r>
            <a:endParaRPr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For more in-depth descriptions of the League’s core purpose and Objects, many sources for further study are available on the national website, cwl.ca. Manuals such as the </a:t>
            </a:r>
            <a:r>
              <a:rPr lang="en-US" sz="1200" i="1" dirty="0">
                <a:latin typeface="Times New Roman" panose="02020603050405020304" pitchFamily="18" charset="0"/>
                <a:ea typeface="Tahoma" panose="020B0604030504040204" pitchFamily="34" charset="0"/>
                <a:cs typeface="Times New Roman" panose="02020603050405020304" pitchFamily="18" charset="0"/>
              </a:rPr>
              <a:t>National Manual of Policy and Procedure </a:t>
            </a:r>
            <a:r>
              <a:rPr lang="en-US" sz="1200" dirty="0">
                <a:latin typeface="Times New Roman" panose="02020603050405020304" pitchFamily="18" charset="0"/>
                <a:ea typeface="Tahoma" panose="020B0604030504040204" pitchFamily="34" charset="0"/>
                <a:cs typeface="Times New Roman" panose="02020603050405020304" pitchFamily="18" charset="0"/>
              </a:rPr>
              <a:t>and </a:t>
            </a:r>
            <a:r>
              <a:rPr lang="en-US" sz="1200" i="1" dirty="0">
                <a:latin typeface="Times New Roman" panose="02020603050405020304" pitchFamily="18" charset="0"/>
                <a:ea typeface="Tahoma" panose="020B0604030504040204" pitchFamily="34" charset="0"/>
                <a:cs typeface="Times New Roman" panose="02020603050405020304" pitchFamily="18" charset="0"/>
              </a:rPr>
              <a:t>The Catholic Women’s League of Canada Plans Strategically </a:t>
            </a:r>
            <a:r>
              <a:rPr lang="en-US" sz="1200" i="0" dirty="0">
                <a:latin typeface="Times New Roman" panose="02020603050405020304" pitchFamily="18" charset="0"/>
                <a:ea typeface="Tahoma" panose="020B0604030504040204" pitchFamily="34" charset="0"/>
                <a:cs typeface="Times New Roman" panose="02020603050405020304" pitchFamily="18" charset="0"/>
              </a:rPr>
              <a:t>booklet,</a:t>
            </a:r>
            <a:r>
              <a:rPr lang="en-US" sz="1200" i="1" dirty="0">
                <a:latin typeface="Times New Roman" panose="02020603050405020304" pitchFamily="18" charset="0"/>
                <a:ea typeface="Tahoma" panose="020B0604030504040204" pitchFamily="34" charset="0"/>
                <a:cs typeface="Times New Roman" panose="02020603050405020304" pitchFamily="18" charset="0"/>
              </a:rPr>
              <a:t> </a:t>
            </a:r>
            <a:r>
              <a:rPr lang="en-US" sz="1200" dirty="0">
                <a:latin typeface="Times New Roman" panose="02020603050405020304" pitchFamily="18" charset="0"/>
                <a:ea typeface="Tahoma" panose="020B0604030504040204" pitchFamily="34" charset="0"/>
                <a:cs typeface="Times New Roman" panose="02020603050405020304" pitchFamily="18" charset="0"/>
              </a:rPr>
              <a:t>among others, will give further information on the core purpose and Objects of the League.</a:t>
            </a:r>
            <a:endParaRPr sz="1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1" name="Google Shape;151;p1:notes"/>
          <p:cNvSpPr txBox="1">
            <a:spLocks noGrp="1"/>
          </p:cNvSpPr>
          <p:nvPr>
            <p:ph type="sldNum" idx="12"/>
          </p:nvPr>
        </p:nvSpPr>
        <p:spPr>
          <a:xfrm>
            <a:off x="3970675" y="8829848"/>
            <a:ext cx="3038155" cy="466553"/>
          </a:xfrm>
          <a:prstGeom prst="rect">
            <a:avLst/>
          </a:prstGeom>
          <a:noFill/>
          <a:ln>
            <a:noFill/>
          </a:ln>
        </p:spPr>
        <p:txBody>
          <a:bodyPr spcFirstLastPara="1" wrap="square" lIns="89300" tIns="44625" rIns="89300" bIns="44625" anchor="b" anchorCtr="0">
            <a:noAutofit/>
          </a:bodyPr>
          <a:lstStyle/>
          <a:p>
            <a:pPr marL="0" lvl="0" indent="0" algn="r"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0: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i="1" dirty="0">
                <a:latin typeface="Times New Roman" panose="02020603050405020304" pitchFamily="18" charset="0"/>
                <a:cs typeface="Times New Roman" panose="02020603050405020304" pitchFamily="18" charset="0"/>
              </a:rPr>
              <a:t>Activity:</a:t>
            </a: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This is a chance for participants to discuss their experience with the Objects of the League as Catholic women and members. Allow time for individual discussion and group sharing.</a:t>
            </a: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Presenters may wish to go back to the previous two slides during the discussion to remind participants of the eight objects.</a:t>
            </a: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As there are several objects to discuss, presenters may wish to divide participants into groups to discuss one or two of the objects each, then come back to the group discussion for sharing.</a:t>
            </a: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As the Objects of the League are the foundation for the core values of faith, service and social justice, it is important to discuss fully these eight objects.</a:t>
            </a:r>
            <a:endParaRPr sz="1200" i="1"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11: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The League’s core values of faith, service and social justice are informed and lived out through the Objects of the League</a:t>
            </a:r>
            <a:r>
              <a:rPr lang="en-US" sz="1200" dirty="0">
                <a:latin typeface="Times New Roman" panose="02020603050405020304" pitchFamily="18" charset="0"/>
                <a:cs typeface="Times New Roman" panose="02020603050405020304" pitchFamily="18" charset="0"/>
              </a:rPr>
              <a:t>.</a:t>
            </a:r>
            <a:endParaRPr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The core values are the fundamental beliefs of an organization that dictate the behaviour of its membership. All members of the League are called to hold these fundamental beliefs.</a:t>
            </a:r>
            <a:endParaRPr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First, faith—that they follow the teaching of the Catholic church.</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Second, that they are committed to service, at local, national and international levels.</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And third, that they are actively involved in society, advocating for social justice.</a:t>
            </a:r>
            <a:endParaRPr sz="1200" i="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12: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The envisioned future is what an organization strives to become.</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If the League, as an organization and as individual members, commits to upholding its core purpose, outlined in the mission statement and comprising the core values, through the Objects of the League, we will move proudly into the League’s envisioned future. </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The League is an inclusive and engaged community of Catholic women inspired by faith. Its members are valued as vital participants in the church, as partners for social justice and are respected advocates to government at all levels. Members are connected to the world through a nationwide sisterhood of Catholic women. </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As mentioned earlier in this presentation, this is a short overview of the core purpose and the Objects of the League. For more in-depth learning, please see the many resources available on the national website, cwl.ca.</a:t>
            </a:r>
            <a:endParaRPr sz="12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13: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ea typeface="Tahoma" panose="020B0604030504040204" pitchFamily="34"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ea typeface="Tahoma" panose="020B0604030504040204" pitchFamily="34" charset="0"/>
                <a:cs typeface="Times New Roman" panose="02020603050405020304" pitchFamily="18" charset="0"/>
              </a:rPr>
              <a:t>The patroness of the League is Our Lady of Good Counsel. As we close our </a:t>
            </a:r>
            <a:r>
              <a:rPr lang="en-US" sz="1200" dirty="0">
                <a:latin typeface="Times New Roman" panose="02020603050405020304" pitchFamily="18" charset="0"/>
                <a:ea typeface="Tahoma" panose="020B0604030504040204" pitchFamily="34" charset="0"/>
                <a:cs typeface="Times New Roman" panose="02020603050405020304" pitchFamily="18" charset="0"/>
              </a:rPr>
              <a:t>time here today</a:t>
            </a:r>
            <a:r>
              <a:rPr lang="en-US" sz="1200" i="0" dirty="0">
                <a:latin typeface="Times New Roman" panose="02020603050405020304" pitchFamily="18" charset="0"/>
                <a:ea typeface="Tahoma" panose="020B0604030504040204" pitchFamily="34" charset="0"/>
                <a:cs typeface="Times New Roman" panose="02020603050405020304" pitchFamily="18" charset="0"/>
              </a:rPr>
              <a:t>, let us invoke her intercession as we contemplate the learning that we have done today.</a:t>
            </a:r>
          </a:p>
          <a:p>
            <a:pPr marL="0" lvl="0" indent="0" algn="l" rtl="0">
              <a:lnSpc>
                <a:spcPct val="100000"/>
              </a:lnSpc>
              <a:spcBef>
                <a:spcPts val="0"/>
              </a:spcBef>
              <a:spcAft>
                <a:spcPts val="0"/>
              </a:spcAft>
              <a:buSzPts val="1100"/>
              <a:buNone/>
            </a:pPr>
            <a:endParaRPr lang="en-US" sz="1200" i="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Mary, Our Lady of Good Counsel: </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filled with the Holy Spirit,</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you were a faithful disciple of Jesus, your Son.</a:t>
            </a:r>
          </a:p>
          <a:p>
            <a:pPr marL="0" lvl="0" indent="0" algn="l" rtl="0">
              <a:lnSpc>
                <a:spcPct val="107916"/>
              </a:lnSpc>
              <a:spcBef>
                <a:spcPts val="1067"/>
              </a:spcBef>
              <a:spcAft>
                <a:spcPts val="0"/>
              </a:spcAft>
              <a:buSzPts val="1100"/>
              <a:buNone/>
            </a:pPr>
            <a:endParaRPr lang="en-US"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Intercede with your Son for us</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that we may be faithful to our baptism,</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fervent in prayer,</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and generous in the service we give</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to our sisters and brothers.</a:t>
            </a:r>
          </a:p>
          <a:p>
            <a:pPr marL="0" lvl="0" indent="0" algn="l" rtl="0">
              <a:lnSpc>
                <a:spcPct val="107916"/>
              </a:lnSpc>
              <a:spcBef>
                <a:spcPts val="1067"/>
              </a:spcBef>
              <a:spcAft>
                <a:spcPts val="0"/>
              </a:spcAft>
              <a:buSzPts val="1100"/>
              <a:buNone/>
            </a:pPr>
            <a:endParaRPr lang="en-US"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May the spirit of the living God,</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who graced you with the gift of counsel,</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lead us in the way of truth and love. </a:t>
            </a:r>
          </a:p>
          <a:p>
            <a:pPr marL="0" lvl="0" indent="0" algn="l" rtl="0">
              <a:lnSpc>
                <a:spcPct val="107916"/>
              </a:lnSpc>
              <a:spcBef>
                <a:spcPts val="1067"/>
              </a:spcBef>
              <a:spcAft>
                <a:spcPts val="0"/>
              </a:spcAft>
              <a:buSzPts val="1100"/>
              <a:buNone/>
            </a:pPr>
            <a:endParaRPr lang="en-US"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With the help of your prayers,</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may we come to rejoice forever</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with you and the great company of saints</a:t>
            </a: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in the kingdom of heaven. </a:t>
            </a:r>
          </a:p>
          <a:p>
            <a:pPr marL="0" lvl="0" indent="0" algn="l" rtl="0">
              <a:lnSpc>
                <a:spcPct val="107916"/>
              </a:lnSpc>
              <a:spcBef>
                <a:spcPts val="1067"/>
              </a:spcBef>
              <a:spcAft>
                <a:spcPts val="0"/>
              </a:spcAft>
              <a:buSzPts val="1100"/>
              <a:buNone/>
            </a:pPr>
            <a:endParaRPr lang="en-US" sz="1200" dirty="0">
              <a:latin typeface="Times New Roman" panose="02020603050405020304" pitchFamily="18" charset="0"/>
              <a:ea typeface="Tahoma" panose="020B0604030504040204" pitchFamily="34" charset="0"/>
              <a:cs typeface="Times New Roman" panose="02020603050405020304" pitchFamily="18" charset="0"/>
            </a:endParaRPr>
          </a:p>
          <a:p>
            <a:pPr marL="0" lvl="0" indent="0" algn="l" rtl="0">
              <a:lnSpc>
                <a:spcPct val="107916"/>
              </a:lnSpc>
              <a:spcBef>
                <a:spcPts val="1067"/>
              </a:spcBef>
              <a:spcAft>
                <a:spcPts val="0"/>
              </a:spcAft>
              <a:buSzPts val="1100"/>
              <a:buNone/>
            </a:pPr>
            <a:r>
              <a:rPr lang="en-US" sz="1200" dirty="0">
                <a:latin typeface="Times New Roman" panose="02020603050405020304" pitchFamily="18" charset="0"/>
                <a:ea typeface="Tahoma" panose="020B0604030504040204" pitchFamily="34" charset="0"/>
                <a:cs typeface="Times New Roman" panose="02020603050405020304" pitchFamily="18" charset="0"/>
              </a:rPr>
              <a:t>Amen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The League Prayer exhorts us to follow the mission of the League. Let us open this presentation by reciting the League prayer.</a:t>
            </a:r>
          </a:p>
          <a:p>
            <a:pPr marL="0" lvl="0" indent="0" algn="l" rtl="0">
              <a:lnSpc>
                <a:spcPct val="100000"/>
              </a:lnSpc>
              <a:spcBef>
                <a:spcPts val="0"/>
              </a:spcBef>
              <a:spcAft>
                <a:spcPts val="0"/>
              </a:spcAft>
              <a:buSzPts val="1100"/>
              <a:buNone/>
            </a:pPr>
            <a:endParaRPr lang="en-US"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We humbly pray You, </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O God our Father, to bless </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The Catholic Women’s League of Canada.</a:t>
            </a:r>
          </a:p>
          <a:p>
            <a:pPr marL="0" lvl="0" indent="0" algn="l" rtl="0">
              <a:lnSpc>
                <a:spcPct val="100000"/>
              </a:lnSpc>
              <a:spcBef>
                <a:spcPts val="0"/>
              </a:spcBef>
              <a:spcAft>
                <a:spcPts val="0"/>
              </a:spcAft>
              <a:buSzPts val="1100"/>
              <a:buNone/>
            </a:pPr>
            <a:endParaRPr lang="en-US"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Bless our beloved country, </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our homes and families.</a:t>
            </a:r>
          </a:p>
          <a:p>
            <a:pPr marL="0" lvl="0" indent="0" algn="l" rtl="0">
              <a:lnSpc>
                <a:spcPct val="100000"/>
              </a:lnSpc>
              <a:spcBef>
                <a:spcPts val="0"/>
              </a:spcBef>
              <a:spcAft>
                <a:spcPts val="0"/>
              </a:spcAft>
              <a:buSzPts val="1100"/>
              <a:buNone/>
            </a:pPr>
            <a:endParaRPr lang="en-US"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Send Your Holy Spirit upon us </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to give light to our minds</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and strength to our wills</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that we may know and fulfil</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Your great law of charity.</a:t>
            </a:r>
          </a:p>
          <a:p>
            <a:pPr marL="0" lvl="0" indent="0" algn="l" rtl="0">
              <a:lnSpc>
                <a:spcPct val="100000"/>
              </a:lnSpc>
              <a:spcBef>
                <a:spcPts val="0"/>
              </a:spcBef>
              <a:spcAft>
                <a:spcPts val="0"/>
              </a:spcAft>
              <a:buSzPts val="1100"/>
              <a:buNone/>
            </a:pPr>
            <a:endParaRPr lang="en-US"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Teach us to share with others</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at home and abroad,</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the good things You have given us.</a:t>
            </a:r>
          </a:p>
          <a:p>
            <a:pPr marL="0" lvl="0" indent="0" algn="l" rtl="0">
              <a:lnSpc>
                <a:spcPct val="100000"/>
              </a:lnSpc>
              <a:spcBef>
                <a:spcPts val="0"/>
              </a:spcBef>
              <a:spcAft>
                <a:spcPts val="0"/>
              </a:spcAft>
              <a:buSzPts val="1100"/>
              <a:buNone/>
            </a:pPr>
            <a:endParaRPr lang="en-US"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This we ask through our Lord Jesus Christ</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and the intercession of our patroness, </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Our Lady of Good Counsel.</a:t>
            </a:r>
          </a:p>
          <a:p>
            <a:pPr marL="0" lvl="0" indent="0" algn="l" rtl="0">
              <a:lnSpc>
                <a:spcPct val="100000"/>
              </a:lnSpc>
              <a:spcBef>
                <a:spcPts val="0"/>
              </a:spcBef>
              <a:spcAft>
                <a:spcPts val="0"/>
              </a:spcAft>
              <a:buSzPts val="1100"/>
              <a:buNone/>
            </a:pPr>
            <a:endParaRPr lang="en-US"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Amen</a:t>
            </a:r>
            <a:endParaRPr sz="1200" i="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3: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This short video outlines the history, core values and mission of the League.</a:t>
            </a:r>
            <a:endParaRPr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b="0" i="1" dirty="0">
                <a:latin typeface="Times New Roman" panose="02020603050405020304" pitchFamily="18" charset="0"/>
                <a:cs typeface="Times New Roman" panose="02020603050405020304" pitchFamily="18" charset="0"/>
              </a:rPr>
              <a:t>Play Video: Presenters may wish to take a few comments from participants on their reaction to the video.</a:t>
            </a:r>
            <a:endParaRPr sz="1200" b="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b="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The national website, cwl.ca has many more inspirational videos available, so please encourage participants to view them under the “To Inspire” tab.</a:t>
            </a:r>
            <a:endParaRPr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lang="en-US"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Video link: </a:t>
            </a:r>
            <a:r>
              <a:rPr lang="en-US" sz="1200" i="1" u="sng" dirty="0">
                <a:solidFill>
                  <a:schemeClr val="hlink"/>
                </a:solidFill>
                <a:latin typeface="Times New Roman" panose="02020603050405020304" pitchFamily="18" charset="0"/>
                <a:ea typeface="Arial"/>
                <a:cs typeface="Times New Roman" panose="02020603050405020304" pitchFamily="18" charset="0"/>
                <a:sym typeface="Arial"/>
                <a:hlinkClick r:id="rId3"/>
              </a:rPr>
              <a:t>youtube.com/watch?v=WRE100PEYoU</a:t>
            </a: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i="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4: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The League is shaped by these guiding principles—its core purpose, core values and mission statement. The core purpose, as stated here is “Uniting Catholic women to grow in faith, and to promote social justice through service to the church, Canada and the world.”</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Members strive to live out the mission communicated in the statement, “The Catholic Women’s League of Canada calls its members to grow in faith, and to witness to the love of God through ministry and service.”</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These guiding principles of core purpose, core values and mission statement help to create the envisioned future, where The Catholic Women’s League of Canada is “an inclusive and engaged community of Catholic women inspired by faith” and is a “vital participant in the church; a valued partner for social justice; a respected advocate at all government levels;” while being “connected to the world.”</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We will look more closely at each of these guiding principles in this presentation as well as the Objects of the League, which are the means by which members live out the core values of faith, service and social justice.</a:t>
            </a:r>
            <a:endParaRPr sz="12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5: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An organization’s core purpose is its reason for existence. The League’s pur</a:t>
            </a:r>
            <a:r>
              <a:rPr lang="en-US" sz="1200" dirty="0">
                <a:latin typeface="Times New Roman" panose="02020603050405020304" pitchFamily="18" charset="0"/>
                <a:cs typeface="Times New Roman" panose="02020603050405020304" pitchFamily="18" charset="0"/>
              </a:rPr>
              <a:t>pose </a:t>
            </a:r>
            <a:r>
              <a:rPr lang="en-US" sz="1200" i="0" dirty="0">
                <a:latin typeface="Times New Roman" panose="02020603050405020304" pitchFamily="18" charset="0"/>
                <a:cs typeface="Times New Roman" panose="02020603050405020304" pitchFamily="18" charset="0"/>
              </a:rPr>
              <a:t>is “Uniting Catholic women to grow in faith, and to promote social justice through service to the church, Canada and the world.”</a:t>
            </a:r>
            <a:endParaRPr sz="1200" i="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An organization creates a mission statement to identify the scope of its operations. In this way, it communicates what it does and how it accomplishes that.</a:t>
            </a: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The League’s mission statement is to call “its members to grow in faith, and to witness to the love of God through ministry and service.”</a:t>
            </a: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dirty="0">
                <a:latin typeface="Times New Roman" panose="02020603050405020304" pitchFamily="18" charset="0"/>
                <a:cs typeface="Times New Roman" panose="02020603050405020304" pitchFamily="18" charset="0"/>
              </a:rPr>
              <a:t>Here we see the “what” members do as a call to grow in faith and to be a witness to the love of God. The “how” that members use to accomplish this task is through ministry and service.</a:t>
            </a:r>
            <a:endParaRPr sz="1200"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Activity:</a:t>
            </a: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This is a chance for participants to discuss their experience of mission as Catholic women and members. Allow time for individual discussion and group sharing. Discuss each question for about 4-6 minutes.</a:t>
            </a: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sz="1200" i="1"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If you have a small group (up to six) have everyone discuss together. If you have more people, break into smaller groups of four to six people. Give everyone time to discuss each question and then have groups share their ideas with everyone.</a:t>
            </a:r>
            <a:endParaRPr sz="1200" i="1"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An object is defined as the end toward which effort or action is directed and is also known as a goal or objective.</a:t>
            </a:r>
          </a:p>
          <a:p>
            <a:pPr marL="0" lvl="0" indent="0" algn="l" rtl="0">
              <a:lnSpc>
                <a:spcPct val="100000"/>
              </a:lnSpc>
              <a:spcBef>
                <a:spcPts val="0"/>
              </a:spcBef>
              <a:spcAft>
                <a:spcPts val="0"/>
              </a:spcAft>
              <a:buSzPts val="1100"/>
              <a:buNone/>
            </a:pPr>
            <a:endParaRPr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There are eight object</a:t>
            </a:r>
            <a:r>
              <a:rPr lang="en-US" sz="1200" dirty="0">
                <a:latin typeface="Times New Roman" panose="02020603050405020304" pitchFamily="18" charset="0"/>
                <a:cs typeface="Times New Roman" panose="02020603050405020304" pitchFamily="18" charset="0"/>
              </a:rPr>
              <a:t>s</a:t>
            </a:r>
            <a:r>
              <a:rPr lang="en-US" sz="1200" i="0" dirty="0">
                <a:latin typeface="Times New Roman" panose="02020603050405020304" pitchFamily="18" charset="0"/>
                <a:cs typeface="Times New Roman" panose="02020603050405020304" pitchFamily="18" charset="0"/>
              </a:rPr>
              <a:t> that guide the activities of CWL councils and members.</a:t>
            </a:r>
            <a:endParaRPr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lang="en-US" sz="1200" i="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The first four object</a:t>
            </a:r>
            <a:r>
              <a:rPr lang="en-US" sz="1200" dirty="0">
                <a:latin typeface="Times New Roman" panose="02020603050405020304" pitchFamily="18" charset="0"/>
                <a:cs typeface="Times New Roman" panose="02020603050405020304" pitchFamily="18" charset="0"/>
              </a:rPr>
              <a:t>s</a:t>
            </a:r>
            <a:r>
              <a:rPr lang="en-US" sz="1200" i="0" dirty="0">
                <a:latin typeface="Times New Roman" panose="02020603050405020304" pitchFamily="18" charset="0"/>
                <a:cs typeface="Times New Roman" panose="02020603050405020304" pitchFamily="18" charset="0"/>
              </a:rPr>
              <a:t> are:</a:t>
            </a:r>
            <a:endParaRPr sz="1200" dirty="0">
              <a:latin typeface="Times New Roman" panose="02020603050405020304" pitchFamily="18" charset="0"/>
              <a:cs typeface="Times New Roman" panose="02020603050405020304" pitchFamily="18" charset="0"/>
            </a:endParaRPr>
          </a:p>
          <a:p>
            <a:pPr marL="171450" lvl="0" indent="-171450" algn="l" rtl="0">
              <a:lnSpc>
                <a:spcPct val="100000"/>
              </a:lnSpc>
              <a:spcBef>
                <a:spcPts val="0"/>
              </a:spcBef>
              <a:spcAft>
                <a:spcPts val="0"/>
              </a:spcAft>
              <a:buSzPts val="1400"/>
              <a:buFont typeface="Arial"/>
              <a:buChar char="•"/>
            </a:pPr>
            <a:r>
              <a:rPr lang="en-US" sz="1200" dirty="0">
                <a:latin typeface="Times New Roman" panose="02020603050405020304" pitchFamily="18" charset="0"/>
                <a:cs typeface="Times New Roman" panose="02020603050405020304" pitchFamily="18" charset="0"/>
              </a:rPr>
              <a:t>to achieve individual and collective spiritual development </a:t>
            </a:r>
            <a:r>
              <a:rPr lang="en-US" sz="1200" b="1" i="1" dirty="0">
                <a:latin typeface="Times New Roman" panose="02020603050405020304" pitchFamily="18" charset="0"/>
                <a:cs typeface="Times New Roman" panose="02020603050405020304" pitchFamily="18" charset="0"/>
              </a:rPr>
              <a:t>(click)</a:t>
            </a:r>
            <a:endParaRPr sz="1200" b="1" i="1" dirty="0">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a:latin typeface="Times New Roman" panose="02020603050405020304" pitchFamily="18" charset="0"/>
                <a:cs typeface="Times New Roman" panose="02020603050405020304" pitchFamily="18" charset="0"/>
              </a:rPr>
              <a:t>to promote the teachings of the Catholic church </a:t>
            </a:r>
            <a:r>
              <a:rPr lang="en-US" sz="1200" b="1" i="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a:latin typeface="Times New Roman" panose="02020603050405020304" pitchFamily="18" charset="0"/>
                <a:cs typeface="Times New Roman" panose="02020603050405020304" pitchFamily="18" charset="0"/>
              </a:rPr>
              <a:t>to exemplify the Christian ideal in home and family life </a:t>
            </a:r>
            <a:r>
              <a:rPr lang="en-US" sz="1200" b="1" i="1" dirty="0">
                <a:latin typeface="Times New Roman" panose="02020603050405020304" pitchFamily="18" charset="0"/>
                <a:cs typeface="Times New Roman" panose="02020603050405020304" pitchFamily="18" charset="0"/>
              </a:rPr>
              <a:t>(click)</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a:latin typeface="Times New Roman" panose="02020603050405020304" pitchFamily="18" charset="0"/>
                <a:cs typeface="Times New Roman" panose="02020603050405020304" pitchFamily="18" charset="0"/>
              </a:rPr>
              <a:t>to protect the sanctity of human life </a:t>
            </a:r>
            <a:r>
              <a:rPr lang="en-US" sz="1200" b="1" i="1" dirty="0">
                <a:latin typeface="Times New Roman" panose="02020603050405020304" pitchFamily="18" charset="0"/>
                <a:cs typeface="Times New Roman" panose="02020603050405020304" pitchFamily="18" charset="0"/>
              </a:rPr>
              <a:t>(click)</a:t>
            </a:r>
          </a:p>
          <a:p>
            <a:pPr marL="171450" lvl="0" indent="-171450" algn="l" rtl="0">
              <a:lnSpc>
                <a:spcPct val="100000"/>
              </a:lnSpc>
              <a:spcBef>
                <a:spcPts val="0"/>
              </a:spcBef>
              <a:spcAft>
                <a:spcPts val="0"/>
              </a:spcAft>
              <a:buSzPts val="1400"/>
              <a:buFont typeface="Arial"/>
              <a:buChar char="•"/>
            </a:pPr>
            <a:endParaRPr sz="1200" dirty="0">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 </a:t>
            </a:r>
            <a:endParaRPr sz="1200" i="1" dirty="0">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8:notes"/>
          <p:cNvSpPr>
            <a:spLocks noGrp="1" noRot="1" noChangeAspect="1"/>
          </p:cNvSpPr>
          <p:nvPr>
            <p:ph type="sldImg" idx="2"/>
          </p:nvPr>
        </p:nvSpPr>
        <p:spPr>
          <a:xfrm>
            <a:off x="315913" y="693738"/>
            <a:ext cx="6162675" cy="3467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8:notes"/>
          <p:cNvSpPr txBox="1">
            <a:spLocks noGrp="1"/>
          </p:cNvSpPr>
          <p:nvPr>
            <p:ph type="body" idx="1"/>
          </p:nvPr>
        </p:nvSpPr>
        <p:spPr>
          <a:xfrm>
            <a:off x="679343" y="4392581"/>
            <a:ext cx="5434711" cy="4161392"/>
          </a:xfrm>
          <a:prstGeom prst="rect">
            <a:avLst/>
          </a:prstGeom>
          <a:noFill/>
          <a:ln>
            <a:noFill/>
          </a:ln>
        </p:spPr>
        <p:txBody>
          <a:bodyPr spcFirstLastPara="1" wrap="square" lIns="89300" tIns="89300" rIns="89300" bIns="89300" anchor="t" anchorCtr="0">
            <a:noAutofit/>
          </a:bodyPr>
          <a:lstStyle/>
          <a:p>
            <a:pPr marL="0" lvl="0" indent="0" algn="l" rtl="0">
              <a:lnSpc>
                <a:spcPct val="100000"/>
              </a:lnSpc>
              <a:spcBef>
                <a:spcPts val="0"/>
              </a:spcBef>
              <a:spcAft>
                <a:spcPts val="0"/>
              </a:spcAft>
              <a:buSzPts val="1100"/>
              <a:buNone/>
            </a:pPr>
            <a:r>
              <a:rPr lang="en-US" sz="1200" b="1" i="1" dirty="0">
                <a:latin typeface="Times New Roman" panose="02020603050405020304" pitchFamily="18" charset="0"/>
                <a:cs typeface="Times New Roman" panose="02020603050405020304" pitchFamily="18" charset="0"/>
              </a:rPr>
              <a:t>Read:</a:t>
            </a:r>
          </a:p>
          <a:p>
            <a:pPr marL="0" lvl="0" indent="0" algn="l" rtl="0">
              <a:lnSpc>
                <a:spcPct val="100000"/>
              </a:lnSpc>
              <a:spcBef>
                <a:spcPts val="0"/>
              </a:spcBef>
              <a:spcAft>
                <a:spcPts val="0"/>
              </a:spcAft>
              <a:buSzPts val="1100"/>
              <a:buNone/>
            </a:pPr>
            <a:r>
              <a:rPr lang="en-US" sz="1200" i="0" dirty="0">
                <a:latin typeface="Times New Roman" panose="02020603050405020304" pitchFamily="18" charset="0"/>
                <a:cs typeface="Times New Roman" panose="02020603050405020304" pitchFamily="18" charset="0"/>
              </a:rPr>
              <a:t>The last four Objects of the League are:</a:t>
            </a:r>
            <a:endParaRPr lang="en-US" sz="1200" dirty="0">
              <a:latin typeface="Times New Roman" panose="02020603050405020304" pitchFamily="18" charset="0"/>
              <a:cs typeface="Times New Roman" panose="02020603050405020304" pitchFamily="18" charset="0"/>
            </a:endParaRPr>
          </a:p>
          <a:p>
            <a:pPr marL="171450" lvl="0" indent="-171450" algn="l" rtl="0">
              <a:lnSpc>
                <a:spcPct val="100000"/>
              </a:lnSpc>
              <a:spcBef>
                <a:spcPts val="0"/>
              </a:spcBef>
              <a:spcAft>
                <a:spcPts val="0"/>
              </a:spcAft>
              <a:buSzPts val="1400"/>
              <a:buFont typeface="Arial"/>
              <a:buChar char="•"/>
            </a:pPr>
            <a:r>
              <a:rPr lang="en-US" sz="1200" dirty="0">
                <a:latin typeface="Times New Roman" panose="02020603050405020304" pitchFamily="18" charset="0"/>
                <a:cs typeface="Times New Roman" panose="02020603050405020304" pitchFamily="18" charset="0"/>
              </a:rPr>
              <a:t>to enhance the role of women in church and society</a:t>
            </a:r>
          </a:p>
          <a:p>
            <a:pPr marL="171450" lvl="0" indent="-171450" algn="l" rtl="0">
              <a:lnSpc>
                <a:spcPct val="100000"/>
              </a:lnSpc>
              <a:spcBef>
                <a:spcPts val="0"/>
              </a:spcBef>
              <a:spcAft>
                <a:spcPts val="0"/>
              </a:spcAft>
              <a:buSzPts val="1400"/>
              <a:buFont typeface="Arial"/>
              <a:buChar char="•"/>
            </a:pPr>
            <a:r>
              <a:rPr lang="en-US" sz="1200" dirty="0">
                <a:latin typeface="Times New Roman" panose="02020603050405020304" pitchFamily="18" charset="0"/>
                <a:cs typeface="Times New Roman" panose="02020603050405020304" pitchFamily="18" charset="0"/>
              </a:rPr>
              <a:t>to recognize the human dignity of all people everywhere</a:t>
            </a:r>
          </a:p>
          <a:p>
            <a:pPr marL="171450" lvl="0" indent="-171450" algn="l" rtl="0">
              <a:lnSpc>
                <a:spcPct val="100000"/>
              </a:lnSpc>
              <a:spcBef>
                <a:spcPts val="0"/>
              </a:spcBef>
              <a:spcAft>
                <a:spcPts val="0"/>
              </a:spcAft>
              <a:buSzPts val="1400"/>
              <a:buFont typeface="Arial"/>
              <a:buChar char="•"/>
            </a:pPr>
            <a:r>
              <a:rPr lang="en-US" sz="1200" dirty="0">
                <a:latin typeface="Times New Roman" panose="02020603050405020304" pitchFamily="18" charset="0"/>
                <a:cs typeface="Times New Roman" panose="02020603050405020304" pitchFamily="18" charset="0"/>
              </a:rPr>
              <a:t>to uphold and defend Christian education and values in the modern world</a:t>
            </a:r>
          </a:p>
          <a:p>
            <a:pPr marL="171450" lvl="0" indent="-171450" algn="l" rtl="0">
              <a:lnSpc>
                <a:spcPct val="100000"/>
              </a:lnSpc>
              <a:spcBef>
                <a:spcPts val="0"/>
              </a:spcBef>
              <a:spcAft>
                <a:spcPts val="0"/>
              </a:spcAft>
              <a:buSzPts val="1400"/>
              <a:buFont typeface="Arial"/>
              <a:buChar char="•"/>
            </a:pPr>
            <a:r>
              <a:rPr lang="en-US" sz="1200" dirty="0">
                <a:latin typeface="Times New Roman" panose="02020603050405020304" pitchFamily="18" charset="0"/>
                <a:cs typeface="Times New Roman" panose="02020603050405020304" pitchFamily="18" charset="0"/>
              </a:rPr>
              <a:t>to contribute to the understanding and growth of religious freedom, social justice, peace and harmony</a:t>
            </a:r>
          </a:p>
          <a:p>
            <a:pPr marL="0" lvl="0" indent="0" algn="l" rtl="0">
              <a:lnSpc>
                <a:spcPct val="100000"/>
              </a:lnSpc>
              <a:spcBef>
                <a:spcPts val="0"/>
              </a:spcBef>
              <a:spcAft>
                <a:spcPts val="0"/>
              </a:spcAft>
              <a:buSzPts val="1100"/>
              <a:buNone/>
            </a:pPr>
            <a:r>
              <a:rPr lang="en-US" sz="1200" i="1" dirty="0">
                <a:latin typeface="Times New Roman" panose="02020603050405020304" pitchFamily="18" charset="0"/>
                <a:cs typeface="Times New Roman" panose="02020603050405020304" pitchFamily="18" charset="0"/>
              </a:rPr>
              <a:t> </a:t>
            </a:r>
            <a:endParaRPr sz="1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24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6"/>
        <p:cNvGrpSpPr/>
        <p:nvPr/>
      </p:nvGrpSpPr>
      <p:grpSpPr>
        <a:xfrm>
          <a:off x="0" y="0"/>
          <a:ext cx="0" cy="0"/>
          <a:chOff x="0" y="0"/>
          <a:chExt cx="0" cy="0"/>
        </a:xfrm>
      </p:grpSpPr>
      <p:grpSp>
        <p:nvGrpSpPr>
          <p:cNvPr id="27" name="Google Shape;27;p15"/>
          <p:cNvGrpSpPr/>
          <p:nvPr/>
        </p:nvGrpSpPr>
        <p:grpSpPr>
          <a:xfrm>
            <a:off x="0" y="-8467"/>
            <a:ext cx="12192000" cy="6866467"/>
            <a:chOff x="0" y="-8467"/>
            <a:chExt cx="12192000" cy="6866467"/>
          </a:xfrm>
        </p:grpSpPr>
        <p:sp>
          <p:nvSpPr>
            <p:cNvPr id="28" name="Google Shape;28;p15"/>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9" name="Google Shape;29;p15"/>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30" name="Google Shape;30;p15"/>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31" name="Google Shape;31;p1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32" name="Google Shape;32;p1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33" name="Google Shape;33;p15"/>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5" name="Google Shape;35;p1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6" name="Google Shape;36;p1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7" name="Google Shape;37;p15"/>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15"/>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5"/>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0" name="Google Shape;40;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9"/>
        <p:cNvGrpSpPr/>
        <p:nvPr/>
      </p:nvGrpSpPr>
      <p:grpSpPr>
        <a:xfrm>
          <a:off x="0" y="0"/>
          <a:ext cx="0" cy="0"/>
          <a:chOff x="0" y="0"/>
          <a:chExt cx="0" cy="0"/>
        </a:xfrm>
      </p:grpSpPr>
      <p:sp>
        <p:nvSpPr>
          <p:cNvPr id="100" name="Google Shape;100;p24"/>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4"/>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2" name="Google Shape;102;p2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5"/>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8" name="Google Shape;108;p25"/>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9" name="Google Shape;109;p2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25"/>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
        <p:nvSpPr>
          <p:cNvPr id="113" name="Google Shape;113;p25"/>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26"/>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7" name="Google Shape;117;p2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20"/>
        <p:cNvGrpSpPr/>
        <p:nvPr/>
      </p:nvGrpSpPr>
      <p:grpSpPr>
        <a:xfrm>
          <a:off x="0" y="0"/>
          <a:ext cx="0" cy="0"/>
          <a:chOff x="0" y="0"/>
          <a:chExt cx="0" cy="0"/>
        </a:xfrm>
      </p:grpSpPr>
      <p:sp>
        <p:nvSpPr>
          <p:cNvPr id="121" name="Google Shape;121;p27"/>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7"/>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27"/>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2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27"/>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
        <p:nvSpPr>
          <p:cNvPr id="128" name="Google Shape;128;p27"/>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8000" b="0" i="0" u="none" strike="noStrike" cap="none">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28"/>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2" name="Google Shape;132;p28"/>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33" name="Google Shape;133;p2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2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2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29"/>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9" name="Google Shape;139;p2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2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p30"/>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0"/>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5" name="Google Shape;145;p3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3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6"/>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6" name="Google Shape;46;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solidFill>
                  <a:srgbClr val="888888"/>
                </a:solidFill>
              </a:defRPr>
            </a:lvl1pPr>
            <a:lvl2pPr marL="0" lvl="1" indent="0" algn="r">
              <a:lnSpc>
                <a:spcPct val="100000"/>
              </a:lnSpc>
              <a:spcBef>
                <a:spcPts val="0"/>
              </a:spcBef>
              <a:spcAft>
                <a:spcPts val="0"/>
              </a:spcAft>
              <a:buNone/>
              <a:defRPr>
                <a:solidFill>
                  <a:srgbClr val="888888"/>
                </a:solidFill>
              </a:defRPr>
            </a:lvl2pPr>
            <a:lvl3pPr marL="0" lvl="2" indent="0" algn="r">
              <a:lnSpc>
                <a:spcPct val="100000"/>
              </a:lnSpc>
              <a:spcBef>
                <a:spcPts val="0"/>
              </a:spcBef>
              <a:spcAft>
                <a:spcPts val="0"/>
              </a:spcAft>
              <a:buNone/>
              <a:defRPr>
                <a:solidFill>
                  <a:srgbClr val="888888"/>
                </a:solidFill>
              </a:defRPr>
            </a:lvl3pPr>
            <a:lvl4pPr marL="0" lvl="3" indent="0" algn="r">
              <a:lnSpc>
                <a:spcPct val="100000"/>
              </a:lnSpc>
              <a:spcBef>
                <a:spcPts val="0"/>
              </a:spcBef>
              <a:spcAft>
                <a:spcPts val="0"/>
              </a:spcAft>
              <a:buNone/>
              <a:defRPr>
                <a:solidFill>
                  <a:srgbClr val="888888"/>
                </a:solidFill>
              </a:defRPr>
            </a:lvl4pPr>
            <a:lvl5pPr marL="0" lvl="4" indent="0" algn="r">
              <a:lnSpc>
                <a:spcPct val="100000"/>
              </a:lnSpc>
              <a:spcBef>
                <a:spcPts val="0"/>
              </a:spcBef>
              <a:spcAft>
                <a:spcPts val="0"/>
              </a:spcAft>
              <a:buNone/>
              <a:defRPr>
                <a:solidFill>
                  <a:srgbClr val="888888"/>
                </a:solidFill>
              </a:defRPr>
            </a:lvl5pPr>
            <a:lvl6pPr marL="0" lvl="5" indent="0" algn="r">
              <a:lnSpc>
                <a:spcPct val="100000"/>
              </a:lnSpc>
              <a:spcBef>
                <a:spcPts val="0"/>
              </a:spcBef>
              <a:spcAft>
                <a:spcPts val="0"/>
              </a:spcAft>
              <a:buNone/>
              <a:defRPr>
                <a:solidFill>
                  <a:srgbClr val="888888"/>
                </a:solidFill>
              </a:defRPr>
            </a:lvl6pPr>
            <a:lvl7pPr marL="0" lvl="6" indent="0" algn="r">
              <a:lnSpc>
                <a:spcPct val="100000"/>
              </a:lnSpc>
              <a:spcBef>
                <a:spcPts val="0"/>
              </a:spcBef>
              <a:spcAft>
                <a:spcPts val="0"/>
              </a:spcAft>
              <a:buNone/>
              <a:defRPr>
                <a:solidFill>
                  <a:srgbClr val="888888"/>
                </a:solidFill>
              </a:defRPr>
            </a:lvl7pPr>
            <a:lvl8pPr marL="0" lvl="7" indent="0" algn="r">
              <a:lnSpc>
                <a:spcPct val="100000"/>
              </a:lnSpc>
              <a:spcBef>
                <a:spcPts val="0"/>
              </a:spcBef>
              <a:spcAft>
                <a:spcPts val="0"/>
              </a:spcAft>
              <a:buNone/>
              <a:defRPr>
                <a:solidFill>
                  <a:srgbClr val="888888"/>
                </a:solidFill>
              </a:defRPr>
            </a:lvl8pPr>
            <a:lvl9pPr marL="0" lvl="8" indent="0" algn="r">
              <a:lnSpc>
                <a:spcPct val="100000"/>
              </a:lnSpc>
              <a:spcBef>
                <a:spcPts val="0"/>
              </a:spcBef>
              <a:spcAft>
                <a:spcPts val="0"/>
              </a:spcAft>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
        <p:nvSpPr>
          <p:cNvPr id="49" name="Google Shape;49;p16"/>
          <p:cNvSpPr/>
          <p:nvPr/>
        </p:nvSpPr>
        <p:spPr>
          <a:xfrm>
            <a:off x="6926" y="0"/>
            <a:ext cx="12185073" cy="216000"/>
          </a:xfrm>
          <a:prstGeom prst="rect">
            <a:avLst/>
          </a:prstGeom>
          <a:solidFill>
            <a:srgbClr val="3B45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0" name="Google Shape;50;p16"/>
          <p:cNvSpPr/>
          <p:nvPr/>
        </p:nvSpPr>
        <p:spPr>
          <a:xfrm>
            <a:off x="-7587" y="0"/>
            <a:ext cx="216000" cy="6858000"/>
          </a:xfrm>
          <a:prstGeom prst="rect">
            <a:avLst/>
          </a:prstGeom>
          <a:solidFill>
            <a:srgbClr val="3B45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grpSp>
        <p:nvGrpSpPr>
          <p:cNvPr id="51" name="Google Shape;51;p16"/>
          <p:cNvGrpSpPr/>
          <p:nvPr/>
        </p:nvGrpSpPr>
        <p:grpSpPr>
          <a:xfrm>
            <a:off x="277089" y="252900"/>
            <a:ext cx="11905386" cy="6605100"/>
            <a:chOff x="332509" y="349885"/>
            <a:chExt cx="11852564" cy="6492875"/>
          </a:xfrm>
        </p:grpSpPr>
        <p:cxnSp>
          <p:nvCxnSpPr>
            <p:cNvPr id="52" name="Google Shape;52;p16"/>
            <p:cNvCxnSpPr/>
            <p:nvPr/>
          </p:nvCxnSpPr>
          <p:spPr>
            <a:xfrm rot="10800000">
              <a:off x="332509" y="365125"/>
              <a:ext cx="11852564" cy="0"/>
            </a:xfrm>
            <a:prstGeom prst="straightConnector1">
              <a:avLst/>
            </a:prstGeom>
            <a:noFill/>
            <a:ln w="28575" cap="flat" cmpd="sng">
              <a:solidFill>
                <a:srgbClr val="766B55"/>
              </a:solidFill>
              <a:prstDash val="solid"/>
              <a:round/>
              <a:headEnd type="none" w="sm" len="sm"/>
              <a:tailEnd type="none" w="sm" len="sm"/>
            </a:ln>
          </p:spPr>
        </p:cxnSp>
        <p:cxnSp>
          <p:nvCxnSpPr>
            <p:cNvPr id="53" name="Google Shape;53;p16"/>
            <p:cNvCxnSpPr/>
            <p:nvPr/>
          </p:nvCxnSpPr>
          <p:spPr>
            <a:xfrm rot="10800000">
              <a:off x="340129" y="349885"/>
              <a:ext cx="0" cy="6492875"/>
            </a:xfrm>
            <a:prstGeom prst="straightConnector1">
              <a:avLst/>
            </a:prstGeom>
            <a:noFill/>
            <a:ln w="28575" cap="flat" cmpd="sng">
              <a:solidFill>
                <a:srgbClr val="766B55"/>
              </a:solidFill>
              <a:prstDash val="solid"/>
              <a:round/>
              <a:headEnd type="none" w="sm" len="sm"/>
              <a:tailEnd type="none" w="sm" len="sm"/>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7" name="Google Shape;57;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1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8"/>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3" name="Google Shape;63;p18"/>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1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0" name="Google Shape;70;p19"/>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1" name="Google Shape;71;p19"/>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2" name="Google Shape;72;p19"/>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3" name="Google Shape;73;p1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2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22"/>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2"/>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8" name="Google Shape;88;p22"/>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9" name="Google Shape;89;p2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23"/>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3"/>
          <p:cNvSpPr>
            <a:spLocks noGrp="1"/>
          </p:cNvSpPr>
          <p:nvPr>
            <p:ph type="pic" idx="2"/>
          </p:nvPr>
        </p:nvSpPr>
        <p:spPr>
          <a:xfrm>
            <a:off x="677334" y="609600"/>
            <a:ext cx="8596668" cy="3845718"/>
          </a:xfrm>
          <a:prstGeom prst="rect">
            <a:avLst/>
          </a:prstGeom>
          <a:noFill/>
          <a:ln>
            <a:noFill/>
          </a:ln>
        </p:spPr>
      </p:sp>
      <p:sp>
        <p:nvSpPr>
          <p:cNvPr id="95" name="Google Shape;95;p23"/>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6" name="Google Shape;96;p2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900"/>
              <a:buFont typeface="Calibri"/>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p2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4"/>
          <p:cNvGrpSpPr/>
          <p:nvPr/>
        </p:nvGrpSpPr>
        <p:grpSpPr>
          <a:xfrm>
            <a:off x="0" y="-8467"/>
            <a:ext cx="12192000" cy="6866467"/>
            <a:chOff x="0" y="-8467"/>
            <a:chExt cx="12192000" cy="6866467"/>
          </a:xfrm>
        </p:grpSpPr>
        <p:cxnSp>
          <p:nvCxnSpPr>
            <p:cNvPr id="11" name="Google Shape;11;p14"/>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12" name="Google Shape;12;p14"/>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13" name="Google Shape;13;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4" name="Google Shape;14;p1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5" name="Google Shape;15;p14"/>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7" name="Google Shape;17;p1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8" name="Google Shape;18;p1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9" name="Google Shape;19;p14"/>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4"/>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 name="Google Shape;24;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5" name="Google Shape;25;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
          <p:cNvSpPr txBox="1">
            <a:spLocks noGrp="1"/>
          </p:cNvSpPr>
          <p:nvPr>
            <p:ph type="ctrTitle"/>
          </p:nvPr>
        </p:nvSpPr>
        <p:spPr>
          <a:xfrm>
            <a:off x="643828" y="2753654"/>
            <a:ext cx="9144000" cy="1760344"/>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3B4576"/>
              </a:buClr>
              <a:buSzPts val="6000"/>
              <a:buFont typeface="Calibri"/>
              <a:buNone/>
            </a:pPr>
            <a:r>
              <a:rPr lang="en-US" sz="6000" b="1" dirty="0">
                <a:solidFill>
                  <a:srgbClr val="3B4576"/>
                </a:solidFill>
                <a:latin typeface="Calibri"/>
                <a:ea typeface="Calibri"/>
                <a:cs typeface="Calibri"/>
                <a:sym typeface="Calibri"/>
              </a:rPr>
              <a:t>THE CATHOLIC WOMEN’S LEAGUE OF CANADA</a:t>
            </a:r>
            <a:endParaRPr dirty="0">
              <a:solidFill>
                <a:srgbClr val="3B4576"/>
              </a:solidFill>
            </a:endParaRPr>
          </a:p>
        </p:txBody>
      </p:sp>
      <p:sp>
        <p:nvSpPr>
          <p:cNvPr id="154" name="Google Shape;154;p1"/>
          <p:cNvSpPr txBox="1">
            <a:spLocks noGrp="1"/>
          </p:cNvSpPr>
          <p:nvPr>
            <p:ph type="subTitle" idx="1"/>
          </p:nvPr>
        </p:nvSpPr>
        <p:spPr>
          <a:xfrm>
            <a:off x="643828" y="4731143"/>
            <a:ext cx="9144000" cy="101057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F5496"/>
              </a:buClr>
              <a:buSzPts val="3200"/>
              <a:buNone/>
            </a:pPr>
            <a:r>
              <a:rPr lang="en-US" sz="3200" b="1" dirty="0">
                <a:solidFill>
                  <a:srgbClr val="2F5496"/>
                </a:solidFill>
                <a:latin typeface="Calibri" panose="020F0502020204030204" pitchFamily="34" charset="0"/>
                <a:cs typeface="Calibri" panose="020F0502020204030204" pitchFamily="34" charset="0"/>
              </a:rPr>
              <a:t>CORE PURPOSE AND OBJECTS OF THE LEAGUE</a:t>
            </a:r>
            <a:endParaRPr sz="3200" dirty="0">
              <a:latin typeface="Calibri" panose="020F0502020204030204" pitchFamily="34" charset="0"/>
              <a:cs typeface="Calibri" panose="020F0502020204030204" pitchFamily="34" charset="0"/>
            </a:endParaRPr>
          </a:p>
        </p:txBody>
      </p:sp>
      <p:pic>
        <p:nvPicPr>
          <p:cNvPr id="155" name="Google Shape;155;p1"/>
          <p:cNvPicPr preferRelativeResize="0"/>
          <p:nvPr/>
        </p:nvPicPr>
        <p:blipFill>
          <a:blip r:embed="rId3">
            <a:alphaModFix/>
          </a:blip>
          <a:stretch>
            <a:fillRect/>
          </a:stretch>
        </p:blipFill>
        <p:spPr>
          <a:xfrm>
            <a:off x="4335656" y="551575"/>
            <a:ext cx="1760343" cy="17603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a:spLocks noGrp="1"/>
          </p:cNvSpPr>
          <p:nvPr>
            <p:ph type="title"/>
          </p:nvPr>
        </p:nvSpPr>
        <p:spPr>
          <a:xfrm>
            <a:off x="1794368" y="435638"/>
            <a:ext cx="6151612" cy="76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LET’S TALK ABOUT OBJECTS</a:t>
            </a:r>
            <a:endParaRPr sz="4000" b="1" dirty="0">
              <a:solidFill>
                <a:srgbClr val="002060"/>
              </a:solidFill>
              <a:latin typeface="Calibri"/>
              <a:ea typeface="Calibri"/>
              <a:cs typeface="Calibri"/>
              <a:sym typeface="Calibri"/>
            </a:endParaRPr>
          </a:p>
        </p:txBody>
      </p:sp>
      <p:sp>
        <p:nvSpPr>
          <p:cNvPr id="212" name="Google Shape;212;p10"/>
          <p:cNvSpPr txBox="1">
            <a:spLocks noGrp="1"/>
          </p:cNvSpPr>
          <p:nvPr>
            <p:ph type="body" idx="1"/>
          </p:nvPr>
        </p:nvSpPr>
        <p:spPr>
          <a:xfrm>
            <a:off x="924694" y="1289588"/>
            <a:ext cx="7890960" cy="4931597"/>
          </a:xfrm>
          <a:prstGeom prst="rect">
            <a:avLst/>
          </a:prstGeom>
          <a:noFill/>
          <a:ln>
            <a:noFill/>
          </a:ln>
        </p:spPr>
        <p:txBody>
          <a:bodyPr spcFirstLastPara="1" wrap="square" lIns="121900" tIns="121900" rIns="121900" bIns="121900" anchor="t" anchorCtr="0">
            <a:noAutofit/>
          </a:bodyPr>
          <a:lstStyle/>
          <a:p>
            <a:pPr marL="0" lvl="0" indent="0" algn="ctr" rtl="0">
              <a:spcBef>
                <a:spcPts val="1000"/>
              </a:spcBef>
              <a:spcAft>
                <a:spcPts val="1500"/>
              </a:spcAft>
              <a:buSzPts val="2240"/>
              <a:buNone/>
            </a:pPr>
            <a:r>
              <a:rPr lang="en-US" sz="3600" dirty="0">
                <a:solidFill>
                  <a:schemeClr val="tx1"/>
                </a:solidFill>
                <a:latin typeface="Calibri" panose="020F0502020204030204" pitchFamily="34" charset="0"/>
                <a:cs typeface="Calibri" panose="020F0502020204030204" pitchFamily="34" charset="0"/>
              </a:rPr>
              <a:t>How do the Objects relate to our lives as Catholic women?</a:t>
            </a:r>
            <a:endParaRPr sz="3600" dirty="0">
              <a:solidFill>
                <a:schemeClr val="tx1"/>
              </a:solidFill>
              <a:latin typeface="Calibri" panose="020F0502020204030204" pitchFamily="34" charset="0"/>
              <a:cs typeface="Calibri" panose="020F0502020204030204" pitchFamily="34" charset="0"/>
            </a:endParaRPr>
          </a:p>
          <a:p>
            <a:pPr marL="0" lvl="0" indent="0" algn="ctr" rtl="0">
              <a:spcBef>
                <a:spcPts val="1600"/>
              </a:spcBef>
              <a:spcAft>
                <a:spcPts val="1500"/>
              </a:spcAft>
              <a:buSzPts val="2240"/>
              <a:buNone/>
            </a:pPr>
            <a:r>
              <a:rPr lang="en-US" sz="3600" dirty="0">
                <a:solidFill>
                  <a:schemeClr val="tx1"/>
                </a:solidFill>
                <a:latin typeface="Calibri" panose="020F0502020204030204" pitchFamily="34" charset="0"/>
                <a:cs typeface="Calibri" panose="020F0502020204030204" pitchFamily="34" charset="0"/>
              </a:rPr>
              <a:t>Is there a particular Object of the League that stands out to you?</a:t>
            </a:r>
            <a:endParaRPr sz="3600" dirty="0">
              <a:solidFill>
                <a:schemeClr val="tx1"/>
              </a:solidFill>
              <a:latin typeface="Calibri" panose="020F0502020204030204" pitchFamily="34" charset="0"/>
              <a:cs typeface="Calibri" panose="020F0502020204030204" pitchFamily="34" charset="0"/>
            </a:endParaRPr>
          </a:p>
          <a:p>
            <a:pPr marL="0" lvl="0" indent="0" algn="ctr" rtl="0">
              <a:spcBef>
                <a:spcPts val="1600"/>
              </a:spcBef>
              <a:spcAft>
                <a:spcPts val="1500"/>
              </a:spcAft>
              <a:buSzPts val="2240"/>
              <a:buNone/>
            </a:pPr>
            <a:r>
              <a:rPr lang="en-US" sz="3600" dirty="0">
                <a:solidFill>
                  <a:schemeClr val="tx1"/>
                </a:solidFill>
                <a:latin typeface="Calibri" panose="020F0502020204030204" pitchFamily="34" charset="0"/>
                <a:cs typeface="Calibri" panose="020F0502020204030204" pitchFamily="34" charset="0"/>
              </a:rPr>
              <a:t>How can we demonstrate the Objects of the League in parish councils and as individuals?</a:t>
            </a:r>
            <a:r>
              <a:rPr lang="en-US" sz="3600" dirty="0">
                <a:solidFill>
                  <a:srgbClr val="4472C4"/>
                </a:solidFill>
              </a:rPr>
              <a:t>     </a:t>
            </a:r>
            <a:endParaRP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2">
                                            <p:txEl>
                                              <p:pRg st="0" end="0"/>
                                            </p:txEl>
                                          </p:spTgt>
                                        </p:tgtEl>
                                        <p:attrNameLst>
                                          <p:attrName>style.visibility</p:attrName>
                                        </p:attrNameLst>
                                      </p:cBhvr>
                                      <p:to>
                                        <p:strVal val="visible"/>
                                      </p:to>
                                    </p:set>
                                    <p:animEffect transition="in" filter="fade">
                                      <p:cBhvr>
                                        <p:cTn id="7" dur="1000"/>
                                        <p:tgtEl>
                                          <p:spTgt spid="212">
                                            <p:txEl>
                                              <p:pRg st="0" end="0"/>
                                            </p:txEl>
                                          </p:spTgt>
                                        </p:tgtEl>
                                      </p:cBhvr>
                                    </p:animEffect>
                                    <p:anim calcmode="lin" valueType="num">
                                      <p:cBhvr>
                                        <p:cTn id="8" dur="1000" fill="hold"/>
                                        <p:tgtEl>
                                          <p:spTgt spid="2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2">
                                            <p:txEl>
                                              <p:pRg st="1" end="1"/>
                                            </p:txEl>
                                          </p:spTgt>
                                        </p:tgtEl>
                                        <p:attrNameLst>
                                          <p:attrName>style.visibility</p:attrName>
                                        </p:attrNameLst>
                                      </p:cBhvr>
                                      <p:to>
                                        <p:strVal val="visible"/>
                                      </p:to>
                                    </p:set>
                                    <p:animEffect transition="in" filter="fade">
                                      <p:cBhvr>
                                        <p:cTn id="14" dur="1000"/>
                                        <p:tgtEl>
                                          <p:spTgt spid="212">
                                            <p:txEl>
                                              <p:pRg st="1" end="1"/>
                                            </p:txEl>
                                          </p:spTgt>
                                        </p:tgtEl>
                                      </p:cBhvr>
                                    </p:animEffect>
                                    <p:anim calcmode="lin" valueType="num">
                                      <p:cBhvr>
                                        <p:cTn id="15" dur="1000" fill="hold"/>
                                        <p:tgtEl>
                                          <p:spTgt spid="2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2">
                                            <p:txEl>
                                              <p:pRg st="2" end="2"/>
                                            </p:txEl>
                                          </p:spTgt>
                                        </p:tgtEl>
                                        <p:attrNameLst>
                                          <p:attrName>style.visibility</p:attrName>
                                        </p:attrNameLst>
                                      </p:cBhvr>
                                      <p:to>
                                        <p:strVal val="visible"/>
                                      </p:to>
                                    </p:set>
                                    <p:animEffect transition="in" filter="fade">
                                      <p:cBhvr>
                                        <p:cTn id="21" dur="1000"/>
                                        <p:tgtEl>
                                          <p:spTgt spid="212">
                                            <p:txEl>
                                              <p:pRg st="2" end="2"/>
                                            </p:txEl>
                                          </p:spTgt>
                                        </p:tgtEl>
                                      </p:cBhvr>
                                    </p:animEffect>
                                    <p:anim calcmode="lin" valueType="num">
                                      <p:cBhvr>
                                        <p:cTn id="22" dur="1000" fill="hold"/>
                                        <p:tgtEl>
                                          <p:spTgt spid="2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3223118" y="517280"/>
            <a:ext cx="3359426" cy="63137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CORE VALUES</a:t>
            </a:r>
            <a:endParaRPr sz="4000" b="1" dirty="0">
              <a:solidFill>
                <a:srgbClr val="002060"/>
              </a:solidFill>
              <a:latin typeface="Calibri"/>
              <a:ea typeface="Calibri"/>
              <a:cs typeface="Calibri"/>
              <a:sym typeface="Calibri"/>
            </a:endParaRPr>
          </a:p>
        </p:txBody>
      </p:sp>
      <p:sp>
        <p:nvSpPr>
          <p:cNvPr id="218" name="Google Shape;218;p11"/>
          <p:cNvSpPr txBox="1">
            <a:spLocks noGrp="1"/>
          </p:cNvSpPr>
          <p:nvPr>
            <p:ph type="body" idx="1"/>
          </p:nvPr>
        </p:nvSpPr>
        <p:spPr>
          <a:xfrm>
            <a:off x="285184" y="1328265"/>
            <a:ext cx="9303026" cy="453369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1500"/>
              </a:spcAft>
              <a:buSzPts val="2240"/>
              <a:buNone/>
            </a:pPr>
            <a:r>
              <a:rPr lang="en-US" sz="4000" dirty="0">
                <a:solidFill>
                  <a:srgbClr val="0099CC"/>
                </a:solidFill>
                <a:latin typeface="Calibri" panose="020F0502020204030204" pitchFamily="34" charset="0"/>
                <a:cs typeface="Calibri" panose="020F0502020204030204" pitchFamily="34" charset="0"/>
              </a:rPr>
              <a:t>The fundamental beliefs of an organization that dictate the behaviour of its membership.</a:t>
            </a:r>
          </a:p>
          <a:p>
            <a:pPr marL="0" lvl="0" indent="0" algn="ctr">
              <a:spcBef>
                <a:spcPts val="0"/>
              </a:spcBef>
              <a:spcAft>
                <a:spcPts val="1500"/>
              </a:spcAft>
              <a:buSzPts val="2240"/>
              <a:buNone/>
            </a:pPr>
            <a:r>
              <a:rPr lang="en-US" sz="3600" dirty="0">
                <a:solidFill>
                  <a:schemeClr val="dk1"/>
                </a:solidFill>
                <a:latin typeface="Calibri" panose="020F0502020204030204" pitchFamily="34" charset="0"/>
                <a:cs typeface="Calibri" panose="020F0502020204030204" pitchFamily="34" charset="0"/>
              </a:rPr>
              <a:t>FAITH – following Catholic teaching</a:t>
            </a:r>
          </a:p>
          <a:p>
            <a:pPr marL="0" lvl="0" indent="0" algn="ctr">
              <a:spcBef>
                <a:spcPts val="0"/>
              </a:spcBef>
              <a:spcAft>
                <a:spcPts val="1500"/>
              </a:spcAft>
              <a:buSzPts val="2080"/>
              <a:buNone/>
            </a:pPr>
            <a:r>
              <a:rPr lang="en-US" sz="3600" dirty="0">
                <a:solidFill>
                  <a:schemeClr val="dk1"/>
                </a:solidFill>
                <a:latin typeface="Calibri" panose="020F0502020204030204" pitchFamily="34" charset="0"/>
                <a:cs typeface="Calibri" panose="020F0502020204030204" pitchFamily="34" charset="0"/>
              </a:rPr>
              <a:t>SERVICE – local, national and international</a:t>
            </a:r>
          </a:p>
          <a:p>
            <a:pPr marL="0" lvl="0" indent="0" algn="ctr">
              <a:spcBef>
                <a:spcPts val="0"/>
              </a:spcBef>
              <a:spcAft>
                <a:spcPts val="1500"/>
              </a:spcAft>
              <a:buSzPts val="2080"/>
              <a:buNone/>
            </a:pPr>
            <a:r>
              <a:rPr lang="en-US" sz="3600" dirty="0">
                <a:solidFill>
                  <a:schemeClr val="dk1"/>
                </a:solidFill>
                <a:latin typeface="Calibri" panose="020F0502020204030204" pitchFamily="34" charset="0"/>
                <a:cs typeface="Calibri" panose="020F0502020204030204" pitchFamily="34" charset="0"/>
              </a:rPr>
              <a:t>SOCIAL JUSTICE – actively involved in society</a:t>
            </a:r>
            <a:r>
              <a:rPr lang="en-US" sz="3600" dirty="0">
                <a:solidFill>
                  <a:srgbClr val="4472C4"/>
                </a:solidFill>
                <a:latin typeface="Calibri" panose="020F0502020204030204" pitchFamily="34" charset="0"/>
                <a:cs typeface="Calibri" panose="020F0502020204030204" pitchFamily="34" charset="0"/>
              </a:rPr>
              <a:t> </a:t>
            </a:r>
            <a:endParaRPr sz="3600" dirty="0">
              <a:solidFill>
                <a:schemeClr val="dk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8">
                                            <p:txEl>
                                              <p:pRg st="1" end="1"/>
                                            </p:txEl>
                                          </p:spTgt>
                                        </p:tgtEl>
                                        <p:attrNameLst>
                                          <p:attrName>style.visibility</p:attrName>
                                        </p:attrNameLst>
                                      </p:cBhvr>
                                      <p:to>
                                        <p:strVal val="visible"/>
                                      </p:to>
                                    </p:set>
                                    <p:animEffect transition="in" filter="fade">
                                      <p:cBhvr>
                                        <p:cTn id="7" dur="1000"/>
                                        <p:tgtEl>
                                          <p:spTgt spid="218">
                                            <p:txEl>
                                              <p:pRg st="1" end="1"/>
                                            </p:txEl>
                                          </p:spTgt>
                                        </p:tgtEl>
                                      </p:cBhvr>
                                    </p:animEffect>
                                    <p:anim calcmode="lin" valueType="num">
                                      <p:cBhvr>
                                        <p:cTn id="8" dur="1000" fill="hold"/>
                                        <p:tgtEl>
                                          <p:spTgt spid="21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8">
                                            <p:txEl>
                                              <p:pRg st="2" end="2"/>
                                            </p:txEl>
                                          </p:spTgt>
                                        </p:tgtEl>
                                        <p:attrNameLst>
                                          <p:attrName>style.visibility</p:attrName>
                                        </p:attrNameLst>
                                      </p:cBhvr>
                                      <p:to>
                                        <p:strVal val="visible"/>
                                      </p:to>
                                    </p:set>
                                    <p:animEffect transition="in" filter="fade">
                                      <p:cBhvr>
                                        <p:cTn id="14" dur="1000"/>
                                        <p:tgtEl>
                                          <p:spTgt spid="218">
                                            <p:txEl>
                                              <p:pRg st="2" end="2"/>
                                            </p:txEl>
                                          </p:spTgt>
                                        </p:tgtEl>
                                      </p:cBhvr>
                                    </p:animEffect>
                                    <p:anim calcmode="lin" valueType="num">
                                      <p:cBhvr>
                                        <p:cTn id="15" dur="1000" fill="hold"/>
                                        <p:tgtEl>
                                          <p:spTgt spid="2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8">
                                            <p:txEl>
                                              <p:pRg st="3" end="3"/>
                                            </p:txEl>
                                          </p:spTgt>
                                        </p:tgtEl>
                                        <p:attrNameLst>
                                          <p:attrName>style.visibility</p:attrName>
                                        </p:attrNameLst>
                                      </p:cBhvr>
                                      <p:to>
                                        <p:strVal val="visible"/>
                                      </p:to>
                                    </p:set>
                                    <p:animEffect transition="in" filter="fade">
                                      <p:cBhvr>
                                        <p:cTn id="21" dur="1000"/>
                                        <p:tgtEl>
                                          <p:spTgt spid="218">
                                            <p:txEl>
                                              <p:pRg st="3" end="3"/>
                                            </p:txEl>
                                          </p:spTgt>
                                        </p:tgtEl>
                                      </p:cBhvr>
                                    </p:animEffect>
                                    <p:anim calcmode="lin" valueType="num">
                                      <p:cBhvr>
                                        <p:cTn id="22" dur="1000" fill="hold"/>
                                        <p:tgtEl>
                                          <p:spTgt spid="21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1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xfrm>
            <a:off x="2825269" y="609600"/>
            <a:ext cx="4848874" cy="76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ENVISIONED FUTURE</a:t>
            </a:r>
            <a:endParaRPr sz="4000" b="1" dirty="0">
              <a:solidFill>
                <a:srgbClr val="002060"/>
              </a:solidFill>
              <a:latin typeface="Calibri"/>
              <a:ea typeface="Calibri"/>
              <a:cs typeface="Calibri"/>
              <a:sym typeface="Calibri"/>
            </a:endParaRPr>
          </a:p>
        </p:txBody>
      </p:sp>
      <p:sp>
        <p:nvSpPr>
          <p:cNvPr id="224" name="Google Shape;224;p12"/>
          <p:cNvSpPr txBox="1">
            <a:spLocks noGrp="1"/>
          </p:cNvSpPr>
          <p:nvPr>
            <p:ph type="body" idx="1"/>
          </p:nvPr>
        </p:nvSpPr>
        <p:spPr>
          <a:xfrm>
            <a:off x="653855" y="1371599"/>
            <a:ext cx="9322902" cy="5355771"/>
          </a:xfrm>
          <a:prstGeom prst="rect">
            <a:avLst/>
          </a:prstGeom>
          <a:noFill/>
          <a:ln>
            <a:noFill/>
          </a:ln>
        </p:spPr>
        <p:txBody>
          <a:bodyPr spcFirstLastPara="1" wrap="square" lIns="121900" tIns="121900" rIns="121900" bIns="121900" anchor="t" anchorCtr="0">
            <a:noAutofit/>
          </a:bodyPr>
          <a:lstStyle/>
          <a:p>
            <a:pPr marL="0" lvl="0" indent="0" algn="ctr" rtl="0">
              <a:spcBef>
                <a:spcPts val="1000"/>
              </a:spcBef>
              <a:spcAft>
                <a:spcPts val="0"/>
              </a:spcAft>
              <a:buSzPts val="1100"/>
              <a:buNone/>
            </a:pPr>
            <a:r>
              <a:rPr lang="en-US" sz="4000" dirty="0">
                <a:solidFill>
                  <a:srgbClr val="0099CC"/>
                </a:solidFill>
                <a:latin typeface="Calibri" panose="020F0502020204030204" pitchFamily="34" charset="0"/>
                <a:cs typeface="Calibri" panose="020F0502020204030204" pitchFamily="34" charset="0"/>
              </a:rPr>
              <a:t>A description of what the organization strives to become. </a:t>
            </a:r>
            <a:br>
              <a:rPr lang="en-US" i="1" dirty="0">
                <a:solidFill>
                  <a:srgbClr val="4472C4"/>
                </a:solidFill>
              </a:rPr>
            </a:br>
            <a:endParaRPr i="1" dirty="0">
              <a:solidFill>
                <a:srgbClr val="4472C4"/>
              </a:solidFill>
            </a:endParaRPr>
          </a:p>
          <a:p>
            <a:pPr marL="0" lvl="0" indent="0" algn="ctr" rtl="0">
              <a:spcBef>
                <a:spcPts val="500"/>
              </a:spcBef>
              <a:spcAft>
                <a:spcPts val="0"/>
              </a:spcAft>
              <a:buSzPts val="1100"/>
              <a:buNone/>
            </a:pPr>
            <a:r>
              <a:rPr lang="en-US" sz="3200" dirty="0">
                <a:solidFill>
                  <a:schemeClr val="dk1"/>
                </a:solidFill>
                <a:latin typeface="Calibri" panose="020F0502020204030204" pitchFamily="34" charset="0"/>
                <a:cs typeface="Calibri" panose="020F0502020204030204" pitchFamily="34" charset="0"/>
              </a:rPr>
              <a:t>The Catholic Women’s League of Canada is an inclusive and engaged community of Catholic women inspired by faith. It is:  </a:t>
            </a:r>
            <a:br>
              <a:rPr lang="en-US" sz="3200" dirty="0">
                <a:solidFill>
                  <a:schemeClr val="dk1"/>
                </a:solidFill>
                <a:latin typeface="Calibri" panose="020F0502020204030204" pitchFamily="34" charset="0"/>
                <a:cs typeface="Calibri" panose="020F0502020204030204" pitchFamily="34" charset="0"/>
              </a:rPr>
            </a:br>
            <a:r>
              <a:rPr lang="en-US" sz="3200" dirty="0">
                <a:solidFill>
                  <a:schemeClr val="dk1"/>
                </a:solidFill>
                <a:latin typeface="Calibri" panose="020F0502020204030204" pitchFamily="34" charset="0"/>
                <a:cs typeface="Calibri" panose="020F0502020204030204" pitchFamily="34" charset="0"/>
              </a:rPr>
              <a:t>- A vital participant in the church; </a:t>
            </a:r>
            <a:br>
              <a:rPr lang="en-US" sz="3200" dirty="0">
                <a:solidFill>
                  <a:schemeClr val="dk1"/>
                </a:solidFill>
                <a:latin typeface="Calibri" panose="020F0502020204030204" pitchFamily="34" charset="0"/>
                <a:cs typeface="Calibri" panose="020F0502020204030204" pitchFamily="34" charset="0"/>
              </a:rPr>
            </a:br>
            <a:r>
              <a:rPr lang="en-US" sz="3200" dirty="0">
                <a:solidFill>
                  <a:schemeClr val="dk1"/>
                </a:solidFill>
                <a:latin typeface="Calibri" panose="020F0502020204030204" pitchFamily="34" charset="0"/>
                <a:cs typeface="Calibri" panose="020F0502020204030204" pitchFamily="34" charset="0"/>
              </a:rPr>
              <a:t>- A valued partner for social justice; </a:t>
            </a:r>
            <a:br>
              <a:rPr lang="en-US" sz="3200" dirty="0">
                <a:solidFill>
                  <a:schemeClr val="dk1"/>
                </a:solidFill>
                <a:latin typeface="Calibri" panose="020F0502020204030204" pitchFamily="34" charset="0"/>
                <a:cs typeface="Calibri" panose="020F0502020204030204" pitchFamily="34" charset="0"/>
              </a:rPr>
            </a:br>
            <a:r>
              <a:rPr lang="en-US" sz="3200" dirty="0">
                <a:solidFill>
                  <a:schemeClr val="dk1"/>
                </a:solidFill>
                <a:latin typeface="Calibri" panose="020F0502020204030204" pitchFamily="34" charset="0"/>
                <a:cs typeface="Calibri" panose="020F0502020204030204" pitchFamily="34" charset="0"/>
              </a:rPr>
              <a:t>- A respected advocate at all government levels; </a:t>
            </a:r>
            <a:br>
              <a:rPr lang="en-US" sz="3200" dirty="0">
                <a:solidFill>
                  <a:schemeClr val="dk1"/>
                </a:solidFill>
                <a:latin typeface="Calibri" panose="020F0502020204030204" pitchFamily="34" charset="0"/>
                <a:cs typeface="Calibri" panose="020F0502020204030204" pitchFamily="34" charset="0"/>
              </a:rPr>
            </a:br>
            <a:r>
              <a:rPr lang="en-US" sz="3200" dirty="0">
                <a:solidFill>
                  <a:schemeClr val="dk1"/>
                </a:solidFill>
                <a:latin typeface="Calibri" panose="020F0502020204030204" pitchFamily="34" charset="0"/>
                <a:cs typeface="Calibri" panose="020F0502020204030204" pitchFamily="34" charset="0"/>
              </a:rPr>
              <a:t>- Connected to the world.</a:t>
            </a:r>
            <a:endParaRPr sz="3200" dirty="0">
              <a:solidFill>
                <a:schemeClr val="dk1"/>
              </a:solidFill>
              <a:latin typeface="Calibri" panose="020F0502020204030204" pitchFamily="34" charset="0"/>
              <a:cs typeface="Calibri" panose="020F0502020204030204" pitchFamily="34" charset="0"/>
            </a:endParaRPr>
          </a:p>
          <a:p>
            <a:pPr marL="0" lvl="0" indent="0" algn="l" rtl="0">
              <a:spcBef>
                <a:spcPts val="1067"/>
              </a:spcBef>
              <a:spcAft>
                <a:spcPts val="2133"/>
              </a:spcAft>
              <a:buSzPts val="2134"/>
              <a:buNone/>
            </a:pPr>
            <a:endParaRPr sz="2667"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601414" y="397328"/>
            <a:ext cx="9223513" cy="59167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PRAYER TO OUR LADY OF GOOD COUNSEL</a:t>
            </a:r>
            <a:endParaRPr sz="4000" b="1" dirty="0">
              <a:solidFill>
                <a:srgbClr val="002060"/>
              </a:solidFill>
              <a:latin typeface="Calibri"/>
              <a:ea typeface="Calibri"/>
              <a:cs typeface="Calibri"/>
              <a:sym typeface="Calibri"/>
            </a:endParaRPr>
          </a:p>
        </p:txBody>
      </p:sp>
      <p:sp>
        <p:nvSpPr>
          <p:cNvPr id="230" name="Google Shape;230;p13"/>
          <p:cNvSpPr txBox="1">
            <a:spLocks noGrp="1"/>
          </p:cNvSpPr>
          <p:nvPr>
            <p:ph type="body" idx="1"/>
          </p:nvPr>
        </p:nvSpPr>
        <p:spPr>
          <a:xfrm>
            <a:off x="543553" y="860723"/>
            <a:ext cx="9339234" cy="5396753"/>
          </a:xfrm>
          <a:prstGeom prst="rect">
            <a:avLst/>
          </a:prstGeom>
          <a:noFill/>
          <a:ln>
            <a:noFill/>
          </a:ln>
        </p:spPr>
        <p:txBody>
          <a:bodyPr spcFirstLastPara="1" wrap="square" lIns="121900" tIns="121900" rIns="121900" bIns="121900" anchor="t" anchorCtr="0">
            <a:noAutofit/>
          </a:bodyPr>
          <a:lstStyle/>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Mary, Our Lady of Good Counsel: filled with the Holy Spirit, you were a faithful disciple of Jesus, your Son.</a:t>
            </a:r>
            <a:endParaRPr lang="en-US" dirty="0">
              <a:latin typeface="Calibri" panose="020F0502020204030204" pitchFamily="34" charset="0"/>
              <a:cs typeface="Calibri" panose="020F0502020204030204" pitchFamily="34" charset="0"/>
            </a:endParaRP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 Intercede with your Son for us that we may be faithful to our baptism, fervent in prayer, and generous in the service we give to our sisters and brothers.</a:t>
            </a:r>
            <a:endParaRPr lang="en-US" dirty="0">
              <a:latin typeface="Calibri" panose="020F0502020204030204" pitchFamily="34" charset="0"/>
              <a:cs typeface="Calibri" panose="020F0502020204030204" pitchFamily="34" charset="0"/>
            </a:endParaRP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May the spirit of the living God, who graced you with the gift of counsel, lead us in the way of truth and love. </a:t>
            </a:r>
            <a:endParaRPr lang="en-US" dirty="0">
              <a:latin typeface="Calibri" panose="020F0502020204030204" pitchFamily="34" charset="0"/>
              <a:cs typeface="Calibri" panose="020F0502020204030204" pitchFamily="34" charset="0"/>
            </a:endParaRP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With the help of your prayers, may we come to rejoice forever with you and the great company of saints in the kingdom of heaven. </a:t>
            </a: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Amen.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3104682" y="368682"/>
            <a:ext cx="3768824" cy="705853"/>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LEAGUE PRAYER</a:t>
            </a:r>
            <a:endParaRPr sz="4000" b="1" dirty="0">
              <a:solidFill>
                <a:srgbClr val="002060"/>
              </a:solidFill>
              <a:latin typeface="Calibri"/>
              <a:ea typeface="Calibri"/>
              <a:cs typeface="Calibri"/>
              <a:sym typeface="Calibri"/>
            </a:endParaRPr>
          </a:p>
        </p:txBody>
      </p:sp>
      <p:sp>
        <p:nvSpPr>
          <p:cNvPr id="161" name="Google Shape;161;p2"/>
          <p:cNvSpPr txBox="1">
            <a:spLocks noGrp="1"/>
          </p:cNvSpPr>
          <p:nvPr>
            <p:ph type="body" idx="1"/>
          </p:nvPr>
        </p:nvSpPr>
        <p:spPr>
          <a:xfrm>
            <a:off x="513348" y="801418"/>
            <a:ext cx="8951493" cy="4969403"/>
          </a:xfrm>
          <a:prstGeom prst="rect">
            <a:avLst/>
          </a:prstGeom>
          <a:noFill/>
          <a:ln>
            <a:noFill/>
          </a:ln>
        </p:spPr>
        <p:txBody>
          <a:bodyPr spcFirstLastPara="1" wrap="square" lIns="121900" tIns="121900" rIns="121900" bIns="121900" anchor="t" anchorCtr="0">
            <a:noAutofit/>
          </a:bodyPr>
          <a:lstStyle/>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We humbly pray You, O God our Father,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to bless The Catholic Women’s League of Canada. </a:t>
            </a:r>
            <a:endParaRPr sz="2800" dirty="0">
              <a:latin typeface="Calibri" panose="020F0502020204030204" pitchFamily="34" charset="0"/>
              <a:cs typeface="Calibri" panose="020F0502020204030204" pitchFamily="34" charset="0"/>
            </a:endParaRP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Bless our beloved country, our homes and families. </a:t>
            </a: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Send Your Holy Spirit upon us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to give light to our minds and strength to our wills</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that we may know and fulfil Your great law of charity.</a:t>
            </a: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Teach us to share with others at home and abroad,</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the good things You have given us.</a:t>
            </a:r>
            <a:endParaRPr sz="2800" dirty="0">
              <a:latin typeface="Calibri" panose="020F0502020204030204" pitchFamily="34" charset="0"/>
              <a:cs typeface="Calibri" panose="020F0502020204030204" pitchFamily="34" charset="0"/>
            </a:endParaRPr>
          </a:p>
          <a:p>
            <a:pPr marL="0" lvl="0" indent="0" algn="ctr" rtl="0">
              <a:lnSpc>
                <a:spcPct val="107916"/>
              </a:lnSpc>
              <a:spcBef>
                <a:spcPts val="1067"/>
              </a:spcBef>
              <a:spcAft>
                <a:spcPts val="0"/>
              </a:spcAft>
              <a:buSzPts val="1100"/>
              <a:buNone/>
            </a:pPr>
            <a:r>
              <a:rPr lang="en-US" sz="2800" dirty="0">
                <a:latin typeface="Calibri" panose="020F0502020204030204" pitchFamily="34" charset="0"/>
                <a:cs typeface="Calibri" panose="020F0502020204030204" pitchFamily="34" charset="0"/>
              </a:rPr>
              <a:t> This we ask through our Lord Jesus Christ and the intercession of our patroness, Our Lady of Good Counsel. Amen</a:t>
            </a:r>
            <a:endParaRPr sz="2800" dirty="0">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Faith and Service in Action Vignette 2">
            <a:hlinkClick r:id="" action="ppaction://media"/>
            <a:extLst>
              <a:ext uri="{FF2B5EF4-FFF2-40B4-BE49-F238E27FC236}">
                <a16:creationId xmlns:a16="http://schemas.microsoft.com/office/drawing/2014/main" id="{6B5CAC70-A170-D3AD-F486-6F0D40C050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4"/>
          <p:cNvPicPr preferRelativeResize="0"/>
          <p:nvPr/>
        </p:nvPicPr>
        <p:blipFill rotWithShape="1">
          <a:blip r:embed="rId3">
            <a:alphaModFix/>
          </a:blip>
          <a:srcRect/>
          <a:stretch/>
        </p:blipFill>
        <p:spPr>
          <a:xfrm>
            <a:off x="620484" y="1027899"/>
            <a:ext cx="9046029" cy="5578302"/>
          </a:xfrm>
          <a:prstGeom prst="rect">
            <a:avLst/>
          </a:prstGeom>
          <a:noFill/>
          <a:ln>
            <a:noFill/>
          </a:ln>
          <a:effectLst>
            <a:outerShdw blurRad="57150" dist="19050" dir="5400000" algn="bl" rotWithShape="0">
              <a:srgbClr val="000000">
                <a:alpha val="50000"/>
              </a:srgbClr>
            </a:outerShdw>
          </a:effectLst>
        </p:spPr>
      </p:pic>
      <p:sp>
        <p:nvSpPr>
          <p:cNvPr id="172" name="Google Shape;172;p4"/>
          <p:cNvSpPr txBox="1">
            <a:spLocks noGrp="1"/>
          </p:cNvSpPr>
          <p:nvPr>
            <p:ph type="title"/>
          </p:nvPr>
        </p:nvSpPr>
        <p:spPr>
          <a:xfrm>
            <a:off x="3075403" y="251799"/>
            <a:ext cx="4729654" cy="776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GUIDING PRINCIPLES</a:t>
            </a:r>
            <a:endParaRPr sz="4000" b="1" dirty="0">
              <a:solidFill>
                <a:srgbClr val="00206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3357087" y="595035"/>
            <a:ext cx="3762170" cy="745671"/>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CORE PURPOSE</a:t>
            </a:r>
            <a:endParaRPr sz="4000" b="1" dirty="0">
              <a:solidFill>
                <a:srgbClr val="002060"/>
              </a:solidFill>
              <a:latin typeface="Calibri"/>
              <a:ea typeface="Calibri"/>
              <a:cs typeface="Calibri"/>
              <a:sym typeface="Calibri"/>
            </a:endParaRPr>
          </a:p>
        </p:txBody>
      </p:sp>
      <p:sp>
        <p:nvSpPr>
          <p:cNvPr id="178" name="Google Shape;178;p5"/>
          <p:cNvSpPr txBox="1">
            <a:spLocks noGrp="1"/>
          </p:cNvSpPr>
          <p:nvPr>
            <p:ph type="body" idx="1"/>
          </p:nvPr>
        </p:nvSpPr>
        <p:spPr>
          <a:xfrm>
            <a:off x="1190598" y="3429000"/>
            <a:ext cx="8095147" cy="3037115"/>
          </a:xfrm>
          <a:prstGeom prst="rect">
            <a:avLst/>
          </a:prstGeom>
          <a:noFill/>
          <a:ln>
            <a:noFill/>
          </a:ln>
        </p:spPr>
        <p:txBody>
          <a:bodyPr spcFirstLastPara="1" wrap="square" lIns="121900" tIns="121900" rIns="121900" bIns="121900" anchor="t" anchorCtr="0">
            <a:noAutofit/>
          </a:bodyPr>
          <a:lstStyle/>
          <a:p>
            <a:pPr marL="0" lvl="0" indent="0" algn="ctr" rtl="0">
              <a:lnSpc>
                <a:spcPct val="107916"/>
              </a:lnSpc>
              <a:spcBef>
                <a:spcPts val="1000"/>
              </a:spcBef>
              <a:spcAft>
                <a:spcPts val="0"/>
              </a:spcAft>
              <a:buSzPts val="2240"/>
              <a:buNone/>
            </a:pPr>
            <a:r>
              <a:rPr lang="en-US" sz="4000" dirty="0">
                <a:solidFill>
                  <a:schemeClr val="dk1"/>
                </a:solidFill>
                <a:latin typeface="Calibri" panose="020F0502020204030204" pitchFamily="34" charset="0"/>
                <a:cs typeface="Calibri" panose="020F0502020204030204" pitchFamily="34" charset="0"/>
              </a:rPr>
              <a:t>“Uniting Catholic women to grow in faith, and to promote social justice through service to the church, Canada and the world.”</a:t>
            </a:r>
            <a:endParaRPr sz="4000" dirty="0">
              <a:solidFill>
                <a:schemeClr val="dk1"/>
              </a:solidFill>
              <a:latin typeface="Calibri" panose="020F0502020204030204" pitchFamily="34" charset="0"/>
              <a:cs typeface="Calibri" panose="020F0502020204030204" pitchFamily="34" charset="0"/>
            </a:endParaRPr>
          </a:p>
          <a:p>
            <a:pPr marL="0" lvl="0" indent="0" algn="ctr" rtl="0">
              <a:spcBef>
                <a:spcPts val="1067"/>
              </a:spcBef>
              <a:spcAft>
                <a:spcPts val="2133"/>
              </a:spcAft>
              <a:buSzPts val="1440"/>
              <a:buNone/>
            </a:pPr>
            <a:endParaRPr dirty="0"/>
          </a:p>
        </p:txBody>
      </p:sp>
      <p:sp>
        <p:nvSpPr>
          <p:cNvPr id="179" name="Google Shape;179;p5"/>
          <p:cNvSpPr txBox="1"/>
          <p:nvPr/>
        </p:nvSpPr>
        <p:spPr>
          <a:xfrm>
            <a:off x="1845035" y="1582831"/>
            <a:ext cx="6939736" cy="1642471"/>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1000"/>
              </a:spcBef>
              <a:spcAft>
                <a:spcPts val="0"/>
              </a:spcAft>
              <a:buClr>
                <a:schemeClr val="dk1"/>
              </a:buClr>
              <a:buSzPts val="2240"/>
              <a:buFont typeface="Arial"/>
              <a:buNone/>
            </a:pPr>
            <a:r>
              <a:rPr lang="en-US" sz="4000" dirty="0">
                <a:solidFill>
                  <a:srgbClr val="0099CC"/>
                </a:solidFill>
                <a:latin typeface="Calibri" panose="020F0502020204030204" pitchFamily="34" charset="0"/>
                <a:ea typeface="Trebuchet MS"/>
                <a:cs typeface="Calibri" panose="020F0502020204030204" pitchFamily="34" charset="0"/>
                <a:sym typeface="Trebuchet MS"/>
              </a:rPr>
              <a:t>The reason an organization exists.</a:t>
            </a:r>
            <a:endParaRPr sz="2000" dirty="0">
              <a:latin typeface="Calibri" panose="020F0502020204030204" pitchFamily="34" charset="0"/>
              <a:ea typeface="Trebuchet MS"/>
              <a:cs typeface="Calibri" panose="020F0502020204030204" pitchFamily="34" charset="0"/>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8">
                                            <p:txEl>
                                              <p:pRg st="0" end="0"/>
                                            </p:txEl>
                                          </p:spTgt>
                                        </p:tgtEl>
                                        <p:attrNameLst>
                                          <p:attrName>style.visibility</p:attrName>
                                        </p:attrNameLst>
                                      </p:cBhvr>
                                      <p:to>
                                        <p:strVal val="visible"/>
                                      </p:to>
                                    </p:set>
                                    <p:animEffect transition="in" filter="fade">
                                      <p:cBhvr>
                                        <p:cTn id="7" dur="1000"/>
                                        <p:tgtEl>
                                          <p:spTgt spid="178">
                                            <p:txEl>
                                              <p:pRg st="0" end="0"/>
                                            </p:txEl>
                                          </p:spTgt>
                                        </p:tgtEl>
                                      </p:cBhvr>
                                    </p:animEffect>
                                    <p:anim calcmode="lin" valueType="num">
                                      <p:cBhvr>
                                        <p:cTn id="8" dur="1000" fill="hold"/>
                                        <p:tgtEl>
                                          <p:spTgt spid="1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6"/>
          <p:cNvSpPr txBox="1">
            <a:spLocks noGrp="1"/>
          </p:cNvSpPr>
          <p:nvPr>
            <p:ph type="title"/>
          </p:nvPr>
        </p:nvSpPr>
        <p:spPr>
          <a:xfrm>
            <a:off x="1908247" y="626282"/>
            <a:ext cx="6942900" cy="8613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MISSION STATEMENT</a:t>
            </a:r>
            <a:endParaRPr sz="4000" b="1" dirty="0">
              <a:solidFill>
                <a:srgbClr val="002060"/>
              </a:solidFill>
              <a:latin typeface="Calibri"/>
              <a:ea typeface="Calibri"/>
              <a:cs typeface="Calibri"/>
              <a:sym typeface="Calibri"/>
            </a:endParaRPr>
          </a:p>
        </p:txBody>
      </p:sp>
      <p:sp>
        <p:nvSpPr>
          <p:cNvPr id="185" name="Google Shape;185;p6"/>
          <p:cNvSpPr txBox="1">
            <a:spLocks noGrp="1"/>
          </p:cNvSpPr>
          <p:nvPr>
            <p:ph type="body" idx="1"/>
          </p:nvPr>
        </p:nvSpPr>
        <p:spPr>
          <a:xfrm>
            <a:off x="938325" y="3130053"/>
            <a:ext cx="8882743" cy="2824842"/>
          </a:xfrm>
          <a:prstGeom prst="rect">
            <a:avLst/>
          </a:prstGeom>
          <a:noFill/>
          <a:ln>
            <a:noFill/>
          </a:ln>
        </p:spPr>
        <p:txBody>
          <a:bodyPr spcFirstLastPara="1" wrap="square" lIns="121900" tIns="121900" rIns="121900" bIns="121900" anchor="t" anchorCtr="0">
            <a:noAutofit/>
          </a:bodyPr>
          <a:lstStyle/>
          <a:p>
            <a:pPr marL="0" lvl="0" indent="0" algn="ctr" rtl="0">
              <a:lnSpc>
                <a:spcPct val="107916"/>
              </a:lnSpc>
              <a:spcBef>
                <a:spcPts val="1000"/>
              </a:spcBef>
              <a:spcAft>
                <a:spcPts val="0"/>
              </a:spcAft>
              <a:buSzPts val="1100"/>
              <a:buNone/>
            </a:pPr>
            <a:r>
              <a:rPr lang="en-US" sz="4000" dirty="0">
                <a:solidFill>
                  <a:schemeClr val="dk1"/>
                </a:solidFill>
                <a:latin typeface="Calibri" panose="020F0502020204030204" pitchFamily="34" charset="0"/>
                <a:cs typeface="Calibri" panose="020F0502020204030204" pitchFamily="34" charset="0"/>
              </a:rPr>
              <a:t>“The Catholic Women’s League of Canada </a:t>
            </a:r>
            <a:br>
              <a:rPr lang="en-US" sz="4000" dirty="0">
                <a:solidFill>
                  <a:schemeClr val="dk1"/>
                </a:solidFill>
                <a:latin typeface="Calibri" panose="020F0502020204030204" pitchFamily="34" charset="0"/>
                <a:cs typeface="Calibri" panose="020F0502020204030204" pitchFamily="34" charset="0"/>
              </a:rPr>
            </a:br>
            <a:r>
              <a:rPr lang="en-US" sz="4000" dirty="0">
                <a:solidFill>
                  <a:schemeClr val="dk1"/>
                </a:solidFill>
                <a:latin typeface="Calibri" panose="020F0502020204030204" pitchFamily="34" charset="0"/>
                <a:cs typeface="Calibri" panose="020F0502020204030204" pitchFamily="34" charset="0"/>
              </a:rPr>
              <a:t>calls its members to grow in faith,  </a:t>
            </a:r>
            <a:br>
              <a:rPr lang="en-US" sz="4000" dirty="0">
                <a:solidFill>
                  <a:schemeClr val="dk1"/>
                </a:solidFill>
                <a:latin typeface="Calibri" panose="020F0502020204030204" pitchFamily="34" charset="0"/>
                <a:cs typeface="Calibri" panose="020F0502020204030204" pitchFamily="34" charset="0"/>
              </a:rPr>
            </a:br>
            <a:r>
              <a:rPr lang="en-US" sz="4000" dirty="0">
                <a:solidFill>
                  <a:schemeClr val="dk1"/>
                </a:solidFill>
                <a:latin typeface="Calibri" panose="020F0502020204030204" pitchFamily="34" charset="0"/>
                <a:cs typeface="Calibri" panose="020F0502020204030204" pitchFamily="34" charset="0"/>
              </a:rPr>
              <a:t>and to witness to the love of God </a:t>
            </a:r>
            <a:br>
              <a:rPr lang="en-US" sz="4000" dirty="0">
                <a:solidFill>
                  <a:schemeClr val="dk1"/>
                </a:solidFill>
                <a:latin typeface="Calibri" panose="020F0502020204030204" pitchFamily="34" charset="0"/>
                <a:cs typeface="Calibri" panose="020F0502020204030204" pitchFamily="34" charset="0"/>
              </a:rPr>
            </a:br>
            <a:r>
              <a:rPr lang="en-US" sz="4000" dirty="0">
                <a:solidFill>
                  <a:schemeClr val="dk1"/>
                </a:solidFill>
                <a:latin typeface="Calibri" panose="020F0502020204030204" pitchFamily="34" charset="0"/>
                <a:cs typeface="Calibri" panose="020F0502020204030204" pitchFamily="34" charset="0"/>
              </a:rPr>
              <a:t>through ministry and service.”</a:t>
            </a:r>
            <a:endParaRPr sz="4000" dirty="0">
              <a:solidFill>
                <a:schemeClr val="dk1"/>
              </a:solidFill>
              <a:latin typeface="Calibri" panose="020F0502020204030204" pitchFamily="34" charset="0"/>
              <a:cs typeface="Calibri" panose="020F0502020204030204" pitchFamily="34" charset="0"/>
            </a:endParaRPr>
          </a:p>
        </p:txBody>
      </p:sp>
      <p:sp>
        <p:nvSpPr>
          <p:cNvPr id="186" name="Google Shape;186;p6"/>
          <p:cNvSpPr txBox="1"/>
          <p:nvPr/>
        </p:nvSpPr>
        <p:spPr>
          <a:xfrm>
            <a:off x="1117940" y="1487582"/>
            <a:ext cx="8523514" cy="1642471"/>
          </a:xfrm>
          <a:prstGeom prst="rect">
            <a:avLst/>
          </a:prstGeom>
          <a:noFill/>
          <a:ln>
            <a:noFill/>
          </a:ln>
        </p:spPr>
        <p:txBody>
          <a:bodyPr spcFirstLastPara="1" wrap="square" lIns="91425" tIns="91425" rIns="91425" bIns="91425" anchor="t" anchorCtr="0">
            <a:spAutoFit/>
          </a:bodyPr>
          <a:lstStyle/>
          <a:p>
            <a:pPr marL="0" lvl="0" indent="0" algn="ctr" rtl="0">
              <a:lnSpc>
                <a:spcPct val="107916"/>
              </a:lnSpc>
              <a:spcBef>
                <a:spcPts val="1000"/>
              </a:spcBef>
              <a:spcAft>
                <a:spcPts val="0"/>
              </a:spcAft>
              <a:buClr>
                <a:schemeClr val="dk1"/>
              </a:buClr>
              <a:buSzPts val="1100"/>
              <a:buFont typeface="Arial"/>
              <a:buNone/>
            </a:pPr>
            <a:r>
              <a:rPr lang="en-US" sz="4000" dirty="0">
                <a:solidFill>
                  <a:srgbClr val="0099CC"/>
                </a:solidFill>
                <a:latin typeface="Calibri" panose="020F0502020204030204" pitchFamily="34" charset="0"/>
                <a:ea typeface="Trebuchet MS"/>
                <a:cs typeface="Calibri" panose="020F0502020204030204" pitchFamily="34" charset="0"/>
                <a:sym typeface="Trebuchet MS"/>
              </a:rPr>
              <a:t>A short statement that identifies the scope of an organization’s operations</a:t>
            </a:r>
            <a:endParaRPr sz="2400" dirty="0">
              <a:latin typeface="Calibri" panose="020F0502020204030204" pitchFamily="34" charset="0"/>
              <a:ea typeface="Trebuchet MS"/>
              <a:cs typeface="Calibri" panose="020F0502020204030204" pitchFamily="34" charset="0"/>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animEffect transition="in" filter="fade">
                                      <p:cBhvr>
                                        <p:cTn id="7" dur="1000"/>
                                        <p:tgtEl>
                                          <p:spTgt spid="185">
                                            <p:txEl>
                                              <p:pRg st="0" end="0"/>
                                            </p:txEl>
                                          </p:spTgt>
                                        </p:tgtEl>
                                      </p:cBhvr>
                                    </p:animEffect>
                                    <p:anim calcmode="lin" valueType="num">
                                      <p:cBhvr>
                                        <p:cTn id="8" dur="1000" fill="hold"/>
                                        <p:tgtEl>
                                          <p:spTgt spid="18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7"/>
          <p:cNvSpPr txBox="1">
            <a:spLocks noGrp="1"/>
          </p:cNvSpPr>
          <p:nvPr>
            <p:ph type="title"/>
          </p:nvPr>
        </p:nvSpPr>
        <p:spPr>
          <a:xfrm>
            <a:off x="1720889" y="411068"/>
            <a:ext cx="6298569" cy="810986"/>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LET’S TALK ABOUT MISSION</a:t>
            </a:r>
            <a:endParaRPr sz="4000" b="1" dirty="0">
              <a:solidFill>
                <a:srgbClr val="002060"/>
              </a:solidFill>
              <a:latin typeface="Calibri"/>
              <a:ea typeface="Calibri"/>
              <a:cs typeface="Calibri"/>
              <a:sym typeface="Calibri"/>
            </a:endParaRPr>
          </a:p>
        </p:txBody>
      </p:sp>
      <p:sp>
        <p:nvSpPr>
          <p:cNvPr id="192" name="Google Shape;192;p7"/>
          <p:cNvSpPr txBox="1">
            <a:spLocks noGrp="1"/>
          </p:cNvSpPr>
          <p:nvPr>
            <p:ph type="body" idx="1"/>
          </p:nvPr>
        </p:nvSpPr>
        <p:spPr>
          <a:xfrm>
            <a:off x="1155422" y="1222054"/>
            <a:ext cx="7429501" cy="4852175"/>
          </a:xfrm>
          <a:prstGeom prst="rect">
            <a:avLst/>
          </a:prstGeom>
          <a:noFill/>
          <a:ln>
            <a:noFill/>
          </a:ln>
        </p:spPr>
        <p:txBody>
          <a:bodyPr spcFirstLastPara="1" wrap="square" lIns="121900" tIns="121900" rIns="121900" bIns="121900" anchor="t" anchorCtr="0">
            <a:noAutofit/>
          </a:bodyPr>
          <a:lstStyle/>
          <a:p>
            <a:pPr marL="0" lvl="0" indent="0" algn="ctr" rtl="0">
              <a:spcBef>
                <a:spcPts val="1000"/>
              </a:spcBef>
              <a:spcAft>
                <a:spcPts val="1500"/>
              </a:spcAft>
              <a:buSzPts val="2240"/>
              <a:buNone/>
            </a:pPr>
            <a:r>
              <a:rPr lang="en-US" sz="3600" dirty="0">
                <a:solidFill>
                  <a:schemeClr val="tx1"/>
                </a:solidFill>
                <a:latin typeface="Calibri" panose="020F0502020204030204" pitchFamily="34" charset="0"/>
                <a:cs typeface="Calibri" panose="020F0502020204030204" pitchFamily="34" charset="0"/>
              </a:rPr>
              <a:t>What part of the mission statement most stands out to you?</a:t>
            </a:r>
            <a:endParaRPr sz="3600" dirty="0">
              <a:solidFill>
                <a:schemeClr val="tx1"/>
              </a:solidFill>
              <a:latin typeface="Calibri" panose="020F0502020204030204" pitchFamily="34" charset="0"/>
              <a:cs typeface="Calibri" panose="020F0502020204030204" pitchFamily="34" charset="0"/>
            </a:endParaRPr>
          </a:p>
          <a:p>
            <a:pPr marL="0" lvl="0" indent="0" algn="ctr" rtl="0">
              <a:spcBef>
                <a:spcPts val="1600"/>
              </a:spcBef>
              <a:spcAft>
                <a:spcPts val="1500"/>
              </a:spcAft>
              <a:buSzPts val="2240"/>
              <a:buNone/>
            </a:pPr>
            <a:r>
              <a:rPr lang="en-US" sz="3600" dirty="0">
                <a:solidFill>
                  <a:schemeClr val="tx1"/>
                </a:solidFill>
                <a:latin typeface="Calibri" panose="020F0502020204030204" pitchFamily="34" charset="0"/>
                <a:cs typeface="Calibri" panose="020F0502020204030204" pitchFamily="34" charset="0"/>
              </a:rPr>
              <a:t>How does the mission statement fit in with our values as Catholic women?</a:t>
            </a:r>
            <a:endParaRPr sz="3600" dirty="0">
              <a:solidFill>
                <a:schemeClr val="tx1"/>
              </a:solidFill>
              <a:latin typeface="Calibri" panose="020F0502020204030204" pitchFamily="34" charset="0"/>
              <a:cs typeface="Calibri" panose="020F0502020204030204" pitchFamily="34" charset="0"/>
            </a:endParaRPr>
          </a:p>
          <a:p>
            <a:pPr marL="0" lvl="0" indent="0" algn="ctr" rtl="0">
              <a:spcBef>
                <a:spcPts val="1600"/>
              </a:spcBef>
              <a:spcAft>
                <a:spcPts val="1500"/>
              </a:spcAft>
              <a:buSzPts val="2240"/>
              <a:buNone/>
            </a:pPr>
            <a:r>
              <a:rPr lang="en-US" sz="3600" dirty="0">
                <a:solidFill>
                  <a:schemeClr val="tx1"/>
                </a:solidFill>
                <a:latin typeface="Calibri" panose="020F0502020204030204" pitchFamily="34" charset="0"/>
                <a:cs typeface="Calibri" panose="020F0502020204030204" pitchFamily="34" charset="0"/>
              </a:rPr>
              <a:t>How can we live out the mission statement in parish councils and as individuals?</a:t>
            </a:r>
            <a:r>
              <a:rPr lang="en-US" dirty="0">
                <a:solidFill>
                  <a:srgbClr val="4472C4"/>
                </a:solidFill>
              </a:rPr>
              <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2">
                                            <p:txEl>
                                              <p:pRg st="0" end="0"/>
                                            </p:txEl>
                                          </p:spTgt>
                                        </p:tgtEl>
                                        <p:attrNameLst>
                                          <p:attrName>style.visibility</p:attrName>
                                        </p:attrNameLst>
                                      </p:cBhvr>
                                      <p:to>
                                        <p:strVal val="visible"/>
                                      </p:to>
                                    </p:set>
                                    <p:animEffect transition="in" filter="fade">
                                      <p:cBhvr>
                                        <p:cTn id="7" dur="1000"/>
                                        <p:tgtEl>
                                          <p:spTgt spid="192">
                                            <p:txEl>
                                              <p:pRg st="0" end="0"/>
                                            </p:txEl>
                                          </p:spTgt>
                                        </p:tgtEl>
                                      </p:cBhvr>
                                    </p:animEffect>
                                    <p:anim calcmode="lin" valueType="num">
                                      <p:cBhvr>
                                        <p:cTn id="8" dur="1000" fill="hold"/>
                                        <p:tgtEl>
                                          <p:spTgt spid="19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2">
                                            <p:txEl>
                                              <p:pRg st="1" end="1"/>
                                            </p:txEl>
                                          </p:spTgt>
                                        </p:tgtEl>
                                        <p:attrNameLst>
                                          <p:attrName>style.visibility</p:attrName>
                                        </p:attrNameLst>
                                      </p:cBhvr>
                                      <p:to>
                                        <p:strVal val="visible"/>
                                      </p:to>
                                    </p:set>
                                    <p:animEffect transition="in" filter="fade">
                                      <p:cBhvr>
                                        <p:cTn id="14" dur="1000"/>
                                        <p:tgtEl>
                                          <p:spTgt spid="192">
                                            <p:txEl>
                                              <p:pRg st="1" end="1"/>
                                            </p:txEl>
                                          </p:spTgt>
                                        </p:tgtEl>
                                      </p:cBhvr>
                                    </p:animEffect>
                                    <p:anim calcmode="lin" valueType="num">
                                      <p:cBhvr>
                                        <p:cTn id="15" dur="1000" fill="hold"/>
                                        <p:tgtEl>
                                          <p:spTgt spid="19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2">
                                            <p:txEl>
                                              <p:pRg st="2" end="2"/>
                                            </p:txEl>
                                          </p:spTgt>
                                        </p:tgtEl>
                                        <p:attrNameLst>
                                          <p:attrName>style.visibility</p:attrName>
                                        </p:attrNameLst>
                                      </p:cBhvr>
                                      <p:to>
                                        <p:strVal val="visible"/>
                                      </p:to>
                                    </p:set>
                                    <p:animEffect transition="in" filter="fade">
                                      <p:cBhvr>
                                        <p:cTn id="21" dur="1000"/>
                                        <p:tgtEl>
                                          <p:spTgt spid="192">
                                            <p:txEl>
                                              <p:pRg st="2" end="2"/>
                                            </p:txEl>
                                          </p:spTgt>
                                        </p:tgtEl>
                                      </p:cBhvr>
                                    </p:animEffect>
                                    <p:anim calcmode="lin" valueType="num">
                                      <p:cBhvr>
                                        <p:cTn id="22" dur="1000" fill="hold"/>
                                        <p:tgtEl>
                                          <p:spTgt spid="19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8"/>
          <p:cNvSpPr txBox="1">
            <a:spLocks noGrp="1"/>
          </p:cNvSpPr>
          <p:nvPr>
            <p:ph type="title"/>
          </p:nvPr>
        </p:nvSpPr>
        <p:spPr>
          <a:xfrm>
            <a:off x="2374033" y="358035"/>
            <a:ext cx="5514798" cy="796645"/>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OBJECTS OF THE LEAGUE</a:t>
            </a:r>
            <a:endParaRPr sz="4000" b="1" dirty="0">
              <a:solidFill>
                <a:srgbClr val="002060"/>
              </a:solidFill>
              <a:latin typeface="Calibri"/>
              <a:ea typeface="Calibri"/>
              <a:cs typeface="Calibri"/>
              <a:sym typeface="Calibri"/>
            </a:endParaRPr>
          </a:p>
        </p:txBody>
      </p:sp>
      <p:sp>
        <p:nvSpPr>
          <p:cNvPr id="198" name="Google Shape;198;p8"/>
          <p:cNvSpPr txBox="1">
            <a:spLocks noGrp="1"/>
          </p:cNvSpPr>
          <p:nvPr>
            <p:ph type="body" idx="1"/>
          </p:nvPr>
        </p:nvSpPr>
        <p:spPr>
          <a:xfrm>
            <a:off x="1041103" y="958737"/>
            <a:ext cx="8148000" cy="5703320"/>
          </a:xfrm>
          <a:prstGeom prst="rect">
            <a:avLst/>
          </a:prstGeom>
          <a:noFill/>
          <a:ln>
            <a:noFill/>
          </a:ln>
        </p:spPr>
        <p:txBody>
          <a:bodyPr spcFirstLastPara="1" wrap="square" lIns="121900" tIns="121900" rIns="121900" bIns="121900" anchor="t" anchorCtr="0">
            <a:noAutofit/>
          </a:bodyPr>
          <a:lstStyle/>
          <a:p>
            <a:pPr marL="0" lvl="0" indent="0" rtl="0">
              <a:lnSpc>
                <a:spcPct val="107916"/>
              </a:lnSpc>
              <a:spcBef>
                <a:spcPts val="1000"/>
              </a:spcBef>
              <a:spcAft>
                <a:spcPts val="0"/>
              </a:spcAft>
              <a:buSzPts val="2240"/>
              <a:buNone/>
            </a:pPr>
            <a:r>
              <a:rPr lang="en-US" sz="3200" dirty="0">
                <a:solidFill>
                  <a:schemeClr val="dk1"/>
                </a:solidFill>
                <a:latin typeface="Calibri" panose="020F0502020204030204" pitchFamily="34" charset="0"/>
                <a:cs typeface="Calibri" panose="020F0502020204030204" pitchFamily="34" charset="0"/>
              </a:rPr>
              <a:t>The Objects of the League shall be to unite </a:t>
            </a:r>
            <a:r>
              <a:rPr lang="en-US" sz="3200" dirty="0">
                <a:solidFill>
                  <a:schemeClr val="tx1"/>
                </a:solidFill>
                <a:latin typeface="Calibri" panose="020F0502020204030204" pitchFamily="34" charset="0"/>
                <a:cs typeface="Calibri" panose="020F0502020204030204" pitchFamily="34" charset="0"/>
              </a:rPr>
              <a:t>Catholic women of Canada:     </a:t>
            </a:r>
            <a:endParaRPr sz="3200" dirty="0">
              <a:solidFill>
                <a:schemeClr val="tx1"/>
              </a:solidFill>
              <a:latin typeface="Calibri" panose="020F0502020204030204" pitchFamily="34" charset="0"/>
              <a:cs typeface="Calibri" panose="020F0502020204030204" pitchFamily="34" charset="0"/>
            </a:endParaRP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achieve individual and collective spiritual development</a:t>
            </a: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promote the teachings of the Catholic church</a:t>
            </a: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exemplify the Christian ideal in home and family life</a:t>
            </a: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protect the sanctity of human life</a:t>
            </a:r>
            <a:endParaRPr sz="3200"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8">
                                            <p:txEl>
                                              <p:pRg st="1" end="1"/>
                                            </p:txEl>
                                          </p:spTgt>
                                        </p:tgtEl>
                                        <p:attrNameLst>
                                          <p:attrName>style.visibility</p:attrName>
                                        </p:attrNameLst>
                                      </p:cBhvr>
                                      <p:to>
                                        <p:strVal val="visible"/>
                                      </p:to>
                                    </p:set>
                                    <p:animEffect transition="in" filter="fade">
                                      <p:cBhvr>
                                        <p:cTn id="7" dur="1000"/>
                                        <p:tgtEl>
                                          <p:spTgt spid="198">
                                            <p:txEl>
                                              <p:pRg st="1" end="1"/>
                                            </p:txEl>
                                          </p:spTgt>
                                        </p:tgtEl>
                                      </p:cBhvr>
                                    </p:animEffect>
                                    <p:anim calcmode="lin" valueType="num">
                                      <p:cBhvr>
                                        <p:cTn id="8" dur="1000" fill="hold"/>
                                        <p:tgtEl>
                                          <p:spTgt spid="19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9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8">
                                            <p:txEl>
                                              <p:pRg st="2" end="2"/>
                                            </p:txEl>
                                          </p:spTgt>
                                        </p:tgtEl>
                                        <p:attrNameLst>
                                          <p:attrName>style.visibility</p:attrName>
                                        </p:attrNameLst>
                                      </p:cBhvr>
                                      <p:to>
                                        <p:strVal val="visible"/>
                                      </p:to>
                                    </p:set>
                                    <p:animEffect transition="in" filter="fade">
                                      <p:cBhvr>
                                        <p:cTn id="14" dur="1000"/>
                                        <p:tgtEl>
                                          <p:spTgt spid="198">
                                            <p:txEl>
                                              <p:pRg st="2" end="2"/>
                                            </p:txEl>
                                          </p:spTgt>
                                        </p:tgtEl>
                                      </p:cBhvr>
                                    </p:animEffect>
                                    <p:anim calcmode="lin" valueType="num">
                                      <p:cBhvr>
                                        <p:cTn id="15" dur="1000" fill="hold"/>
                                        <p:tgtEl>
                                          <p:spTgt spid="19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9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8">
                                            <p:txEl>
                                              <p:pRg st="3" end="3"/>
                                            </p:txEl>
                                          </p:spTgt>
                                        </p:tgtEl>
                                        <p:attrNameLst>
                                          <p:attrName>style.visibility</p:attrName>
                                        </p:attrNameLst>
                                      </p:cBhvr>
                                      <p:to>
                                        <p:strVal val="visible"/>
                                      </p:to>
                                    </p:set>
                                    <p:animEffect transition="in" filter="fade">
                                      <p:cBhvr>
                                        <p:cTn id="21" dur="1000"/>
                                        <p:tgtEl>
                                          <p:spTgt spid="198">
                                            <p:txEl>
                                              <p:pRg st="3" end="3"/>
                                            </p:txEl>
                                          </p:spTgt>
                                        </p:tgtEl>
                                      </p:cBhvr>
                                    </p:animEffect>
                                    <p:anim calcmode="lin" valueType="num">
                                      <p:cBhvr>
                                        <p:cTn id="22" dur="1000" fill="hold"/>
                                        <p:tgtEl>
                                          <p:spTgt spid="19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9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8">
                                            <p:txEl>
                                              <p:pRg st="4" end="4"/>
                                            </p:txEl>
                                          </p:spTgt>
                                        </p:tgtEl>
                                        <p:attrNameLst>
                                          <p:attrName>style.visibility</p:attrName>
                                        </p:attrNameLst>
                                      </p:cBhvr>
                                      <p:to>
                                        <p:strVal val="visible"/>
                                      </p:to>
                                    </p:set>
                                    <p:animEffect transition="in" filter="fade">
                                      <p:cBhvr>
                                        <p:cTn id="28" dur="1000"/>
                                        <p:tgtEl>
                                          <p:spTgt spid="198">
                                            <p:txEl>
                                              <p:pRg st="4" end="4"/>
                                            </p:txEl>
                                          </p:spTgt>
                                        </p:tgtEl>
                                      </p:cBhvr>
                                    </p:animEffect>
                                    <p:anim calcmode="lin" valueType="num">
                                      <p:cBhvr>
                                        <p:cTn id="29" dur="1000" fill="hold"/>
                                        <p:tgtEl>
                                          <p:spTgt spid="19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9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8"/>
          <p:cNvSpPr txBox="1">
            <a:spLocks noGrp="1"/>
          </p:cNvSpPr>
          <p:nvPr>
            <p:ph type="title"/>
          </p:nvPr>
        </p:nvSpPr>
        <p:spPr>
          <a:xfrm>
            <a:off x="2374033" y="358035"/>
            <a:ext cx="5514798" cy="796645"/>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2060"/>
              </a:buClr>
              <a:buSzPts val="3600"/>
              <a:buFont typeface="Calibri"/>
              <a:buNone/>
            </a:pPr>
            <a:r>
              <a:rPr lang="en-US" sz="4000" b="1" dirty="0">
                <a:solidFill>
                  <a:srgbClr val="002060"/>
                </a:solidFill>
                <a:latin typeface="Calibri"/>
                <a:ea typeface="Calibri"/>
                <a:cs typeface="Calibri"/>
                <a:sym typeface="Calibri"/>
              </a:rPr>
              <a:t>OBJECTS OF THE LEAGUE</a:t>
            </a:r>
            <a:endParaRPr sz="4000" b="1" dirty="0">
              <a:solidFill>
                <a:srgbClr val="002060"/>
              </a:solidFill>
              <a:latin typeface="Calibri"/>
              <a:ea typeface="Calibri"/>
              <a:cs typeface="Calibri"/>
              <a:sym typeface="Calibri"/>
            </a:endParaRPr>
          </a:p>
        </p:txBody>
      </p:sp>
      <p:sp>
        <p:nvSpPr>
          <p:cNvPr id="198" name="Google Shape;198;p8"/>
          <p:cNvSpPr txBox="1">
            <a:spLocks noGrp="1"/>
          </p:cNvSpPr>
          <p:nvPr>
            <p:ph type="body" idx="1"/>
          </p:nvPr>
        </p:nvSpPr>
        <p:spPr>
          <a:xfrm>
            <a:off x="522514" y="958738"/>
            <a:ext cx="9518953" cy="5703320"/>
          </a:xfrm>
          <a:prstGeom prst="rect">
            <a:avLst/>
          </a:prstGeom>
          <a:noFill/>
          <a:ln>
            <a:noFill/>
          </a:ln>
        </p:spPr>
        <p:txBody>
          <a:bodyPr spcFirstLastPara="1" wrap="square" lIns="121900" tIns="121900" rIns="121900" bIns="121900" anchor="t" anchorCtr="0">
            <a:noAutofit/>
          </a:bodyPr>
          <a:lstStyle/>
          <a:p>
            <a:pPr marL="0" lvl="0" indent="0" rtl="0">
              <a:lnSpc>
                <a:spcPct val="107916"/>
              </a:lnSpc>
              <a:spcBef>
                <a:spcPts val="1000"/>
              </a:spcBef>
              <a:spcAft>
                <a:spcPts val="0"/>
              </a:spcAft>
              <a:buSzPts val="2240"/>
              <a:buNone/>
            </a:pPr>
            <a:r>
              <a:rPr lang="en-US" sz="3200" dirty="0">
                <a:solidFill>
                  <a:schemeClr val="dk1"/>
                </a:solidFill>
                <a:latin typeface="Calibri" panose="020F0502020204030204" pitchFamily="34" charset="0"/>
                <a:cs typeface="Calibri" panose="020F0502020204030204" pitchFamily="34" charset="0"/>
              </a:rPr>
              <a:t>The Objects of the League shall be to unite </a:t>
            </a:r>
            <a:r>
              <a:rPr lang="en-US" sz="3200" dirty="0">
                <a:solidFill>
                  <a:schemeClr val="tx1"/>
                </a:solidFill>
                <a:latin typeface="Calibri" panose="020F0502020204030204" pitchFamily="34" charset="0"/>
                <a:cs typeface="Calibri" panose="020F0502020204030204" pitchFamily="34" charset="0"/>
              </a:rPr>
              <a:t>Catholic women of Canada:     </a:t>
            </a:r>
            <a:endParaRPr sz="3200" dirty="0">
              <a:solidFill>
                <a:schemeClr val="tx1"/>
              </a:solidFill>
              <a:latin typeface="Calibri" panose="020F0502020204030204" pitchFamily="34" charset="0"/>
              <a:cs typeface="Calibri" panose="020F0502020204030204" pitchFamily="34" charset="0"/>
            </a:endParaRP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enhance the role of women in church and society</a:t>
            </a: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recognize the human dignity of all people everywhere</a:t>
            </a: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uphold and defend Christian education and values in the modern world</a:t>
            </a:r>
          </a:p>
          <a:p>
            <a:pPr lvl="0" indent="-457200" algn="l" rtl="0">
              <a:spcBef>
                <a:spcPts val="1000"/>
              </a:spcBef>
              <a:spcAft>
                <a:spcPts val="0"/>
              </a:spcAft>
              <a:buSzPts val="1920"/>
              <a:buFont typeface="Wingdings" panose="05000000000000000000" pitchFamily="2" charset="2"/>
              <a:buChar char="q"/>
            </a:pPr>
            <a:r>
              <a:rPr lang="en-US" sz="3200" dirty="0">
                <a:solidFill>
                  <a:schemeClr val="tx1"/>
                </a:solidFill>
                <a:latin typeface="Calibri" panose="020F0502020204030204" pitchFamily="34" charset="0"/>
                <a:cs typeface="Calibri" panose="020F0502020204030204" pitchFamily="34" charset="0"/>
              </a:rPr>
              <a:t>to contribute to the understanding and growth of religious freedom, social justice, peace and harmony</a:t>
            </a:r>
            <a:endParaRPr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07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8">
                                            <p:txEl>
                                              <p:pRg st="1" end="1"/>
                                            </p:txEl>
                                          </p:spTgt>
                                        </p:tgtEl>
                                        <p:attrNameLst>
                                          <p:attrName>style.visibility</p:attrName>
                                        </p:attrNameLst>
                                      </p:cBhvr>
                                      <p:to>
                                        <p:strVal val="visible"/>
                                      </p:to>
                                    </p:set>
                                    <p:animEffect transition="in" filter="fade">
                                      <p:cBhvr>
                                        <p:cTn id="7" dur="1000"/>
                                        <p:tgtEl>
                                          <p:spTgt spid="198">
                                            <p:txEl>
                                              <p:pRg st="1" end="1"/>
                                            </p:txEl>
                                          </p:spTgt>
                                        </p:tgtEl>
                                      </p:cBhvr>
                                    </p:animEffect>
                                    <p:anim calcmode="lin" valueType="num">
                                      <p:cBhvr>
                                        <p:cTn id="8" dur="1000" fill="hold"/>
                                        <p:tgtEl>
                                          <p:spTgt spid="19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9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8">
                                            <p:txEl>
                                              <p:pRg st="2" end="2"/>
                                            </p:txEl>
                                          </p:spTgt>
                                        </p:tgtEl>
                                        <p:attrNameLst>
                                          <p:attrName>style.visibility</p:attrName>
                                        </p:attrNameLst>
                                      </p:cBhvr>
                                      <p:to>
                                        <p:strVal val="visible"/>
                                      </p:to>
                                    </p:set>
                                    <p:animEffect transition="in" filter="fade">
                                      <p:cBhvr>
                                        <p:cTn id="14" dur="1000"/>
                                        <p:tgtEl>
                                          <p:spTgt spid="198">
                                            <p:txEl>
                                              <p:pRg st="2" end="2"/>
                                            </p:txEl>
                                          </p:spTgt>
                                        </p:tgtEl>
                                      </p:cBhvr>
                                    </p:animEffect>
                                    <p:anim calcmode="lin" valueType="num">
                                      <p:cBhvr>
                                        <p:cTn id="15" dur="1000" fill="hold"/>
                                        <p:tgtEl>
                                          <p:spTgt spid="19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9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8">
                                            <p:txEl>
                                              <p:pRg st="3" end="3"/>
                                            </p:txEl>
                                          </p:spTgt>
                                        </p:tgtEl>
                                        <p:attrNameLst>
                                          <p:attrName>style.visibility</p:attrName>
                                        </p:attrNameLst>
                                      </p:cBhvr>
                                      <p:to>
                                        <p:strVal val="visible"/>
                                      </p:to>
                                    </p:set>
                                    <p:animEffect transition="in" filter="fade">
                                      <p:cBhvr>
                                        <p:cTn id="21" dur="1000"/>
                                        <p:tgtEl>
                                          <p:spTgt spid="198">
                                            <p:txEl>
                                              <p:pRg st="3" end="3"/>
                                            </p:txEl>
                                          </p:spTgt>
                                        </p:tgtEl>
                                      </p:cBhvr>
                                    </p:animEffect>
                                    <p:anim calcmode="lin" valueType="num">
                                      <p:cBhvr>
                                        <p:cTn id="22" dur="1000" fill="hold"/>
                                        <p:tgtEl>
                                          <p:spTgt spid="19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9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8">
                                            <p:txEl>
                                              <p:pRg st="4" end="4"/>
                                            </p:txEl>
                                          </p:spTgt>
                                        </p:tgtEl>
                                        <p:attrNameLst>
                                          <p:attrName>style.visibility</p:attrName>
                                        </p:attrNameLst>
                                      </p:cBhvr>
                                      <p:to>
                                        <p:strVal val="visible"/>
                                      </p:to>
                                    </p:set>
                                    <p:animEffect transition="in" filter="fade">
                                      <p:cBhvr>
                                        <p:cTn id="28" dur="1000"/>
                                        <p:tgtEl>
                                          <p:spTgt spid="198">
                                            <p:txEl>
                                              <p:pRg st="4" end="4"/>
                                            </p:txEl>
                                          </p:spTgt>
                                        </p:tgtEl>
                                      </p:cBhvr>
                                    </p:animEffect>
                                    <p:anim calcmode="lin" valueType="num">
                                      <p:cBhvr>
                                        <p:cTn id="29" dur="1000" fill="hold"/>
                                        <p:tgtEl>
                                          <p:spTgt spid="19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9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TotalTime>
  <Words>2091</Words>
  <Application>Microsoft Office PowerPoint</Application>
  <PresentationFormat>Widescreen</PresentationFormat>
  <Paragraphs>176</Paragraphs>
  <Slides>13</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Noto Sans Symbols</vt:lpstr>
      <vt:lpstr>Times New Roman</vt:lpstr>
      <vt:lpstr>Trebuchet MS</vt:lpstr>
      <vt:lpstr>Wingdings</vt:lpstr>
      <vt:lpstr>Facet</vt:lpstr>
      <vt:lpstr>THE CATHOLIC WOMEN’S LEAGUE OF CANADA</vt:lpstr>
      <vt:lpstr>LEAGUE PRAYER</vt:lpstr>
      <vt:lpstr>PowerPoint Presentation</vt:lpstr>
      <vt:lpstr>GUIDING PRINCIPLES</vt:lpstr>
      <vt:lpstr>CORE PURPOSE</vt:lpstr>
      <vt:lpstr>MISSION STATEMENT</vt:lpstr>
      <vt:lpstr>LET’S TALK ABOUT MISSION</vt:lpstr>
      <vt:lpstr>OBJECTS OF THE LEAGUE</vt:lpstr>
      <vt:lpstr>OBJECTS OF THE LEAGUE</vt:lpstr>
      <vt:lpstr>LET’S TALK ABOUT OBJECTS</vt:lpstr>
      <vt:lpstr>CORE VALUES</vt:lpstr>
      <vt:lpstr>ENVISIONED FUTURE</vt:lpstr>
      <vt:lpstr>PRAYER TO OUR LADY OF GOOD COUNSEL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CATHOLIC WOMEN’S LEAGUE OF CANADA</dc:title>
  <dc:creator>Amanda McCormick</dc:creator>
  <cp:lastModifiedBy>Executive Director</cp:lastModifiedBy>
  <cp:revision>19</cp:revision>
  <cp:lastPrinted>2023-07-10T20:32:05Z</cp:lastPrinted>
  <dcterms:modified xsi:type="dcterms:W3CDTF">2023-07-18T15:16:12Z</dcterms:modified>
</cp:coreProperties>
</file>