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6"/>
  </p:notesMasterIdLst>
  <p:sldIdLst>
    <p:sldId id="301" r:id="rId2"/>
    <p:sldId id="260" r:id="rId3"/>
    <p:sldId id="261" r:id="rId4"/>
    <p:sldId id="264" r:id="rId5"/>
    <p:sldId id="262" r:id="rId6"/>
    <p:sldId id="297" r:id="rId7"/>
    <p:sldId id="263" r:id="rId8"/>
    <p:sldId id="296" r:id="rId9"/>
    <p:sldId id="265" r:id="rId10"/>
    <p:sldId id="266" r:id="rId11"/>
    <p:sldId id="267" r:id="rId12"/>
    <p:sldId id="268" r:id="rId13"/>
    <p:sldId id="271" r:id="rId14"/>
    <p:sldId id="288" r:id="rId15"/>
    <p:sldId id="270" r:id="rId16"/>
    <p:sldId id="272" r:id="rId17"/>
    <p:sldId id="295" r:id="rId18"/>
    <p:sldId id="273" r:id="rId19"/>
    <p:sldId id="274" r:id="rId20"/>
    <p:sldId id="275" r:id="rId21"/>
    <p:sldId id="276" r:id="rId22"/>
    <p:sldId id="279" r:id="rId23"/>
    <p:sldId id="280" r:id="rId24"/>
    <p:sldId id="281" r:id="rId25"/>
    <p:sldId id="282" r:id="rId26"/>
    <p:sldId id="283" r:id="rId27"/>
    <p:sldId id="284" r:id="rId28"/>
    <p:sldId id="299" r:id="rId29"/>
    <p:sldId id="289" r:id="rId30"/>
    <p:sldId id="292" r:id="rId31"/>
    <p:sldId id="293" r:id="rId32"/>
    <p:sldId id="291" r:id="rId33"/>
    <p:sldId id="294" r:id="rId34"/>
    <p:sldId id="30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40829" autoAdjust="0"/>
  </p:normalViewPr>
  <p:slideViewPr>
    <p:cSldViewPr snapToGrid="0">
      <p:cViewPr varScale="1">
        <p:scale>
          <a:sx n="35" d="100"/>
          <a:sy n="35" d="100"/>
        </p:scale>
        <p:origin x="2808" y="19"/>
      </p:cViewPr>
      <p:guideLst/>
    </p:cSldViewPr>
  </p:slideViewPr>
  <p:notesTextViewPr>
    <p:cViewPr>
      <p:scale>
        <a:sx n="100" d="100"/>
        <a:sy n="100" d="100"/>
      </p:scale>
      <p:origin x="0" y="0"/>
    </p:cViewPr>
  </p:notesTextViewPr>
  <p:notesViewPr>
    <p:cSldViewPr snapToGrid="0">
      <p:cViewPr varScale="1">
        <p:scale>
          <a:sx n="67" d="100"/>
          <a:sy n="67" d="100"/>
        </p:scale>
        <p:origin x="277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CA"/>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B8447A56-62FD-4680-9550-05E9F01E82AA}" type="datetimeFigureOut">
              <a:rPr lang="en-CA" smtClean="0"/>
              <a:t>2023-07-04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16" tIns="45208" rIns="90416" bIns="45208" rtlCol="0" anchor="ctr"/>
          <a:lstStyle/>
          <a:p>
            <a:endParaRPr lang="en-CA"/>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31108"/>
            <a:ext cx="3038258" cy="465292"/>
          </a:xfrm>
          <a:prstGeom prst="rect">
            <a:avLst/>
          </a:prstGeom>
        </p:spPr>
        <p:txBody>
          <a:bodyPr vert="horz" lIns="90416" tIns="45208" rIns="90416" bIns="45208" rtlCol="0" anchor="b"/>
          <a:lstStyle>
            <a:lvl1pPr algn="l">
              <a:defRPr sz="1200"/>
            </a:lvl1pPr>
          </a:lstStyle>
          <a:p>
            <a:endParaRPr lang="en-CA"/>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16" tIns="45208" rIns="90416" bIns="45208" rtlCol="0" anchor="b"/>
          <a:lstStyle>
            <a:lvl1pPr algn="r">
              <a:defRPr sz="1200"/>
            </a:lvl1pPr>
          </a:lstStyle>
          <a:p>
            <a:fld id="{8BAC0CC2-0228-4463-94F1-9F0D1F8114A2}" type="slidenum">
              <a:rPr lang="en-CA" smtClean="0"/>
              <a:t>‹#›</a:t>
            </a:fld>
            <a:endParaRPr lang="en-CA"/>
          </a:p>
        </p:txBody>
      </p:sp>
    </p:spTree>
    <p:extLst>
      <p:ext uri="{BB962C8B-B14F-4D97-AF65-F5344CB8AC3E}">
        <p14:creationId xmlns:p14="http://schemas.microsoft.com/office/powerpoint/2010/main" val="280331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2C3AF91-B741-4BB4-AECF-6C7EF76752EC}" type="slidenum">
              <a:rPr lang="en-CA" smtClean="0"/>
              <a:t>1</a:t>
            </a:fld>
            <a:endParaRPr lang="en-CA"/>
          </a:p>
        </p:txBody>
      </p:sp>
    </p:spTree>
    <p:extLst>
      <p:ext uri="{BB962C8B-B14F-4D97-AF65-F5344CB8AC3E}">
        <p14:creationId xmlns:p14="http://schemas.microsoft.com/office/powerpoint/2010/main" val="342293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357188"/>
            <a:ext cx="5575300" cy="3136900"/>
          </a:xfrm>
        </p:spPr>
      </p:sp>
      <p:sp>
        <p:nvSpPr>
          <p:cNvPr id="3" name="Notes Placeholder 2"/>
          <p:cNvSpPr>
            <a:spLocks noGrp="1"/>
          </p:cNvSpPr>
          <p:nvPr>
            <p:ph type="body" idx="1"/>
          </p:nvPr>
        </p:nvSpPr>
        <p:spPr>
          <a:xfrm>
            <a:off x="618934" y="3660241"/>
            <a:ext cx="5609574" cy="5005029"/>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pPr marL="169530" indent="-169530">
              <a:buFont typeface="Wingdings" panose="05000000000000000000" pitchFamily="2" charset="2"/>
              <a:buChar char="v"/>
            </a:pPr>
            <a:r>
              <a:rPr lang="en-CA" b="0" i="0" dirty="0">
                <a:latin typeface="Times New Roman" panose="02020603050405020304" pitchFamily="18" charset="0"/>
                <a:ea typeface="Verdana" panose="020B0604030504040204" pitchFamily="34" charset="0"/>
                <a:cs typeface="Times New Roman" panose="02020603050405020304" pitchFamily="18" charset="0"/>
              </a:rPr>
              <a:t>Following God’s will, a good leader works with her board, council, peers and members to create a goal. </a:t>
            </a:r>
            <a:r>
              <a:rPr lang="en-CA" i="0" dirty="0">
                <a:latin typeface="Times New Roman" panose="02020603050405020304" pitchFamily="18" charset="0"/>
                <a:ea typeface="Verdana" panose="020B0604030504040204" pitchFamily="34" charset="0"/>
                <a:cs typeface="Times New Roman" panose="02020603050405020304" pitchFamily="18" charset="0"/>
              </a:rPr>
              <a:t>A good leader works in partnership to create a goal. That way, everyone feels they have a stake in the overall success of achieving that goal. </a:t>
            </a:r>
          </a:p>
          <a:p>
            <a:endParaRPr lang="en-CA" dirty="0">
              <a:latin typeface="Times New Roman" panose="02020603050405020304" pitchFamily="18" charset="0"/>
              <a:ea typeface="Verdana" panose="020B0604030504040204" pitchFamily="34" charset="0"/>
              <a:cs typeface="Times New Roman" panose="02020603050405020304" pitchFamily="18" charset="0"/>
            </a:endParaRPr>
          </a:p>
          <a:p>
            <a:pPr marL="169530" indent="-169530">
              <a:buFont typeface="Wingdings" panose="05000000000000000000" pitchFamily="2" charset="2"/>
              <a:buChar char="v"/>
            </a:pPr>
            <a:r>
              <a:rPr lang="en-CA" b="0" i="0" dirty="0">
                <a:latin typeface="Times New Roman" panose="02020603050405020304" pitchFamily="18" charset="0"/>
                <a:ea typeface="Verdana" panose="020B0604030504040204" pitchFamily="34" charset="0"/>
                <a:cs typeface="Times New Roman" panose="02020603050405020304" pitchFamily="18" charset="0"/>
              </a:rPr>
              <a:t>She uses clear communication and ensures everyone understands the what and why of their goal. She clears the path so that her council can take the steps necessary to achieve that goal. </a:t>
            </a:r>
          </a:p>
          <a:p>
            <a:pPr marL="0" indent="0">
              <a:buFont typeface="Wingdings" panose="05000000000000000000" pitchFamily="2" charset="2"/>
              <a:buNone/>
            </a:pPr>
            <a:endParaRPr lang="en-CA" b="0" i="0" dirty="0">
              <a:latin typeface="Times New Roman" panose="02020603050405020304" pitchFamily="18" charset="0"/>
              <a:ea typeface="Verdana" panose="020B0604030504040204" pitchFamily="34" charset="0"/>
              <a:cs typeface="Times New Roman" panose="02020603050405020304" pitchFamily="18" charset="0"/>
            </a:endParaRPr>
          </a:p>
          <a:p>
            <a:pPr marL="0" indent="0">
              <a:buFont typeface="Wingdings" panose="05000000000000000000" pitchFamily="2" charset="2"/>
              <a:buNone/>
            </a:pPr>
            <a:r>
              <a:rPr lang="en-CA" i="0" dirty="0">
                <a:latin typeface="Times New Roman" panose="02020603050405020304" pitchFamily="18" charset="0"/>
                <a:ea typeface="Verdana" panose="020B0604030504040204" pitchFamily="34" charset="0"/>
                <a:cs typeface="Times New Roman" panose="02020603050405020304" pitchFamily="18" charset="0"/>
              </a:rPr>
              <a:t>A good leader ensures that everyone is clear on what the goal is in order to know how to get there. </a:t>
            </a:r>
            <a:r>
              <a:rPr lang="en-CA" dirty="0">
                <a:latin typeface="Times New Roman" panose="02020603050405020304" pitchFamily="18" charset="0"/>
                <a:ea typeface="Verdana" panose="020B0604030504040204" pitchFamily="34" charset="0"/>
                <a:cs typeface="Times New Roman" panose="02020603050405020304" pitchFamily="18" charset="0"/>
              </a:rPr>
              <a:t>This is especially important with all the new changes in the League. Leaders are taking the time to ensure members understand the what and why of the changes. They are clearing the path so the council can succeed through training, making resources available and listening to members’ fears and concerns.</a:t>
            </a:r>
          </a:p>
        </p:txBody>
      </p:sp>
      <p:sp>
        <p:nvSpPr>
          <p:cNvPr id="4" name="Slide Number Placeholder 3"/>
          <p:cNvSpPr>
            <a:spLocks noGrp="1"/>
          </p:cNvSpPr>
          <p:nvPr>
            <p:ph type="sldNum" sz="quarter" idx="5"/>
          </p:nvPr>
        </p:nvSpPr>
        <p:spPr/>
        <p:txBody>
          <a:bodyPr/>
          <a:lstStyle/>
          <a:p>
            <a:fld id="{8BAC0CC2-0228-4463-94F1-9F0D1F8114A2}" type="slidenum">
              <a:rPr lang="en-CA" smtClean="0"/>
              <a:t>10</a:t>
            </a:fld>
            <a:endParaRPr lang="en-CA"/>
          </a:p>
        </p:txBody>
      </p:sp>
    </p:spTree>
    <p:extLst>
      <p:ext uri="{BB962C8B-B14F-4D97-AF65-F5344CB8AC3E}">
        <p14:creationId xmlns:p14="http://schemas.microsoft.com/office/powerpoint/2010/main" val="392839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4" y="4530305"/>
            <a:ext cx="5609574" cy="4391975"/>
          </a:xfrm>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Now let’s take a few minutes to reflect on this beatitude and consider how what we’ve covered may apply to your personal journey. </a:t>
            </a:r>
          </a:p>
          <a:p>
            <a:endParaRPr lang="en-CA" sz="1200" b="1" i="1" dirty="0">
              <a:latin typeface="Times New Roman" panose="02020603050405020304" pitchFamily="18" charset="0"/>
              <a:ea typeface="Verdana" panose="020B0604030504040204" pitchFamily="34" charset="0"/>
              <a:cs typeface="Times New Roman" panose="02020603050405020304" pitchFamily="18" charset="0"/>
            </a:endParaRPr>
          </a:p>
          <a:p>
            <a:r>
              <a:rPr lang="en-CA" sz="1200" b="1" i="1" dirty="0">
                <a:latin typeface="Times New Roman" panose="02020603050405020304" pitchFamily="18" charset="0"/>
                <a:ea typeface="Verdana" panose="020B0604030504040204" pitchFamily="34" charset="0"/>
                <a:cs typeface="Times New Roman" panose="02020603050405020304" pitchFamily="18" charset="0"/>
              </a:rPr>
              <a:t>Reread the Beatitude.</a:t>
            </a:r>
          </a:p>
          <a:p>
            <a:pPr marL="282550" indent="-2825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Does this beatitude bring someone from your parish, diocese or workplace to mind?</a:t>
            </a:r>
          </a:p>
          <a:p>
            <a:pPr marL="282550" indent="-2825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What traits does this person demonstrate?</a:t>
            </a:r>
          </a:p>
          <a:p>
            <a:pPr marL="282550" indent="-2825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In the League, we stand on the shoulders of those that have done before us. As a leader, do you reach out to mentors for guidance and affirmation?</a:t>
            </a:r>
          </a:p>
          <a:p>
            <a:endParaRPr lang="en-CA" sz="1200" i="1" dirty="0">
              <a:latin typeface="Times New Roman" panose="02020603050405020304" pitchFamily="18" charset="0"/>
              <a:ea typeface="Verdana" panose="020B0604030504040204" pitchFamily="34" charset="0"/>
              <a:cs typeface="Times New Roman" panose="02020603050405020304" pitchFamily="18" charset="0"/>
            </a:endParaRPr>
          </a:p>
          <a:p>
            <a:r>
              <a:rPr lang="en-CA" sz="1200" b="1" i="1" dirty="0">
                <a:latin typeface="Times New Roman" panose="02020603050405020304" pitchFamily="18" charset="0"/>
                <a:ea typeface="Verdana" panose="020B0604030504040204" pitchFamily="34" charset="0"/>
                <a:cs typeface="Times New Roman" panose="02020603050405020304" pitchFamily="18" charset="0"/>
              </a:rPr>
              <a:t>If presenting in person</a:t>
            </a:r>
            <a:r>
              <a:rPr lang="en-CA" sz="1200" i="1" dirty="0">
                <a:latin typeface="Times New Roman" panose="02020603050405020304" pitchFamily="18" charset="0"/>
                <a:ea typeface="Verdana" panose="020B0604030504040204" pitchFamily="34" charset="0"/>
                <a:cs typeface="Times New Roman" panose="02020603050405020304" pitchFamily="18" charset="0"/>
              </a:rPr>
              <a:t>: You may want the attendees to gather in groups for small group discussions. Allow for approximately 7-10 minutes.</a:t>
            </a:r>
          </a:p>
          <a:p>
            <a:r>
              <a:rPr lang="en-CA" sz="1200" b="1" i="1" dirty="0">
                <a:latin typeface="Times New Roman" panose="02020603050405020304" pitchFamily="18" charset="0"/>
                <a:ea typeface="Verdana" panose="020B0604030504040204" pitchFamily="34" charset="0"/>
                <a:cs typeface="Times New Roman" panose="02020603050405020304" pitchFamily="18" charset="0"/>
              </a:rPr>
              <a:t>If presenting online</a:t>
            </a:r>
            <a:r>
              <a:rPr lang="en-CA" sz="1200" i="1" dirty="0">
                <a:latin typeface="Times New Roman" panose="02020603050405020304" pitchFamily="18" charset="0"/>
                <a:ea typeface="Verdana" panose="020B0604030504040204" pitchFamily="34" charset="0"/>
                <a:cs typeface="Times New Roman" panose="02020603050405020304" pitchFamily="18" charset="0"/>
              </a:rPr>
              <a:t>: You may want to arrange breakout rooms for small group discussions. Allow for approximately 7-10 minutes. </a:t>
            </a:r>
          </a:p>
          <a:p>
            <a:br>
              <a:rPr lang="en-CA" sz="1200" i="1" dirty="0">
                <a:latin typeface="Times New Roman" panose="02020603050405020304" pitchFamily="18" charset="0"/>
                <a:ea typeface="Verdana" panose="020B0604030504040204" pitchFamily="34" charset="0"/>
                <a:cs typeface="Times New Roman" panose="02020603050405020304" pitchFamily="18" charset="0"/>
              </a:rPr>
            </a:br>
            <a:r>
              <a:rPr lang="en-CA" sz="1200" i="1" dirty="0">
                <a:latin typeface="Times New Roman" panose="02020603050405020304" pitchFamily="18" charset="0"/>
                <a:ea typeface="Verdana" panose="020B0604030504040204" pitchFamily="34" charset="0"/>
                <a:cs typeface="Times New Roman" panose="02020603050405020304" pitchFamily="18" charset="0"/>
              </a:rPr>
              <a:t>Alternatively, allow for personal reflection time and then provide time for sharing with the group. Gauge the time depending on the overall time allotted for the workshop.</a:t>
            </a:r>
          </a:p>
        </p:txBody>
      </p:sp>
      <p:sp>
        <p:nvSpPr>
          <p:cNvPr id="4" name="Slide Number Placeholder 3"/>
          <p:cNvSpPr>
            <a:spLocks noGrp="1"/>
          </p:cNvSpPr>
          <p:nvPr>
            <p:ph type="sldNum" sz="quarter" idx="5"/>
          </p:nvPr>
        </p:nvSpPr>
        <p:spPr/>
        <p:txBody>
          <a:bodyPr/>
          <a:lstStyle/>
          <a:p>
            <a:fld id="{8BAC0CC2-0228-4463-94F1-9F0D1F8114A2}" type="slidenum">
              <a:rPr lang="en-CA" smtClean="0"/>
              <a:t>11</a:t>
            </a:fld>
            <a:endParaRPr lang="en-CA"/>
          </a:p>
        </p:txBody>
      </p:sp>
    </p:spTree>
    <p:extLst>
      <p:ext uri="{BB962C8B-B14F-4D97-AF65-F5344CB8AC3E}">
        <p14:creationId xmlns:p14="http://schemas.microsoft.com/office/powerpoint/2010/main" val="116107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“Blessed is the leader who knows no discouragement, presents no alibi.”</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marL="282550" indent="-2825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Leaders are not perfect, and like all of us, they make mistakes, which is human. Blessed is the leader that takes accountability for her actions.</a:t>
            </a:r>
          </a:p>
          <a:p>
            <a:pPr marL="282550" indent="-2825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Perhaps the mistake was due to a miscommunication, an omission or a poor decision, but the most important thing is that they don’t make excuses or lay blame on others.</a:t>
            </a:r>
          </a:p>
          <a:p>
            <a:pPr marL="282550" indent="-282550">
              <a:buFont typeface="Arial" panose="020B0604020202020204" pitchFamily="34" charset="0"/>
              <a:buChar char="•"/>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a:t>
            </a: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Beatitude source: The Joy of Leadership, reprinted from Leading the League: A Comprehensive Teaching Manual.</a:t>
            </a:r>
            <a:endParaRPr lang="en-CA"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12</a:t>
            </a:fld>
            <a:endParaRPr lang="en-CA"/>
          </a:p>
        </p:txBody>
      </p:sp>
    </p:spTree>
    <p:extLst>
      <p:ext uri="{BB962C8B-B14F-4D97-AF65-F5344CB8AC3E}">
        <p14:creationId xmlns:p14="http://schemas.microsoft.com/office/powerpoint/2010/main" val="152282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pPr marL="282550" indent="-2825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Good leaders take ownership of their errors. But, most of all, they DO something proactive about it. We’ve all had experiences in the League or our workplaces where something goes very wrong. In those cases, good leaders don’t start laying blame. Instead, they own the situation, listen and take steps to inspire confidence and trust again.  </a:t>
            </a:r>
            <a:r>
              <a:rPr lang="en-CA" sz="1200" i="0" dirty="0">
                <a:latin typeface="Times New Roman" panose="02020603050405020304" pitchFamily="18" charset="0"/>
                <a:ea typeface="Verdana" panose="020B0604030504040204" pitchFamily="34" charset="0"/>
                <a:cs typeface="Times New Roman" panose="02020603050405020304" pitchFamily="18" charset="0"/>
              </a:rPr>
              <a:t> </a:t>
            </a:r>
          </a:p>
          <a:p>
            <a:pPr marL="282550" indent="-282550">
              <a:buFont typeface="Arial" panose="020B0604020202020204" pitchFamily="34" charset="0"/>
              <a:buChar char="•"/>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marL="282550" indent="-2825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Owning your mistakes puts more validity behind your word and builds trust with those around you. Admitting that it’s your fault and taking ownership of it goes a long way to instill that trust.</a:t>
            </a:r>
          </a:p>
        </p:txBody>
      </p:sp>
      <p:sp>
        <p:nvSpPr>
          <p:cNvPr id="4" name="Slide Number Placeholder 3"/>
          <p:cNvSpPr>
            <a:spLocks noGrp="1"/>
          </p:cNvSpPr>
          <p:nvPr>
            <p:ph type="sldNum" sz="quarter" idx="5"/>
          </p:nvPr>
        </p:nvSpPr>
        <p:spPr/>
        <p:txBody>
          <a:bodyPr/>
          <a:lstStyle/>
          <a:p>
            <a:fld id="{8BAC0CC2-0228-4463-94F1-9F0D1F8114A2}" type="slidenum">
              <a:rPr lang="en-CA" smtClean="0"/>
              <a:t>13</a:t>
            </a:fld>
            <a:endParaRPr lang="en-CA"/>
          </a:p>
        </p:txBody>
      </p:sp>
    </p:spTree>
    <p:extLst>
      <p:ext uri="{BB962C8B-B14F-4D97-AF65-F5344CB8AC3E}">
        <p14:creationId xmlns:p14="http://schemas.microsoft.com/office/powerpoint/2010/main" val="237826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5"/>
            <a:ext cx="5609574" cy="3989561"/>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i="0" dirty="0">
                <a:latin typeface="Times New Roman" panose="02020603050405020304" pitchFamily="18" charset="0"/>
                <a:ea typeface="Verdana" panose="020B0604030504040204" pitchFamily="34" charset="0"/>
                <a:cs typeface="Times New Roman" panose="02020603050405020304" pitchFamily="18" charset="0"/>
              </a:rPr>
              <a:t>Now let’s take a few minutes to reflect on this beatitude personally. </a:t>
            </a:r>
          </a:p>
          <a:p>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Reread the Beatitude.</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Can you think of a time when you were pretty sure you were right about something and then you changed your mind? What made it possible to change your perspective?</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What patterns do you note regarding taking ownership of your contribution and apologizing in your life? Is it something that comes easy or hard for you?</a:t>
            </a:r>
          </a:p>
          <a:p>
            <a:endParaRPr lang="en-CA"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in person</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the attendees to gather in groups for small group discussions. Allow for approximately 7-10 minutes.</a:t>
            </a: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online:</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to arrange breakout rooms for small group discussions. Allow for approximately 7-10 minutes. </a:t>
            </a:r>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br>
              <a:rPr lang="en-CA" i="1" dirty="0">
                <a:latin typeface="Times New Roman" panose="02020603050405020304" pitchFamily="18" charset="0"/>
                <a:ea typeface="Verdana" panose="020B0604030504040204" pitchFamily="34" charset="0"/>
                <a:cs typeface="Times New Roman" panose="02020603050405020304" pitchFamily="18" charset="0"/>
              </a:rPr>
            </a:br>
            <a:r>
              <a:rPr lang="en-CA" i="1" dirty="0">
                <a:latin typeface="Times New Roman" panose="02020603050405020304" pitchFamily="18" charset="0"/>
                <a:ea typeface="Verdana" panose="020B0604030504040204" pitchFamily="34" charset="0"/>
                <a:cs typeface="Times New Roman" panose="02020603050405020304" pitchFamily="18" charset="0"/>
              </a:rPr>
              <a:t>Or, allow for personal reflection time and then time for sharing as a large group. Gauge the time depending on the overall time allotted for the workshop.  </a:t>
            </a:r>
          </a:p>
        </p:txBody>
      </p:sp>
      <p:sp>
        <p:nvSpPr>
          <p:cNvPr id="4" name="Slide Number Placeholder 3"/>
          <p:cNvSpPr>
            <a:spLocks noGrp="1"/>
          </p:cNvSpPr>
          <p:nvPr>
            <p:ph type="sldNum" sz="quarter" idx="5"/>
          </p:nvPr>
        </p:nvSpPr>
        <p:spPr/>
        <p:txBody>
          <a:bodyPr/>
          <a:lstStyle/>
          <a:p>
            <a:fld id="{8BAC0CC2-0228-4463-94F1-9F0D1F8114A2}" type="slidenum">
              <a:rPr lang="en-CA" smtClean="0"/>
              <a:t>14</a:t>
            </a:fld>
            <a:endParaRPr lang="en-CA"/>
          </a:p>
        </p:txBody>
      </p:sp>
    </p:spTree>
    <p:extLst>
      <p:ext uri="{BB962C8B-B14F-4D97-AF65-F5344CB8AC3E}">
        <p14:creationId xmlns:p14="http://schemas.microsoft.com/office/powerpoint/2010/main" val="200678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1162050"/>
            <a:ext cx="5573713" cy="3136900"/>
          </a:xfrm>
        </p:spPr>
      </p:sp>
      <p:sp>
        <p:nvSpPr>
          <p:cNvPr id="3" name="Notes Placeholder 2"/>
          <p:cNvSpPr>
            <a:spLocks noGrp="1"/>
          </p:cNvSpPr>
          <p:nvPr>
            <p:ph type="body" idx="1"/>
          </p:nvPr>
        </p:nvSpPr>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i="0" dirty="0">
                <a:latin typeface="Times New Roman" panose="02020603050405020304" pitchFamily="18" charset="0"/>
                <a:ea typeface="Verdana" panose="020B0604030504040204" pitchFamily="34" charset="0"/>
                <a:cs typeface="Times New Roman" panose="02020603050405020304" pitchFamily="18" charset="0"/>
              </a:rPr>
              <a:t>Our next beatitude is, “</a:t>
            </a:r>
            <a:r>
              <a:rPr lang="en-CA" b="0" i="0" dirty="0">
                <a:latin typeface="Times New Roman" panose="02020603050405020304" pitchFamily="18" charset="0"/>
                <a:ea typeface="Verdana" panose="020B0604030504040204" pitchFamily="34" charset="0"/>
                <a:cs typeface="Times New Roman" panose="02020603050405020304" pitchFamily="18" charset="0"/>
              </a:rPr>
              <a:t>Blessed is the leader who knows how to lead without being dictatorial.”</a:t>
            </a:r>
          </a:p>
          <a:p>
            <a:pPr marL="169530" indent="-169530">
              <a:buFont typeface="Arial" panose="020B0604020202020204" pitchFamily="34" charset="0"/>
              <a:buChar char="•"/>
            </a:pPr>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We all know there is often a fine line between leading with conviction and coming across as a dictator. </a:t>
            </a:r>
          </a:p>
          <a:p>
            <a:pPr marL="169530" indent="-169530">
              <a:buFont typeface="Arial" panose="020B0604020202020204" pitchFamily="34" charset="0"/>
              <a:buChar char="•"/>
            </a:pPr>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Have you ever had a teacher or boss that you greatly admired but disliked at the same time? You knew they had your best interests in mind, but they also made you feel like you were being micro-managed. </a:t>
            </a:r>
            <a:r>
              <a:rPr lang="en-US" b="0" i="0" dirty="0">
                <a:effectLst/>
                <a:latin typeface="Times New Roman" panose="02020603050405020304" pitchFamily="18" charset="0"/>
                <a:ea typeface="Verdana" panose="020B0604030504040204" pitchFamily="34" charset="0"/>
                <a:cs typeface="Times New Roman" panose="02020603050405020304" pitchFamily="18" charset="0"/>
              </a:rPr>
              <a:t>Sometimes people forget when to establish boundaries and not cross the line that separates leadership from dictatorship.</a:t>
            </a:r>
          </a:p>
          <a:p>
            <a:endParaRPr lang="en-US" b="0" i="0" dirty="0">
              <a:effectLst/>
              <a:latin typeface="Times New Roman" panose="02020603050405020304" pitchFamily="18" charset="0"/>
              <a:ea typeface="Verdana" panose="020B0604030504040204" pitchFamily="34" charset="0"/>
              <a:cs typeface="Times New Roman" panose="02020603050405020304" pitchFamily="18" charset="0"/>
            </a:endParaRPr>
          </a:p>
          <a:p>
            <a:r>
              <a:rPr lang="en-US" b="0" i="0" dirty="0">
                <a:effectLst/>
                <a:latin typeface="Times New Roman" panose="02020603050405020304" pitchFamily="18" charset="0"/>
                <a:ea typeface="Verdana" panose="020B0604030504040204" pitchFamily="34" charset="0"/>
                <a:cs typeface="Times New Roman" panose="02020603050405020304" pitchFamily="18" charset="0"/>
              </a:rPr>
              <a:t>---</a:t>
            </a:r>
            <a:endParaRPr lang="en-CA" dirty="0">
              <a:latin typeface="Times New Roman" panose="02020603050405020304" pitchFamily="18" charset="0"/>
              <a:ea typeface="Verdana" panose="020B0604030504040204" pitchFamily="34" charset="0"/>
              <a:cs typeface="Times New Roman" panose="02020603050405020304" pitchFamily="18" charset="0"/>
            </a:endParaRPr>
          </a:p>
          <a:p>
            <a:pPr defTabSz="904159">
              <a:defRPr/>
            </a:pPr>
            <a:r>
              <a:rPr lang="en-CA" i="1" dirty="0">
                <a:latin typeface="Times New Roman" panose="02020603050405020304" pitchFamily="18" charset="0"/>
                <a:ea typeface="Verdana" panose="020B0604030504040204" pitchFamily="34" charset="0"/>
                <a:cs typeface="Times New Roman" panose="02020603050405020304" pitchFamily="18" charset="0"/>
              </a:rPr>
              <a:t>Beatitude source: The Joy of Leadership, reprinted from Leading the League: A Comprehensive Teaching Manual. </a:t>
            </a:r>
          </a:p>
          <a:p>
            <a:pPr marL="0" marR="0" lvl="0" indent="0" algn="l" defTabSz="904159" rtl="0" eaLnBrk="1" fontAlgn="auto" latinLnBrk="0" hangingPunct="1">
              <a:lnSpc>
                <a:spcPct val="100000"/>
              </a:lnSpc>
              <a:spcBef>
                <a:spcPts val="0"/>
              </a:spcBef>
              <a:spcAft>
                <a:spcPts val="0"/>
              </a:spcAft>
              <a:buClrTx/>
              <a:buSzTx/>
              <a:buFontTx/>
              <a:buNone/>
              <a:tabLst/>
              <a:defRPr/>
            </a:pPr>
            <a:r>
              <a:rPr lang="en-CA" i="1" dirty="0">
                <a:latin typeface="Times New Roman" panose="02020603050405020304" pitchFamily="18" charset="0"/>
                <a:ea typeface="Verdana" panose="020B0604030504040204" pitchFamily="34" charset="0"/>
                <a:cs typeface="Times New Roman" panose="02020603050405020304" pitchFamily="18" charset="0"/>
              </a:rPr>
              <a:t>Image source: </a:t>
            </a:r>
            <a:r>
              <a:rPr lang="en-CA" sz="1200" b="0" i="1" dirty="0">
                <a:latin typeface="Verdana" panose="020B0604030504040204" pitchFamily="34" charset="0"/>
                <a:ea typeface="Verdana" panose="020B0604030504040204" pitchFamily="34" charset="0"/>
              </a:rPr>
              <a:t>c8.alamy.com/comp/2DAJXT2/authoritarian-boss-work-dictator-leader-pressure-concept-hand-drawn-isolated-vector-2DAJXT2.jpg</a:t>
            </a:r>
          </a:p>
          <a:p>
            <a:pPr defTabSz="904159">
              <a:defRPr/>
            </a:pPr>
            <a:endParaRPr lang="en-CA" i="1" dirty="0">
              <a:latin typeface="Times New Roman" panose="02020603050405020304" pitchFamily="18" charset="0"/>
              <a:ea typeface="Verdana" panose="020B0604030504040204" pitchFamily="34" charset="0"/>
              <a:cs typeface="Times New Roman" panose="02020603050405020304" pitchFamily="18" charset="0"/>
            </a:endParaRPr>
          </a:p>
          <a:p>
            <a:endParaRPr lang="en-CA"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15</a:t>
            </a:fld>
            <a:endParaRPr lang="en-CA"/>
          </a:p>
        </p:txBody>
      </p:sp>
    </p:spTree>
    <p:extLst>
      <p:ext uri="{BB962C8B-B14F-4D97-AF65-F5344CB8AC3E}">
        <p14:creationId xmlns:p14="http://schemas.microsoft.com/office/powerpoint/2010/main" val="326652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Although, as a leader, it is impossible to give up all control, a good leader must learn to utilize those around her. </a:t>
            </a:r>
          </a:p>
          <a:p>
            <a:pPr marL="169530" indent="-169530">
              <a:buFont typeface="Arial" panose="020B0604020202020204" pitchFamily="34" charset="0"/>
              <a:buChar char="•"/>
            </a:pPr>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She empowers her peers and delegates tasks to others if necessary. She realizes that one person cannot juggle all things.  </a:t>
            </a:r>
          </a:p>
          <a:p>
            <a:pPr marL="169530" indent="-169530">
              <a:buFont typeface="Arial" panose="020B0604020202020204" pitchFamily="34" charset="0"/>
              <a:buChar char="•"/>
            </a:pPr>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With delegating, you also need to trust that that person will follow through on what you have asked them to do. You still need to follow up and ensure that person hasn’t encountered any problems or perhaps has some questions. You need to know that they are on the right track, but you must also let the person know that you have confidence in their actions. </a:t>
            </a:r>
          </a:p>
          <a:p>
            <a:pPr marL="169530" indent="-169530">
              <a:buFont typeface="Arial" panose="020B0604020202020204" pitchFamily="34" charset="0"/>
              <a:buChar char="•"/>
            </a:pPr>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There is trust and camaraderie that must accompany delegating work. </a:t>
            </a:r>
          </a:p>
        </p:txBody>
      </p:sp>
      <p:sp>
        <p:nvSpPr>
          <p:cNvPr id="4" name="Slide Number Placeholder 3"/>
          <p:cNvSpPr>
            <a:spLocks noGrp="1"/>
          </p:cNvSpPr>
          <p:nvPr>
            <p:ph type="sldNum" sz="quarter" idx="5"/>
          </p:nvPr>
        </p:nvSpPr>
        <p:spPr/>
        <p:txBody>
          <a:bodyPr/>
          <a:lstStyle/>
          <a:p>
            <a:fld id="{8BAC0CC2-0228-4463-94F1-9F0D1F8114A2}" type="slidenum">
              <a:rPr lang="en-CA" smtClean="0"/>
              <a:t>16</a:t>
            </a:fld>
            <a:endParaRPr lang="en-CA"/>
          </a:p>
        </p:txBody>
      </p:sp>
    </p:spTree>
    <p:extLst>
      <p:ext uri="{BB962C8B-B14F-4D97-AF65-F5344CB8AC3E}">
        <p14:creationId xmlns:p14="http://schemas.microsoft.com/office/powerpoint/2010/main" val="39234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i="0" dirty="0">
                <a:latin typeface="Times New Roman" panose="02020603050405020304" pitchFamily="18" charset="0"/>
                <a:ea typeface="Verdana" panose="020B0604030504040204" pitchFamily="34" charset="0"/>
                <a:cs typeface="Times New Roman" panose="02020603050405020304" pitchFamily="18" charset="0"/>
              </a:rPr>
              <a:t>Now let’s take a few minutes for some personal reflection on this beatitude. </a:t>
            </a:r>
          </a:p>
          <a:p>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Reread the beatitude.</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What does “dictatorial leadership” mean to you?</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What would be the advantages or disadvantages of working on a team with a dictatorial leader?</a:t>
            </a:r>
          </a:p>
          <a:p>
            <a:endParaRPr lang="en-CA"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in person</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the attendees to gather in groups for small group discussions. Allow for approximately 7-10 minutes.</a:t>
            </a: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online:</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to arrange breakout rooms for small group discussions. Allow for approximately 7-10 minutes. </a:t>
            </a:r>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br>
              <a:rPr lang="en-CA" i="1" dirty="0">
                <a:latin typeface="Times New Roman" panose="02020603050405020304" pitchFamily="18" charset="0"/>
                <a:ea typeface="Verdana" panose="020B0604030504040204" pitchFamily="34" charset="0"/>
                <a:cs typeface="Times New Roman" panose="02020603050405020304" pitchFamily="18" charset="0"/>
              </a:rPr>
            </a:br>
            <a:r>
              <a:rPr lang="en-CA" i="1" dirty="0">
                <a:latin typeface="Times New Roman" panose="02020603050405020304" pitchFamily="18" charset="0"/>
                <a:ea typeface="Verdana" panose="020B0604030504040204" pitchFamily="34" charset="0"/>
                <a:cs typeface="Times New Roman" panose="02020603050405020304" pitchFamily="18" charset="0"/>
              </a:rPr>
              <a:t>Or, allow for personal reflection time and then time for sharing as a large group. Gauge the time depending on the overall time allotted for the workshop.  </a:t>
            </a:r>
          </a:p>
        </p:txBody>
      </p:sp>
      <p:sp>
        <p:nvSpPr>
          <p:cNvPr id="4" name="Slide Number Placeholder 3"/>
          <p:cNvSpPr>
            <a:spLocks noGrp="1"/>
          </p:cNvSpPr>
          <p:nvPr>
            <p:ph type="sldNum" sz="quarter" idx="5"/>
          </p:nvPr>
        </p:nvSpPr>
        <p:spPr/>
        <p:txBody>
          <a:bodyPr/>
          <a:lstStyle/>
          <a:p>
            <a:fld id="{8BAC0CC2-0228-4463-94F1-9F0D1F8114A2}" type="slidenum">
              <a:rPr lang="en-CA" smtClean="0"/>
              <a:t>17</a:t>
            </a:fld>
            <a:endParaRPr lang="en-CA"/>
          </a:p>
        </p:txBody>
      </p:sp>
    </p:spTree>
    <p:extLst>
      <p:ext uri="{BB962C8B-B14F-4D97-AF65-F5344CB8AC3E}">
        <p14:creationId xmlns:p14="http://schemas.microsoft.com/office/powerpoint/2010/main" val="4293719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pPr defTabSz="904159">
              <a:defRPr/>
            </a:pPr>
            <a:r>
              <a:rPr lang="en-CA" dirty="0">
                <a:latin typeface="Times New Roman" panose="02020603050405020304" pitchFamily="18" charset="0"/>
                <a:ea typeface="Verdana" panose="020B0604030504040204" pitchFamily="34" charset="0"/>
                <a:cs typeface="Times New Roman" panose="02020603050405020304" pitchFamily="18" charset="0"/>
              </a:rPr>
              <a:t>“Blessed is the leader who leads for the good of the most concerned and not for the personal gratification of her own ideas.”</a:t>
            </a:r>
          </a:p>
          <a:p>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r>
              <a:rPr lang="en-CA" i="0" dirty="0">
                <a:latin typeface="Times New Roman" panose="02020603050405020304" pitchFamily="18" charset="0"/>
                <a:ea typeface="Verdana" panose="020B0604030504040204" pitchFamily="34" charset="0"/>
                <a:cs typeface="Times New Roman" panose="02020603050405020304" pitchFamily="18" charset="0"/>
              </a:rPr>
              <a:t>“[She] who seeks gratification shall be disappointed. [She] who considers [herself] the servant of [her] fellow beings shall find the joy of self-expression” (Moshe </a:t>
            </a:r>
            <a:r>
              <a:rPr lang="en-CA" i="0" dirty="0" err="1">
                <a:latin typeface="Times New Roman" panose="02020603050405020304" pitchFamily="18" charset="0"/>
                <a:ea typeface="Verdana" panose="020B0604030504040204" pitchFamily="34" charset="0"/>
                <a:cs typeface="Times New Roman" panose="02020603050405020304" pitchFamily="18" charset="0"/>
              </a:rPr>
              <a:t>Safdie</a:t>
            </a:r>
            <a:r>
              <a:rPr lang="en-CA" i="0" dirty="0">
                <a:latin typeface="Times New Roman" panose="02020603050405020304" pitchFamily="18" charset="0"/>
                <a:ea typeface="Verdana" panose="020B0604030504040204" pitchFamily="34" charset="0"/>
                <a:cs typeface="Times New Roman" panose="02020603050405020304" pitchFamily="18" charset="0"/>
              </a:rPr>
              <a:t>).</a:t>
            </a:r>
          </a:p>
          <a:p>
            <a:endParaRPr lang="en-CA" i="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a:t>
            </a:r>
          </a:p>
          <a:p>
            <a:pPr defTabSz="904159">
              <a:defRPr/>
            </a:pPr>
            <a:r>
              <a:rPr lang="en-CA" i="1" dirty="0">
                <a:latin typeface="Times New Roman" panose="02020603050405020304" pitchFamily="18" charset="0"/>
                <a:ea typeface="Verdana" panose="020B0604030504040204" pitchFamily="34" charset="0"/>
                <a:cs typeface="Times New Roman" panose="02020603050405020304" pitchFamily="18" charset="0"/>
              </a:rPr>
              <a:t>Beatitude source: The Joy of Leadership, reprinted from Leading the League: A Comprehensive Teaching Manual. </a:t>
            </a:r>
          </a:p>
          <a:p>
            <a:endParaRPr lang="en-CA" b="1" i="1" dirty="0">
              <a:latin typeface="Verdana" panose="020B0604030504040204" pitchFamily="34" charset="0"/>
              <a:ea typeface="Verdana" panose="020B0604030504040204" pitchFamily="34" charset="0"/>
            </a:endParaRPr>
          </a:p>
          <a:p>
            <a:endParaRPr lang="en-CA" i="1" dirty="0">
              <a:latin typeface="Verdana" panose="020B0604030504040204" pitchFamily="34" charset="0"/>
              <a:ea typeface="Verdana" panose="020B0604030504040204" pitchFamily="34" charset="0"/>
            </a:endParaRPr>
          </a:p>
          <a:p>
            <a:endParaRPr lang="en-CA" b="1" i="1" dirty="0">
              <a:latin typeface="Verdana" panose="020B0604030504040204" pitchFamily="34" charset="0"/>
              <a:ea typeface="Verdana" panose="020B0604030504040204" pitchFamily="34" charset="0"/>
            </a:endParaRPr>
          </a:p>
          <a:p>
            <a:endParaRPr lang="en-CA" b="1" i="1" dirty="0">
              <a:latin typeface="Verdana" panose="020B0604030504040204" pitchFamily="34" charset="0"/>
              <a:ea typeface="Verdana" panose="020B0604030504040204" pitchFamily="34" charset="0"/>
            </a:endParaRPr>
          </a:p>
          <a:p>
            <a:endParaRPr lang="en-CA" b="1" i="1" dirty="0">
              <a:latin typeface="Verdana" panose="020B0604030504040204" pitchFamily="34" charset="0"/>
              <a:ea typeface="Verdana" panose="020B0604030504040204" pitchFamily="34" charset="0"/>
            </a:endParaRPr>
          </a:p>
          <a:p>
            <a:endParaRPr lang="en-CA" b="1" i="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18</a:t>
            </a:fld>
            <a:endParaRPr lang="en-CA"/>
          </a:p>
        </p:txBody>
      </p:sp>
    </p:spTree>
    <p:extLst>
      <p:ext uri="{BB962C8B-B14F-4D97-AF65-F5344CB8AC3E}">
        <p14:creationId xmlns:p14="http://schemas.microsoft.com/office/powerpoint/2010/main" val="1469545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526" y="4473715"/>
            <a:ext cx="5946462" cy="4094533"/>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pPr marL="169530" indent="-16953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Everyone seeks that feeling of satisfaction from accomplishing a specific goal.</a:t>
            </a:r>
          </a:p>
          <a:p>
            <a:pPr marL="169530" indent="-169530">
              <a:buFont typeface="Arial" panose="020B0604020202020204" pitchFamily="34" charset="0"/>
              <a:buChar char="•"/>
            </a:pPr>
            <a:r>
              <a:rPr lang="en-CA" b="0" i="0" dirty="0">
                <a:latin typeface="Times New Roman" panose="02020603050405020304" pitchFamily="18" charset="0"/>
                <a:ea typeface="Verdana" panose="020B0604030504040204" pitchFamily="34" charset="0"/>
                <a:cs typeface="Times New Roman" panose="02020603050405020304" pitchFamily="18" charset="0"/>
              </a:rPr>
              <a:t>However, problems arise when a leader makes a decision seeking personal gratification rather than considering the overall good of the most concerned.</a:t>
            </a:r>
          </a:p>
          <a:p>
            <a:pPr marL="169530" indent="-169530">
              <a:buFont typeface="Arial" panose="020B0604020202020204" pitchFamily="34" charset="0"/>
              <a:buChar char="•"/>
            </a:pPr>
            <a:r>
              <a:rPr lang="en-CA" b="0" i="0" dirty="0">
                <a:latin typeface="Times New Roman" panose="02020603050405020304" pitchFamily="18" charset="0"/>
                <a:ea typeface="Verdana" panose="020B0604030504040204" pitchFamily="34" charset="0"/>
                <a:cs typeface="Times New Roman" panose="02020603050405020304" pitchFamily="18" charset="0"/>
              </a:rPr>
              <a:t>A good leader will put her ego aside and be open to listening to others.</a:t>
            </a:r>
          </a:p>
          <a:p>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r>
              <a:rPr lang="en-CA" i="0" dirty="0">
                <a:latin typeface="Times New Roman" panose="02020603050405020304" pitchFamily="18" charset="0"/>
                <a:ea typeface="Verdana" panose="020B0604030504040204" pitchFamily="34" charset="0"/>
                <a:cs typeface="Times New Roman" panose="02020603050405020304" pitchFamily="18" charset="0"/>
              </a:rPr>
              <a:t>Good leaders put their egos aside. So what does this actually look like?</a:t>
            </a:r>
          </a:p>
          <a:p>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r>
              <a:rPr lang="en-CA" b="0" i="0" dirty="0">
                <a:latin typeface="Times New Roman" panose="02020603050405020304" pitchFamily="18" charset="0"/>
                <a:ea typeface="Verdana" panose="020B0604030504040204" pitchFamily="34" charset="0"/>
                <a:cs typeface="Times New Roman" panose="02020603050405020304" pitchFamily="18" charset="0"/>
              </a:rPr>
              <a:t>Phrases such as, “That was my fault,” “I couldn’t have done that without you,” or </a:t>
            </a:r>
            <a:r>
              <a:rPr lang="en-CA" b="0" i="0" dirty="0">
                <a:latin typeface="Verdana" panose="020B0604030504040204" pitchFamily="34" charset="0"/>
                <a:ea typeface="Verdana" panose="020B0604030504040204" pitchFamily="34" charset="0"/>
              </a:rPr>
              <a:t>“Can I get advice on that?” where a leader admits they made a mistake, says thank you and doesn’t pretend to have all the answers are all examples of how a leader puts their ego aside.  </a:t>
            </a:r>
          </a:p>
          <a:p>
            <a:endParaRPr lang="en-CA" i="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19</a:t>
            </a:fld>
            <a:endParaRPr lang="en-CA"/>
          </a:p>
        </p:txBody>
      </p:sp>
    </p:spTree>
    <p:extLst>
      <p:ext uri="{BB962C8B-B14F-4D97-AF65-F5344CB8AC3E}">
        <p14:creationId xmlns:p14="http://schemas.microsoft.com/office/powerpoint/2010/main" val="11909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460375"/>
            <a:ext cx="5578475" cy="3138488"/>
          </a:xfrm>
        </p:spPr>
      </p:sp>
      <p:sp>
        <p:nvSpPr>
          <p:cNvPr id="3" name="Notes Placeholder 2"/>
          <p:cNvSpPr>
            <a:spLocks noGrp="1"/>
          </p:cNvSpPr>
          <p:nvPr>
            <p:ph type="body" idx="1"/>
          </p:nvPr>
        </p:nvSpPr>
        <p:spPr>
          <a:xfrm>
            <a:off x="763090" y="3939258"/>
            <a:ext cx="5609574" cy="4335387"/>
          </a:xfrm>
        </p:spPr>
        <p:txBody>
          <a:bodyPr/>
          <a:lstStyle/>
          <a:p>
            <a:r>
              <a:rPr lang="en-CA" sz="1200" i="1" dirty="0">
                <a:latin typeface="Times New Roman" panose="02020603050405020304" pitchFamily="18" charset="0"/>
                <a:ea typeface="Verdana" panose="020B0604030504040204" pitchFamily="34" charset="0"/>
                <a:cs typeface="Times New Roman" panose="02020603050405020304" pitchFamily="18" charset="0"/>
              </a:rPr>
              <a:t>Before you begin, ensure everyone can hear you and see the PowerPoint. If presenting in person, be sure to address the logistics.</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defTabSz="904159">
              <a:defRPr/>
            </a:pPr>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Good morning </a:t>
            </a:r>
            <a:r>
              <a:rPr lang="en-CA" sz="1200" i="1" dirty="0">
                <a:latin typeface="Times New Roman" panose="02020603050405020304" pitchFamily="18" charset="0"/>
                <a:ea typeface="Verdana" panose="020B0604030504040204" pitchFamily="34" charset="0"/>
                <a:cs typeface="Times New Roman" panose="02020603050405020304" pitchFamily="18" charset="0"/>
              </a:rPr>
              <a:t>(good afternoon or good evening), </a:t>
            </a:r>
            <a:r>
              <a:rPr lang="en-CA" sz="1200" dirty="0">
                <a:latin typeface="Times New Roman" panose="02020603050405020304" pitchFamily="18" charset="0"/>
                <a:ea typeface="Verdana" panose="020B0604030504040204" pitchFamily="34" charset="0"/>
                <a:cs typeface="Times New Roman" panose="02020603050405020304" pitchFamily="18" charset="0"/>
              </a:rPr>
              <a:t>and welcome to The Joy of Leadership Workshop, Module 5: Leadership Beatitudes. Thank you for joining us today.</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i="1" dirty="0">
                <a:latin typeface="Times New Roman" panose="02020603050405020304" pitchFamily="18" charset="0"/>
                <a:ea typeface="Verdana" panose="020B0604030504040204" pitchFamily="34" charset="0"/>
                <a:cs typeface="Times New Roman" panose="02020603050405020304" pitchFamily="18" charset="0"/>
              </a:rPr>
              <a:t>Introduce yourself as the presenter.</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2</a:t>
            </a:fld>
            <a:endParaRPr lang="en-CA"/>
          </a:p>
        </p:txBody>
      </p:sp>
    </p:spTree>
    <p:extLst>
      <p:ext uri="{BB962C8B-B14F-4D97-AF65-F5344CB8AC3E}">
        <p14:creationId xmlns:p14="http://schemas.microsoft.com/office/powerpoint/2010/main" val="180178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5"/>
            <a:ext cx="5609574" cy="4568032"/>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i="0" dirty="0">
                <a:latin typeface="Times New Roman" panose="02020603050405020304" pitchFamily="18" charset="0"/>
                <a:ea typeface="Verdana" panose="020B0604030504040204" pitchFamily="34" charset="0"/>
                <a:cs typeface="Times New Roman" panose="02020603050405020304" pitchFamily="18" charset="0"/>
              </a:rPr>
              <a:t>Now let’s take a few minutes for some personal reflection on this beatitude. </a:t>
            </a:r>
          </a:p>
          <a:p>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Reread the beatitude.</a:t>
            </a:r>
          </a:p>
          <a:p>
            <a:pPr marL="342900" indent="-342900">
              <a:buFont typeface="Arial" panose="020B0604020202020204" pitchFamily="34" charset="0"/>
              <a:buChar char="•"/>
            </a:pPr>
            <a:r>
              <a:rPr lang="en-CA" sz="1200" dirty="0">
                <a:latin typeface="Century" panose="02040604050505020304" pitchFamily="18" charset="0"/>
              </a:rPr>
              <a:t>Have you ever made a decision for the good of your team even though you knew it would not have been your first choice?</a:t>
            </a:r>
          </a:p>
          <a:p>
            <a:pPr marL="342900" indent="-342900">
              <a:buFont typeface="Arial" panose="020B0604020202020204" pitchFamily="34" charset="0"/>
              <a:buChar char="•"/>
            </a:pPr>
            <a:r>
              <a:rPr lang="en-CA" sz="1200" dirty="0">
                <a:latin typeface="Century" panose="02040604050505020304" pitchFamily="18" charset="0"/>
              </a:rPr>
              <a:t>Have you been part of a group where your opinion was in the minority? How did that make you feel?</a:t>
            </a:r>
            <a:endParaRPr lang="en-CA" sz="1200" b="1" dirty="0">
              <a:latin typeface="Century" panose="02040604050505020304" pitchFamily="18" charset="0"/>
            </a:endParaRPr>
          </a:p>
          <a:p>
            <a:endParaRPr lang="en-CA"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in person</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the attendees to gather in groups for small group discussions. Allow for approximately 7-10 minutes.</a:t>
            </a: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online:</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to arrange breakout rooms for small group discussions. Allow for approximately 7-10 minutes. </a:t>
            </a:r>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br>
              <a:rPr lang="en-CA" i="1" dirty="0">
                <a:latin typeface="Times New Roman" panose="02020603050405020304" pitchFamily="18" charset="0"/>
                <a:ea typeface="Verdana" panose="020B0604030504040204" pitchFamily="34" charset="0"/>
                <a:cs typeface="Times New Roman" panose="02020603050405020304" pitchFamily="18" charset="0"/>
              </a:rPr>
            </a:br>
            <a:r>
              <a:rPr lang="en-CA" i="1" dirty="0">
                <a:latin typeface="Times New Roman" panose="02020603050405020304" pitchFamily="18" charset="0"/>
                <a:ea typeface="Verdana" panose="020B0604030504040204" pitchFamily="34" charset="0"/>
                <a:cs typeface="Times New Roman" panose="02020603050405020304" pitchFamily="18" charset="0"/>
              </a:rPr>
              <a:t>Or, allow for personal reflection time and then time for sharing as a large group. Gauge the time depending on the overall time allotted for the workshop.  </a:t>
            </a:r>
          </a:p>
        </p:txBody>
      </p:sp>
      <p:sp>
        <p:nvSpPr>
          <p:cNvPr id="4" name="Slide Number Placeholder 3"/>
          <p:cNvSpPr>
            <a:spLocks noGrp="1"/>
          </p:cNvSpPr>
          <p:nvPr>
            <p:ph type="sldNum" sz="quarter" idx="5"/>
          </p:nvPr>
        </p:nvSpPr>
        <p:spPr/>
        <p:txBody>
          <a:bodyPr/>
          <a:lstStyle/>
          <a:p>
            <a:fld id="{8BAC0CC2-0228-4463-94F1-9F0D1F8114A2}" type="slidenum">
              <a:rPr lang="en-CA" smtClean="0"/>
              <a:t>20</a:t>
            </a:fld>
            <a:endParaRPr lang="en-CA"/>
          </a:p>
        </p:txBody>
      </p:sp>
    </p:spTree>
    <p:extLst>
      <p:ext uri="{BB962C8B-B14F-4D97-AF65-F5344CB8AC3E}">
        <p14:creationId xmlns:p14="http://schemas.microsoft.com/office/powerpoint/2010/main" val="1152492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639763"/>
            <a:ext cx="5575300" cy="3136900"/>
          </a:xfrm>
        </p:spPr>
      </p:sp>
      <p:sp>
        <p:nvSpPr>
          <p:cNvPr id="3" name="Notes Placeholder 2"/>
          <p:cNvSpPr>
            <a:spLocks noGrp="1"/>
          </p:cNvSpPr>
          <p:nvPr>
            <p:ph type="body" idx="1"/>
          </p:nvPr>
        </p:nvSpPr>
        <p:spPr>
          <a:xfrm>
            <a:off x="700413" y="4121603"/>
            <a:ext cx="5609574" cy="4819540"/>
          </a:xfrm>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“Blessed is the leader who develops leaders while leading.”</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 key part of being a good leader is developing other leaders. One of the ways to develop others is through inclusion.</a:t>
            </a:r>
          </a:p>
          <a:p>
            <a:pPr defTabSz="904159">
              <a:defRPr/>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defTabSz="904159">
              <a:defRPr/>
            </a:pPr>
            <a:r>
              <a:rPr lang="en-CA" sz="1200" dirty="0">
                <a:latin typeface="Times New Roman" panose="02020603050405020304" pitchFamily="18" charset="0"/>
                <a:ea typeface="Verdana" panose="020B0604030504040204" pitchFamily="34" charset="0"/>
                <a:cs typeface="Times New Roman" panose="02020603050405020304" pitchFamily="18" charset="0"/>
              </a:rPr>
              <a:t>---</a:t>
            </a:r>
          </a:p>
          <a:p>
            <a:pPr marL="0" marR="0" lvl="0" indent="0" algn="l" defTabSz="904159" rtl="0" eaLnBrk="1" fontAlgn="auto" latinLnBrk="0" hangingPunct="1">
              <a:lnSpc>
                <a:spcPct val="100000"/>
              </a:lnSpc>
              <a:spcBef>
                <a:spcPts val="0"/>
              </a:spcBef>
              <a:spcAft>
                <a:spcPts val="0"/>
              </a:spcAft>
              <a:buClrTx/>
              <a:buSzTx/>
              <a:buFontTx/>
              <a:buNone/>
              <a:tabLst/>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Beatitude source: The Joy of Leadership, reprinted from Leading the League: A Comprehensive Teaching Manual. </a:t>
            </a: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Image source: dreamstime.com/leadership-teamwork-goals-text-wooden-sign-post-outdoors-landscape-scenery-leadership-teamwork-goals-text-wooden-image164008964</a:t>
            </a:r>
          </a:p>
          <a:p>
            <a:endParaRPr lang="en-CA" sz="1200" i="1" dirty="0">
              <a:latin typeface="Times New Roman" panose="02020603050405020304" pitchFamily="18" charset="0"/>
              <a:ea typeface="Verdana" panose="020B0604030504040204" pitchFamily="34" charset="0"/>
              <a:cs typeface="Times New Roman" panose="02020603050405020304" pitchFamily="18" charset="0"/>
            </a:endParaRPr>
          </a:p>
          <a:p>
            <a:endParaRPr lang="en-CA" sz="1400" i="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21</a:t>
            </a:fld>
            <a:endParaRPr lang="en-CA"/>
          </a:p>
        </p:txBody>
      </p:sp>
    </p:spTree>
    <p:extLst>
      <p:ext uri="{BB962C8B-B14F-4D97-AF65-F5344CB8AC3E}">
        <p14:creationId xmlns:p14="http://schemas.microsoft.com/office/powerpoint/2010/main" val="3254286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Asking members to participate in a specific project, meeting, event, or even a minor task will often create excitement, extra effort, good feelings and confidence.  </a:t>
            </a:r>
          </a:p>
          <a:p>
            <a:pPr marL="171450" indent="-171450">
              <a:buFont typeface="Arial" panose="020B0604020202020204" pitchFamily="34" charset="0"/>
              <a:buChar char="•"/>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Celebrate all accomplishments, even small achievements.</a:t>
            </a:r>
          </a:p>
          <a:p>
            <a:pPr marL="171450" indent="-171450">
              <a:buFont typeface="Arial" panose="020B0604020202020204" pitchFamily="34" charset="0"/>
              <a:buChar char="•"/>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It’s very important for good leaders to continuously inspire themselves and their teams with the purpose and value of their goals.</a:t>
            </a:r>
          </a:p>
        </p:txBody>
      </p:sp>
      <p:sp>
        <p:nvSpPr>
          <p:cNvPr id="4" name="Slide Number Placeholder 3"/>
          <p:cNvSpPr>
            <a:spLocks noGrp="1"/>
          </p:cNvSpPr>
          <p:nvPr>
            <p:ph type="sldNum" sz="quarter" idx="5"/>
          </p:nvPr>
        </p:nvSpPr>
        <p:spPr/>
        <p:txBody>
          <a:bodyPr/>
          <a:lstStyle/>
          <a:p>
            <a:fld id="{8BAC0CC2-0228-4463-94F1-9F0D1F8114A2}" type="slidenum">
              <a:rPr lang="en-CA" smtClean="0"/>
              <a:t>22</a:t>
            </a:fld>
            <a:endParaRPr lang="en-CA"/>
          </a:p>
        </p:txBody>
      </p:sp>
    </p:spTree>
    <p:extLst>
      <p:ext uri="{BB962C8B-B14F-4D97-AF65-F5344CB8AC3E}">
        <p14:creationId xmlns:p14="http://schemas.microsoft.com/office/powerpoint/2010/main" val="224893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6"/>
            <a:ext cx="5609574" cy="4357393"/>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i="0" dirty="0">
                <a:latin typeface="Times New Roman" panose="02020603050405020304" pitchFamily="18" charset="0"/>
                <a:ea typeface="Verdana" panose="020B0604030504040204" pitchFamily="34" charset="0"/>
                <a:cs typeface="Times New Roman" panose="02020603050405020304" pitchFamily="18" charset="0"/>
              </a:rPr>
              <a:t>Now let’s take a few minutes for some personal reflection on this beatitude. </a:t>
            </a:r>
          </a:p>
          <a:p>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Read the Beatitude again.</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Can you remember a time when you were inspired working for someone? What was that experience like?</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Do you have a mentor or someone you really look up to? What do you admire most about this person?</a:t>
            </a:r>
          </a:p>
          <a:p>
            <a:endParaRPr lang="en-CA"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in person</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the attendees to gather in groups for small group discussions. Allow for approximately 7-10 minutes.</a:t>
            </a: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online:</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to arrange breakout rooms for small group discussions. Allow for approximately 7-10 minutes. </a:t>
            </a:r>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br>
              <a:rPr lang="en-CA" i="1" dirty="0">
                <a:latin typeface="Times New Roman" panose="02020603050405020304" pitchFamily="18" charset="0"/>
                <a:ea typeface="Verdana" panose="020B0604030504040204" pitchFamily="34" charset="0"/>
                <a:cs typeface="Times New Roman" panose="02020603050405020304" pitchFamily="18" charset="0"/>
              </a:rPr>
            </a:br>
            <a:r>
              <a:rPr lang="en-CA" i="1" dirty="0">
                <a:latin typeface="Times New Roman" panose="02020603050405020304" pitchFamily="18" charset="0"/>
                <a:ea typeface="Verdana" panose="020B0604030504040204" pitchFamily="34" charset="0"/>
                <a:cs typeface="Times New Roman" panose="02020603050405020304" pitchFamily="18" charset="0"/>
              </a:rPr>
              <a:t>Or, allow for personal reflection time and then time for sharing as a large group. Gauge the time depending on the overall time allotted for the workshop.  </a:t>
            </a:r>
          </a:p>
        </p:txBody>
      </p:sp>
      <p:sp>
        <p:nvSpPr>
          <p:cNvPr id="4" name="Slide Number Placeholder 3"/>
          <p:cNvSpPr>
            <a:spLocks noGrp="1"/>
          </p:cNvSpPr>
          <p:nvPr>
            <p:ph type="sldNum" sz="quarter" idx="5"/>
          </p:nvPr>
        </p:nvSpPr>
        <p:spPr/>
        <p:txBody>
          <a:bodyPr/>
          <a:lstStyle/>
          <a:p>
            <a:fld id="{8BAC0CC2-0228-4463-94F1-9F0D1F8114A2}" type="slidenum">
              <a:rPr lang="en-CA" smtClean="0"/>
              <a:t>23</a:t>
            </a:fld>
            <a:endParaRPr lang="en-CA"/>
          </a:p>
        </p:txBody>
      </p:sp>
    </p:spTree>
    <p:extLst>
      <p:ext uri="{BB962C8B-B14F-4D97-AF65-F5344CB8AC3E}">
        <p14:creationId xmlns:p14="http://schemas.microsoft.com/office/powerpoint/2010/main" val="3310762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“Blessed is the leader who has her head in the clouds, but her feet on the ground.” </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A leader has her “head in the clouds,” constantly looking for new areas of interest and ways to improve. </a:t>
            </a: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But she keeps her “feet on the ground,” stays grounded in “reality,” finds practical solutions and keeps things “real.”</a:t>
            </a:r>
          </a:p>
          <a:p>
            <a:pPr marL="282550" indent="-282550">
              <a:buFont typeface="Arial" panose="020B0604020202020204" pitchFamily="34" charset="0"/>
              <a:buChar char="•"/>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a:t>
            </a: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Beatitude source: The Joy of Leadership, reprinted from Leading the League: A Comprehensive Teaching Manual.</a:t>
            </a:r>
            <a:endParaRPr lang="en-CA"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24</a:t>
            </a:fld>
            <a:endParaRPr lang="en-CA"/>
          </a:p>
        </p:txBody>
      </p:sp>
    </p:spTree>
    <p:extLst>
      <p:ext uri="{BB962C8B-B14F-4D97-AF65-F5344CB8AC3E}">
        <p14:creationId xmlns:p14="http://schemas.microsoft.com/office/powerpoint/2010/main" val="1752430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5"/>
            <a:ext cx="5609574" cy="3903915"/>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When it comes to leadership, history can be helpful. Looking back, analyzing and learning are necessary. </a:t>
            </a:r>
            <a:r>
              <a:rPr lang="en-CA" dirty="0">
                <a:latin typeface="Times New Roman" panose="02020603050405020304" pitchFamily="18" charset="0"/>
                <a:ea typeface="Verdana" panose="020B0604030504040204" pitchFamily="34" charset="0"/>
                <a:cs typeface="Times New Roman" panose="02020603050405020304" pitchFamily="18" charset="0"/>
              </a:rPr>
              <a:t>It is important to remember that we all stand on the shoulders of those that went before us.</a:t>
            </a:r>
          </a:p>
          <a:p>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Click</a:t>
            </a:r>
          </a:p>
          <a:p>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r>
              <a:rPr lang="en-CA" i="0" dirty="0">
                <a:latin typeface="Times New Roman" panose="02020603050405020304" pitchFamily="18" charset="0"/>
                <a:ea typeface="Verdana" panose="020B0604030504040204" pitchFamily="34" charset="0"/>
                <a:cs typeface="Times New Roman" panose="02020603050405020304" pitchFamily="18" charset="0"/>
              </a:rPr>
              <a:t>However, if constantly looking behind, you will miss the opportunities in front of you</a:t>
            </a:r>
            <a:r>
              <a:rPr lang="en-CA" i="1" dirty="0">
                <a:latin typeface="Times New Roman" panose="02020603050405020304" pitchFamily="18" charset="0"/>
                <a:ea typeface="Verdana" panose="020B0604030504040204" pitchFamily="34" charset="0"/>
                <a:cs typeface="Times New Roman" panose="02020603050405020304" pitchFamily="18" charset="0"/>
              </a:rPr>
              <a:t>. </a:t>
            </a:r>
            <a:r>
              <a:rPr lang="en-CA" i="0" dirty="0">
                <a:latin typeface="Times New Roman" panose="02020603050405020304" pitchFamily="18" charset="0"/>
                <a:ea typeface="Verdana" panose="020B0604030504040204" pitchFamily="34" charset="0"/>
                <a:cs typeface="Times New Roman" panose="02020603050405020304" pitchFamily="18" charset="0"/>
              </a:rPr>
              <a:t>How often have we heard, “Well, we have always done it this way” or, “That’s not how we do it”? </a:t>
            </a:r>
          </a:p>
          <a:p>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Click</a:t>
            </a:r>
          </a:p>
          <a:p>
            <a:endParaRPr lang="en-CA" i="0" dirty="0">
              <a:latin typeface="Times New Roman" panose="02020603050405020304" pitchFamily="18" charset="0"/>
              <a:ea typeface="Verdana" panose="020B0604030504040204" pitchFamily="34" charset="0"/>
              <a:cs typeface="Times New Roman" panose="02020603050405020304" pitchFamily="18" charset="0"/>
            </a:endParaRPr>
          </a:p>
          <a:p>
            <a:r>
              <a:rPr lang="en-CA" i="0" dirty="0">
                <a:latin typeface="Times New Roman" panose="02020603050405020304" pitchFamily="18" charset="0"/>
                <a:ea typeface="Verdana" panose="020B0604030504040204" pitchFamily="34" charset="0"/>
                <a:cs typeface="Times New Roman" panose="02020603050405020304" pitchFamily="18" charset="0"/>
              </a:rPr>
              <a:t>Therefore, a leader must also be forward-thinking in order to help her organization grow in membership and succeed.</a:t>
            </a:r>
          </a:p>
        </p:txBody>
      </p:sp>
      <p:sp>
        <p:nvSpPr>
          <p:cNvPr id="4" name="Slide Number Placeholder 3"/>
          <p:cNvSpPr>
            <a:spLocks noGrp="1"/>
          </p:cNvSpPr>
          <p:nvPr>
            <p:ph type="sldNum" sz="quarter" idx="5"/>
          </p:nvPr>
        </p:nvSpPr>
        <p:spPr/>
        <p:txBody>
          <a:bodyPr/>
          <a:lstStyle/>
          <a:p>
            <a:fld id="{8BAC0CC2-0228-4463-94F1-9F0D1F8114A2}" type="slidenum">
              <a:rPr lang="en-CA" smtClean="0"/>
              <a:t>25</a:t>
            </a:fld>
            <a:endParaRPr lang="en-CA"/>
          </a:p>
        </p:txBody>
      </p:sp>
    </p:spTree>
    <p:extLst>
      <p:ext uri="{BB962C8B-B14F-4D97-AF65-F5344CB8AC3E}">
        <p14:creationId xmlns:p14="http://schemas.microsoft.com/office/powerpoint/2010/main" val="392179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4" y="4458392"/>
            <a:ext cx="5609574" cy="3661028"/>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i="0" dirty="0">
                <a:latin typeface="Times New Roman" panose="02020603050405020304" pitchFamily="18" charset="0"/>
                <a:ea typeface="Verdana" panose="020B0604030504040204" pitchFamily="34" charset="0"/>
                <a:cs typeface="Times New Roman" panose="02020603050405020304" pitchFamily="18" charset="0"/>
              </a:rPr>
              <a:t>Let’s take a few minutes for to reflect on this beatitude. </a:t>
            </a:r>
          </a:p>
          <a:p>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Reread the beatitude.</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Take some time to reflect on where you fall on the “head in the clouds, feet on the ground” scale.</a:t>
            </a:r>
          </a:p>
          <a:p>
            <a:pPr marL="282550" indent="-282550">
              <a:buFont typeface="Arial" panose="020B0604020202020204" pitchFamily="34" charset="0"/>
              <a:buChar char="•"/>
            </a:pPr>
            <a:r>
              <a:rPr lang="en-CA" dirty="0">
                <a:latin typeface="Times New Roman" panose="02020603050405020304" pitchFamily="18" charset="0"/>
                <a:ea typeface="Verdana" panose="020B0604030504040204" pitchFamily="34" charset="0"/>
                <a:cs typeface="Times New Roman" panose="02020603050405020304" pitchFamily="18" charset="0"/>
              </a:rPr>
              <a:t>Do you consider yourself more of a “dreamer” or a “doer”?</a:t>
            </a:r>
          </a:p>
          <a:p>
            <a:endParaRPr lang="en-CA" i="1" dirty="0">
              <a:latin typeface="Times New Roman" panose="02020603050405020304" pitchFamily="18" charset="0"/>
              <a:ea typeface="Verdana" panose="020B0604030504040204" pitchFamily="34" charset="0"/>
              <a:cs typeface="Times New Roman" panose="02020603050405020304" pitchFamily="18" charset="0"/>
            </a:endParaRP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in person</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the attendees to gather in groups for small group discussions. Allow for approximately 7-10 minutes.</a:t>
            </a:r>
          </a:p>
          <a:p>
            <a:r>
              <a:rPr lang="en-CA" b="1" i="1" dirty="0">
                <a:latin typeface="Times New Roman" panose="02020603050405020304" pitchFamily="18" charset="0"/>
                <a:ea typeface="Verdana" panose="020B0604030504040204" pitchFamily="34" charset="0"/>
                <a:cs typeface="Times New Roman" panose="02020603050405020304" pitchFamily="18" charset="0"/>
              </a:rPr>
              <a:t>If presenting online:</a:t>
            </a:r>
            <a:r>
              <a:rPr lang="en-CA" i="1" dirty="0">
                <a:latin typeface="Times New Roman" panose="02020603050405020304" pitchFamily="18" charset="0"/>
                <a:ea typeface="Verdana" panose="020B0604030504040204" pitchFamily="34" charset="0"/>
                <a:cs typeface="Times New Roman" panose="02020603050405020304" pitchFamily="18" charset="0"/>
              </a:rPr>
              <a:t> You may want to arrange breakout rooms for small group discussions. Allow for approximately 7-10 minutes. </a:t>
            </a:r>
            <a:endParaRPr lang="en-CA" b="1" i="1" dirty="0">
              <a:latin typeface="Times New Roman" panose="02020603050405020304" pitchFamily="18" charset="0"/>
              <a:ea typeface="Verdana" panose="020B0604030504040204" pitchFamily="34" charset="0"/>
              <a:cs typeface="Times New Roman" panose="02020603050405020304" pitchFamily="18" charset="0"/>
            </a:endParaRPr>
          </a:p>
          <a:p>
            <a:br>
              <a:rPr lang="en-CA" i="1" dirty="0">
                <a:latin typeface="Times New Roman" panose="02020603050405020304" pitchFamily="18" charset="0"/>
                <a:ea typeface="Verdana" panose="020B0604030504040204" pitchFamily="34" charset="0"/>
                <a:cs typeface="Times New Roman" panose="02020603050405020304" pitchFamily="18" charset="0"/>
              </a:rPr>
            </a:br>
            <a:r>
              <a:rPr lang="en-CA" i="1" dirty="0">
                <a:latin typeface="Times New Roman" panose="02020603050405020304" pitchFamily="18" charset="0"/>
                <a:ea typeface="Verdana" panose="020B0604030504040204" pitchFamily="34" charset="0"/>
                <a:cs typeface="Times New Roman" panose="02020603050405020304" pitchFamily="18" charset="0"/>
              </a:rPr>
              <a:t>Or, allow for personal reflection time and then time for sharing as a large group. Gauge the time depending on the overall time allotted for the workshop.  </a:t>
            </a:r>
          </a:p>
        </p:txBody>
      </p:sp>
      <p:sp>
        <p:nvSpPr>
          <p:cNvPr id="4" name="Slide Number Placeholder 3"/>
          <p:cNvSpPr>
            <a:spLocks noGrp="1"/>
          </p:cNvSpPr>
          <p:nvPr>
            <p:ph type="sldNum" sz="quarter" idx="5"/>
          </p:nvPr>
        </p:nvSpPr>
        <p:spPr/>
        <p:txBody>
          <a:bodyPr/>
          <a:lstStyle/>
          <a:p>
            <a:fld id="{8BAC0CC2-0228-4463-94F1-9F0D1F8114A2}" type="slidenum">
              <a:rPr lang="en-CA" smtClean="0"/>
              <a:t>26</a:t>
            </a:fld>
            <a:endParaRPr lang="en-CA"/>
          </a:p>
        </p:txBody>
      </p:sp>
    </p:spTree>
    <p:extLst>
      <p:ext uri="{BB962C8B-B14F-4D97-AF65-F5344CB8AC3E}">
        <p14:creationId xmlns:p14="http://schemas.microsoft.com/office/powerpoint/2010/main" val="3874446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 </a:t>
            </a:r>
          </a:p>
          <a:p>
            <a:r>
              <a:rPr lang="en-CA" sz="1200" dirty="0">
                <a:latin typeface="Times New Roman" panose="02020603050405020304" pitchFamily="18" charset="0"/>
                <a:ea typeface="Verdana" panose="020B0604030504040204" pitchFamily="34" charset="0"/>
                <a:cs typeface="Times New Roman" panose="02020603050405020304" pitchFamily="18" charset="0"/>
              </a:rPr>
              <a:t>“Blessed is the leader who considers leadership an opportunity for service.”</a:t>
            </a:r>
          </a:p>
          <a:p>
            <a:pPr marL="0" indent="0">
              <a:buFont typeface="Arial" panose="020B0604020202020204" pitchFamily="34" charset="0"/>
              <a:buNone/>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In many ways this speaks to the servant-as-leader concept. </a:t>
            </a:r>
          </a:p>
          <a:p>
            <a:pPr marL="171450" indent="-171450">
              <a:buFont typeface="Arial" panose="020B0604020202020204" pitchFamily="34" charset="0"/>
              <a:buChar char="•"/>
            </a:pPr>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The servant leader shares power, puts the needs of others first and helps people grow and develop their own God-given talents, so that they too can “shine their light.”</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i="1" dirty="0">
                <a:latin typeface="Times New Roman" panose="02020603050405020304" pitchFamily="18" charset="0"/>
                <a:ea typeface="Verdana" panose="020B0604030504040204" pitchFamily="34" charset="0"/>
                <a:cs typeface="Times New Roman" panose="02020603050405020304" pitchFamily="18" charset="0"/>
              </a:rPr>
              <a:t>---</a:t>
            </a:r>
          </a:p>
          <a:p>
            <a:r>
              <a:rPr lang="en-CA" sz="1200" i="1" dirty="0">
                <a:latin typeface="Times New Roman" panose="02020603050405020304" pitchFamily="18" charset="0"/>
                <a:ea typeface="Verdana" panose="020B0604030504040204" pitchFamily="34" charset="0"/>
                <a:cs typeface="Times New Roman" panose="02020603050405020304" pitchFamily="18" charset="0"/>
              </a:rPr>
              <a:t>Beatitude source: The Joy of Leadership, reprinted from Leading the League: A Comprehensive Teaching Manual.</a:t>
            </a:r>
          </a:p>
        </p:txBody>
      </p:sp>
      <p:sp>
        <p:nvSpPr>
          <p:cNvPr id="4" name="Slide Number Placeholder 3"/>
          <p:cNvSpPr>
            <a:spLocks noGrp="1"/>
          </p:cNvSpPr>
          <p:nvPr>
            <p:ph type="sldNum" sz="quarter" idx="5"/>
          </p:nvPr>
        </p:nvSpPr>
        <p:spPr/>
        <p:txBody>
          <a:bodyPr/>
          <a:lstStyle/>
          <a:p>
            <a:fld id="{8BAC0CC2-0228-4463-94F1-9F0D1F8114A2}" type="slidenum">
              <a:rPr lang="en-CA" smtClean="0"/>
              <a:t>27</a:t>
            </a:fld>
            <a:endParaRPr lang="en-CA"/>
          </a:p>
        </p:txBody>
      </p:sp>
    </p:spTree>
    <p:extLst>
      <p:ext uri="{BB962C8B-B14F-4D97-AF65-F5344CB8AC3E}">
        <p14:creationId xmlns:p14="http://schemas.microsoft.com/office/powerpoint/2010/main" val="2499547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 </a:t>
            </a:r>
          </a:p>
          <a:p>
            <a:r>
              <a:rPr lang="en-CA" sz="1200" dirty="0">
                <a:latin typeface="Times New Roman" panose="02020603050405020304" pitchFamily="18" charset="0"/>
                <a:cs typeface="Times New Roman" panose="02020603050405020304" pitchFamily="18" charset="0"/>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(Chris Hadfield).</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28</a:t>
            </a:fld>
            <a:endParaRPr lang="en-CA"/>
          </a:p>
        </p:txBody>
      </p:sp>
    </p:spTree>
    <p:extLst>
      <p:ext uri="{BB962C8B-B14F-4D97-AF65-F5344CB8AC3E}">
        <p14:creationId xmlns:p14="http://schemas.microsoft.com/office/powerpoint/2010/main" val="3793901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Leader:</a:t>
            </a:r>
          </a:p>
          <a:p>
            <a:r>
              <a:rPr lang="en-CA" sz="1200" dirty="0">
                <a:latin typeface="Times New Roman" panose="02020603050405020304" pitchFamily="18" charset="0"/>
                <a:ea typeface="Verdana" panose="020B0604030504040204" pitchFamily="34" charset="0"/>
                <a:cs typeface="Times New Roman" panose="02020603050405020304" pitchFamily="18" charset="0"/>
              </a:rPr>
              <a:t>Dear Lord, we believe that we all come into this world with a unique purpose; a mission.</a:t>
            </a:r>
          </a:p>
          <a:p>
            <a:r>
              <a:rPr lang="en-CA" sz="1200" dirty="0">
                <a:latin typeface="Times New Roman" panose="02020603050405020304" pitchFamily="18" charset="0"/>
                <a:ea typeface="Verdana" panose="020B0604030504040204" pitchFamily="34" charset="0"/>
                <a:cs typeface="Times New Roman" panose="02020603050405020304" pitchFamily="18" charset="0"/>
              </a:rPr>
              <a:t>We believe that each of us has something special to accomplish in our lifetime.</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All Respond: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Guide us, Lord, and show us what You want us to do.</a:t>
            </a:r>
          </a:p>
          <a:p>
            <a:pPr defTabSz="904159">
              <a:defRPr/>
            </a:pPr>
            <a:endParaRPr lang="en-CA" sz="1200" i="1" dirty="0">
              <a:latin typeface="Times New Roman" panose="02020603050405020304" pitchFamily="18" charset="0"/>
              <a:ea typeface="Verdana" panose="020B0604030504040204" pitchFamily="34" charset="0"/>
              <a:cs typeface="Times New Roman" panose="02020603050405020304" pitchFamily="18" charset="0"/>
            </a:endParaRP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a:t>
            </a: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Source: Adapted from Toronto Diocesan Council’s 2014 annual provincial convention.</a:t>
            </a:r>
            <a:endParaRPr lang="en-CA"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29</a:t>
            </a:fld>
            <a:endParaRPr lang="en-CA"/>
          </a:p>
        </p:txBody>
      </p:sp>
    </p:spTree>
    <p:extLst>
      <p:ext uri="{BB962C8B-B14F-4D97-AF65-F5344CB8AC3E}">
        <p14:creationId xmlns:p14="http://schemas.microsoft.com/office/powerpoint/2010/main" val="172339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5"/>
            <a:ext cx="5609574" cy="4492579"/>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i="0" dirty="0">
                <a:latin typeface="Times New Roman" panose="02020603050405020304" pitchFamily="18" charset="0"/>
                <a:ea typeface="Verdana" panose="020B0604030504040204" pitchFamily="34" charset="0"/>
                <a:cs typeface="Times New Roman" panose="02020603050405020304" pitchFamily="18" charset="0"/>
              </a:rPr>
              <a:t>Today we will spend time exploring the leadership beatitudes. We will reflect on how these beatitudes can add insights into </a:t>
            </a:r>
            <a:r>
              <a:rPr lang="en-US" b="0" i="0" dirty="0">
                <a:solidFill>
                  <a:srgbClr val="111111"/>
                </a:solidFill>
                <a:effectLst/>
                <a:latin typeface="Times New Roman" panose="02020603050405020304" pitchFamily="18" charset="0"/>
                <a:ea typeface="Verdana" panose="020B0604030504040204" pitchFamily="34" charset="0"/>
                <a:cs typeface="Times New Roman" panose="02020603050405020304" pitchFamily="18" charset="0"/>
              </a:rPr>
              <a:t>how we might think and act in various situations. </a:t>
            </a:r>
          </a:p>
          <a:p>
            <a:endParaRPr lang="en-US" b="0" i="0" dirty="0">
              <a:solidFill>
                <a:srgbClr val="111111"/>
              </a:solidFill>
              <a:effectLst/>
              <a:latin typeface="Times New Roman" panose="02020603050405020304" pitchFamily="18" charset="0"/>
              <a:ea typeface="Verdana" panose="020B0604030504040204" pitchFamily="34" charset="0"/>
              <a:cs typeface="Times New Roman" panose="02020603050405020304" pitchFamily="18" charset="0"/>
            </a:endParaRPr>
          </a:p>
          <a:p>
            <a:r>
              <a:rPr lang="en-US" i="0" dirty="0">
                <a:solidFill>
                  <a:srgbClr val="111111"/>
                </a:solidFill>
                <a:latin typeface="Times New Roman" panose="02020603050405020304" pitchFamily="18" charset="0"/>
                <a:ea typeface="Verdana" panose="020B0604030504040204" pitchFamily="34" charset="0"/>
                <a:cs typeface="Times New Roman" panose="02020603050405020304" pitchFamily="18" charset="0"/>
              </a:rPr>
              <a:t>The following is an outline of the overall flow for this workshop.</a:t>
            </a: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We will begin with a Prayer for Leaders.</a:t>
            </a: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This is followed by an introduction that will ground us in what we will be discussing today.</a:t>
            </a: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Then as promised, we will take some time to explore the “Beatitudes of a Leader.” What does that look like? And will you recognize yourself?</a:t>
            </a:r>
          </a:p>
          <a:p>
            <a:pPr marL="169530" indent="-169530">
              <a:buFont typeface="Arial" panose="020B0604020202020204" pitchFamily="34" charset="0"/>
              <a:buChar char="•"/>
            </a:pPr>
            <a:r>
              <a:rPr lang="en-CA" i="0" dirty="0">
                <a:latin typeface="Times New Roman" panose="02020603050405020304" pitchFamily="18" charset="0"/>
                <a:ea typeface="Verdana" panose="020B0604030504040204" pitchFamily="34" charset="0"/>
                <a:cs typeface="Times New Roman" panose="02020603050405020304" pitchFamily="18" charset="0"/>
              </a:rPr>
              <a:t>Lastly, we will close with prayer.</a:t>
            </a:r>
          </a:p>
          <a:p>
            <a:endParaRPr lang="en-CA"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3</a:t>
            </a:fld>
            <a:endParaRPr lang="en-CA"/>
          </a:p>
        </p:txBody>
      </p:sp>
    </p:spTree>
    <p:extLst>
      <p:ext uri="{BB962C8B-B14F-4D97-AF65-F5344CB8AC3E}">
        <p14:creationId xmlns:p14="http://schemas.microsoft.com/office/powerpoint/2010/main" val="2121746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Leader:</a:t>
            </a:r>
          </a:p>
          <a:p>
            <a:r>
              <a:rPr lang="en-CA" sz="1200" dirty="0">
                <a:latin typeface="Times New Roman" panose="02020603050405020304" pitchFamily="18" charset="0"/>
                <a:ea typeface="Verdana" panose="020B0604030504040204" pitchFamily="34" charset="0"/>
                <a:cs typeface="Times New Roman" panose="02020603050405020304" pitchFamily="18" charset="0"/>
              </a:rPr>
              <a:t>Let us be grateful for our talents and abilities.</a:t>
            </a:r>
          </a:p>
          <a:p>
            <a:r>
              <a:rPr lang="en-CA" sz="1200" dirty="0">
                <a:latin typeface="Times New Roman" panose="02020603050405020304" pitchFamily="18" charset="0"/>
                <a:ea typeface="Verdana" panose="020B0604030504040204" pitchFamily="34" charset="0"/>
                <a:cs typeface="Times New Roman" panose="02020603050405020304" pitchFamily="18" charset="0"/>
              </a:rPr>
              <a:t>Let us be open to Your guidance and direction,</a:t>
            </a:r>
          </a:p>
          <a:p>
            <a:r>
              <a:rPr lang="en-CA" sz="1200" dirty="0">
                <a:latin typeface="Times New Roman" panose="02020603050405020304" pitchFamily="18" charset="0"/>
                <a:ea typeface="Verdana" panose="020B0604030504040204" pitchFamily="34" charset="0"/>
                <a:cs typeface="Times New Roman" panose="02020603050405020304" pitchFamily="18" charset="0"/>
              </a:rPr>
              <a:t>Always ready and willing to do what we can to make this world a little better than it is.</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All Respond: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Guide us, Lord and show us what You want us to do.</a:t>
            </a:r>
          </a:p>
        </p:txBody>
      </p:sp>
      <p:sp>
        <p:nvSpPr>
          <p:cNvPr id="4" name="Slide Number Placeholder 3"/>
          <p:cNvSpPr>
            <a:spLocks noGrp="1"/>
          </p:cNvSpPr>
          <p:nvPr>
            <p:ph type="sldNum" sz="quarter" idx="5"/>
          </p:nvPr>
        </p:nvSpPr>
        <p:spPr/>
        <p:txBody>
          <a:bodyPr/>
          <a:lstStyle/>
          <a:p>
            <a:fld id="{8BAC0CC2-0228-4463-94F1-9F0D1F8114A2}" type="slidenum">
              <a:rPr lang="en-CA" smtClean="0"/>
              <a:t>30</a:t>
            </a:fld>
            <a:endParaRPr lang="en-CA"/>
          </a:p>
        </p:txBody>
      </p:sp>
    </p:spTree>
    <p:extLst>
      <p:ext uri="{BB962C8B-B14F-4D97-AF65-F5344CB8AC3E}">
        <p14:creationId xmlns:p14="http://schemas.microsoft.com/office/powerpoint/2010/main" val="3051277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Leader:</a:t>
            </a:r>
          </a:p>
          <a:p>
            <a:r>
              <a:rPr lang="en-CA" sz="1200" dirty="0">
                <a:latin typeface="Times New Roman" panose="02020603050405020304" pitchFamily="18" charset="0"/>
                <a:ea typeface="Verdana" panose="020B0604030504040204" pitchFamily="34" charset="0"/>
                <a:cs typeface="Times New Roman" panose="02020603050405020304" pitchFamily="18" charset="0"/>
              </a:rPr>
              <a:t>And if we every happen to feel overwhelmed by visions of great feats we much achieve,</a:t>
            </a:r>
          </a:p>
          <a:p>
            <a:r>
              <a:rPr lang="en-CA" sz="1200" dirty="0">
                <a:latin typeface="Times New Roman" panose="02020603050405020304" pitchFamily="18" charset="0"/>
                <a:ea typeface="Verdana" panose="020B0604030504040204" pitchFamily="34" charset="0"/>
                <a:cs typeface="Times New Roman" panose="02020603050405020304" pitchFamily="18" charset="0"/>
              </a:rPr>
              <a:t>Remind us that it was never Your intention that we</a:t>
            </a:r>
          </a:p>
          <a:p>
            <a:r>
              <a:rPr lang="en-CA" sz="1200" dirty="0">
                <a:latin typeface="Times New Roman" panose="02020603050405020304" pitchFamily="18" charset="0"/>
                <a:ea typeface="Verdana" panose="020B0604030504040204" pitchFamily="34" charset="0"/>
                <a:cs typeface="Times New Roman" panose="02020603050405020304" pitchFamily="18" charset="0"/>
              </a:rPr>
              <a:t>accomplish our life’s work alone or unaided.</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All Respond: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Dear Lord, give us the help and guidance we need to be the best we can be.</a:t>
            </a:r>
          </a:p>
        </p:txBody>
      </p:sp>
      <p:sp>
        <p:nvSpPr>
          <p:cNvPr id="4" name="Slide Number Placeholder 3"/>
          <p:cNvSpPr>
            <a:spLocks noGrp="1"/>
          </p:cNvSpPr>
          <p:nvPr>
            <p:ph type="sldNum" sz="quarter" idx="5"/>
          </p:nvPr>
        </p:nvSpPr>
        <p:spPr/>
        <p:txBody>
          <a:bodyPr/>
          <a:lstStyle/>
          <a:p>
            <a:fld id="{8BAC0CC2-0228-4463-94F1-9F0D1F8114A2}" type="slidenum">
              <a:rPr lang="en-CA" smtClean="0"/>
              <a:t>31</a:t>
            </a:fld>
            <a:endParaRPr lang="en-CA"/>
          </a:p>
        </p:txBody>
      </p:sp>
    </p:spTree>
    <p:extLst>
      <p:ext uri="{BB962C8B-B14F-4D97-AF65-F5344CB8AC3E}">
        <p14:creationId xmlns:p14="http://schemas.microsoft.com/office/powerpoint/2010/main" val="923381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Leader:</a:t>
            </a:r>
          </a:p>
          <a:p>
            <a:r>
              <a:rPr lang="en-CA" sz="1200" dirty="0">
                <a:latin typeface="Times New Roman" panose="02020603050405020304" pitchFamily="18" charset="0"/>
                <a:ea typeface="Verdana" panose="020B0604030504040204" pitchFamily="34" charset="0"/>
                <a:cs typeface="Times New Roman" panose="02020603050405020304" pitchFamily="18" charset="0"/>
              </a:rPr>
              <a:t>We are partners in God’s vision of fullness of life for all,</a:t>
            </a:r>
          </a:p>
          <a:p>
            <a:r>
              <a:rPr lang="en-CA" sz="1200" dirty="0">
                <a:latin typeface="Times New Roman" panose="02020603050405020304" pitchFamily="18" charset="0"/>
                <a:ea typeface="Verdana" panose="020B0604030504040204" pitchFamily="34" charset="0"/>
                <a:cs typeface="Times New Roman" panose="02020603050405020304" pitchFamily="18" charset="0"/>
              </a:rPr>
              <a:t>Partners in ministry of service</a:t>
            </a:r>
          </a:p>
          <a:p>
            <a:r>
              <a:rPr lang="en-CA" sz="1200" dirty="0">
                <a:latin typeface="Times New Roman" panose="02020603050405020304" pitchFamily="18" charset="0"/>
                <a:ea typeface="Verdana" panose="020B0604030504040204" pitchFamily="34" charset="0"/>
                <a:cs typeface="Times New Roman" panose="02020603050405020304" pitchFamily="18" charset="0"/>
              </a:rPr>
              <a:t>Partners in teaching, partners in healing and hope,</a:t>
            </a:r>
          </a:p>
          <a:p>
            <a:r>
              <a:rPr lang="en-CA" sz="1200" dirty="0">
                <a:latin typeface="Times New Roman" panose="02020603050405020304" pitchFamily="18" charset="0"/>
                <a:ea typeface="Verdana" panose="020B0604030504040204" pitchFamily="34" charset="0"/>
                <a:cs typeface="Times New Roman" panose="02020603050405020304" pitchFamily="18" charset="0"/>
              </a:rPr>
              <a:t>Together we celebrate each effort,</a:t>
            </a:r>
          </a:p>
          <a:p>
            <a:r>
              <a:rPr lang="en-CA" sz="1200" dirty="0">
                <a:latin typeface="Times New Roman" panose="02020603050405020304" pitchFamily="18" charset="0"/>
                <a:ea typeface="Verdana" panose="020B0604030504040204" pitchFamily="34" charset="0"/>
                <a:cs typeface="Times New Roman" panose="02020603050405020304" pitchFamily="18" charset="0"/>
              </a:rPr>
              <a:t>Each personal accomplishment and each success.</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All Respond: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Ours is the gift of care and concern,</a:t>
            </a:r>
          </a:p>
          <a:p>
            <a:r>
              <a:rPr lang="en-CA" sz="1200" dirty="0">
                <a:latin typeface="Times New Roman" panose="02020603050405020304" pitchFamily="18" charset="0"/>
                <a:ea typeface="Verdana" panose="020B0604030504040204" pitchFamily="34" charset="0"/>
                <a:cs typeface="Times New Roman" panose="02020603050405020304" pitchFamily="18" charset="0"/>
              </a:rPr>
              <a:t>Ours is the gift of knowledge and skill,</a:t>
            </a:r>
          </a:p>
          <a:p>
            <a:r>
              <a:rPr lang="en-CA" sz="1200" dirty="0">
                <a:latin typeface="Times New Roman" panose="02020603050405020304" pitchFamily="18" charset="0"/>
                <a:ea typeface="Verdana" panose="020B0604030504040204" pitchFamily="34" charset="0"/>
                <a:cs typeface="Times New Roman" panose="02020603050405020304" pitchFamily="18" charset="0"/>
              </a:rPr>
              <a:t>Ours is the gift of affirming the ways of a loving God.</a:t>
            </a:r>
          </a:p>
        </p:txBody>
      </p:sp>
      <p:sp>
        <p:nvSpPr>
          <p:cNvPr id="4" name="Slide Number Placeholder 3"/>
          <p:cNvSpPr>
            <a:spLocks noGrp="1"/>
          </p:cNvSpPr>
          <p:nvPr>
            <p:ph type="sldNum" sz="quarter" idx="5"/>
          </p:nvPr>
        </p:nvSpPr>
        <p:spPr/>
        <p:txBody>
          <a:bodyPr/>
          <a:lstStyle/>
          <a:p>
            <a:fld id="{8BAC0CC2-0228-4463-94F1-9F0D1F8114A2}" type="slidenum">
              <a:rPr lang="en-CA" smtClean="0"/>
              <a:t>32</a:t>
            </a:fld>
            <a:endParaRPr lang="en-CA"/>
          </a:p>
        </p:txBody>
      </p:sp>
    </p:spTree>
    <p:extLst>
      <p:ext uri="{BB962C8B-B14F-4D97-AF65-F5344CB8AC3E}">
        <p14:creationId xmlns:p14="http://schemas.microsoft.com/office/powerpoint/2010/main" val="1722590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Leader:</a:t>
            </a:r>
            <a:endParaRPr lang="en-CA"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Lord of life, give us Your spirit of wisdom and compassion.</a:t>
            </a:r>
            <a:endPar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 our path so we may know the way ahead</a:t>
            </a:r>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nd we strive to do Your work. </a:t>
            </a:r>
            <a:br>
              <a:rPr lang="en-CA"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n-CA"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CA"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RESPOND:</a:t>
            </a:r>
          </a:p>
          <a:p>
            <a:r>
              <a:rPr lang="en-CA"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God of life, bless </a:t>
            </a:r>
            <a:r>
              <a:rPr lang="en-CA"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CA"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Catholic Women’s League,</a:t>
            </a:r>
            <a:endParaRPr lang="en-CA"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CA"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Strengthen our partnership with each other</a:t>
            </a:r>
            <a:endParaRPr lang="en-CA"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CA"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deepen our fellowship with all.  </a:t>
            </a:r>
            <a:endParaRPr lang="en-CA" sz="12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33</a:t>
            </a:fld>
            <a:endParaRPr lang="en-CA"/>
          </a:p>
        </p:txBody>
      </p:sp>
    </p:spTree>
    <p:extLst>
      <p:ext uri="{BB962C8B-B14F-4D97-AF65-F5344CB8AC3E}">
        <p14:creationId xmlns:p14="http://schemas.microsoft.com/office/powerpoint/2010/main" val="1718982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 </a:t>
            </a:r>
          </a:p>
          <a:p>
            <a:r>
              <a:rPr lang="en-CA" dirty="0">
                <a:latin typeface="Times New Roman" panose="02020603050405020304" pitchFamily="18" charset="0"/>
                <a:ea typeface="Verdana" panose="020B0604030504040204" pitchFamily="34" charset="0"/>
                <a:cs typeface="Times New Roman" panose="02020603050405020304" pitchFamily="18" charset="0"/>
              </a:rPr>
              <a:t>Thank you everyone for taking the time to attend this workshop today. I hope that parts of the presentation today inspired all of you to…</a:t>
            </a:r>
            <a:br>
              <a:rPr lang="en-CA" i="1" dirty="0">
                <a:latin typeface="Times New Roman" panose="02020603050405020304" pitchFamily="18" charset="0"/>
                <a:ea typeface="Verdana" panose="020B0604030504040204" pitchFamily="34" charset="0"/>
                <a:cs typeface="Times New Roman" panose="02020603050405020304" pitchFamily="18" charset="0"/>
              </a:rPr>
            </a:br>
            <a:endParaRPr lang="en-CA" i="1" dirty="0">
              <a:latin typeface="Times New Roman" panose="02020603050405020304" pitchFamily="18" charset="0"/>
              <a:ea typeface="Verdana" panose="020B0604030504040204" pitchFamily="34" charset="0"/>
              <a:cs typeface="Times New Roman" panose="02020603050405020304" pitchFamily="18" charset="0"/>
            </a:endParaRPr>
          </a:p>
          <a:p>
            <a:r>
              <a:rPr lang="en-CA">
                <a:latin typeface="Times New Roman" panose="02020603050405020304" pitchFamily="18" charset="0"/>
                <a:ea typeface="Verdana" panose="020B0604030504040204" pitchFamily="34" charset="0"/>
                <a:cs typeface="Times New Roman" panose="02020603050405020304" pitchFamily="18" charset="0"/>
              </a:rPr>
              <a:t>TURN </a:t>
            </a:r>
            <a:r>
              <a:rPr lang="en-CA" dirty="0">
                <a:latin typeface="Times New Roman" panose="02020603050405020304" pitchFamily="18" charset="0"/>
                <a:ea typeface="Verdana" panose="020B0604030504040204" pitchFamily="34" charset="0"/>
                <a:cs typeface="Times New Roman" panose="02020603050405020304" pitchFamily="18" charset="0"/>
              </a:rPr>
              <a:t>ON YOUR SWITCH AND LET YOUR LIGHT SHINE! </a:t>
            </a:r>
          </a:p>
        </p:txBody>
      </p:sp>
      <p:sp>
        <p:nvSpPr>
          <p:cNvPr id="4" name="Slide Number Placeholder 3"/>
          <p:cNvSpPr>
            <a:spLocks noGrp="1"/>
          </p:cNvSpPr>
          <p:nvPr>
            <p:ph type="sldNum" sz="quarter" idx="5"/>
          </p:nvPr>
        </p:nvSpPr>
        <p:spPr/>
        <p:txBody>
          <a:bodyPr/>
          <a:lstStyle/>
          <a:p>
            <a:fld id="{8BAC0CC2-0228-4463-94F1-9F0D1F8114A2}" type="slidenum">
              <a:rPr lang="en-CA" smtClean="0"/>
              <a:t>34</a:t>
            </a:fld>
            <a:endParaRPr lang="en-CA"/>
          </a:p>
        </p:txBody>
      </p:sp>
    </p:spTree>
    <p:extLst>
      <p:ext uri="{BB962C8B-B14F-4D97-AF65-F5344CB8AC3E}">
        <p14:creationId xmlns:p14="http://schemas.microsoft.com/office/powerpoint/2010/main" val="80817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55" y="4473716"/>
            <a:ext cx="5559432" cy="3661028"/>
          </a:xfrm>
        </p:spPr>
        <p:txBody>
          <a:bodyPr/>
          <a:lstStyle/>
          <a:p>
            <a:pPr algn="l"/>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pPr algn="l">
              <a:lnSpc>
                <a:spcPct val="107000"/>
              </a:lnSpc>
            </a:pPr>
            <a:r>
              <a:rPr lang="en-CA" sz="1200" dirty="0">
                <a:latin typeface="Century" panose="02040604050505020304" pitchFamily="18" charset="0"/>
                <a:cs typeface="Times New Roman" panose="02020603050405020304" pitchFamily="18" charset="0"/>
              </a:rPr>
              <a:t>Lord, as we discern the meaning of our call to servant leadership, </a:t>
            </a:r>
            <a:br>
              <a:rPr lang="en-CA" sz="1200" dirty="0">
                <a:latin typeface="Century" panose="02040604050505020304" pitchFamily="18" charset="0"/>
                <a:cs typeface="Times New Roman" panose="02020603050405020304" pitchFamily="18" charset="0"/>
              </a:rPr>
            </a:br>
            <a:r>
              <a:rPr lang="en-CA" sz="1200" dirty="0">
                <a:latin typeface="Century" panose="02040604050505020304" pitchFamily="18" charset="0"/>
                <a:cs typeface="Times New Roman" panose="02020603050405020304" pitchFamily="18" charset="0"/>
              </a:rPr>
              <a:t>help us recognize the ways You seek to minister through our lives.</a:t>
            </a:r>
          </a:p>
          <a:p>
            <a:pPr algn="l">
              <a:lnSpc>
                <a:spcPct val="107000"/>
              </a:lnSpc>
            </a:pPr>
            <a:r>
              <a:rPr lang="en-CA" sz="1200" dirty="0">
                <a:latin typeface="Century" panose="02040604050505020304" pitchFamily="18" charset="0"/>
                <a:cs typeface="Times New Roman" panose="02020603050405020304" pitchFamily="18" charset="0"/>
              </a:rPr>
              <a:t>Inspired by the knowledge of Your abiding presence,</a:t>
            </a:r>
          </a:p>
          <a:p>
            <a:pPr algn="l">
              <a:lnSpc>
                <a:spcPct val="107000"/>
              </a:lnSpc>
            </a:pPr>
            <a:r>
              <a:rPr lang="en-CA" sz="1200" dirty="0">
                <a:latin typeface="Century" panose="02040604050505020304" pitchFamily="18" charset="0"/>
                <a:cs typeface="Times New Roman" panose="02020603050405020304" pitchFamily="18" charset="0"/>
              </a:rPr>
              <a:t>may we have the courage to reach out and support one another,</a:t>
            </a:r>
          </a:p>
          <a:p>
            <a:pPr algn="l">
              <a:lnSpc>
                <a:spcPct val="107000"/>
              </a:lnSpc>
            </a:pPr>
            <a:r>
              <a:rPr lang="en-CA" sz="1200" dirty="0">
                <a:latin typeface="Century" panose="02040604050505020304" pitchFamily="18" charset="0"/>
                <a:cs typeface="Times New Roman" panose="02020603050405020304" pitchFamily="18" charset="0"/>
              </a:rPr>
              <a:t>to stand firm in what is true,</a:t>
            </a:r>
          </a:p>
          <a:p>
            <a:pPr algn="l">
              <a:lnSpc>
                <a:spcPct val="107000"/>
              </a:lnSpc>
            </a:pPr>
            <a:r>
              <a:rPr lang="en-CA" sz="1200" dirty="0">
                <a:latin typeface="Century" panose="02040604050505020304" pitchFamily="18" charset="0"/>
                <a:cs typeface="Times New Roman" panose="02020603050405020304" pitchFamily="18" charset="0"/>
              </a:rPr>
              <a:t>to decrease when others should increase,</a:t>
            </a:r>
          </a:p>
          <a:p>
            <a:pPr algn="l">
              <a:lnSpc>
                <a:spcPct val="107000"/>
              </a:lnSpc>
            </a:pPr>
            <a:r>
              <a:rPr lang="en-CA" sz="1200" dirty="0">
                <a:latin typeface="Century" panose="02040604050505020304" pitchFamily="18" charset="0"/>
                <a:cs typeface="Times New Roman" panose="02020603050405020304" pitchFamily="18" charset="0"/>
              </a:rPr>
              <a:t>and to lead with vision and compassion,</a:t>
            </a:r>
          </a:p>
          <a:p>
            <a:pPr algn="l">
              <a:lnSpc>
                <a:spcPct val="107000"/>
              </a:lnSpc>
            </a:pPr>
            <a:r>
              <a:rPr lang="en-CA" sz="1200" dirty="0">
                <a:latin typeface="Century" panose="02040604050505020304" pitchFamily="18" charset="0"/>
                <a:cs typeface="Times New Roman" panose="02020603050405020304" pitchFamily="18" charset="0"/>
              </a:rPr>
              <a:t>as faithful followers of Jesus, Your Son.</a:t>
            </a:r>
            <a:br>
              <a:rPr lang="en-CA" sz="1200" dirty="0">
                <a:latin typeface="Century" panose="02040604050505020304" pitchFamily="18" charset="0"/>
                <a:cs typeface="Times New Roman" panose="02020603050405020304" pitchFamily="18" charset="0"/>
              </a:rPr>
            </a:br>
            <a:r>
              <a:rPr lang="en-CA" sz="1200" dirty="0">
                <a:latin typeface="Century" panose="02040604050505020304" pitchFamily="18" charset="0"/>
                <a:cs typeface="Times New Roman" panose="02020603050405020304" pitchFamily="18" charset="0"/>
              </a:rPr>
              <a:t>We make this prayer to You in His name.</a:t>
            </a:r>
          </a:p>
          <a:p>
            <a:pPr algn="l">
              <a:lnSpc>
                <a:spcPct val="107000"/>
              </a:lnSpc>
            </a:pPr>
            <a:r>
              <a:rPr lang="en-CA" sz="1200" dirty="0">
                <a:latin typeface="Century" panose="02040604050505020304" pitchFamily="18" charset="0"/>
                <a:cs typeface="Times New Roman" panose="02020603050405020304" pitchFamily="18" charset="0"/>
              </a:rPr>
              <a:t>Amen.</a:t>
            </a:r>
            <a:endParaRPr lang="en-CA" sz="1200" dirty="0">
              <a:latin typeface="Century Gothic" panose="020B0502020202020204" pitchFamily="34" charset="0"/>
            </a:endParaRPr>
          </a:p>
          <a:p>
            <a:br>
              <a:rPr lang="en-CA" sz="1200" i="1" dirty="0">
                <a:latin typeface="Times New Roman" panose="02020603050405020304" pitchFamily="18" charset="0"/>
                <a:ea typeface="Verdana" panose="020B0604030504040204" pitchFamily="34" charset="0"/>
                <a:cs typeface="Times New Roman" panose="02020603050405020304" pitchFamily="18" charset="0"/>
              </a:rPr>
            </a:br>
            <a:r>
              <a:rPr lang="en-CA" sz="1200" dirty="0">
                <a:latin typeface="Times New Roman" panose="02020603050405020304" pitchFamily="18" charset="0"/>
                <a:ea typeface="Verdana" panose="020B0604030504040204" pitchFamily="34" charset="0"/>
                <a:cs typeface="Times New Roman" panose="02020603050405020304" pitchFamily="18" charset="0"/>
              </a:rPr>
              <a:t>This prayer truly speaks to the JOY of LEADERSHIP.  </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And so we begin.</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t>
            </a:r>
          </a:p>
          <a:p>
            <a:r>
              <a:rPr lang="en-CA" sz="1200" i="1" dirty="0">
                <a:latin typeface="Times New Roman" panose="02020603050405020304" pitchFamily="18" charset="0"/>
                <a:ea typeface="Verdana" panose="020B0604030504040204" pitchFamily="34" charset="0"/>
                <a:cs typeface="Times New Roman" panose="02020603050405020304" pitchFamily="18" charset="0"/>
              </a:rPr>
              <a:t>Source: A Prayer for the Servant Leader, playlikeachampion.org/single-post/2018/09/05/daily-prayers-for-champions-9518</a:t>
            </a:r>
          </a:p>
        </p:txBody>
      </p:sp>
      <p:sp>
        <p:nvSpPr>
          <p:cNvPr id="4" name="Slide Number Placeholder 3"/>
          <p:cNvSpPr>
            <a:spLocks noGrp="1"/>
          </p:cNvSpPr>
          <p:nvPr>
            <p:ph type="sldNum" sz="quarter" idx="5"/>
          </p:nvPr>
        </p:nvSpPr>
        <p:spPr/>
        <p:txBody>
          <a:bodyPr/>
          <a:lstStyle/>
          <a:p>
            <a:fld id="{8BAC0CC2-0228-4463-94F1-9F0D1F8114A2}" type="slidenum">
              <a:rPr lang="en-CA" smtClean="0"/>
              <a:t>4</a:t>
            </a:fld>
            <a:endParaRPr lang="en-CA"/>
          </a:p>
        </p:txBody>
      </p:sp>
    </p:spTree>
    <p:extLst>
      <p:ext uri="{BB962C8B-B14F-4D97-AF65-F5344CB8AC3E}">
        <p14:creationId xmlns:p14="http://schemas.microsoft.com/office/powerpoint/2010/main" val="375890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884238"/>
            <a:ext cx="5578475" cy="3138487"/>
          </a:xfrm>
        </p:spPr>
      </p:sp>
      <p:sp>
        <p:nvSpPr>
          <p:cNvPr id="3" name="Notes Placeholder 2"/>
          <p:cNvSpPr>
            <a:spLocks noGrp="1"/>
          </p:cNvSpPr>
          <p:nvPr>
            <p:ph type="body" idx="1"/>
          </p:nvPr>
        </p:nvSpPr>
        <p:spPr>
          <a:xfrm>
            <a:off x="700413" y="4473715"/>
            <a:ext cx="5609574" cy="4731512"/>
          </a:xfrm>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“We are indeed the light of the world—but only if our switch is turned on” </a:t>
            </a:r>
            <a:r>
              <a:rPr lang="en-CA" sz="1200" i="0" dirty="0">
                <a:latin typeface="Times New Roman" panose="02020603050405020304" pitchFamily="18" charset="0"/>
                <a:ea typeface="Verdana" panose="020B0604030504040204" pitchFamily="34" charset="0"/>
                <a:cs typeface="Times New Roman" panose="02020603050405020304" pitchFamily="18" charset="0"/>
              </a:rPr>
              <a:t>(John Hagee)</a:t>
            </a:r>
            <a:r>
              <a:rPr lang="en-CA" sz="1200" i="1" dirty="0">
                <a:latin typeface="Times New Roman" panose="02020603050405020304" pitchFamily="18" charset="0"/>
                <a:ea typeface="Verdana" panose="020B0604030504040204" pitchFamily="34" charset="0"/>
                <a:cs typeface="Times New Roman" panose="02020603050405020304" pitchFamily="18" charset="0"/>
              </a:rPr>
              <a:t>.</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As members, we all want to make a difference in the world and do God’s work. But, to do this, we all need to turn our switch on.</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t>
            </a:r>
          </a:p>
          <a:p>
            <a:r>
              <a:rPr lang="en-CA" sz="1200" i="1" dirty="0">
                <a:latin typeface="Times New Roman" panose="02020603050405020304" pitchFamily="18" charset="0"/>
                <a:ea typeface="Verdana" panose="020B0604030504040204" pitchFamily="34"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8BAC0CC2-0228-4463-94F1-9F0D1F8114A2}" type="slidenum">
              <a:rPr lang="en-CA" smtClean="0"/>
              <a:t>5</a:t>
            </a:fld>
            <a:endParaRPr lang="en-CA"/>
          </a:p>
        </p:txBody>
      </p:sp>
    </p:spTree>
    <p:extLst>
      <p:ext uri="{BB962C8B-B14F-4D97-AF65-F5344CB8AC3E}">
        <p14:creationId xmlns:p14="http://schemas.microsoft.com/office/powerpoint/2010/main" val="363122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br>
              <a:rPr lang="en-CA" sz="1200" b="1" dirty="0">
                <a:highlight>
                  <a:srgbClr val="FFFF00"/>
                </a:highlight>
                <a:latin typeface="Times New Roman" panose="02020603050405020304" pitchFamily="18" charset="0"/>
                <a:ea typeface="Verdana" panose="020B0604030504040204" pitchFamily="34" charset="0"/>
                <a:cs typeface="Times New Roman" panose="02020603050405020304" pitchFamily="18" charset="0"/>
              </a:rPr>
            </a:br>
            <a:r>
              <a:rPr lang="en-CA" sz="1200" dirty="0">
                <a:latin typeface="Times New Roman" panose="02020603050405020304" pitchFamily="18" charset="0"/>
                <a:ea typeface="Verdana" panose="020B0604030504040204" pitchFamily="34" charset="0"/>
                <a:cs typeface="Times New Roman" panose="02020603050405020304" pitchFamily="18" charset="0"/>
              </a:rPr>
              <a:t>You are all familiar with the beatitudes from the gospel of Matthew. Today we will look at the beatitudes from the view of someone in a leadership role.</a:t>
            </a: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At first glance, the beatitudes may seem impossible to fulfill, but in the beatitudes (Matthew 5:1-12), Jesus declares that those blessed have already obtained this blessing.</a:t>
            </a: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The beatitudes are not a judgment against all who fail to measure up.</a:t>
            </a:r>
          </a:p>
          <a:p>
            <a:pPr marL="171450" indent="-171450">
              <a:buFont typeface="Arial" panose="020B0604020202020204" pitchFamily="34" charset="0"/>
              <a:buChar char="•"/>
            </a:pPr>
            <a:r>
              <a:rPr lang="en-CA" sz="1200" dirty="0">
                <a:latin typeface="Times New Roman" panose="02020603050405020304" pitchFamily="18" charset="0"/>
                <a:ea typeface="Verdana" panose="020B0604030504040204" pitchFamily="34" charset="0"/>
                <a:cs typeface="Times New Roman" panose="02020603050405020304" pitchFamily="18" charset="0"/>
              </a:rPr>
              <a:t>Instead, they are a blessing for any who trust in the Lord and use their God-given blessings to fulfill the League’s mission by serving God’s people.</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So we ask ourselves, is my switch turned on?  </a:t>
            </a:r>
          </a:p>
        </p:txBody>
      </p:sp>
      <p:sp>
        <p:nvSpPr>
          <p:cNvPr id="4" name="Slide Number Placeholder 3"/>
          <p:cNvSpPr>
            <a:spLocks noGrp="1"/>
          </p:cNvSpPr>
          <p:nvPr>
            <p:ph type="sldNum" sz="quarter" idx="5"/>
          </p:nvPr>
        </p:nvSpPr>
        <p:spPr/>
        <p:txBody>
          <a:bodyPr/>
          <a:lstStyle/>
          <a:p>
            <a:fld id="{8BAC0CC2-0228-4463-94F1-9F0D1F8114A2}" type="slidenum">
              <a:rPr lang="en-CA" smtClean="0"/>
              <a:t>6</a:t>
            </a:fld>
            <a:endParaRPr lang="en-CA"/>
          </a:p>
        </p:txBody>
      </p:sp>
    </p:spTree>
    <p:extLst>
      <p:ext uri="{BB962C8B-B14F-4D97-AF65-F5344CB8AC3E}">
        <p14:creationId xmlns:p14="http://schemas.microsoft.com/office/powerpoint/2010/main" val="416330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406400"/>
            <a:ext cx="5578475" cy="3138488"/>
          </a:xfrm>
        </p:spPr>
      </p:sp>
      <p:sp>
        <p:nvSpPr>
          <p:cNvPr id="3" name="Notes Placeholder 2"/>
          <p:cNvSpPr>
            <a:spLocks noGrp="1"/>
          </p:cNvSpPr>
          <p:nvPr>
            <p:ph type="body" idx="1"/>
          </p:nvPr>
        </p:nvSpPr>
        <p:spPr>
          <a:xfrm>
            <a:off x="700413" y="3873238"/>
            <a:ext cx="5609574" cy="5294263"/>
          </a:xfrm>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endParaRPr lang="en-CA" sz="1200" b="1" i="1" dirty="0">
              <a:highlight>
                <a:srgbClr val="FFFF00"/>
              </a:highlight>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Jesus tells us how to let our light shine. “… Let your light shine before others, so that they may see your good works and give glory to your Father in heaven” (Mt 5:16).</a:t>
            </a:r>
          </a:p>
          <a:p>
            <a:r>
              <a:rPr lang="en-CA" sz="1200" dirty="0">
                <a:latin typeface="Times New Roman" panose="02020603050405020304" pitchFamily="18" charset="0"/>
                <a:ea typeface="Verdana" panose="020B0604030504040204" pitchFamily="34" charset="0"/>
                <a:cs typeface="Times New Roman" panose="02020603050405020304" pitchFamily="18" charset="0"/>
              </a:rPr>
              <a:t>This verse contains the specific purpose for why we should let our light shine.</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We serve for the glory of God. Matthew reminds us to let our light shine in order to give glory to God. Isn’t that really why we all do what we do?  </a:t>
            </a:r>
          </a:p>
          <a:p>
            <a:endParaRPr lang="en-CA" sz="1200" i="1"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Be thankful for the gifts you have received. God has given you specific blessings to meet the needs of His people. Let’s not hide those gifts.  </a:t>
            </a:r>
            <a:endParaRPr lang="en-CA" sz="1200" i="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7</a:t>
            </a:fld>
            <a:endParaRPr lang="en-CA"/>
          </a:p>
        </p:txBody>
      </p:sp>
    </p:spTree>
    <p:extLst>
      <p:ext uri="{BB962C8B-B14F-4D97-AF65-F5344CB8AC3E}">
        <p14:creationId xmlns:p14="http://schemas.microsoft.com/office/powerpoint/2010/main" val="237039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5"/>
            <a:ext cx="5609574" cy="4253645"/>
          </a:xfrm>
        </p:spPr>
        <p:txBody>
          <a:bodyPr/>
          <a:lstStyle/>
          <a:p>
            <a:r>
              <a:rPr lang="en-CA" b="1" i="1" dirty="0">
                <a:latin typeface="Times New Roman" panose="02020603050405020304" pitchFamily="18" charset="0"/>
                <a:ea typeface="Verdana" panose="020B0604030504040204" pitchFamily="34" charset="0"/>
                <a:cs typeface="Times New Roman" panose="02020603050405020304" pitchFamily="18" charset="0"/>
              </a:rPr>
              <a:t>READ:</a:t>
            </a:r>
            <a:br>
              <a:rPr lang="en-CA" dirty="0">
                <a:latin typeface="Times New Roman" panose="02020603050405020304" pitchFamily="18" charset="0"/>
                <a:ea typeface="Verdana" panose="020B0604030504040204" pitchFamily="34" charset="0"/>
                <a:cs typeface="Times New Roman" panose="02020603050405020304" pitchFamily="18" charset="0"/>
              </a:rPr>
            </a:br>
            <a:r>
              <a:rPr lang="en-CA" dirty="0">
                <a:latin typeface="Times New Roman" panose="02020603050405020304" pitchFamily="18" charset="0"/>
                <a:ea typeface="Verdana" panose="020B0604030504040204" pitchFamily="34" charset="0"/>
                <a:cs typeface="Times New Roman" panose="02020603050405020304" pitchFamily="18" charset="0"/>
              </a:rPr>
              <a:t>Let’s pause at this point and take a few minutes to reflect quietly on some of the following questions. Sit back, relax and think about how you would answer.</a:t>
            </a:r>
          </a:p>
          <a:p>
            <a:endParaRPr lang="en-CA" dirty="0">
              <a:latin typeface="Times New Roman" panose="02020603050405020304" pitchFamily="18" charset="0"/>
              <a:ea typeface="Verdana" panose="020B0604030504040204" pitchFamily="34" charset="0"/>
              <a:cs typeface="Times New Roman" panose="02020603050405020304" pitchFamily="18" charset="0"/>
            </a:endParaRPr>
          </a:p>
          <a:p>
            <a:pPr marL="228600" indent="-228600">
              <a:buFont typeface="+mj-lt"/>
              <a:buAutoNum type="arabicPeriod"/>
            </a:pPr>
            <a:r>
              <a:rPr lang="en-CA" dirty="0">
                <a:latin typeface="Times New Roman" panose="02020603050405020304" pitchFamily="18" charset="0"/>
                <a:ea typeface="Verdana" panose="020B0604030504040204" pitchFamily="34" charset="0"/>
                <a:cs typeface="Times New Roman" panose="02020603050405020304" pitchFamily="18" charset="0"/>
              </a:rPr>
              <a:t>Do you ever consider the gifts YOU have received? How often do you say, “Wow! How blessed am I?” or “So happy I was able to help you with that”?</a:t>
            </a:r>
          </a:p>
          <a:p>
            <a:pPr marL="228600" indent="-228600">
              <a:buFont typeface="+mj-lt"/>
              <a:buAutoNum type="arabicPeriod"/>
            </a:pPr>
            <a:endParaRPr lang="en-CA" dirty="0">
              <a:latin typeface="Times New Roman" panose="02020603050405020304" pitchFamily="18" charset="0"/>
              <a:ea typeface="Verdana" panose="020B0604030504040204" pitchFamily="34" charset="0"/>
              <a:cs typeface="Times New Roman" panose="02020603050405020304" pitchFamily="18" charset="0"/>
            </a:endParaRPr>
          </a:p>
          <a:p>
            <a:pPr marL="228600" indent="-228600">
              <a:buFont typeface="+mj-lt"/>
              <a:buAutoNum type="arabicPeriod"/>
            </a:pPr>
            <a:r>
              <a:rPr lang="en-CA" dirty="0">
                <a:latin typeface="Times New Roman" panose="02020603050405020304" pitchFamily="18" charset="0"/>
                <a:ea typeface="Verdana" panose="020B0604030504040204" pitchFamily="34" charset="0"/>
                <a:cs typeface="Times New Roman" panose="02020603050405020304" pitchFamily="18" charset="0"/>
              </a:rPr>
              <a:t>Do you ever stop to give God thanks for those gifts? How often are you faced with a difficult challenge or dilemma and surprise yourself when you find the courage and skill to push through that challenge? Do you stop to give God thanks?</a:t>
            </a:r>
          </a:p>
          <a:p>
            <a:pPr marL="228600" indent="-228600">
              <a:buFont typeface="+mj-lt"/>
              <a:buAutoNum type="arabicPeriod"/>
            </a:pPr>
            <a:endParaRPr lang="en-CA" dirty="0">
              <a:latin typeface="Times New Roman" panose="02020603050405020304" pitchFamily="18" charset="0"/>
              <a:ea typeface="Verdana" panose="020B0604030504040204" pitchFamily="34" charset="0"/>
              <a:cs typeface="Times New Roman" panose="02020603050405020304" pitchFamily="18" charset="0"/>
            </a:endParaRPr>
          </a:p>
          <a:p>
            <a:pPr marL="228600" indent="-228600">
              <a:buFont typeface="+mj-lt"/>
              <a:buAutoNum type="arabicPeriod"/>
            </a:pPr>
            <a:r>
              <a:rPr lang="en-CA" dirty="0">
                <a:latin typeface="Times New Roman" panose="02020603050405020304" pitchFamily="18" charset="0"/>
                <a:ea typeface="Verdana" panose="020B0604030504040204" pitchFamily="34" charset="0"/>
                <a:cs typeface="Times New Roman" panose="02020603050405020304" pitchFamily="18" charset="0"/>
              </a:rPr>
              <a:t>Do you ever hesitate to use your gifts? Perhaps because you’re afraid you will fail?</a:t>
            </a:r>
          </a:p>
          <a:p>
            <a:pPr marL="228600" indent="-228600">
              <a:buFont typeface="+mj-lt"/>
              <a:buAutoNum type="arabicPeriod"/>
            </a:pPr>
            <a:endParaRPr lang="en-CA" dirty="0">
              <a:latin typeface="Times New Roman" panose="02020603050405020304" pitchFamily="18" charset="0"/>
              <a:ea typeface="Verdana" panose="020B0604030504040204" pitchFamily="34" charset="0"/>
              <a:cs typeface="Times New Roman" panose="02020603050405020304" pitchFamily="18" charset="0"/>
            </a:endParaRPr>
          </a:p>
          <a:p>
            <a:pPr marL="228600" indent="-228600">
              <a:buFont typeface="+mj-lt"/>
              <a:buAutoNum type="arabicPeriod"/>
            </a:pPr>
            <a:r>
              <a:rPr lang="en-CA" dirty="0">
                <a:latin typeface="Times New Roman" panose="02020603050405020304" pitchFamily="18" charset="0"/>
                <a:ea typeface="Verdana" panose="020B0604030504040204" pitchFamily="34" charset="0"/>
                <a:cs typeface="Times New Roman" panose="02020603050405020304" pitchFamily="18" charset="0"/>
              </a:rPr>
              <a:t>Be not afraid and trust in God to take you where He wants you to go.  </a:t>
            </a:r>
            <a:endParaRPr lang="en-CA"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8</a:t>
            </a:fld>
            <a:endParaRPr lang="en-CA"/>
          </a:p>
        </p:txBody>
      </p:sp>
    </p:spTree>
    <p:extLst>
      <p:ext uri="{BB962C8B-B14F-4D97-AF65-F5344CB8AC3E}">
        <p14:creationId xmlns:p14="http://schemas.microsoft.com/office/powerpoint/2010/main" val="312120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162050"/>
            <a:ext cx="5575300" cy="3136900"/>
          </a:xfrm>
        </p:spPr>
      </p:sp>
      <p:sp>
        <p:nvSpPr>
          <p:cNvPr id="3" name="Notes Placeholder 2"/>
          <p:cNvSpPr>
            <a:spLocks noGrp="1"/>
          </p:cNvSpPr>
          <p:nvPr>
            <p:ph type="body" idx="1"/>
          </p:nvPr>
        </p:nvSpPr>
        <p:spPr>
          <a:xfrm>
            <a:off x="700413" y="4473715"/>
            <a:ext cx="5609574" cy="3951835"/>
          </a:xfrm>
        </p:spPr>
        <p:txBody>
          <a:bodyPr/>
          <a:lstStyle/>
          <a:p>
            <a:r>
              <a:rPr lang="en-CA" sz="1200" b="1" i="1" dirty="0">
                <a:latin typeface="Times New Roman" panose="02020603050405020304" pitchFamily="18" charset="0"/>
                <a:ea typeface="Verdana" panose="020B0604030504040204" pitchFamily="34" charset="0"/>
                <a:cs typeface="Times New Roman" panose="02020603050405020304" pitchFamily="18" charset="0"/>
              </a:rPr>
              <a:t>READ:</a:t>
            </a:r>
          </a:p>
          <a:p>
            <a:r>
              <a:rPr lang="en-CA" sz="1200" dirty="0">
                <a:latin typeface="Times New Roman" panose="02020603050405020304" pitchFamily="18" charset="0"/>
                <a:ea typeface="Verdana" panose="020B0604030504040204" pitchFamily="34" charset="0"/>
                <a:cs typeface="Times New Roman" panose="02020603050405020304" pitchFamily="18" charset="0"/>
              </a:rPr>
              <a:t>“Blessed is the leader who knows where she is going, why she is going, and how to get there.”</a:t>
            </a:r>
          </a:p>
          <a:p>
            <a:endParaRPr lang="en-CA" sz="1200" b="0" i="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b="0" i="0" dirty="0">
                <a:latin typeface="Times New Roman" panose="02020603050405020304" pitchFamily="18" charset="0"/>
                <a:ea typeface="Verdana" panose="020B0604030504040204" pitchFamily="34" charset="0"/>
                <a:cs typeface="Times New Roman" panose="02020603050405020304" pitchFamily="18" charset="0"/>
              </a:rPr>
              <a:t>A leader remembers the true success of a ministry depends on Jesus. Before she steps into a leadership role, she starts with prayer and asks for God’s wisdom and guidance.  </a:t>
            </a:r>
          </a:p>
          <a:p>
            <a:endParaRPr lang="en-CA" sz="1200" i="1"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This statement reminds us that we are never alone. God is always with us. After all, He’s already blessed us with the gifts we need to do His work.</a:t>
            </a:r>
          </a:p>
          <a:p>
            <a:endParaRPr lang="en-CA" sz="1200" dirty="0">
              <a:latin typeface="Times New Roman" panose="02020603050405020304" pitchFamily="18" charset="0"/>
              <a:ea typeface="Verdana" panose="020B0604030504040204" pitchFamily="34" charset="0"/>
              <a:cs typeface="Times New Roman" panose="02020603050405020304" pitchFamily="18" charset="0"/>
            </a:endParaRPr>
          </a:p>
          <a:p>
            <a:r>
              <a:rPr lang="en-CA" sz="1200" dirty="0">
                <a:latin typeface="Times New Roman" panose="02020603050405020304" pitchFamily="18" charset="0"/>
                <a:ea typeface="Verdana" panose="020B0604030504040204" pitchFamily="34" charset="0"/>
                <a:cs typeface="Times New Roman" panose="02020603050405020304" pitchFamily="18" charset="0"/>
              </a:rPr>
              <a:t>---</a:t>
            </a: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Beatitude source: The Joy of Leadership, reprinted from Leading the League: A Comprehensive Teaching Manual.</a:t>
            </a:r>
          </a:p>
          <a:p>
            <a:pPr defTabSz="904159">
              <a:defRPr/>
            </a:pPr>
            <a:r>
              <a:rPr lang="en-CA" sz="1200" i="1" dirty="0">
                <a:latin typeface="Times New Roman" panose="02020603050405020304" pitchFamily="18" charset="0"/>
                <a:ea typeface="Verdana" panose="020B0604030504040204" pitchFamily="34" charset="0"/>
                <a:cs typeface="Times New Roman" panose="02020603050405020304" pitchFamily="18" charset="0"/>
              </a:rPr>
              <a:t>Image source: PowerPoint Stock Images</a:t>
            </a:r>
          </a:p>
          <a:p>
            <a:endParaRPr lang="en-CA" sz="14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BAC0CC2-0228-4463-94F1-9F0D1F8114A2}" type="slidenum">
              <a:rPr lang="en-CA" smtClean="0"/>
              <a:t>9</a:t>
            </a:fld>
            <a:endParaRPr lang="en-CA"/>
          </a:p>
        </p:txBody>
      </p:sp>
    </p:spTree>
    <p:extLst>
      <p:ext uri="{BB962C8B-B14F-4D97-AF65-F5344CB8AC3E}">
        <p14:creationId xmlns:p14="http://schemas.microsoft.com/office/powerpoint/2010/main" val="2653630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a:xfrm>
            <a:off x="105084" y="6386679"/>
            <a:ext cx="2706690" cy="365125"/>
          </a:xfrm>
        </p:spPr>
        <p:txBody>
          <a:bodyPr/>
          <a:lstStyle>
            <a:lvl1pPr algn="l">
              <a:defRPr/>
            </a:lvl1pPr>
          </a:lstStyle>
          <a:p>
            <a:fld id="{F6CCBF3A-D7FB-4B97-8FD5-6FFB20CB1E84}" type="datetimeFigureOut">
              <a:rPr lang="en-US" smtClean="0"/>
              <a:pPr/>
              <a:t>7/4/2023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a:xfrm>
            <a:off x="6918978" y="6386679"/>
            <a:ext cx="2973522" cy="365125"/>
          </a:xfrm>
        </p:spPr>
        <p:txBody>
          <a:bodyPr/>
          <a:lstStyle/>
          <a:p>
            <a:endParaRPr lang="en-US" dirty="0"/>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dirty="0"/>
          </a:p>
        </p:txBody>
      </p:sp>
      <p:pic>
        <p:nvPicPr>
          <p:cNvPr id="8" name="Picture 7">
            <a:extLst>
              <a:ext uri="{FF2B5EF4-FFF2-40B4-BE49-F238E27FC236}">
                <a16:creationId xmlns:a16="http://schemas.microsoft.com/office/drawing/2014/main" id="{A7E6ACED-B9BA-CCA1-C2B4-301D3CBF3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1996" cy="856210"/>
          </a:xfrm>
          <a:prstGeom prst="rect">
            <a:avLst/>
          </a:prstGeom>
        </p:spPr>
      </p:pic>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0" y="-3622"/>
            <a:ext cx="12191996" cy="789565"/>
          </a:xfrm>
        </p:spPr>
        <p:txBody>
          <a:bodyPr anchor="b">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86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4C63510-371A-7CCD-BC49-B1B5A1B70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873"/>
            <a:ext cx="1581219" cy="6981861"/>
          </a:xfrm>
          <a:prstGeom prst="rect">
            <a:avLst/>
          </a:prstGeom>
        </p:spPr>
      </p:pic>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2114492" y="217521"/>
            <a:ext cx="9482271" cy="1116811"/>
          </a:xfrm>
        </p:spPr>
        <p:txBody>
          <a:bodyPr>
            <a:normAutofit/>
          </a:bodyPr>
          <a:lstStyle>
            <a:lvl1pPr>
              <a:defRPr sz="4000"/>
            </a:lvl1pPr>
          </a:lstStyle>
          <a:p>
            <a:r>
              <a:rPr lang="en-US" dirty="0"/>
              <a:t>Click to edit Master title style</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7/4/2023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7763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7/4/2023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85307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EB1B72F-1F12-2D42-32CA-11B0A49756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5023201" cy="6898941"/>
          </a:xfrm>
          <a:prstGeom prst="rect">
            <a:avLst/>
          </a:prstGeom>
        </p:spPr>
      </p:pic>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a:xfrm>
            <a:off x="5514798" y="6356350"/>
            <a:ext cx="1008292" cy="365125"/>
          </a:xfrm>
        </p:spPr>
        <p:txBody>
          <a:bodyPr/>
          <a:lstStyle>
            <a:lvl1pPr algn="l">
              <a:defRPr/>
            </a:lvl1pPr>
          </a:lstStyle>
          <a:p>
            <a:fld id="{F6CCBF3A-D7FB-4B97-8FD5-6FFB20CB1E84}" type="datetimeFigureOut">
              <a:rPr lang="en-US" smtClean="0"/>
              <a:pPr/>
              <a:t>7/4/2023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a:xfrm>
            <a:off x="6616930" y="6356350"/>
            <a:ext cx="4488874" cy="365125"/>
          </a:xfrm>
        </p:spPr>
        <p:txBody>
          <a:bodyPr/>
          <a:lstStyle>
            <a:lvl1pPr algn="ctr">
              <a:defRPr/>
            </a:lvl1pPr>
          </a:lstStyle>
          <a:p>
            <a:r>
              <a:rPr lang="en-US"/>
              <a:t>The Catholic Women’s League of Canada</a:t>
            </a:r>
            <a:endParaRPr lang="en-US" dirty="0"/>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lvl1pPr>
              <a:defRPr/>
            </a:lvl1pPr>
          </a:lstStyle>
          <a:p>
            <a:r>
              <a:rPr lang="en-US" dirty="0"/>
              <a:t>Page # </a:t>
            </a:r>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529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B8C15FD-0E0C-C6E4-CF1A-72450E1A30D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9642" y="0"/>
            <a:ext cx="12649663" cy="7067372"/>
          </a:xfrm>
          <a:prstGeom prst="rect">
            <a:avLst/>
          </a:prstGeom>
        </p:spPr>
      </p:pic>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7/4/2023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5110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9F61-06E2-06D6-50DA-7B7D5347D0F2}"/>
              </a:ext>
            </a:extLst>
          </p:cNvPr>
          <p:cNvSpPr>
            <a:spLocks noGrp="1"/>
          </p:cNvSpPr>
          <p:nvPr>
            <p:ph type="title"/>
          </p:nvPr>
        </p:nvSpPr>
        <p:spPr>
          <a:xfrm>
            <a:off x="1915936" y="150092"/>
            <a:ext cx="10028413" cy="1013871"/>
          </a:xfrm>
        </p:spPr>
        <p:txBody>
          <a:bodyPr>
            <a:normAutofit fontScale="90000"/>
          </a:bodyPr>
          <a:lstStyle/>
          <a:p>
            <a:pPr algn="ctr"/>
            <a:r>
              <a:rPr lang="en-CA" sz="3600" b="1" dirty="0"/>
              <a:t>Joy of Leadership: Leadership in the League</a:t>
            </a:r>
            <a:br>
              <a:rPr lang="en-CA" sz="3200" dirty="0"/>
            </a:br>
            <a:r>
              <a:rPr lang="en-CA" sz="3300" dirty="0">
                <a:solidFill>
                  <a:srgbClr val="FF0000"/>
                </a:solidFill>
              </a:rPr>
              <a:t>Before You Start</a:t>
            </a:r>
          </a:p>
        </p:txBody>
      </p:sp>
      <p:sp>
        <p:nvSpPr>
          <p:cNvPr id="4" name="TextBox 3">
            <a:extLst>
              <a:ext uri="{FF2B5EF4-FFF2-40B4-BE49-F238E27FC236}">
                <a16:creationId xmlns:a16="http://schemas.microsoft.com/office/drawing/2014/main" id="{98232DA6-C83B-B25B-E943-F666FB825C82}"/>
              </a:ext>
            </a:extLst>
          </p:cNvPr>
          <p:cNvSpPr txBox="1"/>
          <p:nvPr/>
        </p:nvSpPr>
        <p:spPr>
          <a:xfrm>
            <a:off x="1915936" y="1876376"/>
            <a:ext cx="9684580" cy="4426853"/>
          </a:xfrm>
          <a:prstGeom prst="rect">
            <a:avLst/>
          </a:prstGeom>
          <a:noFill/>
        </p:spPr>
        <p:txBody>
          <a:bodyPr wrap="square" rtlCol="0">
            <a:spAutoFit/>
          </a:bodyPr>
          <a:lstStyle/>
          <a:p>
            <a:pPr marL="342900" indent="-342900">
              <a:spcAft>
                <a:spcPts val="1000"/>
              </a:spcAft>
              <a:buFont typeface="+mj-lt"/>
              <a:buAutoNum type="arabicPeriod"/>
            </a:pPr>
            <a:r>
              <a:rPr lang="en-CA" sz="2400" dirty="0">
                <a:latin typeface="Century" panose="02040604050505020304" pitchFamily="18" charset="0"/>
                <a:cs typeface="Arial" panose="020B0604020202020204" pitchFamily="34" charset="0"/>
              </a:rPr>
              <a:t>This workshop can be presented in person or online.</a:t>
            </a:r>
          </a:p>
          <a:p>
            <a:pPr marL="342900" indent="-342900">
              <a:spcAft>
                <a:spcPts val="1000"/>
              </a:spcAft>
              <a:buFont typeface="+mj-lt"/>
              <a:buAutoNum type="arabicPeriod"/>
            </a:pPr>
            <a:r>
              <a:rPr lang="en-CA" sz="2400" dirty="0">
                <a:latin typeface="Century" panose="02040604050505020304" pitchFamily="18" charset="0"/>
                <a:cs typeface="Arial" panose="020B0604020202020204" pitchFamily="34" charset="0"/>
              </a:rPr>
              <a:t>Practice, practice, practice!</a:t>
            </a:r>
          </a:p>
          <a:p>
            <a:pPr marL="342900" indent="-342900">
              <a:spcAft>
                <a:spcPts val="1000"/>
              </a:spcAft>
              <a:buFont typeface="+mj-lt"/>
              <a:buAutoNum type="arabicPeriod"/>
            </a:pPr>
            <a:r>
              <a:rPr lang="en-CA" sz="2400" dirty="0">
                <a:latin typeface="Century" panose="02040604050505020304" pitchFamily="18" charset="0"/>
                <a:cs typeface="Arial" panose="020B0604020202020204" pitchFamily="34" charset="0"/>
              </a:rPr>
              <a:t>Print the PowerPoint presentation using the print layout called “Notes Pages” so that you know what to say with each slide.</a:t>
            </a:r>
          </a:p>
          <a:p>
            <a:pPr marL="342900" indent="-342900">
              <a:spcAft>
                <a:spcPts val="1000"/>
              </a:spcAft>
              <a:buFont typeface="+mj-lt"/>
              <a:buAutoNum type="arabicPeriod"/>
            </a:pPr>
            <a:r>
              <a:rPr lang="en-CA" sz="2400" dirty="0">
                <a:latin typeface="Century" panose="02040604050505020304" pitchFamily="18" charset="0"/>
                <a:cs typeface="Arial" panose="020B0604020202020204" pitchFamily="34" charset="0"/>
              </a:rPr>
              <a:t>You might want a co-host to monitor the chat, hands up, answers to questions, etc. </a:t>
            </a:r>
          </a:p>
          <a:p>
            <a:pPr marL="342900" indent="-342900">
              <a:spcAft>
                <a:spcPts val="1000"/>
              </a:spcAft>
              <a:buFont typeface="+mj-lt"/>
              <a:buAutoNum type="arabicPeriod"/>
            </a:pPr>
            <a:r>
              <a:rPr lang="en-CA" sz="2400" dirty="0">
                <a:latin typeface="Century" panose="02040604050505020304" pitchFamily="18" charset="0"/>
                <a:cs typeface="Arial" panose="020B0604020202020204" pitchFamily="34" charset="0"/>
              </a:rPr>
              <a:t>Ask everyone to mute before you start and tell people how you want them to let you know that they want to speak—raising hands (really or by using the icon), unmuting or something else.</a:t>
            </a:r>
          </a:p>
          <a:p>
            <a:pPr marL="342900" indent="-342900">
              <a:spcAft>
                <a:spcPts val="1000"/>
              </a:spcAft>
              <a:buFont typeface="+mj-lt"/>
              <a:buAutoNum type="arabicPeriod"/>
            </a:pPr>
            <a:r>
              <a:rPr lang="en-CA" sz="2400" dirty="0">
                <a:latin typeface="Century" panose="02040604050505020304" pitchFamily="18" charset="0"/>
                <a:cs typeface="Arial" panose="020B0604020202020204" pitchFamily="34" charset="0"/>
              </a:rPr>
              <a:t>Move this presentation to the next slide, ready to start.</a:t>
            </a:r>
          </a:p>
        </p:txBody>
      </p:sp>
      <p:sp>
        <p:nvSpPr>
          <p:cNvPr id="5" name="TextBox 4">
            <a:extLst>
              <a:ext uri="{FF2B5EF4-FFF2-40B4-BE49-F238E27FC236}">
                <a16:creationId xmlns:a16="http://schemas.microsoft.com/office/drawing/2014/main" id="{E39A6F0D-2D43-3D3D-9AC8-0E63E811F238}"/>
              </a:ext>
            </a:extLst>
          </p:cNvPr>
          <p:cNvSpPr txBox="1"/>
          <p:nvPr/>
        </p:nvSpPr>
        <p:spPr>
          <a:xfrm>
            <a:off x="4215299" y="1155249"/>
            <a:ext cx="5107258" cy="400110"/>
          </a:xfrm>
          <a:prstGeom prst="rect">
            <a:avLst/>
          </a:prstGeom>
          <a:noFill/>
        </p:spPr>
        <p:txBody>
          <a:bodyPr wrap="square" rtlCol="0">
            <a:spAutoFit/>
          </a:bodyPr>
          <a:lstStyle/>
          <a:p>
            <a:r>
              <a:rPr lang="en-US" sz="2000" b="1" dirty="0"/>
              <a:t>Presentation Time: Approximately 45 minutes</a:t>
            </a:r>
            <a:endParaRPr lang="en-CA" sz="2000" b="1" dirty="0"/>
          </a:p>
        </p:txBody>
      </p:sp>
    </p:spTree>
    <p:custDataLst>
      <p:tags r:id="rId1"/>
    </p:custDataLst>
    <p:extLst>
      <p:ext uri="{BB962C8B-B14F-4D97-AF65-F5344CB8AC3E}">
        <p14:creationId xmlns:p14="http://schemas.microsoft.com/office/powerpoint/2010/main" val="168947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B1B5A-16A0-E802-ED8A-F82573A3A14E}"/>
              </a:ext>
            </a:extLst>
          </p:cNvPr>
          <p:cNvSpPr txBox="1"/>
          <p:nvPr/>
        </p:nvSpPr>
        <p:spPr>
          <a:xfrm>
            <a:off x="2066195" y="1656849"/>
            <a:ext cx="9655444" cy="3397981"/>
          </a:xfrm>
          <a:prstGeom prst="rect">
            <a:avLst/>
          </a:prstGeom>
          <a:noFill/>
        </p:spPr>
        <p:txBody>
          <a:bodyPr wrap="square" rtlCol="0">
            <a:spAutoFit/>
          </a:bodyPr>
          <a:lstStyle/>
          <a:p>
            <a:pPr marL="914400" indent="-457200">
              <a:lnSpc>
                <a:spcPct val="107000"/>
              </a:lnSpc>
              <a:spcAft>
                <a:spcPts val="800"/>
              </a:spcAft>
              <a:buFont typeface="Wingdings" panose="05000000000000000000" pitchFamily="2" charset="2"/>
              <a:buChar char="v"/>
            </a:pPr>
            <a:r>
              <a:rPr lang="en-CA" sz="2800" dirty="0">
                <a:effectLst/>
                <a:latin typeface="Century" panose="02040604050505020304" pitchFamily="18" charset="0"/>
                <a:ea typeface="Calibri" panose="020F0502020204030204" pitchFamily="34" charset="0"/>
                <a:cs typeface="Times New Roman" panose="02020603050405020304" pitchFamily="18" charset="0"/>
              </a:rPr>
              <a:t>Following God’s will, a good </a:t>
            </a:r>
            <a:r>
              <a:rPr lang="en-CA" sz="2800" dirty="0">
                <a:latin typeface="Century" panose="02040604050505020304" pitchFamily="18" charset="0"/>
                <a:ea typeface="Calibri" panose="020F0502020204030204" pitchFamily="34" charset="0"/>
                <a:cs typeface="Times New Roman" panose="02020603050405020304" pitchFamily="18" charset="0"/>
              </a:rPr>
              <a:t>leader </a:t>
            </a:r>
            <a:r>
              <a:rPr lang="en-CA" sz="2800" dirty="0">
                <a:effectLst/>
                <a:latin typeface="Century" panose="02040604050505020304" pitchFamily="18" charset="0"/>
                <a:ea typeface="Calibri" panose="020F0502020204030204" pitchFamily="34" charset="0"/>
                <a:cs typeface="Times New Roman" panose="02020603050405020304" pitchFamily="18" charset="0"/>
              </a:rPr>
              <a:t>works with her board, council, peers and members to create a goal.  </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latin typeface="Century" panose="02040604050505020304" pitchFamily="18" charset="0"/>
              <a:ea typeface="Calibri" panose="020F0502020204030204" pitchFamily="34" charset="0"/>
              <a:cs typeface="Times New Roman" panose="02020603050405020304" pitchFamily="18" charset="0"/>
            </a:endParaRPr>
          </a:p>
          <a:p>
            <a:pPr marL="914400" indent="-457200">
              <a:lnSpc>
                <a:spcPct val="107000"/>
              </a:lnSpc>
              <a:spcAft>
                <a:spcPts val="800"/>
              </a:spcAft>
              <a:buFont typeface="Wingdings" panose="05000000000000000000" pitchFamily="2" charset="2"/>
              <a:buChar char="v"/>
            </a:pPr>
            <a:r>
              <a:rPr lang="en-CA" sz="2800" dirty="0">
                <a:effectLst/>
                <a:latin typeface="Century" panose="02040604050505020304" pitchFamily="18" charset="0"/>
                <a:ea typeface="Calibri" panose="020F0502020204030204" pitchFamily="34" charset="0"/>
                <a:cs typeface="Times New Roman" panose="02020603050405020304" pitchFamily="18" charset="0"/>
              </a:rPr>
              <a:t>She uses clear communication and ensures everyone understands the what and why of their goal. She clears the path so that her council can take the steps necessary to achieve that goal.  </a:t>
            </a:r>
            <a:endParaRPr lang="en-CA"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58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0984-2A3D-8027-72A4-8E67742FACBD}"/>
              </a:ext>
            </a:extLst>
          </p:cNvPr>
          <p:cNvSpPr>
            <a:spLocks noGrp="1"/>
          </p:cNvSpPr>
          <p:nvPr>
            <p:ph type="ctrTitle"/>
          </p:nvPr>
        </p:nvSpPr>
        <p:spPr/>
        <p:txBody>
          <a:bodyPr>
            <a:normAutofit/>
          </a:bodyPr>
          <a:lstStyle/>
          <a:p>
            <a:r>
              <a:rPr lang="en-CA" sz="3800" b="1" dirty="0"/>
              <a:t>Personal reflection </a:t>
            </a:r>
          </a:p>
        </p:txBody>
      </p:sp>
      <p:sp>
        <p:nvSpPr>
          <p:cNvPr id="3" name="TextBox 2">
            <a:extLst>
              <a:ext uri="{FF2B5EF4-FFF2-40B4-BE49-F238E27FC236}">
                <a16:creationId xmlns:a16="http://schemas.microsoft.com/office/drawing/2014/main" id="{03FB31AC-A4AF-1634-98FA-22F833E0D012}"/>
              </a:ext>
            </a:extLst>
          </p:cNvPr>
          <p:cNvSpPr txBox="1"/>
          <p:nvPr/>
        </p:nvSpPr>
        <p:spPr>
          <a:xfrm>
            <a:off x="1272335" y="2333685"/>
            <a:ext cx="9647326" cy="3539430"/>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Century" panose="02040604050505020304" pitchFamily="18" charset="0"/>
              </a:rPr>
              <a:t>Does this beatitude bring someone from your parish, diocese or even your workplace to mind? </a:t>
            </a:r>
          </a:p>
          <a:p>
            <a:pPr marL="457200" indent="-457200">
              <a:buFont typeface="Arial" panose="020B0604020202020204" pitchFamily="34" charset="0"/>
              <a:buChar char="•"/>
            </a:pPr>
            <a:endParaRPr lang="en-CA" sz="2800" b="1" dirty="0">
              <a:latin typeface="Century" panose="02040604050505020304" pitchFamily="18" charset="0"/>
            </a:endParaRPr>
          </a:p>
          <a:p>
            <a:pPr marL="457200" indent="-457200">
              <a:buFont typeface="Arial" panose="020B0604020202020204" pitchFamily="34" charset="0"/>
              <a:buChar char="•"/>
            </a:pPr>
            <a:r>
              <a:rPr lang="en-CA" sz="2800" dirty="0">
                <a:latin typeface="Century" panose="02040604050505020304" pitchFamily="18" charset="0"/>
              </a:rPr>
              <a:t>What traits does this person demonstrate?   </a:t>
            </a:r>
          </a:p>
          <a:p>
            <a:pPr marL="457200" indent="-457200">
              <a:buFont typeface="Arial" panose="020B0604020202020204" pitchFamily="34" charset="0"/>
              <a:buChar char="•"/>
            </a:pPr>
            <a:endParaRPr lang="en-CA" sz="2800" dirty="0">
              <a:latin typeface="Century" panose="02040604050505020304" pitchFamily="18" charset="0"/>
            </a:endParaRPr>
          </a:p>
          <a:p>
            <a:pPr marL="457200" indent="-457200">
              <a:buFont typeface="Arial" panose="020B0604020202020204" pitchFamily="34" charset="0"/>
              <a:buChar char="•"/>
            </a:pPr>
            <a:r>
              <a:rPr lang="en-CA" sz="2800" dirty="0">
                <a:latin typeface="Century" panose="02040604050505020304" pitchFamily="18" charset="0"/>
              </a:rPr>
              <a:t>In the League, we stand on the shoulders of those that have gone before us. As a leader, do you reach out to mentors for guidance and affirmation?</a:t>
            </a:r>
            <a:endParaRPr lang="en-CA" sz="2800" b="1" dirty="0">
              <a:latin typeface="Century" panose="02040604050505020304" pitchFamily="18" charset="0"/>
            </a:endParaRPr>
          </a:p>
        </p:txBody>
      </p:sp>
      <p:sp>
        <p:nvSpPr>
          <p:cNvPr id="7" name="TextBox 6">
            <a:extLst>
              <a:ext uri="{FF2B5EF4-FFF2-40B4-BE49-F238E27FC236}">
                <a16:creationId xmlns:a16="http://schemas.microsoft.com/office/drawing/2014/main" id="{39B7DA4B-86E0-9405-45E6-6A8A71DCF354}"/>
              </a:ext>
            </a:extLst>
          </p:cNvPr>
          <p:cNvSpPr txBox="1"/>
          <p:nvPr/>
        </p:nvSpPr>
        <p:spPr>
          <a:xfrm>
            <a:off x="0" y="1057573"/>
            <a:ext cx="12191999" cy="1077218"/>
          </a:xfrm>
          <a:prstGeom prst="rect">
            <a:avLst/>
          </a:prstGeom>
          <a:noFill/>
        </p:spPr>
        <p:txBody>
          <a:bodyPr wrap="square">
            <a:spAutoFit/>
          </a:bodyPr>
          <a:lstStyle/>
          <a:p>
            <a:pPr algn="ctr"/>
            <a:r>
              <a:rPr lang="en-CA" sz="3200" b="1" dirty="0">
                <a:solidFill>
                  <a:srgbClr val="7030A0"/>
                </a:solidFill>
                <a:latin typeface="Century" panose="02040604050505020304" pitchFamily="18" charset="0"/>
              </a:rPr>
              <a:t>“Blessed is the leader who knows where she is going, </a:t>
            </a:r>
            <a:br>
              <a:rPr lang="en-CA" sz="3200" b="1" dirty="0">
                <a:solidFill>
                  <a:srgbClr val="7030A0"/>
                </a:solidFill>
                <a:latin typeface="Century" panose="02040604050505020304" pitchFamily="18" charset="0"/>
              </a:rPr>
            </a:br>
            <a:r>
              <a:rPr lang="en-CA" sz="3200" b="1" dirty="0">
                <a:solidFill>
                  <a:srgbClr val="7030A0"/>
                </a:solidFill>
                <a:latin typeface="Century" panose="02040604050505020304" pitchFamily="18" charset="0"/>
              </a:rPr>
              <a:t>why she is going, and how to get there.”  </a:t>
            </a:r>
          </a:p>
        </p:txBody>
      </p:sp>
    </p:spTree>
    <p:extLst>
      <p:ext uri="{BB962C8B-B14F-4D97-AF65-F5344CB8AC3E}">
        <p14:creationId xmlns:p14="http://schemas.microsoft.com/office/powerpoint/2010/main" val="41180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854162-7B97-2130-E353-B1A159BF14BE}"/>
              </a:ext>
            </a:extLst>
          </p:cNvPr>
          <p:cNvSpPr txBox="1"/>
          <p:nvPr/>
        </p:nvSpPr>
        <p:spPr>
          <a:xfrm>
            <a:off x="1597152" y="309228"/>
            <a:ext cx="10594847" cy="1077218"/>
          </a:xfrm>
          <a:prstGeom prst="rect">
            <a:avLst/>
          </a:prstGeom>
          <a:noFill/>
        </p:spPr>
        <p:txBody>
          <a:bodyPr wrap="square" rtlCol="0">
            <a:spAutoFit/>
          </a:bodyPr>
          <a:lstStyle/>
          <a:p>
            <a:pPr algn="ctr"/>
            <a:r>
              <a:rPr lang="en-CA" sz="3200" b="1" dirty="0">
                <a:solidFill>
                  <a:srgbClr val="7030A0"/>
                </a:solidFill>
                <a:latin typeface="Century" panose="02040604050505020304" pitchFamily="18" charset="0"/>
              </a:rPr>
              <a:t>“Blessed is the leader who knows no discouragement, presents no alibi.”</a:t>
            </a:r>
          </a:p>
        </p:txBody>
      </p:sp>
      <p:sp>
        <p:nvSpPr>
          <p:cNvPr id="4" name="TextBox 3">
            <a:extLst>
              <a:ext uri="{FF2B5EF4-FFF2-40B4-BE49-F238E27FC236}">
                <a16:creationId xmlns:a16="http://schemas.microsoft.com/office/drawing/2014/main" id="{2FEFC7E5-E10A-ADF7-CAE3-889D9E9C4E0F}"/>
              </a:ext>
            </a:extLst>
          </p:cNvPr>
          <p:cNvSpPr txBox="1"/>
          <p:nvPr/>
        </p:nvSpPr>
        <p:spPr>
          <a:xfrm>
            <a:off x="1872343" y="1907988"/>
            <a:ext cx="10087427" cy="3384260"/>
          </a:xfrm>
          <a:prstGeom prst="rect">
            <a:avLst/>
          </a:prstGeom>
          <a:noFill/>
        </p:spPr>
        <p:txBody>
          <a:bodyPr wrap="square" rtlCol="0">
            <a:spAutoFit/>
          </a:bodyPr>
          <a:lstStyle/>
          <a:p>
            <a:pPr marL="6858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Leaders are not perfect. Like all of us, they make mistakes, which is only human. Blessed is the leader that takes accountability for </a:t>
            </a:r>
            <a:r>
              <a:rPr lang="en-CA" sz="2800" dirty="0">
                <a:latin typeface="Century" panose="02040604050505020304" pitchFamily="18" charset="0"/>
                <a:ea typeface="Calibri" panose="020F0502020204030204" pitchFamily="34" charset="0"/>
                <a:cs typeface="Times New Roman" panose="02020603050405020304" pitchFamily="18" charset="0"/>
              </a:rPr>
              <a:t>her</a:t>
            </a:r>
            <a:r>
              <a:rPr lang="en-CA" sz="2800" dirty="0">
                <a:effectLst/>
                <a:latin typeface="Century" panose="02040604050505020304" pitchFamily="18" charset="0"/>
                <a:ea typeface="Calibri" panose="020F0502020204030204" pitchFamily="34" charset="0"/>
                <a:cs typeface="Times New Roman" panose="02020603050405020304" pitchFamily="18" charset="0"/>
              </a:rPr>
              <a:t> actions.</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6858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Perhaps it’s a miscommunication, omission, or even a poor decision, but </a:t>
            </a:r>
            <a:r>
              <a:rPr lang="en-CA" sz="2800" dirty="0">
                <a:latin typeface="Century" panose="02040604050505020304" pitchFamily="18" charset="0"/>
                <a:ea typeface="Calibri" panose="020F0502020204030204" pitchFamily="34" charset="0"/>
                <a:cs typeface="Times New Roman" panose="02020603050405020304" pitchFamily="18" charset="0"/>
              </a:rPr>
              <a:t>they</a:t>
            </a:r>
            <a:r>
              <a:rPr lang="en-CA" sz="2800" dirty="0">
                <a:effectLst/>
                <a:latin typeface="Century" panose="02040604050505020304" pitchFamily="18" charset="0"/>
                <a:ea typeface="Calibri" panose="020F0502020204030204" pitchFamily="34" charset="0"/>
                <a:cs typeface="Times New Roman" panose="02020603050405020304" pitchFamily="18" charset="0"/>
              </a:rPr>
              <a:t> don’t make excuses or lay blame on others. </a:t>
            </a:r>
          </a:p>
        </p:txBody>
      </p:sp>
    </p:spTree>
    <p:extLst>
      <p:ext uri="{BB962C8B-B14F-4D97-AF65-F5344CB8AC3E}">
        <p14:creationId xmlns:p14="http://schemas.microsoft.com/office/powerpoint/2010/main" val="357919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9D6F0C-9EC4-ED3E-0D9A-5ABAD198F760}"/>
              </a:ext>
            </a:extLst>
          </p:cNvPr>
          <p:cNvSpPr txBox="1"/>
          <p:nvPr/>
        </p:nvSpPr>
        <p:spPr>
          <a:xfrm>
            <a:off x="2627447" y="1967382"/>
            <a:ext cx="8185696" cy="2923236"/>
          </a:xfrm>
          <a:prstGeom prst="rect">
            <a:avLst/>
          </a:prstGeom>
          <a:noFill/>
        </p:spPr>
        <p:txBody>
          <a:bodyPr wrap="square" rtlCol="0">
            <a:spAutoFit/>
          </a:bodyPr>
          <a:lstStyle/>
          <a:p>
            <a:pPr marL="6858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Good leaders take ownership of their errors and DO something proactive about it.  </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latin typeface="Century" panose="02040604050505020304" pitchFamily="18" charset="0"/>
              <a:ea typeface="Calibri" panose="020F0502020204030204" pitchFamily="34" charset="0"/>
              <a:cs typeface="Times New Roman" panose="02020603050405020304" pitchFamily="18" charset="0"/>
            </a:endParaRPr>
          </a:p>
          <a:p>
            <a:pPr marL="6858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Owning your mistakes puts more validity behind your word and builds trust with those around you.  </a:t>
            </a:r>
          </a:p>
        </p:txBody>
      </p:sp>
    </p:spTree>
    <p:extLst>
      <p:ext uri="{BB962C8B-B14F-4D97-AF65-F5344CB8AC3E}">
        <p14:creationId xmlns:p14="http://schemas.microsoft.com/office/powerpoint/2010/main" val="32060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8E65-9BAE-C7E6-64DD-13DF1B03A9F6}"/>
              </a:ext>
            </a:extLst>
          </p:cNvPr>
          <p:cNvSpPr>
            <a:spLocks noGrp="1"/>
          </p:cNvSpPr>
          <p:nvPr>
            <p:ph type="ctrTitle"/>
          </p:nvPr>
        </p:nvSpPr>
        <p:spPr/>
        <p:txBody>
          <a:bodyPr>
            <a:normAutofit/>
          </a:bodyPr>
          <a:lstStyle/>
          <a:p>
            <a:r>
              <a:rPr lang="en-CA" sz="3800" b="1" dirty="0"/>
              <a:t>Personal reflection </a:t>
            </a:r>
          </a:p>
        </p:txBody>
      </p:sp>
      <p:sp>
        <p:nvSpPr>
          <p:cNvPr id="3" name="TextBox 2">
            <a:extLst>
              <a:ext uri="{FF2B5EF4-FFF2-40B4-BE49-F238E27FC236}">
                <a16:creationId xmlns:a16="http://schemas.microsoft.com/office/drawing/2014/main" id="{C37A2518-B18B-6759-427F-DEF96DD99FFA}"/>
              </a:ext>
            </a:extLst>
          </p:cNvPr>
          <p:cNvSpPr txBox="1"/>
          <p:nvPr/>
        </p:nvSpPr>
        <p:spPr>
          <a:xfrm>
            <a:off x="1098322" y="2463957"/>
            <a:ext cx="9995356" cy="3539430"/>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Century" panose="02040604050505020304" pitchFamily="18" charset="0"/>
              </a:rPr>
              <a:t>Can you think of a time when you were pretty sure you were right about something and then you changed your mind? What made it possible to change your perspective?</a:t>
            </a:r>
          </a:p>
          <a:p>
            <a:endParaRPr lang="en-CA" sz="2800" dirty="0">
              <a:latin typeface="Century" panose="02040604050505020304" pitchFamily="18" charset="0"/>
            </a:endParaRPr>
          </a:p>
          <a:p>
            <a:pPr marL="457200" indent="-457200">
              <a:buFont typeface="Arial" panose="020B0604020202020204" pitchFamily="34" charset="0"/>
              <a:buChar char="•"/>
            </a:pPr>
            <a:r>
              <a:rPr lang="en-CA" sz="2800" dirty="0">
                <a:latin typeface="Century" panose="02040604050505020304" pitchFamily="18" charset="0"/>
              </a:rPr>
              <a:t>What patterns do you note in your own life regarding taking ownership of your contribution and apologizing? Is it something that comes easy or hard to you? </a:t>
            </a:r>
          </a:p>
        </p:txBody>
      </p:sp>
      <p:sp>
        <p:nvSpPr>
          <p:cNvPr id="6" name="TextBox 5">
            <a:extLst>
              <a:ext uri="{FF2B5EF4-FFF2-40B4-BE49-F238E27FC236}">
                <a16:creationId xmlns:a16="http://schemas.microsoft.com/office/drawing/2014/main" id="{31EEFC6E-28B8-F632-0D25-5C4610AB074E}"/>
              </a:ext>
            </a:extLst>
          </p:cNvPr>
          <p:cNvSpPr txBox="1"/>
          <p:nvPr/>
        </p:nvSpPr>
        <p:spPr>
          <a:xfrm>
            <a:off x="0" y="904452"/>
            <a:ext cx="12192000" cy="1077218"/>
          </a:xfrm>
          <a:prstGeom prst="rect">
            <a:avLst/>
          </a:prstGeom>
          <a:noFill/>
        </p:spPr>
        <p:txBody>
          <a:bodyPr wrap="square">
            <a:spAutoFit/>
          </a:bodyPr>
          <a:lstStyle/>
          <a:p>
            <a:pPr algn="ctr"/>
            <a:r>
              <a:rPr lang="en-CA" sz="3200" b="1" dirty="0">
                <a:solidFill>
                  <a:srgbClr val="7030A0"/>
                </a:solidFill>
                <a:latin typeface="Century" panose="02040604050505020304" pitchFamily="18" charset="0"/>
              </a:rPr>
              <a:t>“Blessed is the leader who knows no discouragement, </a:t>
            </a:r>
            <a:br>
              <a:rPr lang="en-CA" sz="3200" b="1" dirty="0">
                <a:solidFill>
                  <a:srgbClr val="7030A0"/>
                </a:solidFill>
                <a:latin typeface="Century" panose="02040604050505020304" pitchFamily="18" charset="0"/>
              </a:rPr>
            </a:br>
            <a:r>
              <a:rPr lang="en-CA" sz="3200" b="1" dirty="0">
                <a:solidFill>
                  <a:srgbClr val="7030A0"/>
                </a:solidFill>
                <a:latin typeface="Century" panose="02040604050505020304" pitchFamily="18" charset="0"/>
              </a:rPr>
              <a:t>presents no alibi.”</a:t>
            </a:r>
          </a:p>
        </p:txBody>
      </p:sp>
    </p:spTree>
    <p:extLst>
      <p:ext uri="{BB962C8B-B14F-4D97-AF65-F5344CB8AC3E}">
        <p14:creationId xmlns:p14="http://schemas.microsoft.com/office/powerpoint/2010/main" val="18929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BA86EA-0A77-F449-A413-2E4D5501DE66}"/>
              </a:ext>
            </a:extLst>
          </p:cNvPr>
          <p:cNvSpPr txBox="1"/>
          <p:nvPr/>
        </p:nvSpPr>
        <p:spPr>
          <a:xfrm>
            <a:off x="1597153" y="441056"/>
            <a:ext cx="10594848" cy="1102931"/>
          </a:xfrm>
          <a:prstGeom prst="rect">
            <a:avLst/>
          </a:prstGeom>
          <a:noFill/>
        </p:spPr>
        <p:txBody>
          <a:bodyPr wrap="square" rtlCol="0">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knows how to lead without being dictatorial.”</a:t>
            </a:r>
          </a:p>
        </p:txBody>
      </p:sp>
      <p:sp>
        <p:nvSpPr>
          <p:cNvPr id="6" name="TextBox 5">
            <a:extLst>
              <a:ext uri="{FF2B5EF4-FFF2-40B4-BE49-F238E27FC236}">
                <a16:creationId xmlns:a16="http://schemas.microsoft.com/office/drawing/2014/main" id="{7AED7B81-49C6-550C-700F-B68B93396931}"/>
              </a:ext>
            </a:extLst>
          </p:cNvPr>
          <p:cNvSpPr txBox="1"/>
          <p:nvPr/>
        </p:nvSpPr>
        <p:spPr>
          <a:xfrm>
            <a:off x="7361695" y="2155359"/>
            <a:ext cx="4515173" cy="575992"/>
          </a:xfrm>
          <a:prstGeom prst="rect">
            <a:avLst/>
          </a:prstGeom>
          <a:noFill/>
        </p:spPr>
        <p:txBody>
          <a:bodyPr wrap="square" rtlCol="0">
            <a:spAutoFit/>
          </a:bodyPr>
          <a:lstStyle/>
          <a:p>
            <a:pPr marL="228600">
              <a:lnSpc>
                <a:spcPct val="107000"/>
              </a:lnSpc>
              <a:spcAft>
                <a:spcPts val="800"/>
              </a:spcAft>
            </a:pPr>
            <a:r>
              <a:rPr lang="en-CA" sz="3200" b="1" i="1"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AD420DA4-406B-8C45-F9ED-2BDC436EACA0}"/>
              </a:ext>
            </a:extLst>
          </p:cNvPr>
          <p:cNvSpPr txBox="1"/>
          <p:nvPr/>
        </p:nvSpPr>
        <p:spPr>
          <a:xfrm>
            <a:off x="7155051" y="2746671"/>
            <a:ext cx="4282205" cy="1898597"/>
          </a:xfrm>
          <a:prstGeom prst="rect">
            <a:avLst/>
          </a:prstGeom>
          <a:noFill/>
        </p:spPr>
        <p:txBody>
          <a:bodyPr wrap="square" rtlCol="0">
            <a:spAutoFit/>
          </a:bodyPr>
          <a:lstStyle/>
          <a:p>
            <a:pPr marL="228600">
              <a:lnSpc>
                <a:spcPct val="107000"/>
              </a:lnSpc>
            </a:pPr>
            <a:r>
              <a:rPr lang="en-CA" sz="2800" dirty="0">
                <a:effectLst/>
                <a:latin typeface="Century" panose="02040604050505020304" pitchFamily="18" charset="0"/>
                <a:ea typeface="Calibri" panose="020F0502020204030204" pitchFamily="34" charset="0"/>
                <a:cs typeface="Times New Roman" panose="02020603050405020304" pitchFamily="18" charset="0"/>
              </a:rPr>
              <a:t>There is a fine line between leading with conviction and coming across as a dictator.  </a:t>
            </a:r>
          </a:p>
        </p:txBody>
      </p:sp>
      <p:sp>
        <p:nvSpPr>
          <p:cNvPr id="2" name="AutoShape 4" descr="Dictatorship Royalty Free Stock Images">
            <a:extLst>
              <a:ext uri="{FF2B5EF4-FFF2-40B4-BE49-F238E27FC236}">
                <a16:creationId xmlns:a16="http://schemas.microsoft.com/office/drawing/2014/main" id="{35287F24-451C-D744-17D6-0174DC589B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6" name="Picture 2" descr="Concept dictator hi-res stock photography and images - Alamy">
            <a:extLst>
              <a:ext uri="{FF2B5EF4-FFF2-40B4-BE49-F238E27FC236}">
                <a16:creationId xmlns:a16="http://schemas.microsoft.com/office/drawing/2014/main" id="{54F03BD7-4A7F-05C2-CA98-0714EE1FEF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92"/>
          <a:stretch/>
        </p:blipFill>
        <p:spPr bwMode="auto">
          <a:xfrm>
            <a:off x="2245716" y="2169030"/>
            <a:ext cx="4702691" cy="30230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879BD3-4BC8-BBE5-9188-1EFAF476AFCC}"/>
              </a:ext>
            </a:extLst>
          </p:cNvPr>
          <p:cNvSpPr txBox="1"/>
          <p:nvPr/>
        </p:nvSpPr>
        <p:spPr>
          <a:xfrm>
            <a:off x="2175143" y="5168495"/>
            <a:ext cx="4843836" cy="369332"/>
          </a:xfrm>
          <a:prstGeom prst="rect">
            <a:avLst/>
          </a:prstGeom>
          <a:noFill/>
        </p:spPr>
        <p:txBody>
          <a:bodyPr wrap="square">
            <a:spAutoFit/>
          </a:bodyPr>
          <a:lstStyle/>
          <a:p>
            <a:pPr algn="ctr"/>
            <a:r>
              <a:rPr lang="en-CA" sz="900" i="1" dirty="0">
                <a:latin typeface="Arial" panose="020B0604020202020204" pitchFamily="34" charset="0"/>
                <a:cs typeface="Arial" panose="020B0604020202020204" pitchFamily="34" charset="0"/>
              </a:rPr>
              <a:t>Image source:c8.alamy.com/comp/2DAJXT2/authoritarian-boss-work-dictator-leader-pressure-concept-hand-drawn-isolated-vector-2DAJXT2.jpg</a:t>
            </a:r>
          </a:p>
        </p:txBody>
      </p:sp>
    </p:spTree>
    <p:extLst>
      <p:ext uri="{BB962C8B-B14F-4D97-AF65-F5344CB8AC3E}">
        <p14:creationId xmlns:p14="http://schemas.microsoft.com/office/powerpoint/2010/main" val="189914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BB944-EB92-FCFB-BC7D-6C6761D2764B}"/>
              </a:ext>
            </a:extLst>
          </p:cNvPr>
          <p:cNvSpPr txBox="1"/>
          <p:nvPr/>
        </p:nvSpPr>
        <p:spPr>
          <a:xfrm>
            <a:off x="2218944" y="743919"/>
            <a:ext cx="9327293" cy="5330947"/>
          </a:xfrm>
          <a:prstGeom prst="rect">
            <a:avLst/>
          </a:prstGeom>
          <a:noFill/>
        </p:spPr>
        <p:txBody>
          <a:bodyPr wrap="square" rtlCol="0">
            <a:spAutoFit/>
          </a:bodyPr>
          <a:lstStyle/>
          <a:p>
            <a:pPr marL="6858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Although, as a leader, it is impossible to give up all control, a good leader must learn to utilize those around her.</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800100" indent="-5715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She empowers her peers and delegates tasks to others, if necessary, as one person cannot juggle all things.</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800100" indent="-5715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There is a trust and camaraderie that must accompany this. </a:t>
            </a:r>
            <a:br>
              <a:rPr lang="en-CA" sz="2800" i="1"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5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554B-9222-3094-9C5A-D5881E3E7E8F}"/>
              </a:ext>
            </a:extLst>
          </p:cNvPr>
          <p:cNvSpPr>
            <a:spLocks noGrp="1"/>
          </p:cNvSpPr>
          <p:nvPr>
            <p:ph type="ctrTitle"/>
          </p:nvPr>
        </p:nvSpPr>
        <p:spPr/>
        <p:txBody>
          <a:bodyPr>
            <a:normAutofit/>
          </a:bodyPr>
          <a:lstStyle/>
          <a:p>
            <a:r>
              <a:rPr lang="en-CA" sz="3800" b="1" dirty="0"/>
              <a:t>Personal reflection </a:t>
            </a:r>
          </a:p>
        </p:txBody>
      </p:sp>
      <p:sp>
        <p:nvSpPr>
          <p:cNvPr id="6" name="TextBox 5">
            <a:extLst>
              <a:ext uri="{FF2B5EF4-FFF2-40B4-BE49-F238E27FC236}">
                <a16:creationId xmlns:a16="http://schemas.microsoft.com/office/drawing/2014/main" id="{40A7A9D3-BCD6-EC49-FAD0-042F70F1BB3B}"/>
              </a:ext>
            </a:extLst>
          </p:cNvPr>
          <p:cNvSpPr txBox="1"/>
          <p:nvPr/>
        </p:nvSpPr>
        <p:spPr>
          <a:xfrm>
            <a:off x="1519237" y="2819504"/>
            <a:ext cx="9153526" cy="2677656"/>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Century" panose="02040604050505020304" pitchFamily="18" charset="0"/>
              </a:rPr>
              <a:t>What does “dictatorial leadership” mean to you?  </a:t>
            </a:r>
          </a:p>
          <a:p>
            <a:pPr marL="457200" indent="-457200">
              <a:buFont typeface="Arial" panose="020B0604020202020204" pitchFamily="34" charset="0"/>
              <a:buChar char="•"/>
            </a:pPr>
            <a:endParaRPr lang="en-CA" sz="2800" dirty="0">
              <a:latin typeface="Century" panose="02040604050505020304" pitchFamily="18" charset="0"/>
            </a:endParaRPr>
          </a:p>
          <a:p>
            <a:pPr marL="457200" indent="-457200">
              <a:buFont typeface="Arial" panose="020B0604020202020204" pitchFamily="34" charset="0"/>
              <a:buChar char="•"/>
            </a:pPr>
            <a:r>
              <a:rPr lang="en-CA" sz="2800" dirty="0">
                <a:latin typeface="Century" panose="02040604050505020304" pitchFamily="18" charset="0"/>
              </a:rPr>
              <a:t>What would be the advantages or disadvantages of working on a team with a dictatorial leader? </a:t>
            </a:r>
          </a:p>
          <a:p>
            <a:pPr marL="457200" indent="-457200">
              <a:buFont typeface="Arial" panose="020B0604020202020204" pitchFamily="34" charset="0"/>
              <a:buChar char="•"/>
            </a:pPr>
            <a:endParaRPr lang="en-CA" sz="2800" dirty="0">
              <a:latin typeface="Century" panose="02040604050505020304" pitchFamily="18" charset="0"/>
            </a:endParaRPr>
          </a:p>
          <a:p>
            <a:pPr marL="457200" indent="-457200">
              <a:buFont typeface="Arial" panose="020B0604020202020204" pitchFamily="34" charset="0"/>
              <a:buChar char="•"/>
            </a:pPr>
            <a:endParaRPr lang="en-CA" sz="2800" dirty="0">
              <a:latin typeface="Century" panose="02040604050505020304" pitchFamily="18" charset="0"/>
            </a:endParaRPr>
          </a:p>
        </p:txBody>
      </p:sp>
      <p:sp>
        <p:nvSpPr>
          <p:cNvPr id="3" name="TextBox 2">
            <a:extLst>
              <a:ext uri="{FF2B5EF4-FFF2-40B4-BE49-F238E27FC236}">
                <a16:creationId xmlns:a16="http://schemas.microsoft.com/office/drawing/2014/main" id="{E9EB888F-D553-5F6B-C860-216CEA025FE6}"/>
              </a:ext>
            </a:extLst>
          </p:cNvPr>
          <p:cNvSpPr txBox="1"/>
          <p:nvPr/>
        </p:nvSpPr>
        <p:spPr>
          <a:xfrm>
            <a:off x="1519235" y="1289495"/>
            <a:ext cx="9153525" cy="1102931"/>
          </a:xfrm>
          <a:prstGeom prst="rect">
            <a:avLst/>
          </a:prstGeom>
          <a:noFill/>
        </p:spPr>
        <p:txBody>
          <a:bodyPr wrap="square" rtlCol="0">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knows how to lead without being dictatorial.”</a:t>
            </a:r>
          </a:p>
        </p:txBody>
      </p:sp>
    </p:spTree>
    <p:extLst>
      <p:ext uri="{BB962C8B-B14F-4D97-AF65-F5344CB8AC3E}">
        <p14:creationId xmlns:p14="http://schemas.microsoft.com/office/powerpoint/2010/main" val="15751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F38BF-BC81-3B25-D269-B8F1C227C2DC}"/>
              </a:ext>
            </a:extLst>
          </p:cNvPr>
          <p:cNvSpPr txBox="1"/>
          <p:nvPr/>
        </p:nvSpPr>
        <p:spPr>
          <a:xfrm>
            <a:off x="1572768" y="542441"/>
            <a:ext cx="10619232" cy="1629870"/>
          </a:xfrm>
          <a:prstGeom prst="rect">
            <a:avLst/>
          </a:prstGeom>
          <a:noFill/>
        </p:spPr>
        <p:txBody>
          <a:bodyPr wrap="square" rtlCol="0">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leads for the good of the </a:t>
            </a:r>
            <a:b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b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most concerned and not for the personal gratification of her own ideas.”</a:t>
            </a:r>
            <a:endParaRPr lang="en-CA" sz="3200"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A0B94E0-5ACA-4987-02F9-8D9497035EE3}"/>
              </a:ext>
            </a:extLst>
          </p:cNvPr>
          <p:cNvSpPr txBox="1"/>
          <p:nvPr/>
        </p:nvSpPr>
        <p:spPr>
          <a:xfrm>
            <a:off x="2642707" y="2898183"/>
            <a:ext cx="8430586" cy="2462213"/>
          </a:xfrm>
          <a:prstGeom prst="rect">
            <a:avLst/>
          </a:prstGeom>
          <a:noFill/>
        </p:spPr>
        <p:txBody>
          <a:bodyPr wrap="square" rtlCol="0">
            <a:spAutoFit/>
          </a:bodyPr>
          <a:lstStyle/>
          <a:p>
            <a:pPr algn="ctr">
              <a:lnSpc>
                <a:spcPct val="107000"/>
              </a:lnSpc>
              <a:spcAft>
                <a:spcPts val="800"/>
              </a:spcAft>
            </a:pPr>
            <a:r>
              <a:rPr lang="en-CA" sz="2800" b="0" dirty="0">
                <a:effectLst/>
                <a:latin typeface="Century" panose="02040604050505020304" pitchFamily="18" charset="0"/>
                <a:ea typeface="Calibri" panose="020F0502020204030204" pitchFamily="34" charset="0"/>
                <a:cs typeface="Times New Roman" panose="02020603050405020304" pitchFamily="18" charset="0"/>
              </a:rPr>
              <a:t>‘[She]</a:t>
            </a:r>
            <a:r>
              <a:rPr lang="en-CA" sz="2800" dirty="0">
                <a:effectLst/>
                <a:latin typeface="Century" panose="02040604050505020304" pitchFamily="18" charset="0"/>
                <a:ea typeface="Calibri" panose="020F0502020204030204" pitchFamily="34" charset="0"/>
                <a:cs typeface="Times New Roman" panose="02020603050405020304" pitchFamily="18" charset="0"/>
              </a:rPr>
              <a:t> who seeks </a:t>
            </a:r>
            <a:r>
              <a:rPr lang="en-CA" sz="2800" b="0" dirty="0">
                <a:effectLst/>
                <a:latin typeface="Century" panose="02040604050505020304" pitchFamily="18" charset="0"/>
                <a:ea typeface="Calibri" panose="020F0502020204030204" pitchFamily="34" charset="0"/>
                <a:cs typeface="Times New Roman" panose="02020603050405020304" pitchFamily="18" charset="0"/>
              </a:rPr>
              <a:t>gratification</a:t>
            </a:r>
            <a:r>
              <a:rPr lang="en-CA" sz="2800" dirty="0">
                <a:effectLst/>
                <a:latin typeface="Century" panose="02040604050505020304" pitchFamily="18" charset="0"/>
                <a:ea typeface="Calibri" panose="020F0502020204030204" pitchFamily="34" charset="0"/>
                <a:cs typeface="Times New Roman" panose="02020603050405020304" pitchFamily="18" charset="0"/>
              </a:rPr>
              <a:t> shall be disappointed. [S</a:t>
            </a:r>
            <a:r>
              <a:rPr lang="en-CA" sz="2800" b="0" dirty="0">
                <a:effectLst/>
                <a:latin typeface="Century" panose="02040604050505020304" pitchFamily="18" charset="0"/>
                <a:ea typeface="Calibri" panose="020F0502020204030204" pitchFamily="34" charset="0"/>
                <a:cs typeface="Times New Roman" panose="02020603050405020304" pitchFamily="18" charset="0"/>
              </a:rPr>
              <a:t>he]</a:t>
            </a:r>
            <a:r>
              <a:rPr lang="en-CA" sz="2800" dirty="0">
                <a:effectLst/>
                <a:latin typeface="Century" panose="02040604050505020304" pitchFamily="18" charset="0"/>
                <a:ea typeface="Calibri" panose="020F0502020204030204" pitchFamily="34" charset="0"/>
                <a:cs typeface="Times New Roman" panose="02020603050405020304" pitchFamily="18" charset="0"/>
              </a:rPr>
              <a:t> who considers [herself] the servant of [her] fellow beings shall find the joy of self-expression</a:t>
            </a:r>
            <a:r>
              <a:rPr lang="en-CA" sz="2800" dirty="0">
                <a:latin typeface="Century" panose="02040604050505020304" pitchFamily="18" charset="0"/>
                <a:ea typeface="Calibri" panose="020F0502020204030204" pitchFamily="34" charset="0"/>
                <a:cs typeface="Times New Roman" panose="02020603050405020304" pitchFamily="18" charset="0"/>
              </a:rPr>
              <a:t>.”</a:t>
            </a:r>
          </a:p>
          <a:p>
            <a:pPr algn="r">
              <a:lnSpc>
                <a:spcPct val="107000"/>
              </a:lnSpc>
              <a:spcAft>
                <a:spcPts val="800"/>
              </a:spcAft>
            </a:pPr>
            <a:r>
              <a:rPr lang="en-CA" sz="2800" dirty="0">
                <a:effectLst/>
                <a:latin typeface="Century" panose="02040604050505020304" pitchFamily="18" charset="0"/>
                <a:ea typeface="Calibri" panose="020F0502020204030204" pitchFamily="34" charset="0"/>
                <a:cs typeface="Times New Roman" panose="02020603050405020304" pitchFamily="18" charset="0"/>
              </a:rPr>
              <a:t>                           </a:t>
            </a:r>
            <a:r>
              <a:rPr lang="en-CA" sz="1400" dirty="0">
                <a:latin typeface="Century" panose="02040604050505020304" pitchFamily="18" charset="0"/>
                <a:ea typeface="Calibri" panose="020F0502020204030204" pitchFamily="34" charset="0"/>
                <a:cs typeface="Times New Roman" panose="02020603050405020304" pitchFamily="18" charset="0"/>
              </a:rPr>
              <a:t>(</a:t>
            </a:r>
            <a:r>
              <a:rPr lang="en-CA" sz="1400" dirty="0">
                <a:effectLst/>
                <a:latin typeface="Century" panose="02040604050505020304" pitchFamily="18" charset="0"/>
                <a:ea typeface="Calibri" panose="020F0502020204030204" pitchFamily="34" charset="0"/>
                <a:cs typeface="Times New Roman" panose="02020603050405020304" pitchFamily="18" charset="0"/>
              </a:rPr>
              <a:t>Moshe </a:t>
            </a:r>
            <a:r>
              <a:rPr lang="en-CA" sz="1400" dirty="0" err="1">
                <a:effectLst/>
                <a:latin typeface="Century" panose="02040604050505020304" pitchFamily="18" charset="0"/>
                <a:ea typeface="Calibri" panose="020F0502020204030204" pitchFamily="34" charset="0"/>
                <a:cs typeface="Times New Roman" panose="02020603050405020304" pitchFamily="18" charset="0"/>
              </a:rPr>
              <a:t>Safdie</a:t>
            </a:r>
            <a:r>
              <a:rPr lang="en-CA" sz="1400" dirty="0">
                <a:latin typeface="Century" panose="02040604050505020304" pitchFamily="18" charset="0"/>
                <a:ea typeface="Calibri" panose="020F0502020204030204" pitchFamily="34" charset="0"/>
                <a:cs typeface="Times New Roman" panose="02020603050405020304" pitchFamily="18" charset="0"/>
              </a:rPr>
              <a:t>)</a:t>
            </a:r>
            <a:endParaRPr lang="en-CA" sz="14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00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DB9508-7898-E6D3-B82A-5F55B531D28B}"/>
              </a:ext>
            </a:extLst>
          </p:cNvPr>
          <p:cNvSpPr txBox="1"/>
          <p:nvPr/>
        </p:nvSpPr>
        <p:spPr>
          <a:xfrm>
            <a:off x="1582519" y="1398636"/>
            <a:ext cx="10149669" cy="4060727"/>
          </a:xfrm>
          <a:prstGeom prst="rect">
            <a:avLst/>
          </a:prstGeom>
          <a:noFill/>
        </p:spPr>
        <p:txBody>
          <a:bodyPr wrap="square" rtlCol="0">
            <a:spAutoFit/>
          </a:bodyPr>
          <a:lstStyle/>
          <a:p>
            <a:pPr marL="914400" indent="-457200">
              <a:lnSpc>
                <a:spcPct val="107000"/>
              </a:lnSpc>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Everyone seeks that feeling of satisfaction from accomplishing a specific goal.  </a:t>
            </a:r>
            <a:br>
              <a:rPr lang="en-CA" sz="2800" dirty="0">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However, problems arise when a leader makes a decision seeking personal gratification rather than considering the overall good of the most concerned. </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CA" sz="2800" dirty="0">
                <a:latin typeface="Century" panose="02040604050505020304" pitchFamily="18" charset="0"/>
              </a:rPr>
              <a:t>A good leader will put her own ego aside and be open to listening to others.</a:t>
            </a: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9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A0B8-5F61-E569-5740-FFC6B7D20493}"/>
              </a:ext>
            </a:extLst>
          </p:cNvPr>
          <p:cNvSpPr>
            <a:spLocks noGrp="1"/>
          </p:cNvSpPr>
          <p:nvPr>
            <p:ph type="title"/>
          </p:nvPr>
        </p:nvSpPr>
        <p:spPr>
          <a:xfrm>
            <a:off x="5042019" y="2443792"/>
            <a:ext cx="7149981" cy="952855"/>
          </a:xfrm>
        </p:spPr>
        <p:txBody>
          <a:bodyPr>
            <a:normAutofit/>
          </a:bodyPr>
          <a:lstStyle/>
          <a:p>
            <a:pPr algn="ctr"/>
            <a:r>
              <a:rPr lang="en-CA" sz="4400" dirty="0"/>
              <a:t>The Joy of Leadership</a:t>
            </a:r>
          </a:p>
        </p:txBody>
      </p:sp>
      <p:sp>
        <p:nvSpPr>
          <p:cNvPr id="5" name="Content Placeholder 2">
            <a:extLst>
              <a:ext uri="{FF2B5EF4-FFF2-40B4-BE49-F238E27FC236}">
                <a16:creationId xmlns:a16="http://schemas.microsoft.com/office/drawing/2014/main" id="{A8867B6D-6F4A-7662-E23B-5AA2ED621696}"/>
              </a:ext>
            </a:extLst>
          </p:cNvPr>
          <p:cNvSpPr txBox="1">
            <a:spLocks/>
          </p:cNvSpPr>
          <p:nvPr/>
        </p:nvSpPr>
        <p:spPr>
          <a:xfrm>
            <a:off x="5042019" y="1247232"/>
            <a:ext cx="7149981" cy="687939"/>
          </a:xfrm>
          <a:prstGeom prst="rect">
            <a:avLst/>
          </a:prstGeom>
        </p:spPr>
        <p:txBody>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2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20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dirty="0"/>
              <a:t>The Catholic Women’s League of Canada</a:t>
            </a:r>
          </a:p>
        </p:txBody>
      </p:sp>
      <p:sp>
        <p:nvSpPr>
          <p:cNvPr id="4" name="TextBox 3">
            <a:extLst>
              <a:ext uri="{FF2B5EF4-FFF2-40B4-BE49-F238E27FC236}">
                <a16:creationId xmlns:a16="http://schemas.microsoft.com/office/drawing/2014/main" id="{97AC18D8-092F-9B91-54F8-02973808D500}"/>
              </a:ext>
            </a:extLst>
          </p:cNvPr>
          <p:cNvSpPr txBox="1"/>
          <p:nvPr/>
        </p:nvSpPr>
        <p:spPr>
          <a:xfrm>
            <a:off x="5757570" y="4414208"/>
            <a:ext cx="5718875" cy="1323439"/>
          </a:xfrm>
          <a:prstGeom prst="rect">
            <a:avLst/>
          </a:prstGeom>
          <a:noFill/>
        </p:spPr>
        <p:txBody>
          <a:bodyPr wrap="square" rtlCol="0">
            <a:spAutoFit/>
          </a:bodyPr>
          <a:lstStyle/>
          <a:p>
            <a:pPr algn="ctr"/>
            <a:r>
              <a:rPr lang="en-CA" sz="4000" b="1" dirty="0"/>
              <a:t>Module 5:</a:t>
            </a:r>
          </a:p>
          <a:p>
            <a:pPr algn="ctr"/>
            <a:r>
              <a:rPr lang="en-CA" sz="4000" b="1" dirty="0"/>
              <a:t>Leadership Beatitudes </a:t>
            </a:r>
          </a:p>
        </p:txBody>
      </p:sp>
    </p:spTree>
    <p:extLst>
      <p:ext uri="{BB962C8B-B14F-4D97-AF65-F5344CB8AC3E}">
        <p14:creationId xmlns:p14="http://schemas.microsoft.com/office/powerpoint/2010/main" val="350667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CC3F-BAF6-2E4B-1D9A-0D7537A4FF64}"/>
              </a:ext>
            </a:extLst>
          </p:cNvPr>
          <p:cNvSpPr>
            <a:spLocks noGrp="1"/>
          </p:cNvSpPr>
          <p:nvPr>
            <p:ph type="ctrTitle"/>
          </p:nvPr>
        </p:nvSpPr>
        <p:spPr/>
        <p:txBody>
          <a:bodyPr>
            <a:normAutofit/>
          </a:bodyPr>
          <a:lstStyle/>
          <a:p>
            <a:r>
              <a:rPr lang="en-CA" sz="3800" b="1" dirty="0"/>
              <a:t>Personal reflection </a:t>
            </a:r>
          </a:p>
        </p:txBody>
      </p:sp>
      <p:sp>
        <p:nvSpPr>
          <p:cNvPr id="5" name="TextBox 4">
            <a:extLst>
              <a:ext uri="{FF2B5EF4-FFF2-40B4-BE49-F238E27FC236}">
                <a16:creationId xmlns:a16="http://schemas.microsoft.com/office/drawing/2014/main" id="{43BA5948-0A02-DE37-3E01-F3A8DD1BF511}"/>
              </a:ext>
            </a:extLst>
          </p:cNvPr>
          <p:cNvSpPr txBox="1"/>
          <p:nvPr/>
        </p:nvSpPr>
        <p:spPr>
          <a:xfrm>
            <a:off x="609600" y="3196215"/>
            <a:ext cx="11038236" cy="2246769"/>
          </a:xfrm>
          <a:prstGeom prst="rect">
            <a:avLst/>
          </a:prstGeom>
          <a:noFill/>
        </p:spPr>
        <p:txBody>
          <a:bodyPr wrap="square">
            <a:spAutoFit/>
          </a:bodyPr>
          <a:lstStyle/>
          <a:p>
            <a:pPr marL="342900" indent="-342900">
              <a:buFont typeface="Arial" panose="020B0604020202020204" pitchFamily="34" charset="0"/>
              <a:buChar char="•"/>
            </a:pPr>
            <a:r>
              <a:rPr lang="en-CA" sz="2800" dirty="0">
                <a:latin typeface="Century" panose="02040604050505020304" pitchFamily="18" charset="0"/>
              </a:rPr>
              <a:t>Have you ever made a decision for the good of your team even though you knew it would not have been your first choice?</a:t>
            </a:r>
          </a:p>
          <a:p>
            <a:pPr marL="342900" indent="-342900">
              <a:buFont typeface="Arial" panose="020B0604020202020204" pitchFamily="34" charset="0"/>
              <a:buChar char="•"/>
            </a:pPr>
            <a:endParaRPr lang="en-CA" sz="2800" dirty="0">
              <a:latin typeface="Century" panose="02040604050505020304" pitchFamily="18" charset="0"/>
            </a:endParaRPr>
          </a:p>
          <a:p>
            <a:pPr marL="342900" indent="-342900">
              <a:buFont typeface="Arial" panose="020B0604020202020204" pitchFamily="34" charset="0"/>
              <a:buChar char="•"/>
            </a:pPr>
            <a:r>
              <a:rPr lang="en-CA" sz="2800" dirty="0">
                <a:latin typeface="Century" panose="02040604050505020304" pitchFamily="18" charset="0"/>
              </a:rPr>
              <a:t>Have you been part of a group where your opinion was in the minority? How did that make you feel?</a:t>
            </a:r>
            <a:endParaRPr lang="en-CA" sz="2800" b="1" dirty="0">
              <a:latin typeface="Century" panose="02040604050505020304" pitchFamily="18" charset="0"/>
            </a:endParaRPr>
          </a:p>
        </p:txBody>
      </p:sp>
      <p:sp>
        <p:nvSpPr>
          <p:cNvPr id="4" name="TextBox 3">
            <a:extLst>
              <a:ext uri="{FF2B5EF4-FFF2-40B4-BE49-F238E27FC236}">
                <a16:creationId xmlns:a16="http://schemas.microsoft.com/office/drawing/2014/main" id="{6A50B980-9718-0C98-ACD9-B52DCCF4C076}"/>
              </a:ext>
            </a:extLst>
          </p:cNvPr>
          <p:cNvSpPr txBox="1"/>
          <p:nvPr/>
        </p:nvSpPr>
        <p:spPr>
          <a:xfrm>
            <a:off x="1407886" y="1208425"/>
            <a:ext cx="9753600" cy="1629870"/>
          </a:xfrm>
          <a:prstGeom prst="rect">
            <a:avLst/>
          </a:prstGeom>
          <a:noFill/>
        </p:spPr>
        <p:txBody>
          <a:bodyPr wrap="square">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leads for the good of the most concerned and not for the personal gratification of her own ideas.”</a:t>
            </a:r>
          </a:p>
        </p:txBody>
      </p:sp>
    </p:spTree>
    <p:extLst>
      <p:ext uri="{BB962C8B-B14F-4D97-AF65-F5344CB8AC3E}">
        <p14:creationId xmlns:p14="http://schemas.microsoft.com/office/powerpoint/2010/main" val="17325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C17C0F-417E-2828-EF23-FE1561186BAE}"/>
              </a:ext>
            </a:extLst>
          </p:cNvPr>
          <p:cNvSpPr txBox="1"/>
          <p:nvPr/>
        </p:nvSpPr>
        <p:spPr>
          <a:xfrm>
            <a:off x="1560576" y="542441"/>
            <a:ext cx="10631424" cy="1102931"/>
          </a:xfrm>
          <a:prstGeom prst="rect">
            <a:avLst/>
          </a:prstGeom>
          <a:noFill/>
        </p:spPr>
        <p:txBody>
          <a:bodyPr wrap="square" rtlCol="0">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develops </a:t>
            </a:r>
            <a:b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b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leaders while leading.”</a:t>
            </a:r>
            <a:endParaRPr lang="en-CA" sz="3200"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3DB6C1F-832A-D4EE-A6C4-04F0EC42642D}"/>
              </a:ext>
            </a:extLst>
          </p:cNvPr>
          <p:cNvSpPr txBox="1"/>
          <p:nvPr/>
        </p:nvSpPr>
        <p:spPr>
          <a:xfrm>
            <a:off x="6096000" y="2810256"/>
            <a:ext cx="5573486" cy="3025828"/>
          </a:xfrm>
          <a:prstGeom prst="rect">
            <a:avLst/>
          </a:prstGeom>
          <a:noFill/>
        </p:spPr>
        <p:txBody>
          <a:bodyPr wrap="square" rtlCol="0">
            <a:spAutoFit/>
          </a:bodyPr>
          <a:lstStyle/>
          <a:p>
            <a:pPr marL="457200">
              <a:lnSpc>
                <a:spcPct val="107000"/>
              </a:lnSpc>
              <a:spcAft>
                <a:spcPts val="800"/>
              </a:spcAft>
            </a:pPr>
            <a:r>
              <a:rPr lang="en-CA" sz="2800" dirty="0">
                <a:effectLst/>
                <a:latin typeface="Century" panose="02040604050505020304" pitchFamily="18" charset="0"/>
                <a:ea typeface="Calibri" panose="020F0502020204030204" pitchFamily="34" charset="0"/>
                <a:cs typeface="Times New Roman" panose="02020603050405020304" pitchFamily="18" charset="0"/>
              </a:rPr>
              <a:t>A key part of being a good leader is developing other leaders. </a:t>
            </a:r>
          </a:p>
          <a:p>
            <a:pPr marL="457200">
              <a:lnSpc>
                <a:spcPct val="107000"/>
              </a:lnSpc>
              <a:spcAft>
                <a:spcPts val="800"/>
              </a:spcAft>
            </a:pPr>
            <a:endParaRPr lang="en-CA" sz="2800" dirty="0">
              <a:latin typeface="Century" panose="020406040505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en-CA" sz="2800" dirty="0">
                <a:effectLst/>
                <a:latin typeface="Century" panose="02040604050505020304" pitchFamily="18" charset="0"/>
                <a:ea typeface="Calibri" panose="020F0502020204030204" pitchFamily="34" charset="0"/>
                <a:cs typeface="Times New Roman" panose="02020603050405020304" pitchFamily="18" charset="0"/>
              </a:rPr>
              <a:t>One of the ways to develop others is through inclusion.  </a:t>
            </a:r>
          </a:p>
        </p:txBody>
      </p:sp>
      <p:pic>
        <p:nvPicPr>
          <p:cNvPr id="2052" name="Picture 4" descr="888 Teamwork Quotes Stock Photos - Free &amp; Royalty-Free Stock Photos from  Dreamstime">
            <a:extLst>
              <a:ext uri="{FF2B5EF4-FFF2-40B4-BE49-F238E27FC236}">
                <a16:creationId xmlns:a16="http://schemas.microsoft.com/office/drawing/2014/main" id="{FD755F58-965B-1AF6-E0C2-7491453F4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91" y="2316322"/>
            <a:ext cx="4023309" cy="391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1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06F0A-34FA-C8EC-C441-0B2172A1B7C1}"/>
              </a:ext>
            </a:extLst>
          </p:cNvPr>
          <p:cNvSpPr txBox="1"/>
          <p:nvPr/>
        </p:nvSpPr>
        <p:spPr>
          <a:xfrm>
            <a:off x="1609240" y="891447"/>
            <a:ext cx="10470465" cy="5075107"/>
          </a:xfrm>
          <a:prstGeom prst="rect">
            <a:avLst/>
          </a:prstGeom>
          <a:noFill/>
        </p:spPr>
        <p:txBody>
          <a:bodyPr wrap="square" rtlCol="0">
            <a:spAutoFit/>
          </a:bodyPr>
          <a:lstStyle/>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Asking members to participate in a specific project, meeting, event, or even a minor task will often create excitement, extra effort, good feelings and confidence.</a:t>
            </a:r>
          </a:p>
          <a:p>
            <a:pPr marL="914400" indent="-457200">
              <a:lnSpc>
                <a:spcPct val="107000"/>
              </a:lnSpc>
              <a:spcAft>
                <a:spcPts val="800"/>
              </a:spcAft>
              <a:buFont typeface="Arial" panose="020B0604020202020204" pitchFamily="34" charset="0"/>
              <a:buChar char="•"/>
            </a:pP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Celebrate all accomplishments, even small achievements</a:t>
            </a:r>
            <a:r>
              <a:rPr lang="en-CA" sz="2800" dirty="0">
                <a:latin typeface="Century" panose="02040604050505020304" pitchFamily="18" charset="0"/>
                <a:ea typeface="Calibri" panose="020F0502020204030204" pitchFamily="34" charset="0"/>
                <a:cs typeface="Times New Roman" panose="02020603050405020304" pitchFamily="18" charset="0"/>
              </a:rPr>
              <a:t>.</a:t>
            </a:r>
          </a:p>
          <a:p>
            <a:pPr marL="914400" indent="-457200">
              <a:lnSpc>
                <a:spcPct val="107000"/>
              </a:lnSpc>
              <a:spcAft>
                <a:spcPts val="800"/>
              </a:spcAft>
              <a:buFont typeface="Arial" panose="020B0604020202020204" pitchFamily="34" charset="0"/>
              <a:buChar char="•"/>
            </a:pPr>
            <a:endParaRPr lang="en-CA" sz="2800" dirty="0">
              <a:latin typeface="Century" panose="02040604050505020304" pitchFamily="18" charset="0"/>
              <a:ea typeface="Calibri" panose="020F0502020204030204" pitchFamily="34" charset="0"/>
              <a:cs typeface="Times New Roman" panose="02020603050405020304" pitchFamily="18" charset="0"/>
            </a:endParaRPr>
          </a:p>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It’s very important for good leaders to continuously inspire </a:t>
            </a:r>
            <a:r>
              <a:rPr lang="en-CA" sz="2800" dirty="0">
                <a:latin typeface="Century" panose="02040604050505020304" pitchFamily="18" charset="0"/>
                <a:ea typeface="Calibri" panose="020F0502020204030204" pitchFamily="34" charset="0"/>
                <a:cs typeface="Times New Roman" panose="02020603050405020304" pitchFamily="18" charset="0"/>
              </a:rPr>
              <a:t>themselves</a:t>
            </a:r>
            <a:r>
              <a:rPr lang="en-CA" sz="2800" dirty="0">
                <a:effectLst/>
                <a:latin typeface="Century" panose="02040604050505020304" pitchFamily="18" charset="0"/>
                <a:ea typeface="Calibri" panose="020F0502020204030204" pitchFamily="34" charset="0"/>
                <a:cs typeface="Times New Roman" panose="02020603050405020304" pitchFamily="18" charset="0"/>
              </a:rPr>
              <a:t> and their teams with the purpose and value of their goals.</a:t>
            </a:r>
          </a:p>
        </p:txBody>
      </p:sp>
    </p:spTree>
    <p:extLst>
      <p:ext uri="{BB962C8B-B14F-4D97-AF65-F5344CB8AC3E}">
        <p14:creationId xmlns:p14="http://schemas.microsoft.com/office/powerpoint/2010/main" val="16167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E645-640D-9436-9799-664D52370D16}"/>
              </a:ext>
            </a:extLst>
          </p:cNvPr>
          <p:cNvSpPr>
            <a:spLocks noGrp="1"/>
          </p:cNvSpPr>
          <p:nvPr>
            <p:ph type="ctrTitle"/>
          </p:nvPr>
        </p:nvSpPr>
        <p:spPr/>
        <p:txBody>
          <a:bodyPr>
            <a:normAutofit/>
          </a:bodyPr>
          <a:lstStyle/>
          <a:p>
            <a:r>
              <a:rPr lang="en-CA" sz="3800" b="1" dirty="0"/>
              <a:t>Personal reflection </a:t>
            </a:r>
          </a:p>
        </p:txBody>
      </p:sp>
      <p:sp>
        <p:nvSpPr>
          <p:cNvPr id="3" name="TextBox 2">
            <a:extLst>
              <a:ext uri="{FF2B5EF4-FFF2-40B4-BE49-F238E27FC236}">
                <a16:creationId xmlns:a16="http://schemas.microsoft.com/office/drawing/2014/main" id="{740AB3F5-00D0-04FA-6368-30391CD4DD34}"/>
              </a:ext>
            </a:extLst>
          </p:cNvPr>
          <p:cNvSpPr txBox="1"/>
          <p:nvPr/>
        </p:nvSpPr>
        <p:spPr>
          <a:xfrm>
            <a:off x="1219200" y="2595059"/>
            <a:ext cx="9753600" cy="2246769"/>
          </a:xfrm>
          <a:prstGeom prst="rect">
            <a:avLst/>
          </a:prstGeom>
          <a:noFill/>
        </p:spPr>
        <p:txBody>
          <a:bodyPr wrap="square" rtlCol="0">
            <a:spAutoFit/>
          </a:bodyPr>
          <a:lstStyle/>
          <a:p>
            <a:pPr marL="342900" indent="-342900">
              <a:buFont typeface="Arial" panose="020B0604020202020204" pitchFamily="34" charset="0"/>
              <a:buChar char="•"/>
            </a:pPr>
            <a:r>
              <a:rPr lang="en-CA" sz="2800" dirty="0">
                <a:latin typeface="Century" panose="02040604050505020304" pitchFamily="18" charset="0"/>
              </a:rPr>
              <a:t>Can you remember a time when you were inspired working for someone? What was that experience like?</a:t>
            </a:r>
          </a:p>
          <a:p>
            <a:pPr marL="342900" indent="-342900">
              <a:buFont typeface="Arial" panose="020B0604020202020204" pitchFamily="34" charset="0"/>
              <a:buChar char="•"/>
            </a:pPr>
            <a:endParaRPr lang="en-CA" sz="2800" dirty="0">
              <a:latin typeface="Century" panose="02040604050505020304" pitchFamily="18" charset="0"/>
            </a:endParaRPr>
          </a:p>
          <a:p>
            <a:pPr marL="342900" indent="-342900">
              <a:buFont typeface="Arial" panose="020B0604020202020204" pitchFamily="34" charset="0"/>
              <a:buChar char="•"/>
            </a:pPr>
            <a:r>
              <a:rPr lang="en-CA" sz="2800" dirty="0">
                <a:latin typeface="Century" panose="02040604050505020304" pitchFamily="18" charset="0"/>
              </a:rPr>
              <a:t>Do you have a mentor or someone you really look up to? What do you admire most about this person?  </a:t>
            </a:r>
          </a:p>
        </p:txBody>
      </p:sp>
      <p:sp>
        <p:nvSpPr>
          <p:cNvPr id="5" name="TextBox 4">
            <a:extLst>
              <a:ext uri="{FF2B5EF4-FFF2-40B4-BE49-F238E27FC236}">
                <a16:creationId xmlns:a16="http://schemas.microsoft.com/office/drawing/2014/main" id="{1BEB2547-D26A-BA7C-3003-1B9C9D513BD4}"/>
              </a:ext>
            </a:extLst>
          </p:cNvPr>
          <p:cNvSpPr txBox="1"/>
          <p:nvPr/>
        </p:nvSpPr>
        <p:spPr>
          <a:xfrm>
            <a:off x="0" y="1116104"/>
            <a:ext cx="12192000" cy="1102931"/>
          </a:xfrm>
          <a:prstGeom prst="rect">
            <a:avLst/>
          </a:prstGeom>
          <a:noFill/>
        </p:spPr>
        <p:txBody>
          <a:bodyPr wrap="square">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develops </a:t>
            </a:r>
            <a:b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b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leaders while leading.”</a:t>
            </a:r>
            <a:endParaRPr lang="en-CA" sz="3200"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34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AEFCAD-68FD-4161-0B75-4A6517FF1855}"/>
              </a:ext>
            </a:extLst>
          </p:cNvPr>
          <p:cNvSpPr txBox="1"/>
          <p:nvPr/>
        </p:nvSpPr>
        <p:spPr>
          <a:xfrm>
            <a:off x="1584960" y="619389"/>
            <a:ext cx="10607039" cy="1102931"/>
          </a:xfrm>
          <a:prstGeom prst="rect">
            <a:avLst/>
          </a:prstGeom>
          <a:noFill/>
        </p:spPr>
        <p:txBody>
          <a:bodyPr wrap="square" rtlCol="0">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has her head in the clouds, but her feet on the ground.”</a:t>
            </a:r>
            <a:endParaRPr lang="en-CA" sz="3200"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7F9F07E-5939-8C45-099A-B7280009EE71}"/>
              </a:ext>
            </a:extLst>
          </p:cNvPr>
          <p:cNvSpPr txBox="1"/>
          <p:nvPr/>
        </p:nvSpPr>
        <p:spPr>
          <a:xfrm>
            <a:off x="2121407" y="2331815"/>
            <a:ext cx="9534145" cy="3281668"/>
          </a:xfrm>
          <a:prstGeom prst="rect">
            <a:avLst/>
          </a:prstGeom>
          <a:noFill/>
        </p:spPr>
        <p:txBody>
          <a:bodyPr wrap="square" rtlCol="0">
            <a:spAutoFit/>
          </a:bodyPr>
          <a:lstStyle/>
          <a:p>
            <a:pPr marL="914400" indent="-457200">
              <a:lnSpc>
                <a:spcPct val="107000"/>
              </a:lnSpc>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A leader has her “head in the clouds,” constantly looking for new areas of interest and ways to improve.</a:t>
            </a:r>
          </a:p>
          <a:p>
            <a:pPr marL="914400" indent="-457200">
              <a:lnSpc>
                <a:spcPct val="107000"/>
              </a:lnSpc>
              <a:buFont typeface="Arial" panose="020B0604020202020204" pitchFamily="34" charset="0"/>
              <a:buChar char="•"/>
            </a:pP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914400" indent="-457200">
              <a:lnSpc>
                <a:spcPct val="107000"/>
              </a:lnSpc>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But she keeps her “feet on the ground,”</a:t>
            </a:r>
            <a:r>
              <a:rPr lang="en-CA" sz="2800" dirty="0">
                <a:latin typeface="Century" panose="02040604050505020304" pitchFamily="18" charset="0"/>
                <a:ea typeface="Calibri" panose="020F0502020204030204" pitchFamily="34" charset="0"/>
                <a:cs typeface="Times New Roman" panose="02020603050405020304" pitchFamily="18" charset="0"/>
              </a:rPr>
              <a:t> stays grounded in “reality,” finds practical solutions and keeps things “real.”</a:t>
            </a: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967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3BE80A-8BEE-9000-9EE4-9D234D2D99C0}"/>
              </a:ext>
            </a:extLst>
          </p:cNvPr>
          <p:cNvSpPr txBox="1"/>
          <p:nvPr/>
        </p:nvSpPr>
        <p:spPr>
          <a:xfrm>
            <a:off x="1853183" y="942743"/>
            <a:ext cx="10034015" cy="4972515"/>
          </a:xfrm>
          <a:prstGeom prst="rect">
            <a:avLst/>
          </a:prstGeom>
          <a:noFill/>
        </p:spPr>
        <p:txBody>
          <a:bodyPr wrap="square" rtlCol="0">
            <a:spAutoFit/>
          </a:bodyPr>
          <a:lstStyle/>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When it comes to leadership, history can be helpful. Looking back, analyzing and learning are necessary.</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However, if constantly looking behind, you will miss the opportunities out in front of you.  </a:t>
            </a:r>
          </a:p>
          <a:p>
            <a:pPr marL="457200">
              <a:lnSpc>
                <a:spcPct val="107000"/>
              </a:lnSpc>
              <a:spcAft>
                <a:spcPts val="800"/>
              </a:spcAft>
            </a:pP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A leader must also be forward-thinking in order to help her organization grow in membership and succeed.</a:t>
            </a:r>
            <a:br>
              <a:rPr lang="en-CA" sz="2800" b="1" i="1" dirty="0">
                <a:effectLst/>
                <a:latin typeface="Century" panose="02040604050505020304" pitchFamily="18" charset="0"/>
                <a:ea typeface="Calibri" panose="020F0502020204030204" pitchFamily="34" charset="0"/>
                <a:cs typeface="Times New Roman" panose="02020603050405020304" pitchFamily="18" charset="0"/>
              </a:rPr>
            </a:br>
            <a:endParaRPr lang="en-CA" sz="2800" b="1" i="1"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27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EE90-8F14-906E-7E66-7E8AE3E5E5AF}"/>
              </a:ext>
            </a:extLst>
          </p:cNvPr>
          <p:cNvSpPr>
            <a:spLocks noGrp="1"/>
          </p:cNvSpPr>
          <p:nvPr>
            <p:ph type="ctrTitle"/>
          </p:nvPr>
        </p:nvSpPr>
        <p:spPr/>
        <p:txBody>
          <a:bodyPr>
            <a:normAutofit/>
          </a:bodyPr>
          <a:lstStyle/>
          <a:p>
            <a:r>
              <a:rPr lang="en-CA" sz="3800" b="1" dirty="0"/>
              <a:t>Personal reflection </a:t>
            </a:r>
          </a:p>
        </p:txBody>
      </p:sp>
      <p:sp>
        <p:nvSpPr>
          <p:cNvPr id="5" name="TextBox 4">
            <a:extLst>
              <a:ext uri="{FF2B5EF4-FFF2-40B4-BE49-F238E27FC236}">
                <a16:creationId xmlns:a16="http://schemas.microsoft.com/office/drawing/2014/main" id="{46977023-2EEE-9A09-95F6-CF8156854CF0}"/>
              </a:ext>
            </a:extLst>
          </p:cNvPr>
          <p:cNvSpPr txBox="1"/>
          <p:nvPr/>
        </p:nvSpPr>
        <p:spPr>
          <a:xfrm>
            <a:off x="1057275" y="2517546"/>
            <a:ext cx="10077450" cy="2246769"/>
          </a:xfrm>
          <a:prstGeom prst="rect">
            <a:avLst/>
          </a:prstGeom>
          <a:noFill/>
        </p:spPr>
        <p:txBody>
          <a:bodyPr wrap="square" rtlCol="0">
            <a:spAutoFit/>
          </a:bodyPr>
          <a:lstStyle/>
          <a:p>
            <a:pPr marL="457200" indent="-457200">
              <a:buFont typeface="Arial" panose="020B0604020202020204" pitchFamily="34" charset="0"/>
              <a:buChar char="•"/>
            </a:pPr>
            <a:r>
              <a:rPr lang="en-US" sz="2800" b="0" dirty="0">
                <a:solidFill>
                  <a:srgbClr val="000000"/>
                </a:solidFill>
                <a:effectLst/>
                <a:latin typeface="Century" panose="02040604050505020304" pitchFamily="18" charset="0"/>
              </a:rPr>
              <a:t>Take some time to reflect on where you fall on the “head in the clouds, feet on the ground” scale.</a:t>
            </a:r>
          </a:p>
          <a:p>
            <a:pPr marL="457200" indent="-457200">
              <a:buFont typeface="Arial" panose="020B0604020202020204" pitchFamily="34" charset="0"/>
              <a:buChar char="•"/>
            </a:pPr>
            <a:endParaRPr lang="en-US" sz="2800" dirty="0">
              <a:solidFill>
                <a:srgbClr val="000000"/>
              </a:solidFill>
              <a:latin typeface="Century" panose="02040604050505020304" pitchFamily="18" charset="0"/>
            </a:endParaRPr>
          </a:p>
          <a:p>
            <a:pPr marL="457200" indent="-457200">
              <a:buFont typeface="Arial" panose="020B0604020202020204" pitchFamily="34" charset="0"/>
              <a:buChar char="•"/>
            </a:pPr>
            <a:r>
              <a:rPr lang="en-US" sz="2800" b="0" dirty="0">
                <a:solidFill>
                  <a:srgbClr val="000000"/>
                </a:solidFill>
                <a:effectLst/>
                <a:latin typeface="Century" panose="02040604050505020304" pitchFamily="18" charset="0"/>
              </a:rPr>
              <a:t>Do you consider yourself more of a “dreamer” or a “doer”?  </a:t>
            </a:r>
          </a:p>
        </p:txBody>
      </p:sp>
      <p:sp>
        <p:nvSpPr>
          <p:cNvPr id="6" name="TextBox 5">
            <a:extLst>
              <a:ext uri="{FF2B5EF4-FFF2-40B4-BE49-F238E27FC236}">
                <a16:creationId xmlns:a16="http://schemas.microsoft.com/office/drawing/2014/main" id="{C8AF2CCD-D486-C50A-3A0B-FCC67811D894}"/>
              </a:ext>
            </a:extLst>
          </p:cNvPr>
          <p:cNvSpPr txBox="1"/>
          <p:nvPr/>
        </p:nvSpPr>
        <p:spPr>
          <a:xfrm>
            <a:off x="1057275" y="1164448"/>
            <a:ext cx="10077450" cy="1102931"/>
          </a:xfrm>
          <a:prstGeom prst="rect">
            <a:avLst/>
          </a:prstGeom>
          <a:noFill/>
        </p:spPr>
        <p:txBody>
          <a:bodyPr wrap="square">
            <a:spAutoFit/>
          </a:bodyPr>
          <a:lstStyle/>
          <a:p>
            <a:pPr lvl="0" algn="ctr">
              <a:lnSpc>
                <a:spcPct val="107000"/>
              </a:lnSpc>
              <a:spcAft>
                <a:spcPts val="800"/>
              </a:spcAft>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has her head in the clouds, but her feet on the ground.”</a:t>
            </a:r>
            <a:endParaRPr lang="en-CA" sz="3200"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4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1C1844-0064-B8E9-C3F7-2C938EEE5339}"/>
              </a:ext>
            </a:extLst>
          </p:cNvPr>
          <p:cNvSpPr txBox="1"/>
          <p:nvPr/>
        </p:nvSpPr>
        <p:spPr>
          <a:xfrm>
            <a:off x="1560576" y="511444"/>
            <a:ext cx="10631424" cy="1102931"/>
          </a:xfrm>
          <a:prstGeom prst="rect">
            <a:avLst/>
          </a:prstGeom>
          <a:noFill/>
        </p:spPr>
        <p:txBody>
          <a:bodyPr wrap="square" rtlCol="0">
            <a:spAutoFit/>
          </a:bodyPr>
          <a:lstStyle/>
          <a:p>
            <a:pPr lvl="0" algn="ctr">
              <a:lnSpc>
                <a:spcPct val="107000"/>
              </a:lnSpc>
            </a:pPr>
            <a:r>
              <a:rPr lang="en-CA" sz="3200" b="1"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rPr>
              <a:t>“Blessed is the leader who considers leadership an opportunity for service.”</a:t>
            </a:r>
            <a:endParaRPr lang="en-CA" sz="3200" dirty="0">
              <a:solidFill>
                <a:srgbClr val="7030A0"/>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1A97DA-23CF-89B8-731F-98F5E1ECB60B}"/>
              </a:ext>
            </a:extLst>
          </p:cNvPr>
          <p:cNvSpPr txBox="1"/>
          <p:nvPr/>
        </p:nvSpPr>
        <p:spPr>
          <a:xfrm>
            <a:off x="2145792" y="2295174"/>
            <a:ext cx="9441908" cy="3486852"/>
          </a:xfrm>
          <a:prstGeom prst="rect">
            <a:avLst/>
          </a:prstGeom>
          <a:noFill/>
        </p:spPr>
        <p:txBody>
          <a:bodyPr wrap="square" rtlCol="0">
            <a:spAutoFit/>
          </a:bodyPr>
          <a:lstStyle/>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In many ways this speaks to the servant-as-leader concept.</a:t>
            </a:r>
          </a:p>
          <a:p>
            <a:pPr marL="914400" indent="-457200">
              <a:lnSpc>
                <a:spcPct val="107000"/>
              </a:lnSpc>
              <a:spcAft>
                <a:spcPts val="800"/>
              </a:spcAft>
              <a:buFont typeface="Arial" panose="020B0604020202020204" pitchFamily="34" charset="0"/>
              <a:buChar char="•"/>
            </a:pP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marL="914400" indent="-457200">
              <a:lnSpc>
                <a:spcPct val="107000"/>
              </a:lnSpc>
              <a:spcAft>
                <a:spcPts val="800"/>
              </a:spcAft>
              <a:buFont typeface="Arial" panose="020B0604020202020204" pitchFamily="34" charset="0"/>
              <a:buChar char="•"/>
            </a:pPr>
            <a:r>
              <a:rPr lang="en-CA" sz="2800" dirty="0">
                <a:effectLst/>
                <a:latin typeface="Century" panose="02040604050505020304" pitchFamily="18" charset="0"/>
                <a:ea typeface="Calibri" panose="020F0502020204030204" pitchFamily="34" charset="0"/>
                <a:cs typeface="Times New Roman" panose="02020603050405020304" pitchFamily="18" charset="0"/>
              </a:rPr>
              <a:t>The servant leader shares power, puts the needs of others first and helps people grow and develop their own God-given talents, so that they too can “shine their light.”</a:t>
            </a:r>
          </a:p>
        </p:txBody>
      </p:sp>
    </p:spTree>
    <p:extLst>
      <p:ext uri="{BB962C8B-B14F-4D97-AF65-F5344CB8AC3E}">
        <p14:creationId xmlns:p14="http://schemas.microsoft.com/office/powerpoint/2010/main" val="2536306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1A97DA-23CF-89B8-731F-98F5E1ECB60B}"/>
              </a:ext>
            </a:extLst>
          </p:cNvPr>
          <p:cNvSpPr txBox="1"/>
          <p:nvPr/>
        </p:nvSpPr>
        <p:spPr>
          <a:xfrm>
            <a:off x="2112284" y="1162771"/>
            <a:ext cx="9552393" cy="4291559"/>
          </a:xfrm>
          <a:prstGeom prst="rect">
            <a:avLst/>
          </a:prstGeom>
          <a:noFill/>
        </p:spPr>
        <p:txBody>
          <a:bodyPr wrap="square" rtlCol="0">
            <a:spAutoFit/>
          </a:bodyPr>
          <a:lstStyle/>
          <a:p>
            <a:pPr>
              <a:lnSpc>
                <a:spcPct val="150000"/>
              </a:lnSpc>
            </a:pPr>
            <a:r>
              <a:rPr lang="en-CA" sz="2800" dirty="0">
                <a:latin typeface="Century" panose="02040604050505020304" pitchFamily="18" charset="0"/>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p>
          <a:p>
            <a:pPr algn="r">
              <a:lnSpc>
                <a:spcPct val="150000"/>
              </a:lnSpc>
            </a:pPr>
            <a:r>
              <a:rPr lang="en-CA" sz="1600" dirty="0">
                <a:latin typeface="Century" panose="02040604050505020304" pitchFamily="18" charset="0"/>
              </a:rPr>
              <a:t>(Chris Hadfield)</a:t>
            </a:r>
          </a:p>
        </p:txBody>
      </p:sp>
    </p:spTree>
    <p:extLst>
      <p:ext uri="{BB962C8B-B14F-4D97-AF65-F5344CB8AC3E}">
        <p14:creationId xmlns:p14="http://schemas.microsoft.com/office/powerpoint/2010/main" val="307194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A609-0C0F-DF62-2F99-7E209CC8C6C2}"/>
              </a:ext>
            </a:extLst>
          </p:cNvPr>
          <p:cNvSpPr>
            <a:spLocks noGrp="1"/>
          </p:cNvSpPr>
          <p:nvPr>
            <p:ph type="ctrTitle"/>
          </p:nvPr>
        </p:nvSpPr>
        <p:spPr/>
        <p:txBody>
          <a:bodyPr>
            <a:normAutofit/>
          </a:bodyPr>
          <a:lstStyle/>
          <a:p>
            <a:r>
              <a:rPr lang="en-CA" sz="3800" b="1" dirty="0"/>
              <a:t>Closing prayer</a:t>
            </a:r>
          </a:p>
        </p:txBody>
      </p:sp>
      <p:sp>
        <p:nvSpPr>
          <p:cNvPr id="3" name="TextBox 2">
            <a:extLst>
              <a:ext uri="{FF2B5EF4-FFF2-40B4-BE49-F238E27FC236}">
                <a16:creationId xmlns:a16="http://schemas.microsoft.com/office/drawing/2014/main" id="{61E7ECB8-7F6E-A5D9-66E1-D237EFC29B8E}"/>
              </a:ext>
            </a:extLst>
          </p:cNvPr>
          <p:cNvSpPr txBox="1"/>
          <p:nvPr/>
        </p:nvSpPr>
        <p:spPr>
          <a:xfrm>
            <a:off x="1219199" y="1850025"/>
            <a:ext cx="10493829" cy="3962623"/>
          </a:xfrm>
          <a:prstGeom prst="rect">
            <a:avLst/>
          </a:prstGeom>
          <a:noFill/>
        </p:spPr>
        <p:txBody>
          <a:bodyPr wrap="square" rtlCol="0">
            <a:spAutoFit/>
          </a:bodyPr>
          <a:lstStyle/>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LEADER: </a:t>
            </a:r>
            <a:b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Dear Lord, we believe that we all come into this world with a unique purpose; a mission.</a:t>
            </a:r>
          </a:p>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We believe that each of us has something special to accomplish in our lifetime. </a:t>
            </a:r>
            <a:b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ALL RESPOND:</a:t>
            </a:r>
          </a:p>
          <a:p>
            <a:r>
              <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rPr>
              <a:t>		</a:t>
            </a: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Guide us, Lord, and show us what You </a:t>
            </a:r>
          </a:p>
          <a:p>
            <a:pPr>
              <a:lnSpc>
                <a:spcPct val="107000"/>
              </a:lnSpc>
            </a:pPr>
            <a:r>
              <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rPr>
              <a:t>		</a:t>
            </a: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want us to do.  </a:t>
            </a: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16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p:txBody>
          <a:bodyPr>
            <a:normAutofit/>
          </a:bodyPr>
          <a:lstStyle/>
          <a:p>
            <a:r>
              <a:rPr lang="en-CA" sz="3800" b="1" dirty="0"/>
              <a:t>Leadership  Beatitudes </a:t>
            </a:r>
          </a:p>
        </p:txBody>
      </p:sp>
      <p:sp>
        <p:nvSpPr>
          <p:cNvPr id="4" name="TextBox 3">
            <a:extLst>
              <a:ext uri="{FF2B5EF4-FFF2-40B4-BE49-F238E27FC236}">
                <a16:creationId xmlns:a16="http://schemas.microsoft.com/office/drawing/2014/main" id="{A57422E1-4087-8F85-0A31-140A8A3E8229}"/>
              </a:ext>
            </a:extLst>
          </p:cNvPr>
          <p:cNvSpPr txBox="1"/>
          <p:nvPr/>
        </p:nvSpPr>
        <p:spPr>
          <a:xfrm>
            <a:off x="2550619" y="1168007"/>
            <a:ext cx="7090757" cy="4819524"/>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CA" sz="4000" dirty="0">
                <a:latin typeface="Century" panose="02040604050505020304" pitchFamily="18" charset="0"/>
                <a:cs typeface="Arial" panose="020B0604020202020204" pitchFamily="34" charset="0"/>
              </a:rPr>
              <a:t>Prayer for Leaders</a:t>
            </a:r>
          </a:p>
          <a:p>
            <a:pPr marL="571500" indent="-571500">
              <a:lnSpc>
                <a:spcPct val="200000"/>
              </a:lnSpc>
              <a:buFont typeface="Arial" panose="020B0604020202020204" pitchFamily="34" charset="0"/>
              <a:buChar char="•"/>
            </a:pPr>
            <a:r>
              <a:rPr lang="en-CA" sz="4000" dirty="0">
                <a:latin typeface="Century" panose="02040604050505020304" pitchFamily="18" charset="0"/>
                <a:cs typeface="Arial" panose="020B0604020202020204" pitchFamily="34" charset="0"/>
              </a:rPr>
              <a:t>Introduction</a:t>
            </a:r>
          </a:p>
          <a:p>
            <a:pPr marL="571500" indent="-571500">
              <a:lnSpc>
                <a:spcPct val="200000"/>
              </a:lnSpc>
              <a:buFont typeface="Arial" panose="020B0604020202020204" pitchFamily="34" charset="0"/>
              <a:buChar char="•"/>
            </a:pPr>
            <a:r>
              <a:rPr lang="en-CA" sz="4000" dirty="0">
                <a:latin typeface="Century" panose="02040604050505020304" pitchFamily="18" charset="0"/>
                <a:cs typeface="Arial" panose="020B0604020202020204" pitchFamily="34" charset="0"/>
              </a:rPr>
              <a:t>Beatitudes of a Leader</a:t>
            </a:r>
          </a:p>
          <a:p>
            <a:pPr marL="571500" indent="-571500">
              <a:lnSpc>
                <a:spcPct val="200000"/>
              </a:lnSpc>
              <a:buFont typeface="Arial" panose="020B0604020202020204" pitchFamily="34" charset="0"/>
              <a:buChar char="•"/>
            </a:pPr>
            <a:r>
              <a:rPr lang="en-CA" sz="4000" dirty="0">
                <a:latin typeface="Century" panose="02040604050505020304" pitchFamily="18" charset="0"/>
                <a:cs typeface="Arial" panose="020B0604020202020204" pitchFamily="34" charset="0"/>
              </a:rPr>
              <a:t>Closing Prayer</a:t>
            </a:r>
          </a:p>
        </p:txBody>
      </p:sp>
    </p:spTree>
    <p:extLst>
      <p:ext uri="{BB962C8B-B14F-4D97-AF65-F5344CB8AC3E}">
        <p14:creationId xmlns:p14="http://schemas.microsoft.com/office/powerpoint/2010/main" val="21775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26D2-9030-5F34-D2C7-41D47EB73047}"/>
              </a:ext>
            </a:extLst>
          </p:cNvPr>
          <p:cNvSpPr>
            <a:spLocks noGrp="1"/>
          </p:cNvSpPr>
          <p:nvPr>
            <p:ph type="ctrTitle"/>
          </p:nvPr>
        </p:nvSpPr>
        <p:spPr/>
        <p:txBody>
          <a:bodyPr>
            <a:normAutofit/>
          </a:bodyPr>
          <a:lstStyle/>
          <a:p>
            <a:r>
              <a:rPr lang="en-CA" sz="3800" b="1" dirty="0">
                <a:latin typeface="Felix Titling" panose="04060505060202020A04" pitchFamily="82" charset="0"/>
              </a:rPr>
              <a:t>Closing </a:t>
            </a:r>
            <a:r>
              <a:rPr lang="en-CA" sz="3800" b="1" dirty="0" err="1">
                <a:latin typeface="Felix Titling" panose="04060505060202020A04" pitchFamily="82" charset="0"/>
              </a:rPr>
              <a:t>PrayeR</a:t>
            </a:r>
            <a:r>
              <a:rPr lang="en-CA" sz="3800" b="1" dirty="0">
                <a:latin typeface="Felix Titling" panose="04060505060202020A04" pitchFamily="82" charset="0"/>
              </a:rPr>
              <a:t> Continued </a:t>
            </a:r>
          </a:p>
        </p:txBody>
      </p:sp>
      <p:sp>
        <p:nvSpPr>
          <p:cNvPr id="4" name="TextBox 3">
            <a:extLst>
              <a:ext uri="{FF2B5EF4-FFF2-40B4-BE49-F238E27FC236}">
                <a16:creationId xmlns:a16="http://schemas.microsoft.com/office/drawing/2014/main" id="{53F20C7E-A10D-D59D-42C8-4355C8A9DC92}"/>
              </a:ext>
            </a:extLst>
          </p:cNvPr>
          <p:cNvSpPr txBox="1"/>
          <p:nvPr/>
        </p:nvSpPr>
        <p:spPr>
          <a:xfrm>
            <a:off x="1253516" y="1686480"/>
            <a:ext cx="9684968" cy="4401205"/>
          </a:xfrm>
          <a:prstGeom prst="rect">
            <a:avLst/>
          </a:prstGeom>
          <a:noFill/>
        </p:spPr>
        <p:txBody>
          <a:bodyPr wrap="square">
            <a:spAutoFit/>
          </a:bodyPr>
          <a:lstStyle/>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LEADER: </a:t>
            </a:r>
            <a:b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Let us be grateful for our talents and abilities. </a:t>
            </a:r>
            <a:b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Let us be open to Your guidance and direction,</a:t>
            </a:r>
          </a:p>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Always ready and willing to do what we can</a:t>
            </a:r>
          </a:p>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to make this world a little better than it is. </a:t>
            </a:r>
            <a:b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ALL RESPOND:</a:t>
            </a:r>
          </a:p>
          <a:p>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Guide us, Lord, and show us what You</a:t>
            </a:r>
          </a:p>
          <a:p>
            <a:r>
              <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rPr>
              <a:t>		</a:t>
            </a: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want us to do.  </a:t>
            </a:r>
            <a:b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86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1422-FF68-EBA3-9F27-B99D1863FC8D}"/>
              </a:ext>
            </a:extLst>
          </p:cNvPr>
          <p:cNvSpPr>
            <a:spLocks noGrp="1"/>
          </p:cNvSpPr>
          <p:nvPr>
            <p:ph type="ctrTitle"/>
          </p:nvPr>
        </p:nvSpPr>
        <p:spPr/>
        <p:txBody>
          <a:bodyPr>
            <a:normAutofit/>
          </a:bodyPr>
          <a:lstStyle/>
          <a:p>
            <a:r>
              <a:rPr lang="en-CA" sz="3800" b="1" dirty="0">
                <a:latin typeface="Felix Titling" panose="04060505060202020A04" pitchFamily="82" charset="0"/>
              </a:rPr>
              <a:t>Closing Prayer Continued </a:t>
            </a:r>
            <a:endParaRPr lang="en-CA" sz="3800" b="1" dirty="0"/>
          </a:p>
        </p:txBody>
      </p:sp>
      <p:sp>
        <p:nvSpPr>
          <p:cNvPr id="4" name="TextBox 3">
            <a:extLst>
              <a:ext uri="{FF2B5EF4-FFF2-40B4-BE49-F238E27FC236}">
                <a16:creationId xmlns:a16="http://schemas.microsoft.com/office/drawing/2014/main" id="{A9772898-5DC7-6C2F-7BD3-2064C38D3432}"/>
              </a:ext>
            </a:extLst>
          </p:cNvPr>
          <p:cNvSpPr txBox="1"/>
          <p:nvPr/>
        </p:nvSpPr>
        <p:spPr>
          <a:xfrm>
            <a:off x="1389436" y="1356582"/>
            <a:ext cx="9413128" cy="5305298"/>
          </a:xfrm>
          <a:prstGeom prst="rect">
            <a:avLst/>
          </a:prstGeom>
          <a:noFill/>
        </p:spPr>
        <p:txBody>
          <a:bodyPr wrap="square">
            <a:spAutoFit/>
          </a:bodyPr>
          <a:lstStyle/>
          <a:p>
            <a:pPr>
              <a:lnSpc>
                <a:spcPct val="107000"/>
              </a:lnSpc>
              <a:spcAft>
                <a:spcPts val="800"/>
              </a:spcAft>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LEADER:</a:t>
            </a:r>
          </a:p>
          <a:p>
            <a:pPr>
              <a:lnSpc>
                <a:spcPct val="107000"/>
              </a:lnSpc>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And if we ever happen to feel overwhelmed by visions of great feats we must achieve</a:t>
            </a:r>
            <a:r>
              <a:rPr lang="en-CA" sz="2800" dirty="0">
                <a:solidFill>
                  <a:srgbClr val="000000"/>
                </a:solidFill>
                <a:latin typeface="Century" panose="02040604050505020304" pitchFamily="18" charset="0"/>
                <a:ea typeface="Calibri" panose="020F0502020204030204" pitchFamily="34" charset="0"/>
                <a:cs typeface="Times New Roman" panose="02020603050405020304" pitchFamily="18" charset="0"/>
              </a:rPr>
              <a:t>. </a:t>
            </a:r>
          </a:p>
          <a:p>
            <a:pPr>
              <a:lnSpc>
                <a:spcPct val="107000"/>
              </a:lnSpc>
              <a:spcAft>
                <a:spcPts val="600"/>
              </a:spcAft>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Remind us that it was never Your intention that we accomplish our life’s work alone or unaided.  </a:t>
            </a:r>
            <a:b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a:lnSpc>
                <a:spcPct val="107000"/>
              </a:lnSpc>
            </a:pP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ALL RESPOND:  </a:t>
            </a:r>
            <a:b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Dear Lord, give us the help and 					guidance we need to be the best</a:t>
            </a:r>
          </a:p>
          <a:p>
            <a:pPr>
              <a:lnSpc>
                <a:spcPct val="107000"/>
              </a:lnSpc>
            </a:pPr>
            <a:r>
              <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rPr>
              <a:t>		</a:t>
            </a: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we can be.  </a:t>
            </a:r>
            <a:b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081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D9CD-3949-EEFA-099B-D033D24CFB34}"/>
              </a:ext>
            </a:extLst>
          </p:cNvPr>
          <p:cNvSpPr>
            <a:spLocks noGrp="1"/>
          </p:cNvSpPr>
          <p:nvPr>
            <p:ph type="ctrTitle"/>
          </p:nvPr>
        </p:nvSpPr>
        <p:spPr/>
        <p:txBody>
          <a:bodyPr>
            <a:noAutofit/>
          </a:bodyPr>
          <a:lstStyle/>
          <a:p>
            <a:br>
              <a:rPr lang="en-CA" sz="3800" b="1" dirty="0"/>
            </a:br>
            <a:r>
              <a:rPr lang="en-CA" sz="3800" b="1" dirty="0">
                <a:latin typeface="Felix Titling" panose="04060505060202020A04" pitchFamily="82" charset="0"/>
              </a:rPr>
              <a:t>Closing Prayer Continued</a:t>
            </a:r>
            <a:endParaRPr lang="en-CA" sz="3800" b="1" dirty="0"/>
          </a:p>
        </p:txBody>
      </p:sp>
      <p:sp>
        <p:nvSpPr>
          <p:cNvPr id="4" name="TextBox 3">
            <a:extLst>
              <a:ext uri="{FF2B5EF4-FFF2-40B4-BE49-F238E27FC236}">
                <a16:creationId xmlns:a16="http://schemas.microsoft.com/office/drawing/2014/main" id="{915A602C-8065-7ACA-0687-F071079671CF}"/>
              </a:ext>
            </a:extLst>
          </p:cNvPr>
          <p:cNvSpPr txBox="1"/>
          <p:nvPr/>
        </p:nvSpPr>
        <p:spPr>
          <a:xfrm>
            <a:off x="1382055" y="1061651"/>
            <a:ext cx="9427890" cy="5586786"/>
          </a:xfrm>
          <a:prstGeom prst="rect">
            <a:avLst/>
          </a:prstGeom>
          <a:noFill/>
        </p:spPr>
        <p:txBody>
          <a:bodyPr wrap="square">
            <a:spAutoFit/>
          </a:bodyPr>
          <a:lstStyle/>
          <a:p>
            <a:pPr>
              <a:lnSpc>
                <a:spcPct val="107000"/>
              </a:lnSpc>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LEADER:</a:t>
            </a:r>
          </a:p>
          <a:p>
            <a:pPr>
              <a:lnSpc>
                <a:spcPct val="107000"/>
              </a:lnSpc>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We are partners in God’s vision of fullness of life for all,</a:t>
            </a:r>
          </a:p>
          <a:p>
            <a:pPr>
              <a:lnSpc>
                <a:spcPct val="107000"/>
              </a:lnSpc>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Partners in ministry of service</a:t>
            </a:r>
            <a:endParaRPr lang="en-CA" sz="2800" dirty="0">
              <a:solidFill>
                <a:srgbClr val="000000"/>
              </a:solidFill>
              <a:latin typeface="Century" panose="02040604050505020304" pitchFamily="18" charset="0"/>
              <a:ea typeface="Calibri" panose="020F0502020204030204" pitchFamily="34" charset="0"/>
              <a:cs typeface="Times New Roman" panose="02020603050405020304" pitchFamily="18" charset="0"/>
            </a:endParaRPr>
          </a:p>
          <a:p>
            <a:pPr>
              <a:lnSpc>
                <a:spcPct val="107000"/>
              </a:lnSpc>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Partners in teaching, partners in healing and hope,</a:t>
            </a:r>
          </a:p>
          <a:p>
            <a:pPr>
              <a:lnSpc>
                <a:spcPct val="107000"/>
              </a:lnSpc>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Together we celebrate each effort,</a:t>
            </a:r>
          </a:p>
          <a:p>
            <a:pPr>
              <a:lnSpc>
                <a:spcPct val="107000"/>
              </a:lnSpc>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Each personal accomplishment and each success. </a:t>
            </a:r>
            <a:b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a:lnSpc>
                <a:spcPct val="107000"/>
              </a:lnSpc>
            </a:pP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ALL RESPOND</a:t>
            </a:r>
            <a:r>
              <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rPr>
              <a:t>:</a:t>
            </a:r>
          </a:p>
          <a:p>
            <a:pPr>
              <a:lnSpc>
                <a:spcPct val="107000"/>
              </a:lnSpc>
            </a:pP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Ours is the gift of care and concern,</a:t>
            </a:r>
          </a:p>
          <a:p>
            <a:pPr>
              <a:lnSpc>
                <a:spcPct val="107000"/>
              </a:lnSpc>
            </a:pP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Ours is the gift of knowledge and skill</a:t>
            </a:r>
            <a:r>
              <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rPr>
              <a:t>,</a:t>
            </a:r>
          </a:p>
          <a:p>
            <a:pPr>
              <a:lnSpc>
                <a:spcPct val="107000"/>
              </a:lnSpc>
            </a:pP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Ours is the gift of affirming the ways </a:t>
            </a:r>
          </a:p>
          <a:p>
            <a:pPr>
              <a:lnSpc>
                <a:spcPct val="107000"/>
              </a:lnSpc>
            </a:pP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of a loving God.  </a:t>
            </a: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865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E343-560D-A351-608A-2D33911A5366}"/>
              </a:ext>
            </a:extLst>
          </p:cNvPr>
          <p:cNvSpPr>
            <a:spLocks noGrp="1"/>
          </p:cNvSpPr>
          <p:nvPr>
            <p:ph type="ctrTitle"/>
          </p:nvPr>
        </p:nvSpPr>
        <p:spPr/>
        <p:txBody>
          <a:bodyPr>
            <a:normAutofit/>
          </a:bodyPr>
          <a:lstStyle/>
          <a:p>
            <a:r>
              <a:rPr lang="en-CA" sz="3800" b="1" dirty="0">
                <a:latin typeface="Felix Titling" panose="04060505060202020A04" pitchFamily="82" charset="0"/>
              </a:rPr>
              <a:t>Closing Prayer Continued</a:t>
            </a:r>
            <a:endParaRPr lang="en-CA" sz="3800" b="1" dirty="0"/>
          </a:p>
        </p:txBody>
      </p:sp>
      <p:sp>
        <p:nvSpPr>
          <p:cNvPr id="4" name="TextBox 3">
            <a:extLst>
              <a:ext uri="{FF2B5EF4-FFF2-40B4-BE49-F238E27FC236}">
                <a16:creationId xmlns:a16="http://schemas.microsoft.com/office/drawing/2014/main" id="{78D57AC2-57D0-198D-848A-F62EDC11727A}"/>
              </a:ext>
            </a:extLst>
          </p:cNvPr>
          <p:cNvSpPr txBox="1"/>
          <p:nvPr/>
        </p:nvSpPr>
        <p:spPr>
          <a:xfrm>
            <a:off x="546501" y="1367268"/>
            <a:ext cx="11098999" cy="3970318"/>
          </a:xfrm>
          <a:prstGeom prst="rect">
            <a:avLst/>
          </a:prstGeom>
          <a:noFill/>
        </p:spPr>
        <p:txBody>
          <a:bodyPr wrap="square">
            <a:spAutoFit/>
          </a:bodyPr>
          <a:lstStyle/>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LEADER:</a:t>
            </a:r>
            <a:endPar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endParaRPr>
          </a:p>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Lord of life, give us Your spirit of wisdom and compassion.</a:t>
            </a:r>
            <a:endParaRPr lang="en-CA" sz="2800" dirty="0">
              <a:solidFill>
                <a:srgbClr val="000000"/>
              </a:solidFill>
              <a:latin typeface="Century" panose="02040604050505020304" pitchFamily="18" charset="0"/>
              <a:ea typeface="Calibri" panose="020F0502020204030204" pitchFamily="34" charset="0"/>
              <a:cs typeface="Times New Roman" panose="02020603050405020304" pitchFamily="18" charset="0"/>
            </a:endParaRPr>
          </a:p>
          <a:p>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Guide our path so we may know the way ahead</a:t>
            </a:r>
            <a:r>
              <a:rPr lang="en-CA" sz="2800" dirty="0">
                <a:solidFill>
                  <a:srgbClr val="000000"/>
                </a:solidFill>
                <a:latin typeface="Century" panose="02040604050505020304" pitchFamily="18" charset="0"/>
                <a:ea typeface="Calibri" panose="020F0502020204030204" pitchFamily="34" charset="0"/>
                <a:cs typeface="Times New Roman" panose="02020603050405020304" pitchFamily="18" charset="0"/>
              </a:rPr>
              <a:t> a</a:t>
            </a: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nd we strive to do Your work. </a:t>
            </a:r>
            <a:b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b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b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t>
            </a: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ALL RESPOND:</a:t>
            </a:r>
          </a:p>
          <a:p>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God of life, bless </a:t>
            </a:r>
            <a:r>
              <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rPr>
              <a:t>t</a:t>
            </a:r>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he Catholic Women’s League,</a:t>
            </a:r>
            <a:endPar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endParaRPr>
          </a:p>
          <a:p>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Strengthen our partnership with each other</a:t>
            </a:r>
            <a:endParaRPr lang="en-CA" sz="2800" b="1" dirty="0">
              <a:solidFill>
                <a:srgbClr val="000000"/>
              </a:solidFill>
              <a:latin typeface="Century" panose="02040604050505020304" pitchFamily="18" charset="0"/>
              <a:ea typeface="Calibri" panose="020F0502020204030204" pitchFamily="34" charset="0"/>
              <a:cs typeface="Times New Roman" panose="02020603050405020304" pitchFamily="18" charset="0"/>
            </a:endParaRPr>
          </a:p>
          <a:p>
            <a:r>
              <a:rPr lang="en-CA" sz="2800" b="1"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And deepen our fellowship with all.  </a:t>
            </a:r>
            <a:endParaRPr lang="en-CA" sz="2800" dirty="0"/>
          </a:p>
        </p:txBody>
      </p:sp>
    </p:spTree>
    <p:extLst>
      <p:ext uri="{BB962C8B-B14F-4D97-AF65-F5344CB8AC3E}">
        <p14:creationId xmlns:p14="http://schemas.microsoft.com/office/powerpoint/2010/main" val="2358397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1C1844-0064-B8E9-C3F7-2C938EEE5339}"/>
              </a:ext>
            </a:extLst>
          </p:cNvPr>
          <p:cNvSpPr txBox="1"/>
          <p:nvPr/>
        </p:nvSpPr>
        <p:spPr>
          <a:xfrm>
            <a:off x="2646944" y="298885"/>
            <a:ext cx="8125135" cy="976549"/>
          </a:xfrm>
          <a:prstGeom prst="rect">
            <a:avLst/>
          </a:prstGeom>
          <a:noFill/>
        </p:spPr>
        <p:txBody>
          <a:bodyPr wrap="square" rtlCol="0">
            <a:spAutoFit/>
          </a:bodyPr>
          <a:lstStyle/>
          <a:p>
            <a:pPr lvl="0" algn="ctr">
              <a:lnSpc>
                <a:spcPct val="107000"/>
              </a:lnSpc>
            </a:pPr>
            <a:r>
              <a:rPr lang="en-CA" sz="2800" b="1" dirty="0">
                <a:effectLst/>
                <a:latin typeface="Century" panose="02040604050505020304" pitchFamily="18" charset="0"/>
                <a:ea typeface="Calibri" panose="020F0502020204030204" pitchFamily="34" charset="0"/>
                <a:cs typeface="Times New Roman" panose="02020603050405020304" pitchFamily="18" charset="0"/>
              </a:rPr>
              <a:t>TURN ON YOUR SWITCH AND LET YOUR LIGHT SHINE!</a:t>
            </a:r>
          </a:p>
        </p:txBody>
      </p:sp>
      <p:pic>
        <p:nvPicPr>
          <p:cNvPr id="2" name="Picture 1" descr="Light bulb with hanging lights background">
            <a:extLst>
              <a:ext uri="{FF2B5EF4-FFF2-40B4-BE49-F238E27FC236}">
                <a16:creationId xmlns:a16="http://schemas.microsoft.com/office/drawing/2014/main" id="{EA21DCF1-CCC0-190A-83D7-2A4248068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944" y="1381234"/>
            <a:ext cx="8125135" cy="5324185"/>
          </a:xfrm>
          <a:prstGeom prst="rect">
            <a:avLst/>
          </a:prstGeom>
        </p:spPr>
      </p:pic>
    </p:spTree>
    <p:extLst>
      <p:ext uri="{BB962C8B-B14F-4D97-AF65-F5344CB8AC3E}">
        <p14:creationId xmlns:p14="http://schemas.microsoft.com/office/powerpoint/2010/main" val="35372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BA8F-331B-54E3-A42F-4E7BEEDF1A5F}"/>
              </a:ext>
            </a:extLst>
          </p:cNvPr>
          <p:cNvSpPr>
            <a:spLocks noGrp="1"/>
          </p:cNvSpPr>
          <p:nvPr>
            <p:ph type="ctrTitle"/>
          </p:nvPr>
        </p:nvSpPr>
        <p:spPr/>
        <p:txBody>
          <a:bodyPr>
            <a:normAutofit/>
          </a:bodyPr>
          <a:lstStyle/>
          <a:p>
            <a:r>
              <a:rPr lang="en-CA" sz="3800" b="1" dirty="0"/>
              <a:t>Prayer for leaders </a:t>
            </a:r>
          </a:p>
        </p:txBody>
      </p:sp>
      <p:sp>
        <p:nvSpPr>
          <p:cNvPr id="5" name="TextBox 4">
            <a:extLst>
              <a:ext uri="{FF2B5EF4-FFF2-40B4-BE49-F238E27FC236}">
                <a16:creationId xmlns:a16="http://schemas.microsoft.com/office/drawing/2014/main" id="{9F31B7C3-734E-5E7E-1816-3DC82D4247AF}"/>
              </a:ext>
            </a:extLst>
          </p:cNvPr>
          <p:cNvSpPr txBox="1"/>
          <p:nvPr/>
        </p:nvSpPr>
        <p:spPr>
          <a:xfrm>
            <a:off x="557634" y="1251337"/>
            <a:ext cx="11076732" cy="5606663"/>
          </a:xfrm>
          <a:prstGeom prst="rect">
            <a:avLst/>
          </a:prstGeom>
          <a:noFill/>
        </p:spPr>
        <p:txBody>
          <a:bodyPr wrap="square" rtlCol="0">
            <a:spAutoFit/>
          </a:bodyPr>
          <a:lstStyle/>
          <a:p>
            <a:pPr algn="ctr">
              <a:lnSpc>
                <a:spcPct val="107000"/>
              </a:lnSpc>
            </a:pPr>
            <a:r>
              <a:rPr lang="en-CA" sz="2800" dirty="0">
                <a:latin typeface="Century" panose="02040604050505020304" pitchFamily="18" charset="0"/>
                <a:cs typeface="Times New Roman" panose="02020603050405020304" pitchFamily="18" charset="0"/>
              </a:rPr>
              <a:t>Lord, as we discern the meaning of our call to servant leadership, </a:t>
            </a:r>
            <a:br>
              <a:rPr lang="en-CA" sz="2800" dirty="0">
                <a:latin typeface="Century" panose="02040604050505020304" pitchFamily="18" charset="0"/>
                <a:cs typeface="Times New Roman" panose="02020603050405020304" pitchFamily="18" charset="0"/>
              </a:rPr>
            </a:br>
            <a:r>
              <a:rPr lang="en-CA" sz="2800" dirty="0">
                <a:latin typeface="Century" panose="02040604050505020304" pitchFamily="18" charset="0"/>
                <a:cs typeface="Times New Roman" panose="02020603050405020304" pitchFamily="18" charset="0"/>
              </a:rPr>
              <a:t>help us recognize the ways You seek to minister through our lives.</a:t>
            </a:r>
          </a:p>
          <a:p>
            <a:pPr algn="ctr">
              <a:lnSpc>
                <a:spcPct val="107000"/>
              </a:lnSpc>
            </a:pPr>
            <a:endParaRPr lang="en-CA" sz="1400" dirty="0">
              <a:latin typeface="Century" panose="02040604050505020304" pitchFamily="18" charset="0"/>
              <a:cs typeface="Times New Roman" panose="02020603050405020304" pitchFamily="18" charset="0"/>
            </a:endParaRPr>
          </a:p>
          <a:p>
            <a:pPr algn="ctr">
              <a:lnSpc>
                <a:spcPct val="107000"/>
              </a:lnSpc>
            </a:pPr>
            <a:r>
              <a:rPr lang="en-CA" sz="2800" dirty="0">
                <a:latin typeface="Century" panose="02040604050505020304" pitchFamily="18" charset="0"/>
                <a:cs typeface="Times New Roman" panose="02020603050405020304" pitchFamily="18" charset="0"/>
              </a:rPr>
              <a:t>Inspired by the knowledge of Your abiding presence,</a:t>
            </a:r>
          </a:p>
          <a:p>
            <a:pPr algn="ctr">
              <a:lnSpc>
                <a:spcPct val="107000"/>
              </a:lnSpc>
            </a:pPr>
            <a:r>
              <a:rPr lang="en-CA" sz="2800" dirty="0">
                <a:latin typeface="Century" panose="02040604050505020304" pitchFamily="18" charset="0"/>
                <a:cs typeface="Times New Roman" panose="02020603050405020304" pitchFamily="18" charset="0"/>
              </a:rPr>
              <a:t>may we have the courage to reach out and support one another,</a:t>
            </a:r>
          </a:p>
          <a:p>
            <a:pPr algn="ctr">
              <a:lnSpc>
                <a:spcPct val="107000"/>
              </a:lnSpc>
            </a:pPr>
            <a:r>
              <a:rPr lang="en-CA" sz="2800" dirty="0">
                <a:latin typeface="Century" panose="02040604050505020304" pitchFamily="18" charset="0"/>
                <a:cs typeface="Times New Roman" panose="02020603050405020304" pitchFamily="18" charset="0"/>
              </a:rPr>
              <a:t>to stand firm in what is true,</a:t>
            </a:r>
          </a:p>
          <a:p>
            <a:pPr algn="ctr">
              <a:lnSpc>
                <a:spcPct val="107000"/>
              </a:lnSpc>
            </a:pPr>
            <a:r>
              <a:rPr lang="en-CA" sz="2800" dirty="0">
                <a:latin typeface="Century" panose="02040604050505020304" pitchFamily="18" charset="0"/>
                <a:cs typeface="Times New Roman" panose="02020603050405020304" pitchFamily="18" charset="0"/>
              </a:rPr>
              <a:t>to decrease when others should increase,</a:t>
            </a:r>
          </a:p>
          <a:p>
            <a:pPr algn="ctr">
              <a:lnSpc>
                <a:spcPct val="107000"/>
              </a:lnSpc>
            </a:pPr>
            <a:r>
              <a:rPr lang="en-CA" sz="2800" dirty="0">
                <a:latin typeface="Century" panose="02040604050505020304" pitchFamily="18" charset="0"/>
                <a:cs typeface="Times New Roman" panose="02020603050405020304" pitchFamily="18" charset="0"/>
              </a:rPr>
              <a:t>and to lead with vision and compassion,</a:t>
            </a:r>
          </a:p>
          <a:p>
            <a:pPr algn="ctr">
              <a:lnSpc>
                <a:spcPct val="107000"/>
              </a:lnSpc>
            </a:pPr>
            <a:r>
              <a:rPr lang="en-CA" sz="2800" dirty="0">
                <a:latin typeface="Century" panose="02040604050505020304" pitchFamily="18" charset="0"/>
                <a:cs typeface="Times New Roman" panose="02020603050405020304" pitchFamily="18" charset="0"/>
              </a:rPr>
              <a:t>as faithful followers of Jesus, Your Son.</a:t>
            </a:r>
            <a:br>
              <a:rPr lang="en-CA" sz="2800" dirty="0">
                <a:latin typeface="Century" panose="02040604050505020304" pitchFamily="18" charset="0"/>
                <a:cs typeface="Times New Roman" panose="02020603050405020304" pitchFamily="18" charset="0"/>
              </a:rPr>
            </a:br>
            <a:r>
              <a:rPr lang="en-CA" sz="2800" dirty="0">
                <a:latin typeface="Century" panose="02040604050505020304" pitchFamily="18" charset="0"/>
                <a:cs typeface="Times New Roman" panose="02020603050405020304" pitchFamily="18" charset="0"/>
              </a:rPr>
              <a:t>We make this prayer to You in His name.</a:t>
            </a:r>
          </a:p>
          <a:p>
            <a:pPr algn="ctr">
              <a:lnSpc>
                <a:spcPct val="107000"/>
              </a:lnSpc>
            </a:pPr>
            <a:r>
              <a:rPr lang="en-CA" sz="2800" dirty="0">
                <a:latin typeface="Century" panose="02040604050505020304" pitchFamily="18" charset="0"/>
                <a:cs typeface="Times New Roman" panose="02020603050405020304" pitchFamily="18" charset="0"/>
              </a:rPr>
              <a:t>Amen.</a:t>
            </a:r>
          </a:p>
          <a:p>
            <a:pPr algn="r">
              <a:lnSpc>
                <a:spcPct val="107000"/>
              </a:lnSpc>
            </a:pPr>
            <a:endParaRPr lang="en-CA" sz="2800" dirty="0">
              <a:latin typeface="Century" panose="02040604050505020304" pitchFamily="18" charset="0"/>
              <a:cs typeface="Times New Roman" panose="02020603050405020304" pitchFamily="18" charset="0"/>
            </a:endParaRPr>
          </a:p>
          <a:p>
            <a:pPr algn="r">
              <a:lnSpc>
                <a:spcPct val="107000"/>
              </a:lnSpc>
            </a:pPr>
            <a:r>
              <a:rPr lang="en-CA" sz="1400" dirty="0">
                <a:latin typeface="Century" panose="02040604050505020304" pitchFamily="18" charset="0"/>
                <a:cs typeface="Times New Roman" panose="02020603050405020304" pitchFamily="18" charset="0"/>
              </a:rPr>
              <a:t>(A Prayer for the Servant Leader, playlikeachampion.org)</a:t>
            </a:r>
            <a:endParaRPr lang="en-CA" sz="1400" dirty="0">
              <a:latin typeface="Century Gothic" panose="020B0502020202020204" pitchFamily="34" charset="0"/>
            </a:endParaRPr>
          </a:p>
        </p:txBody>
      </p:sp>
    </p:spTree>
    <p:extLst>
      <p:ext uri="{BB962C8B-B14F-4D97-AF65-F5344CB8AC3E}">
        <p14:creationId xmlns:p14="http://schemas.microsoft.com/office/powerpoint/2010/main" val="263192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F8A-77FC-D111-7251-9BE5D0650A06}"/>
              </a:ext>
            </a:extLst>
          </p:cNvPr>
          <p:cNvSpPr>
            <a:spLocks noGrp="1"/>
          </p:cNvSpPr>
          <p:nvPr>
            <p:ph type="title"/>
          </p:nvPr>
        </p:nvSpPr>
        <p:spPr>
          <a:xfrm>
            <a:off x="1572768" y="270704"/>
            <a:ext cx="10619232" cy="749130"/>
          </a:xfrm>
        </p:spPr>
        <p:txBody>
          <a:bodyPr>
            <a:normAutofit/>
          </a:bodyPr>
          <a:lstStyle/>
          <a:p>
            <a:pPr algn="ctr"/>
            <a:r>
              <a:rPr lang="en-CA" sz="3800" b="1" dirty="0"/>
              <a:t>Introduction </a:t>
            </a:r>
          </a:p>
        </p:txBody>
      </p:sp>
      <p:sp>
        <p:nvSpPr>
          <p:cNvPr id="3" name="TextBox 2">
            <a:extLst>
              <a:ext uri="{FF2B5EF4-FFF2-40B4-BE49-F238E27FC236}">
                <a16:creationId xmlns:a16="http://schemas.microsoft.com/office/drawing/2014/main" id="{5686EEEF-4A55-671C-4A0C-E5F1A4B863EF}"/>
              </a:ext>
            </a:extLst>
          </p:cNvPr>
          <p:cNvSpPr txBox="1"/>
          <p:nvPr/>
        </p:nvSpPr>
        <p:spPr>
          <a:xfrm>
            <a:off x="2948892" y="1149748"/>
            <a:ext cx="8161111" cy="1348061"/>
          </a:xfrm>
          <a:prstGeom prst="rect">
            <a:avLst/>
          </a:prstGeom>
          <a:noFill/>
        </p:spPr>
        <p:txBody>
          <a:bodyPr wrap="square" rtlCol="0">
            <a:spAutoFit/>
          </a:bodyPr>
          <a:lstStyle/>
          <a:p>
            <a:pPr algn="ctr">
              <a:lnSpc>
                <a:spcPct val="107000"/>
              </a:lnSpc>
              <a:spcAft>
                <a:spcPts val="800"/>
              </a:spcAft>
            </a:pPr>
            <a:r>
              <a:rPr lang="en-CA" sz="2400" dirty="0">
                <a:solidFill>
                  <a:srgbClr val="212529"/>
                </a:solidFill>
                <a:effectLst/>
                <a:latin typeface="Century" panose="02040604050505020304" pitchFamily="18" charset="0"/>
                <a:ea typeface="Times New Roman" panose="02020603050405020304" pitchFamily="18" charset="0"/>
                <a:cs typeface="Segoe UI" panose="020B0502040204020203" pitchFamily="34" charset="0"/>
              </a:rPr>
              <a:t>“We are indeed the light of the world—</a:t>
            </a:r>
            <a:br>
              <a:rPr lang="en-CA" sz="2400" dirty="0">
                <a:solidFill>
                  <a:srgbClr val="212529"/>
                </a:solidFill>
                <a:effectLst/>
                <a:latin typeface="Century" panose="02040604050505020304" pitchFamily="18" charset="0"/>
                <a:ea typeface="Times New Roman" panose="02020603050405020304" pitchFamily="18" charset="0"/>
                <a:cs typeface="Segoe UI" panose="020B0502040204020203" pitchFamily="34" charset="0"/>
              </a:rPr>
            </a:br>
            <a:r>
              <a:rPr lang="en-CA" sz="2400" dirty="0">
                <a:solidFill>
                  <a:srgbClr val="212529"/>
                </a:solidFill>
                <a:effectLst/>
                <a:latin typeface="Century" panose="02040604050505020304" pitchFamily="18" charset="0"/>
                <a:ea typeface="Times New Roman" panose="02020603050405020304" pitchFamily="18" charset="0"/>
                <a:cs typeface="Segoe UI" panose="020B0502040204020203" pitchFamily="34" charset="0"/>
              </a:rPr>
              <a:t>but only if our switch is turned on.”</a:t>
            </a:r>
          </a:p>
          <a:p>
            <a:pPr algn="ctr">
              <a:lnSpc>
                <a:spcPct val="107000"/>
              </a:lnSpc>
              <a:spcAft>
                <a:spcPts val="800"/>
              </a:spcAft>
            </a:pPr>
            <a:r>
              <a:rPr lang="en-CA" sz="2400" dirty="0">
                <a:solidFill>
                  <a:srgbClr val="000000"/>
                </a:solidFill>
                <a:latin typeface="Century" panose="02040604050505020304" pitchFamily="18" charset="0"/>
                <a:ea typeface="Times New Roman" panose="02020603050405020304" pitchFamily="18" charset="0"/>
                <a:cs typeface="Segoe UI" panose="020B0502040204020203" pitchFamily="34" charset="0"/>
              </a:rPr>
              <a:t>(</a:t>
            </a:r>
            <a:r>
              <a:rPr lang="en-CA" sz="2400" dirty="0">
                <a:solidFill>
                  <a:srgbClr val="000000"/>
                </a:solidFill>
                <a:effectLst/>
                <a:latin typeface="Century" panose="02040604050505020304" pitchFamily="18" charset="0"/>
                <a:ea typeface="Times New Roman" panose="02020603050405020304" pitchFamily="18" charset="0"/>
                <a:cs typeface="Segoe UI" panose="020B0502040204020203" pitchFamily="34" charset="0"/>
              </a:rPr>
              <a:t>John Hagee)</a:t>
            </a:r>
            <a:endParaRPr lang="en-CA" sz="2400" dirty="0">
              <a:effectLst/>
              <a:latin typeface="Century" panose="02040604050505020304" pitchFamily="18" charset="0"/>
              <a:ea typeface="Calibri" panose="020F0502020204030204" pitchFamily="34" charset="0"/>
              <a:cs typeface="Times New Roman" panose="02020603050405020304" pitchFamily="18" charset="0"/>
            </a:endParaRPr>
          </a:p>
        </p:txBody>
      </p:sp>
      <p:pic>
        <p:nvPicPr>
          <p:cNvPr id="7" name="Picture 6" descr="Light bulb with hanging lights background">
            <a:extLst>
              <a:ext uri="{FF2B5EF4-FFF2-40B4-BE49-F238E27FC236}">
                <a16:creationId xmlns:a16="http://schemas.microsoft.com/office/drawing/2014/main" id="{1C3AE5A1-0DFB-E368-9541-AA42C51A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876" y="2569011"/>
            <a:ext cx="6533142" cy="4280995"/>
          </a:xfrm>
          <a:prstGeom prst="rect">
            <a:avLst/>
          </a:prstGeom>
        </p:spPr>
      </p:pic>
    </p:spTree>
    <p:extLst>
      <p:ext uri="{BB962C8B-B14F-4D97-AF65-F5344CB8AC3E}">
        <p14:creationId xmlns:p14="http://schemas.microsoft.com/office/powerpoint/2010/main" val="203336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DFFDD3-195F-1014-403A-6FFF50511F28}"/>
              </a:ext>
            </a:extLst>
          </p:cNvPr>
          <p:cNvSpPr txBox="1"/>
          <p:nvPr/>
        </p:nvSpPr>
        <p:spPr>
          <a:xfrm>
            <a:off x="2560320" y="660934"/>
            <a:ext cx="8997696" cy="5536131"/>
          </a:xfrm>
          <a:prstGeom prst="rect">
            <a:avLst/>
          </a:prstGeom>
          <a:noFill/>
        </p:spPr>
        <p:txBody>
          <a:bodyPr wrap="square">
            <a:spAutoFit/>
          </a:bodyPr>
          <a:lstStyle/>
          <a:p>
            <a:pPr>
              <a:lnSpc>
                <a:spcPct val="107000"/>
              </a:lnSpc>
              <a:spcAft>
                <a:spcPts val="800"/>
              </a:spcAft>
            </a:pPr>
            <a:r>
              <a:rPr lang="en-CA" sz="2800" dirty="0">
                <a:effectLst/>
                <a:latin typeface="Century" panose="02040604050505020304" pitchFamily="18" charset="0"/>
                <a:ea typeface="Calibri" panose="020F0502020204030204" pitchFamily="34" charset="0"/>
                <a:cs typeface="Times New Roman" panose="02020603050405020304" pitchFamily="18" charset="0"/>
              </a:rPr>
              <a:t>At first glance, the Beatitudes may seem impossibly hard to fulfill but, in the Beatitudes (Matthew 5:1-12), Jesus declares that those blessed have already obtained this blessing.</a:t>
            </a:r>
          </a:p>
          <a:p>
            <a:pPr>
              <a:lnSpc>
                <a:spcPct val="107000"/>
              </a:lnSpc>
              <a:spcAft>
                <a:spcPts val="800"/>
              </a:spcAft>
            </a:pP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The Beatitudes are not a judgment against all who fail to measure up.</a:t>
            </a:r>
          </a:p>
          <a:p>
            <a:pPr>
              <a:lnSpc>
                <a:spcPct val="107000"/>
              </a:lnSpc>
              <a:spcAft>
                <a:spcPts val="800"/>
              </a:spcAft>
            </a:pPr>
            <a:endPar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28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Instead, they are a blessing for any who trust in the Lord and use their God-given blessings to fulfill the League’s mission by serving God’s people.  </a:t>
            </a:r>
            <a:endParaRPr lang="en-CA" sz="28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22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91C-51D2-902A-25B9-FB6E66C2EBCA}"/>
              </a:ext>
            </a:extLst>
          </p:cNvPr>
          <p:cNvSpPr>
            <a:spLocks noGrp="1"/>
          </p:cNvSpPr>
          <p:nvPr>
            <p:ph type="title"/>
          </p:nvPr>
        </p:nvSpPr>
        <p:spPr>
          <a:xfrm>
            <a:off x="2175452" y="1090822"/>
            <a:ext cx="9482271" cy="4676355"/>
          </a:xfrm>
        </p:spPr>
        <p:txBody>
          <a:bodyPr>
            <a:noAutofit/>
          </a:bodyPr>
          <a:lstStyle/>
          <a:p>
            <a:pPr>
              <a:lnSpc>
                <a:spcPct val="107000"/>
              </a:lnSpc>
              <a:spcAft>
                <a:spcPts val="800"/>
              </a:spcAft>
            </a:pPr>
            <a:r>
              <a:rPr lang="en-CA" sz="2800" dirty="0">
                <a:solidFill>
                  <a:srgbClr val="212529"/>
                </a:solidFill>
                <a:effectLst/>
                <a:latin typeface="Century" panose="02040604050505020304" pitchFamily="18" charset="0"/>
                <a:ea typeface="Calibri" panose="020F0502020204030204" pitchFamily="34" charset="0"/>
                <a:cs typeface="Segoe UI" panose="020B0502040204020203" pitchFamily="34" charset="0"/>
              </a:rPr>
              <a:t>“…Let your light shine before others, so that they may see your good works and give glory to your Father in heaven” (Mt 5:16).</a:t>
            </a:r>
            <a:br>
              <a:rPr lang="en-CA" sz="2800" dirty="0">
                <a:solidFill>
                  <a:srgbClr val="212529"/>
                </a:solidFill>
                <a:effectLst/>
                <a:latin typeface="Century" panose="02040604050505020304" pitchFamily="18" charset="0"/>
                <a:ea typeface="Calibri" panose="020F0502020204030204" pitchFamily="34" charset="0"/>
                <a:cs typeface="Segoe UI" panose="020B0502040204020203" pitchFamily="34" charset="0"/>
              </a:rPr>
            </a:br>
            <a:br>
              <a:rPr lang="en-CA" sz="2800" dirty="0">
                <a:solidFill>
                  <a:srgbClr val="212529"/>
                </a:solidFill>
                <a:effectLst/>
                <a:latin typeface="Century" panose="02040604050505020304" pitchFamily="18" charset="0"/>
                <a:ea typeface="Calibri" panose="020F0502020204030204" pitchFamily="34" charset="0"/>
                <a:cs typeface="Segoe UI" panose="020B0502040204020203" pitchFamily="34" charset="0"/>
              </a:rPr>
            </a:br>
            <a:r>
              <a:rPr lang="en-CA" sz="2800" dirty="0">
                <a:solidFill>
                  <a:srgbClr val="212529"/>
                </a:solidFill>
                <a:effectLst/>
                <a:latin typeface="Century" panose="02040604050505020304" pitchFamily="18" charset="0"/>
                <a:ea typeface="Calibri" panose="020F0502020204030204" pitchFamily="34" charset="0"/>
                <a:cs typeface="Segoe UI" panose="020B0502040204020203" pitchFamily="34" charset="0"/>
              </a:rPr>
              <a:t>We serve for the glory of God.</a:t>
            </a:r>
            <a:br>
              <a:rPr lang="en-CA" sz="2800" dirty="0">
                <a:solidFill>
                  <a:srgbClr val="212529"/>
                </a:solidFill>
                <a:effectLst/>
                <a:latin typeface="Century" panose="02040604050505020304" pitchFamily="18" charset="0"/>
                <a:ea typeface="Calibri" panose="020F0502020204030204" pitchFamily="34" charset="0"/>
                <a:cs typeface="Segoe UI" panose="020B0502040204020203" pitchFamily="34" charset="0"/>
              </a:rPr>
            </a:br>
            <a:r>
              <a:rPr lang="en-CA" sz="2800" dirty="0">
                <a:solidFill>
                  <a:srgbClr val="212529"/>
                </a:solidFill>
                <a:effectLst/>
                <a:latin typeface="Century" panose="02040604050505020304" pitchFamily="18" charset="0"/>
                <a:ea typeface="Calibri" panose="020F0502020204030204" pitchFamily="34" charset="0"/>
                <a:cs typeface="Segoe UI" panose="020B0502040204020203" pitchFamily="34" charset="0"/>
              </a:rPr>
              <a:t> </a:t>
            </a:r>
            <a:br>
              <a:rPr lang="en-CA" sz="2800" dirty="0">
                <a:effectLst/>
                <a:latin typeface="Century" panose="02040604050505020304" pitchFamily="18" charset="0"/>
                <a:ea typeface="Calibri" panose="020F0502020204030204" pitchFamily="34" charset="0"/>
                <a:cs typeface="Times New Roman" panose="02020603050405020304" pitchFamily="18" charset="0"/>
              </a:rPr>
            </a:br>
            <a:r>
              <a:rPr lang="en-CA" sz="2800" dirty="0">
                <a:effectLst/>
                <a:latin typeface="Century" panose="02040604050505020304" pitchFamily="18" charset="0"/>
                <a:ea typeface="Calibri" panose="020F0502020204030204" pitchFamily="34" charset="0"/>
                <a:cs typeface="Times New Roman" panose="02020603050405020304" pitchFamily="18" charset="0"/>
              </a:rPr>
              <a:t>Be thankful for the gifts you have received. God has given you specific blessings to meet the needs of His people.  </a:t>
            </a:r>
            <a:endParaRPr lang="en-CA" sz="2800" dirty="0"/>
          </a:p>
        </p:txBody>
      </p:sp>
    </p:spTree>
    <p:extLst>
      <p:ext uri="{BB962C8B-B14F-4D97-AF65-F5344CB8AC3E}">
        <p14:creationId xmlns:p14="http://schemas.microsoft.com/office/powerpoint/2010/main" val="283465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3DB5EE-6382-E9A5-D455-A2F30DA4DDCB}"/>
              </a:ext>
            </a:extLst>
          </p:cNvPr>
          <p:cNvSpPr txBox="1"/>
          <p:nvPr/>
        </p:nvSpPr>
        <p:spPr>
          <a:xfrm>
            <a:off x="2449902" y="533400"/>
            <a:ext cx="8850702" cy="5539978"/>
          </a:xfrm>
          <a:prstGeom prst="rect">
            <a:avLst/>
          </a:prstGeom>
          <a:noFill/>
        </p:spPr>
        <p:txBody>
          <a:bodyPr wrap="square" rtlCol="0">
            <a:spAutoFit/>
          </a:bodyPr>
          <a:lstStyle/>
          <a:p>
            <a:pPr algn="ctr"/>
            <a:r>
              <a:rPr lang="en-CA" sz="3200" b="1" dirty="0">
                <a:latin typeface="Century" panose="02040604050505020304" pitchFamily="18" charset="0"/>
                <a:ea typeface="Verdana" panose="020B0604030504040204" pitchFamily="34" charset="0"/>
              </a:rPr>
              <a:t>Let’s pause and quietly reflect on the following questions</a:t>
            </a:r>
            <a:r>
              <a:rPr lang="en-CA" sz="3200" dirty="0">
                <a:latin typeface="Century" panose="02040604050505020304" pitchFamily="18" charset="0"/>
                <a:ea typeface="Verdana" panose="020B0604030504040204" pitchFamily="34" charset="0"/>
              </a:rPr>
              <a:t>.</a:t>
            </a:r>
          </a:p>
          <a:p>
            <a:pPr algn="ctr"/>
            <a:endParaRPr lang="en-CA" sz="3600" dirty="0">
              <a:latin typeface="Century" panose="02040604050505020304" pitchFamily="18" charset="0"/>
              <a:ea typeface="Verdana" panose="020B0604030504040204" pitchFamily="34" charset="0"/>
            </a:endParaRPr>
          </a:p>
          <a:p>
            <a:pPr marL="457200" indent="-457200">
              <a:spcAft>
                <a:spcPts val="2000"/>
              </a:spcAft>
              <a:buFont typeface="Arial" panose="020B0604020202020204" pitchFamily="34" charset="0"/>
              <a:buChar char="•"/>
            </a:pPr>
            <a:r>
              <a:rPr lang="en-CA" sz="2800" dirty="0">
                <a:latin typeface="Century" panose="02040604050505020304" pitchFamily="18" charset="0"/>
                <a:ea typeface="Verdana" panose="020B0604030504040204" pitchFamily="34" charset="0"/>
              </a:rPr>
              <a:t>Do you ever consider the gifts you have received? </a:t>
            </a:r>
          </a:p>
          <a:p>
            <a:pPr marL="457200" indent="-457200">
              <a:spcAft>
                <a:spcPts val="2000"/>
              </a:spcAft>
              <a:buFont typeface="Arial" panose="020B0604020202020204" pitchFamily="34" charset="0"/>
              <a:buChar char="•"/>
            </a:pPr>
            <a:r>
              <a:rPr lang="en-CA" sz="2800" dirty="0">
                <a:latin typeface="Century" panose="02040604050505020304" pitchFamily="18" charset="0"/>
                <a:ea typeface="Verdana" panose="020B0604030504040204" pitchFamily="34" charset="0"/>
              </a:rPr>
              <a:t>Do you ever stop to give God thanks for those gifts? </a:t>
            </a:r>
          </a:p>
          <a:p>
            <a:pPr marL="457200" indent="-457200">
              <a:spcAft>
                <a:spcPts val="2000"/>
              </a:spcAft>
              <a:buFont typeface="Arial" panose="020B0604020202020204" pitchFamily="34" charset="0"/>
              <a:buChar char="•"/>
            </a:pPr>
            <a:r>
              <a:rPr lang="en-CA" sz="2800" dirty="0">
                <a:latin typeface="Century" panose="02040604050505020304" pitchFamily="18" charset="0"/>
                <a:ea typeface="Verdana" panose="020B0604030504040204" pitchFamily="34" charset="0"/>
              </a:rPr>
              <a:t>Do you ever hesitate to use your gifts? Perhaps you are afraid you will fail?</a:t>
            </a:r>
          </a:p>
          <a:p>
            <a:pPr marL="457200" indent="-457200">
              <a:spcAft>
                <a:spcPts val="2000"/>
              </a:spcAft>
              <a:buFont typeface="Arial" panose="020B0604020202020204" pitchFamily="34" charset="0"/>
              <a:buChar char="•"/>
            </a:pPr>
            <a:r>
              <a:rPr lang="en-CA" sz="2800" dirty="0">
                <a:latin typeface="Century" panose="02040604050505020304" pitchFamily="18" charset="0"/>
                <a:ea typeface="Verdana" panose="020B0604030504040204" pitchFamily="34" charset="0"/>
              </a:rPr>
              <a:t>Be not afraid and trust in God to take you where He wants you to go.  </a:t>
            </a:r>
          </a:p>
        </p:txBody>
      </p:sp>
    </p:spTree>
    <p:extLst>
      <p:ext uri="{BB962C8B-B14F-4D97-AF65-F5344CB8AC3E}">
        <p14:creationId xmlns:p14="http://schemas.microsoft.com/office/powerpoint/2010/main" val="9576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43BB-8371-B171-8F62-5E585EB8C42C}"/>
              </a:ext>
            </a:extLst>
          </p:cNvPr>
          <p:cNvSpPr>
            <a:spLocks noGrp="1"/>
          </p:cNvSpPr>
          <p:nvPr>
            <p:ph type="title"/>
          </p:nvPr>
        </p:nvSpPr>
        <p:spPr>
          <a:xfrm>
            <a:off x="-2914815" y="1678036"/>
            <a:ext cx="232575" cy="187340"/>
          </a:xfrm>
        </p:spPr>
        <p:txBody>
          <a:bodyPr>
            <a:normAutofit/>
          </a:bodyPr>
          <a:lstStyle/>
          <a:p>
            <a:pPr algn="ctr"/>
            <a:endParaRPr lang="en-CA" sz="200" b="1" dirty="0"/>
          </a:p>
        </p:txBody>
      </p:sp>
      <p:sp>
        <p:nvSpPr>
          <p:cNvPr id="3" name="TextBox 2">
            <a:extLst>
              <a:ext uri="{FF2B5EF4-FFF2-40B4-BE49-F238E27FC236}">
                <a16:creationId xmlns:a16="http://schemas.microsoft.com/office/drawing/2014/main" id="{12DB865F-C01E-DB5E-E34F-4C802E0DB5C2}"/>
              </a:ext>
            </a:extLst>
          </p:cNvPr>
          <p:cNvSpPr txBox="1"/>
          <p:nvPr/>
        </p:nvSpPr>
        <p:spPr>
          <a:xfrm>
            <a:off x="1841837" y="202046"/>
            <a:ext cx="10106322" cy="1077218"/>
          </a:xfrm>
          <a:prstGeom prst="rect">
            <a:avLst/>
          </a:prstGeom>
          <a:noFill/>
        </p:spPr>
        <p:txBody>
          <a:bodyPr wrap="square" rtlCol="0">
            <a:spAutoFit/>
          </a:bodyPr>
          <a:lstStyle/>
          <a:p>
            <a:pPr algn="ctr"/>
            <a:r>
              <a:rPr lang="en-CA" sz="3200" b="1" dirty="0">
                <a:solidFill>
                  <a:srgbClr val="7030A0"/>
                </a:solidFill>
                <a:latin typeface="Century" panose="02040604050505020304" pitchFamily="18" charset="0"/>
              </a:rPr>
              <a:t>“Blessed is the leader who knows where she is going, why she is going, and how to get there.”  </a:t>
            </a:r>
          </a:p>
        </p:txBody>
      </p:sp>
      <p:sp>
        <p:nvSpPr>
          <p:cNvPr id="4" name="TextBox 3">
            <a:extLst>
              <a:ext uri="{FF2B5EF4-FFF2-40B4-BE49-F238E27FC236}">
                <a16:creationId xmlns:a16="http://schemas.microsoft.com/office/drawing/2014/main" id="{D97FF71A-984D-3EAB-ECDD-DA31A7244C3C}"/>
              </a:ext>
            </a:extLst>
          </p:cNvPr>
          <p:cNvSpPr txBox="1"/>
          <p:nvPr/>
        </p:nvSpPr>
        <p:spPr>
          <a:xfrm>
            <a:off x="1841836" y="4692628"/>
            <a:ext cx="10106323" cy="1384995"/>
          </a:xfrm>
          <a:prstGeom prst="rect">
            <a:avLst/>
          </a:prstGeom>
          <a:noFill/>
        </p:spPr>
        <p:txBody>
          <a:bodyPr wrap="square" rtlCol="0">
            <a:spAutoFit/>
          </a:bodyPr>
          <a:lstStyle/>
          <a:p>
            <a:pPr algn="ctr"/>
            <a:r>
              <a:rPr lang="en-CA" sz="2800" dirty="0">
                <a:effectLst/>
                <a:latin typeface="Century" panose="02040604050505020304" pitchFamily="18" charset="0"/>
                <a:ea typeface="Calibri" panose="020F0502020204030204" pitchFamily="34" charset="0"/>
                <a:cs typeface="Times New Roman" panose="02020603050405020304" pitchFamily="18" charset="0"/>
              </a:rPr>
              <a:t>A leader remembers the true success of a ministry depends on Jesus. Before she steps into leadership, she starts with prayer and asks for God’s wisdom and guidance.</a:t>
            </a:r>
          </a:p>
        </p:txBody>
      </p:sp>
      <p:pic>
        <p:nvPicPr>
          <p:cNvPr id="9" name="Picture 8" descr="Big and small arrows">
            <a:extLst>
              <a:ext uri="{FF2B5EF4-FFF2-40B4-BE49-F238E27FC236}">
                <a16:creationId xmlns:a16="http://schemas.microsoft.com/office/drawing/2014/main" id="{B00E6FC6-AC67-57C6-357D-43D4CDFD6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961" y="1459815"/>
            <a:ext cx="4250996" cy="2833997"/>
          </a:xfrm>
          <a:prstGeom prst="rect">
            <a:avLst/>
          </a:prstGeom>
        </p:spPr>
      </p:pic>
    </p:spTree>
    <p:extLst>
      <p:ext uri="{BB962C8B-B14F-4D97-AF65-F5344CB8AC3E}">
        <p14:creationId xmlns:p14="http://schemas.microsoft.com/office/powerpoint/2010/main" val="2134283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19255</TotalTime>
  <Words>5529</Words>
  <Application>Microsoft Office PowerPoint</Application>
  <PresentationFormat>Widescreen</PresentationFormat>
  <Paragraphs>469</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Century</vt:lpstr>
      <vt:lpstr>Century Gothic</vt:lpstr>
      <vt:lpstr>Felix Titling</vt:lpstr>
      <vt:lpstr>Goudy Old Style</vt:lpstr>
      <vt:lpstr>Times New Roman</vt:lpstr>
      <vt:lpstr>Verdana</vt:lpstr>
      <vt:lpstr>Wingdings</vt:lpstr>
      <vt:lpstr>ArchwayVTI</vt:lpstr>
      <vt:lpstr>Joy of Leadership: Leadership in the League Before You Start</vt:lpstr>
      <vt:lpstr>The Joy of Leadership</vt:lpstr>
      <vt:lpstr>Leadership  Beatitudes </vt:lpstr>
      <vt:lpstr>Prayer for leaders </vt:lpstr>
      <vt:lpstr>Introduction </vt:lpstr>
      <vt:lpstr>PowerPoint Presentation</vt:lpstr>
      <vt:lpstr>“…Let your light shine before others, so that they may see your good works and give glory to your Father in heaven” (Mt 5:16).  We serve for the glory of God.   Be thankful for the gifts you have received. God has given you specific blessings to meet the needs of His people.  </vt:lpstr>
      <vt:lpstr>PowerPoint Presentation</vt:lpstr>
      <vt:lpstr>PowerPoint Presentation</vt:lpstr>
      <vt:lpstr>PowerPoint Presentation</vt:lpstr>
      <vt:lpstr>Personal reflection </vt:lpstr>
      <vt:lpstr>PowerPoint Presentation</vt:lpstr>
      <vt:lpstr>PowerPoint Presentation</vt:lpstr>
      <vt:lpstr>Personal reflection </vt:lpstr>
      <vt:lpstr>PowerPoint Presentation</vt:lpstr>
      <vt:lpstr>PowerPoint Presentation</vt:lpstr>
      <vt:lpstr>Personal reflection </vt:lpstr>
      <vt:lpstr>PowerPoint Presentation</vt:lpstr>
      <vt:lpstr>PowerPoint Presentation</vt:lpstr>
      <vt:lpstr>Personal reflection </vt:lpstr>
      <vt:lpstr>PowerPoint Presentation</vt:lpstr>
      <vt:lpstr>PowerPoint Presentation</vt:lpstr>
      <vt:lpstr>Personal reflection </vt:lpstr>
      <vt:lpstr>PowerPoint Presentation</vt:lpstr>
      <vt:lpstr>PowerPoint Presentation</vt:lpstr>
      <vt:lpstr>Personal reflection </vt:lpstr>
      <vt:lpstr>PowerPoint Presentation</vt:lpstr>
      <vt:lpstr>PowerPoint Presentation</vt:lpstr>
      <vt:lpstr>Closing prayer</vt:lpstr>
      <vt:lpstr>Closing PrayeR Continued </vt:lpstr>
      <vt:lpstr>Closing Prayer Continued </vt:lpstr>
      <vt:lpstr> Closing Prayer Continued</vt:lpstr>
      <vt:lpstr>Closing Prayer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Kopp</dc:creator>
  <cp:lastModifiedBy>Communications</cp:lastModifiedBy>
  <cp:revision>146</cp:revision>
  <cp:lastPrinted>2023-03-13T15:25:39Z</cp:lastPrinted>
  <dcterms:created xsi:type="dcterms:W3CDTF">2022-12-01T21:21:51Z</dcterms:created>
  <dcterms:modified xsi:type="dcterms:W3CDTF">2023-07-04T16:00:39Z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09E0D141-0D82-4B3A-90A8-23F7731A2340</vt:lpwstr>
  </property>
  <property fmtid="{D5CDD505-2E9C-101B-9397-08002B2CF9AE}" pid="3" name="ArticulatePath">
    <vt:lpwstr>CWLT_PPT_template</vt:lpwstr>
  </property>
</Properties>
</file>