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23"/>
  </p:notesMasterIdLst>
  <p:sldIdLst>
    <p:sldId id="263" r:id="rId2"/>
    <p:sldId id="260" r:id="rId3"/>
    <p:sldId id="280" r:id="rId4"/>
    <p:sldId id="281" r:id="rId5"/>
    <p:sldId id="262" r:id="rId6"/>
    <p:sldId id="277" r:id="rId7"/>
    <p:sldId id="269" r:id="rId8"/>
    <p:sldId id="276" r:id="rId9"/>
    <p:sldId id="270" r:id="rId10"/>
    <p:sldId id="285" r:id="rId11"/>
    <p:sldId id="278" r:id="rId12"/>
    <p:sldId id="266" r:id="rId13"/>
    <p:sldId id="282" r:id="rId14"/>
    <p:sldId id="267" r:id="rId15"/>
    <p:sldId id="283" r:id="rId16"/>
    <p:sldId id="275" r:id="rId17"/>
    <p:sldId id="272" r:id="rId18"/>
    <p:sldId id="284" r:id="rId19"/>
    <p:sldId id="273" r:id="rId20"/>
    <p:sldId id="279" r:id="rId21"/>
    <p:sldId id="274"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autoAdjust="0"/>
    <p:restoredTop sz="55276" autoAdjust="0"/>
  </p:normalViewPr>
  <p:slideViewPr>
    <p:cSldViewPr snapToGrid="0">
      <p:cViewPr varScale="1">
        <p:scale>
          <a:sx n="49" d="100"/>
          <a:sy n="49" d="100"/>
        </p:scale>
        <p:origin x="1944" y="36"/>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EC208-B0EE-1542-A78C-C0EC94883887}" type="datetimeFigureOut">
              <a:rPr lang="en-US" smtClean="0"/>
              <a:t>6/7/2023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4A5B7-C58D-594C-8A2E-7F101C7938EB}" type="slidenum">
              <a:rPr lang="en-US" smtClean="0"/>
              <a:t>‹#›</a:t>
            </a:fld>
            <a:endParaRPr lang="en-US" dirty="0"/>
          </a:p>
        </p:txBody>
      </p:sp>
    </p:spTree>
    <p:extLst>
      <p:ext uri="{BB962C8B-B14F-4D97-AF65-F5344CB8AC3E}">
        <p14:creationId xmlns:p14="http://schemas.microsoft.com/office/powerpoint/2010/main" val="93516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2C3AF91-B741-4BB4-AECF-6C7EF76752EC}" type="slidenum">
              <a:rPr lang="en-CA" smtClean="0"/>
              <a:t>1</a:t>
            </a:fld>
            <a:endParaRPr lang="en-CA"/>
          </a:p>
        </p:txBody>
      </p:sp>
    </p:spTree>
    <p:extLst>
      <p:ext uri="{BB962C8B-B14F-4D97-AF65-F5344CB8AC3E}">
        <p14:creationId xmlns:p14="http://schemas.microsoft.com/office/powerpoint/2010/main" val="342293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Please take a few minutes to review the list of skills you see on the slide. Can you think of others? Choose one or two and think of a time when you have used these skills. Don’t be afraid to toot your own horn—it’s not bragging—we all have gifts.</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Consider providing a personal example to get the ball rolling.</a:t>
            </a:r>
          </a:p>
        </p:txBody>
      </p:sp>
      <p:sp>
        <p:nvSpPr>
          <p:cNvPr id="4" name="Slide Number Placeholder 3"/>
          <p:cNvSpPr>
            <a:spLocks noGrp="1"/>
          </p:cNvSpPr>
          <p:nvPr>
            <p:ph type="sldNum" sz="quarter" idx="5"/>
          </p:nvPr>
        </p:nvSpPr>
        <p:spPr/>
        <p:txBody>
          <a:bodyPr/>
          <a:lstStyle/>
          <a:p>
            <a:fld id="{8C64A5B7-C58D-594C-8A2E-7F101C7938EB}" type="slidenum">
              <a:rPr lang="en-US" smtClean="0"/>
              <a:t>10</a:t>
            </a:fld>
            <a:endParaRPr lang="en-US" dirty="0"/>
          </a:p>
        </p:txBody>
      </p:sp>
    </p:spTree>
    <p:extLst>
      <p:ext uri="{BB962C8B-B14F-4D97-AF65-F5344CB8AC3E}">
        <p14:creationId xmlns:p14="http://schemas.microsoft.com/office/powerpoint/2010/main" val="194795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43000"/>
            <a:ext cx="5486400" cy="3086100"/>
          </a:xfrm>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I hope this exercise taught you a few things about yourself. Were there any surprises when you identified your skills? </a:t>
            </a:r>
          </a:p>
          <a:p>
            <a:endParaRPr lang="en-US"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If presenting in person</a:t>
            </a:r>
            <a:r>
              <a:rPr lang="en-US" dirty="0">
                <a:latin typeface="Times New Roman" panose="02020603050405020304" pitchFamily="18" charset="0"/>
                <a:cs typeface="Times New Roman" panose="02020603050405020304" pitchFamily="18" charset="0"/>
              </a:rPr>
              <a:t>: Does anyone want to share their story when they used one of the skills?</a:t>
            </a:r>
          </a:p>
          <a:p>
            <a:r>
              <a:rPr lang="en-US" b="1" i="1" dirty="0">
                <a:latin typeface="Times New Roman" panose="02020603050405020304" pitchFamily="18" charset="0"/>
                <a:cs typeface="Times New Roman" panose="02020603050405020304" pitchFamily="18" charset="0"/>
              </a:rPr>
              <a:t>If presenting online</a:t>
            </a:r>
            <a:r>
              <a:rPr lang="en-US" dirty="0">
                <a:latin typeface="Times New Roman" panose="02020603050405020304" pitchFamily="18" charset="0"/>
                <a:cs typeface="Times New Roman" panose="02020603050405020304" pitchFamily="18" charset="0"/>
              </a:rPr>
              <a:t>: Does anyone want to share their story? Please put them in the chat box.</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As we continue this program, I am sure you will see that you have the skills to be an effective leader because each one of us was gifted with unique talents. And remember, we have each other!</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11</a:t>
            </a:fld>
            <a:endParaRPr lang="en-US" dirty="0"/>
          </a:p>
        </p:txBody>
      </p:sp>
    </p:spTree>
    <p:extLst>
      <p:ext uri="{BB962C8B-B14F-4D97-AF65-F5344CB8AC3E}">
        <p14:creationId xmlns:p14="http://schemas.microsoft.com/office/powerpoint/2010/main" val="394894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71575"/>
            <a:ext cx="5486400" cy="3086100"/>
          </a:xfrm>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So, let’s review some basic leadership attributes: </a:t>
            </a:r>
          </a:p>
          <a:p>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good leader should have integrity: Someone with integrity practices honesty consistently because people often follow the example of their leaders. If you hold yourself up to a high standard, you indirectly encourage your team to be accountable and stay committed to the values of the League.</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good leader should be people-oriented: Successful leaders have a natural ability to build relationships. This allows you to build teams, motivate them and help them achieve results.</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smile goes a long way to lighten a room. Romans 12 urges us to be “joyful in hope.”</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endParaRPr lang="en-CA"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12</a:t>
            </a:fld>
            <a:endParaRPr lang="en-US" dirty="0"/>
          </a:p>
        </p:txBody>
      </p:sp>
    </p:spTree>
    <p:extLst>
      <p:ext uri="{BB962C8B-B14F-4D97-AF65-F5344CB8AC3E}">
        <p14:creationId xmlns:p14="http://schemas.microsoft.com/office/powerpoint/2010/main" val="350104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a:latin typeface="Times New Roman" panose="02020603050405020304" pitchFamily="18" charset="0"/>
                <a:cs typeface="Times New Roman" panose="02020603050405020304" pitchFamily="18" charset="0"/>
              </a:rPr>
              <a:t>READ:</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Listening is more than hearing what the other person is saying. It is paying close attention and responding appropriately. It is being aware of how your body language and tone affect the other person.</a:t>
            </a:r>
          </a:p>
          <a:p>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 should have a positive self-image. Be yourself—everyone else is taken. By being your authentic self, you will attract people to follow you.</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 empathetic. </a:t>
            </a:r>
            <a:r>
              <a:rPr lang="en-CA" b="0" i="0" u="none" strike="noStrike" dirty="0">
                <a:solidFill>
                  <a:srgbClr val="202124"/>
                </a:solidFill>
                <a:effectLst/>
                <a:latin typeface="Times New Roman" panose="02020603050405020304" pitchFamily="18" charset="0"/>
                <a:cs typeface="Times New Roman" panose="02020603050405020304" pitchFamily="18" charset="0"/>
              </a:rPr>
              <a:t>Give people your full attention in meetings, be curious about their lives and interests and offer constructive feedback.</a:t>
            </a:r>
          </a:p>
          <a:p>
            <a:endParaRPr lang="en-CA" b="0" i="0" u="none" strike="noStrike" dirty="0">
              <a:solidFill>
                <a:srgbClr val="202124"/>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CA" dirty="0">
                <a:solidFill>
                  <a:srgbClr val="202124"/>
                </a:solidFill>
                <a:latin typeface="Times New Roman" panose="02020603050405020304" pitchFamily="18" charset="0"/>
                <a:cs typeface="Times New Roman" panose="02020603050405020304" pitchFamily="18" charset="0"/>
              </a:rPr>
              <a:t>A good leader should be open to keep on learning and be adaptive to change.</a:t>
            </a:r>
          </a:p>
          <a:p>
            <a:endParaRPr lang="en-CA" dirty="0">
              <a:solidFill>
                <a:srgbClr val="202124"/>
              </a:solidFill>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endParaRPr lang="en-CA"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13</a:t>
            </a:fld>
            <a:endParaRPr lang="en-US" dirty="0"/>
          </a:p>
        </p:txBody>
      </p:sp>
    </p:spTree>
    <p:extLst>
      <p:ext uri="{BB962C8B-B14F-4D97-AF65-F5344CB8AC3E}">
        <p14:creationId xmlns:p14="http://schemas.microsoft.com/office/powerpoint/2010/main" val="1862782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1501775"/>
            <a:ext cx="5486400" cy="3086100"/>
          </a:xfrm>
        </p:spPr>
      </p:sp>
      <p:sp>
        <p:nvSpPr>
          <p:cNvPr id="3" name="Notes Placeholder 2"/>
          <p:cNvSpPr>
            <a:spLocks noGrp="1"/>
          </p:cNvSpPr>
          <p:nvPr>
            <p:ph type="body" idx="1"/>
          </p:nvPr>
        </p:nvSpPr>
        <p:spPr>
          <a:xfrm>
            <a:off x="694267" y="4682067"/>
            <a:ext cx="5486400" cy="3666065"/>
          </a:xfrm>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Yes, a leader should have the basic attributes, but some may be learned through training and life experiences. The following are essential to being an effective leader:</a:t>
            </a:r>
          </a:p>
          <a:p>
            <a:endParaRPr 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leader must be a visionary. You have to be able to see the big picture and what is possible and be able to communicate that to your team.</a:t>
            </a:r>
          </a:p>
          <a:p>
            <a:endParaRPr lang="en-US" dirty="0">
              <a:latin typeface="Times New Roman" panose="02020603050405020304" pitchFamily="18" charset="0"/>
              <a:cs typeface="Times New Roman" panose="02020603050405020304" pitchFamily="18" charset="0"/>
            </a:endParaRPr>
          </a:p>
          <a:p>
            <a:pPr marL="171450" indent="-17145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Leaders motivate people by involving them in decisions, inspiring them, trusting them to do the job, challenging them to do more and appreciating, rewarding and celebrating them.</a:t>
            </a:r>
          </a:p>
          <a:p>
            <a:pPr algn="l"/>
            <a:endParaRPr lang="en-US" dirty="0">
              <a:latin typeface="Times New Roman" panose="02020603050405020304" pitchFamily="18" charset="0"/>
              <a:cs typeface="Times New Roman" panose="02020603050405020304" pitchFamily="18" charset="0"/>
            </a:endParaRPr>
          </a:p>
          <a:p>
            <a:pPr marL="171450" lvl="0" indent="-17145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 a leader, you must be able to c</a:t>
            </a:r>
            <a:r>
              <a:rPr lang="en-US" dirty="0">
                <a:solidFill>
                  <a:srgbClr val="00000A"/>
                </a:solidFill>
                <a:effectLst/>
                <a:latin typeface="Times New Roman" panose="02020603050405020304" pitchFamily="18" charset="0"/>
                <a:ea typeface="Calibri" panose="020F0502020204030204" pitchFamily="34" charset="0"/>
                <a:cs typeface="Times New Roman" panose="02020603050405020304" pitchFamily="18" charset="0"/>
              </a:rPr>
              <a:t>onvey information and instructions and ensure</a:t>
            </a:r>
            <a:r>
              <a:rPr lang="en-CA" dirty="0">
                <a:solidFill>
                  <a:srgbClr val="00000A"/>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00000A"/>
                </a:solidFill>
                <a:effectLst/>
                <a:latin typeface="Times New Roman" panose="02020603050405020304" pitchFamily="18" charset="0"/>
                <a:ea typeface="Calibri" panose="020F0502020204030204" pitchFamily="34" charset="0"/>
                <a:cs typeface="Times New Roman" panose="02020603050405020304" pitchFamily="18" charset="0"/>
              </a:rPr>
              <a:t>understanding of that information by establishing a way to receive feedback.</a:t>
            </a:r>
          </a:p>
          <a:p>
            <a:pPr lvl="0">
              <a:lnSpc>
                <a:spcPct val="107000"/>
              </a:lnSpc>
            </a:pPr>
            <a:endParaRPr lang="en-US" dirty="0">
              <a:solidFill>
                <a:srgbClr val="00000A"/>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nSpc>
                <a:spcPct val="107000"/>
              </a:lnSpc>
              <a:buFont typeface="Arial" panose="020B0604020202020204" pitchFamily="34" charset="0"/>
              <a:buChar char="•"/>
            </a:pPr>
            <a:r>
              <a:rPr lang="en-US" dirty="0">
                <a:solidFill>
                  <a:srgbClr val="00000A"/>
                </a:solidFill>
                <a:latin typeface="Times New Roman" panose="02020603050405020304" pitchFamily="18" charset="0"/>
                <a:cs typeface="Times New Roman" panose="02020603050405020304" pitchFamily="18" charset="0"/>
              </a:rPr>
              <a:t>Being a leader is not a stand-alone position. It’s very lonely at the top if you don’t have followers. Build a team and get things started. Then step back and allow the team to function according to their skills and talents.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endParaRPr lang="en-CA"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14</a:t>
            </a:fld>
            <a:endParaRPr lang="en-US" dirty="0"/>
          </a:p>
        </p:txBody>
      </p:sp>
    </p:spTree>
    <p:extLst>
      <p:ext uri="{BB962C8B-B14F-4D97-AF65-F5344CB8AC3E}">
        <p14:creationId xmlns:p14="http://schemas.microsoft.com/office/powerpoint/2010/main" val="30558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47583"/>
          </a:xfrm>
        </p:spPr>
        <p:txBody>
          <a:bodyPr/>
          <a:lstStyle/>
          <a:p>
            <a:pPr marL="0" lvl="0" indent="0">
              <a:lnSpc>
                <a:spcPct val="107000"/>
              </a:lnSpc>
              <a:buFont typeface="Arial" panose="020B0604020202020204" pitchFamily="34" charset="0"/>
              <a:buNone/>
            </a:pPr>
            <a:r>
              <a:rPr lang="en-US" b="1" i="1" dirty="0">
                <a:solidFill>
                  <a:srgbClr val="00000A"/>
                </a:solidFill>
                <a:latin typeface="Times New Roman" panose="02020603050405020304" pitchFamily="18" charset="0"/>
                <a:cs typeface="Times New Roman" panose="02020603050405020304" pitchFamily="18" charset="0"/>
              </a:rPr>
              <a:t>READ:</a:t>
            </a:r>
          </a:p>
          <a:p>
            <a:pPr marL="171450" lvl="0" indent="-171450">
              <a:lnSpc>
                <a:spcPct val="107000"/>
              </a:lnSpc>
              <a:buFont typeface="Arial" panose="020B0604020202020204" pitchFamily="34" charset="0"/>
              <a:buChar char="•"/>
            </a:pPr>
            <a:r>
              <a:rPr lang="en-US" dirty="0">
                <a:solidFill>
                  <a:srgbClr val="00000A"/>
                </a:solidFill>
                <a:latin typeface="Times New Roman" panose="02020603050405020304" pitchFamily="18" charset="0"/>
                <a:cs typeface="Times New Roman" panose="02020603050405020304" pitchFamily="18" charset="0"/>
              </a:rPr>
              <a:t>As a leader, you will sometimes need to make decisions. Make sure they are based on reliable information after discussing and testing possible solutions.</a:t>
            </a:r>
          </a:p>
          <a:p>
            <a:pPr lvl="0">
              <a:lnSpc>
                <a:spcPct val="107000"/>
              </a:lnSpc>
            </a:pPr>
            <a:endParaRPr lang="en-US" dirty="0">
              <a:solidFill>
                <a:srgbClr val="00000A"/>
              </a:solidFill>
              <a:latin typeface="Times New Roman" panose="02020603050405020304" pitchFamily="18" charset="0"/>
              <a:cs typeface="Times New Roman" panose="02020603050405020304" pitchFamily="18" charset="0"/>
            </a:endParaRPr>
          </a:p>
          <a:p>
            <a:pPr marL="171450" lvl="0" indent="-171450">
              <a:lnSpc>
                <a:spcPct val="107000"/>
              </a:lnSpc>
              <a:buFont typeface="Arial" panose="020B0604020202020204" pitchFamily="34" charset="0"/>
              <a:buChar char="•"/>
            </a:pPr>
            <a:r>
              <a:rPr lang="en-US" dirty="0">
                <a:solidFill>
                  <a:srgbClr val="00000A"/>
                </a:solidFill>
                <a:latin typeface="Times New Roman" panose="02020603050405020304" pitchFamily="18" charset="0"/>
                <a:cs typeface="Times New Roman" panose="02020603050405020304" pitchFamily="18" charset="0"/>
              </a:rPr>
              <a:t>You’ll always want to be the example others want to follow—so be a positive role model.</a:t>
            </a:r>
          </a:p>
          <a:p>
            <a:pPr lvl="0">
              <a:lnSpc>
                <a:spcPct val="107000"/>
              </a:lnSpc>
            </a:pPr>
            <a:endParaRPr lang="en-US" dirty="0">
              <a:solidFill>
                <a:srgbClr val="00000A"/>
              </a:solidFill>
              <a:latin typeface="Times New Roman" panose="02020603050405020304" pitchFamily="18" charset="0"/>
              <a:cs typeface="Times New Roman" panose="02020603050405020304" pitchFamily="18" charset="0"/>
            </a:endParaRPr>
          </a:p>
          <a:p>
            <a:pPr marL="171450" lvl="0" indent="-171450">
              <a:lnSpc>
                <a:spcPct val="107000"/>
              </a:lnSpc>
              <a:buFont typeface="Arial" panose="020B0604020202020204" pitchFamily="34" charset="0"/>
              <a:buChar char="•"/>
            </a:pPr>
            <a:r>
              <a:rPr lang="en-US" dirty="0">
                <a:solidFill>
                  <a:srgbClr val="00000A"/>
                </a:solidFill>
                <a:latin typeface="Times New Roman" panose="02020603050405020304" pitchFamily="18" charset="0"/>
                <a:cs typeface="Times New Roman" panose="02020603050405020304" pitchFamily="18" charset="0"/>
              </a:rPr>
              <a:t>Share your knowledge and experience by mentoring others. The position of vice-president is an excellent apprenticeship opportunity. Encouraging participation of life members allows them to mentor us. There are hundreds of years of experience in the League. Let’s share it!</a:t>
            </a:r>
          </a:p>
          <a:p>
            <a:pPr lvl="0">
              <a:lnSpc>
                <a:spcPct val="107000"/>
              </a:lnSpc>
            </a:pPr>
            <a:endParaRPr lang="en-US" dirty="0">
              <a:solidFill>
                <a:srgbClr val="00000A"/>
              </a:solidFill>
              <a:latin typeface="Times New Roman" panose="02020603050405020304" pitchFamily="18" charset="0"/>
              <a:cs typeface="Times New Roman" panose="02020603050405020304" pitchFamily="18" charset="0"/>
            </a:endParaRPr>
          </a:p>
          <a:p>
            <a:pPr marL="171450" lvl="0" indent="-171450">
              <a:lnSpc>
                <a:spcPct val="107000"/>
              </a:lnSpc>
              <a:buFont typeface="Arial" panose="020B0604020202020204" pitchFamily="34" charset="0"/>
              <a:buChar char="•"/>
            </a:pPr>
            <a:r>
              <a:rPr lang="en-US" dirty="0">
                <a:solidFill>
                  <a:srgbClr val="00000A"/>
                </a:solidFill>
                <a:latin typeface="Times New Roman" panose="02020603050405020304" pitchFamily="18" charset="0"/>
                <a:cs typeface="Times New Roman" panose="02020603050405020304" pitchFamily="18" charset="0"/>
              </a:rPr>
              <a:t>And once you’ve passed on that knowledge, allow others to thrive. Eleanor Roosevelt once said, “A good leader inspires people to have confidence in the leader; a great leader inspires people to have confidence in themselves.”</a:t>
            </a:r>
          </a:p>
          <a:p>
            <a:pPr marL="171450" lvl="0" indent="-171450">
              <a:lnSpc>
                <a:spcPct val="107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endParaRPr lang="en-CA"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15</a:t>
            </a:fld>
            <a:endParaRPr lang="en-US" dirty="0"/>
          </a:p>
        </p:txBody>
      </p:sp>
    </p:spTree>
    <p:extLst>
      <p:ext uri="{BB962C8B-B14F-4D97-AF65-F5344CB8AC3E}">
        <p14:creationId xmlns:p14="http://schemas.microsoft.com/office/powerpoint/2010/main" val="4137408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Sometimes we think that being a leader requires years of dedication or commitment. Yes, if you are on the council executive, there is a two-year term commitment. But there are many other opportunities to practice your leadership.</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Think about your council. What are some short-term projects?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are some long-term ones?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On pages 17 and 18 in </a:t>
            </a:r>
            <a:r>
              <a:rPr lang="en-US" i="1" dirty="0">
                <a:latin typeface="Times New Roman" panose="02020603050405020304" pitchFamily="18" charset="0"/>
                <a:cs typeface="Times New Roman" panose="02020603050405020304" pitchFamily="18" charset="0"/>
              </a:rPr>
              <a:t>The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Joy of Leadership </a:t>
            </a:r>
            <a:r>
              <a:rPr lang="en-US" dirty="0">
                <a:latin typeface="Times New Roman" panose="02020603050405020304" pitchFamily="18" charset="0"/>
                <a:cs typeface="Times New Roman" panose="02020603050405020304" pitchFamily="18" charset="0"/>
              </a:rPr>
              <a:t>are examples of more projects to consider. </a:t>
            </a:r>
          </a:p>
        </p:txBody>
      </p:sp>
      <p:sp>
        <p:nvSpPr>
          <p:cNvPr id="4" name="Slide Number Placeholder 3"/>
          <p:cNvSpPr>
            <a:spLocks noGrp="1"/>
          </p:cNvSpPr>
          <p:nvPr>
            <p:ph type="sldNum" sz="quarter" idx="5"/>
          </p:nvPr>
        </p:nvSpPr>
        <p:spPr/>
        <p:txBody>
          <a:bodyPr/>
          <a:lstStyle/>
          <a:p>
            <a:fld id="{8C64A5B7-C58D-594C-8A2E-7F101C7938EB}" type="slidenum">
              <a:rPr lang="en-US" smtClean="0"/>
              <a:t>16</a:t>
            </a:fld>
            <a:endParaRPr lang="en-US" dirty="0"/>
          </a:p>
        </p:txBody>
      </p:sp>
    </p:spTree>
    <p:extLst>
      <p:ext uri="{BB962C8B-B14F-4D97-AF65-F5344CB8AC3E}">
        <p14:creationId xmlns:p14="http://schemas.microsoft.com/office/powerpoint/2010/main" val="54438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We may not think of ourselves as leaders, but each one of us has been gifted with unique talents. Leadership comes from within—from the core of our passions, interests and commitments.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As a member of the League, you are part of a national organization of women who act through prayer, faith development, ministry, education and advocacy on social justice. You already have a shared vision.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model leadership by who we are and how we act and inspire others. “You don’t inspire your teammates by showing them how amazing you are. You inspire them by showing them how amazing they are” </a:t>
            </a:r>
            <a:r>
              <a:rPr lang="en-US" i="0" dirty="0">
                <a:latin typeface="Times New Roman" panose="02020603050405020304" pitchFamily="18" charset="0"/>
                <a:cs typeface="Times New Roman" panose="02020603050405020304" pitchFamily="18" charset="0"/>
              </a:rPr>
              <a:t>(Robyn </a:t>
            </a:r>
            <a:r>
              <a:rPr lang="en-US" i="0" dirty="0" err="1">
                <a:latin typeface="Times New Roman" panose="02020603050405020304" pitchFamily="18" charset="0"/>
                <a:cs typeface="Times New Roman" panose="02020603050405020304" pitchFamily="18" charset="0"/>
              </a:rPr>
              <a:t>Benincasa</a:t>
            </a:r>
            <a:r>
              <a:rPr lang="en-US" i="0" dirty="0">
                <a:latin typeface="Times New Roman" panose="02020603050405020304" pitchFamily="18" charset="0"/>
                <a:cs typeface="Times New Roman" panose="02020603050405020304" pitchFamily="18" charset="0"/>
              </a:rPr>
              <a:t>).</a:t>
            </a:r>
          </a:p>
          <a:p>
            <a:endParaRPr lang="en-US"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Effective leaders embrace change and welcome new ideas. We create new leaders by encouraging participation and delegating responsibility. Having great people on our team and then micromanaging them makes no sense. We need to be their mentor and motivate them to do their best—inspire them to do things they never thought they could.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can’t do everything alone. We have to rely on people. Remember, “Leaders become great, not because of their power, but because of their ability to empower others” </a:t>
            </a:r>
            <a:r>
              <a:rPr lang="en-US" i="0" dirty="0">
                <a:latin typeface="Times New Roman" panose="02020603050405020304" pitchFamily="18" charset="0"/>
                <a:cs typeface="Times New Roman" panose="02020603050405020304" pitchFamily="18" charset="0"/>
              </a:rPr>
              <a:t>(John C. Maxwell).</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endParaRPr lang="en-CA"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17</a:t>
            </a:fld>
            <a:endParaRPr lang="en-US" dirty="0"/>
          </a:p>
        </p:txBody>
      </p:sp>
    </p:spTree>
    <p:extLst>
      <p:ext uri="{BB962C8B-B14F-4D97-AF65-F5344CB8AC3E}">
        <p14:creationId xmlns:p14="http://schemas.microsoft.com/office/powerpoint/2010/main" val="322132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b="0" i="0" dirty="0">
                <a:latin typeface="Times New Roman" panose="02020603050405020304" pitchFamily="18" charset="0"/>
                <a:cs typeface="Times New Roman" panose="02020603050405020304" pitchFamily="18" charset="0"/>
              </a:rPr>
              <a:t>Education is the key to learning.</a:t>
            </a:r>
          </a:p>
          <a:p>
            <a:r>
              <a:rPr lang="en-US" b="0" i="0" dirty="0">
                <a:latin typeface="Times New Roman" panose="02020603050405020304" pitchFamily="18" charset="0"/>
                <a:cs typeface="Times New Roman" panose="02020603050405020304" pitchFamily="18" charset="0"/>
              </a:rPr>
              <a:t>Learning is the key to knowledge.</a:t>
            </a:r>
          </a:p>
          <a:p>
            <a:r>
              <a:rPr lang="en-US" b="0" i="0" dirty="0">
                <a:latin typeface="Times New Roman" panose="02020603050405020304" pitchFamily="18" charset="0"/>
                <a:cs typeface="Times New Roman" panose="02020603050405020304" pitchFamily="18" charset="0"/>
              </a:rPr>
              <a:t>Knowledge is the key to understanding.</a:t>
            </a:r>
          </a:p>
          <a:p>
            <a:r>
              <a:rPr lang="en-US" b="0" i="0" dirty="0">
                <a:latin typeface="Times New Roman" panose="02020603050405020304" pitchFamily="18" charset="0"/>
                <a:cs typeface="Times New Roman" panose="02020603050405020304" pitchFamily="18" charset="0"/>
              </a:rPr>
              <a:t>Understanding leads to self-improvement.</a:t>
            </a:r>
          </a:p>
          <a:p>
            <a:r>
              <a:rPr lang="en-US" b="0" i="0" dirty="0">
                <a:latin typeface="Times New Roman" panose="02020603050405020304" pitchFamily="18" charset="0"/>
                <a:cs typeface="Times New Roman" panose="02020603050405020304" pitchFamily="18" charset="0"/>
              </a:rPr>
              <a:t>Self-improvement leads to confidence.</a:t>
            </a:r>
          </a:p>
          <a:p>
            <a:r>
              <a:rPr lang="en-US" b="0" i="0" dirty="0">
                <a:latin typeface="Times New Roman" panose="02020603050405020304" pitchFamily="18" charset="0"/>
                <a:cs typeface="Times New Roman" panose="02020603050405020304" pitchFamily="18" charset="0"/>
              </a:rPr>
              <a:t>Confidence reduces fear.</a:t>
            </a:r>
          </a:p>
          <a:p>
            <a:r>
              <a:rPr lang="en-US" b="0" i="0" dirty="0">
                <a:latin typeface="Times New Roman" panose="02020603050405020304" pitchFamily="18" charset="0"/>
                <a:cs typeface="Times New Roman" panose="02020603050405020304" pitchFamily="18" charset="0"/>
              </a:rPr>
              <a:t>Lack of fear leads to willingness to take on leadership roles.</a:t>
            </a:r>
          </a:p>
        </p:txBody>
      </p:sp>
      <p:sp>
        <p:nvSpPr>
          <p:cNvPr id="4" name="Slide Number Placeholder 3"/>
          <p:cNvSpPr>
            <a:spLocks noGrp="1"/>
          </p:cNvSpPr>
          <p:nvPr>
            <p:ph type="sldNum" sz="quarter" idx="5"/>
          </p:nvPr>
        </p:nvSpPr>
        <p:spPr/>
        <p:txBody>
          <a:bodyPr/>
          <a:lstStyle/>
          <a:p>
            <a:fld id="{8C64A5B7-C58D-594C-8A2E-7F101C7938EB}" type="slidenum">
              <a:rPr lang="en-US" smtClean="0"/>
              <a:t>18</a:t>
            </a:fld>
            <a:endParaRPr lang="en-US" dirty="0"/>
          </a:p>
        </p:txBody>
      </p:sp>
    </p:spTree>
    <p:extLst>
      <p:ext uri="{BB962C8B-B14F-4D97-AF65-F5344CB8AC3E}">
        <p14:creationId xmlns:p14="http://schemas.microsoft.com/office/powerpoint/2010/main" val="287155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So…</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Grab your courage.</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Reach out to your sisters—there are thousands out there and a few right here beside you. Learn from them. Share your successes and failures—we learn from both.</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Embrace every day as a new experience. Be open to change.</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Never stop learning. Each day is a new opportunity to grow.</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Take small steps, sometimes large leaps, just keep moving forward.</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We’re on a journey together—let’s enjoy it.</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19</a:t>
            </a:fld>
            <a:endParaRPr lang="en-US" dirty="0"/>
          </a:p>
        </p:txBody>
      </p:sp>
    </p:spTree>
    <p:extLst>
      <p:ext uri="{BB962C8B-B14F-4D97-AF65-F5344CB8AC3E}">
        <p14:creationId xmlns:p14="http://schemas.microsoft.com/office/powerpoint/2010/main" val="354091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latin typeface="Times New Roman" panose="02020603050405020304" pitchFamily="18" charset="0"/>
                <a:cs typeface="Times New Roman" panose="02020603050405020304" pitchFamily="18" charset="0"/>
              </a:rPr>
              <a:t>READ:</a:t>
            </a:r>
          </a:p>
          <a:p>
            <a:r>
              <a:rPr lang="en-US" sz="1200" dirty="0">
                <a:latin typeface="Times New Roman" panose="02020603050405020304" pitchFamily="18" charset="0"/>
                <a:cs typeface="Times New Roman" panose="02020603050405020304" pitchFamily="18" charset="0"/>
              </a:rPr>
              <a:t>Welcome to Leadership in the League. My name is ______________ and I look forward to sharing this presentation with you. I am so happy that you were able to join me today. I hope that this program will help you to learn more about how you can become an effective leader and encourage others to do the same.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At this time, please turn off any electronics that may interfere with the program.</a:t>
            </a:r>
          </a:p>
          <a:p>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If presenting in person</a:t>
            </a:r>
            <a:r>
              <a:rPr lang="en-US" sz="1200" i="1" dirty="0">
                <a:latin typeface="Times New Roman" panose="02020603050405020304" pitchFamily="18" charset="0"/>
                <a:cs typeface="Times New Roman" panose="02020603050405020304" pitchFamily="18" charset="0"/>
              </a:rPr>
              <a:t>:</a:t>
            </a:r>
          </a:p>
          <a:p>
            <a:r>
              <a:rPr lang="en-US" sz="1200" i="0" dirty="0">
                <a:latin typeface="Times New Roman" panose="02020603050405020304" pitchFamily="18" charset="0"/>
                <a:cs typeface="Times New Roman" panose="02020603050405020304" pitchFamily="18" charset="0"/>
              </a:rPr>
              <a:t>We have prepared a handout for you—please use it to make notes. We will use this flip chart to record any activities.</a:t>
            </a:r>
          </a:p>
          <a:p>
            <a:endParaRPr lang="en-US" sz="1200" i="1"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If presenting online</a:t>
            </a:r>
            <a:r>
              <a:rPr lang="en-US" sz="1200" i="1" dirty="0">
                <a:latin typeface="Times New Roman" panose="02020603050405020304" pitchFamily="18" charset="0"/>
                <a:cs typeface="Times New Roman" panose="02020603050405020304" pitchFamily="18" charset="0"/>
              </a:rPr>
              <a:t>:</a:t>
            </a:r>
          </a:p>
          <a:p>
            <a:r>
              <a:rPr lang="en-US" sz="1200" i="0" dirty="0">
                <a:latin typeface="Times New Roman" panose="02020603050405020304" pitchFamily="18" charset="0"/>
                <a:cs typeface="Times New Roman" panose="02020603050405020304" pitchFamily="18" charset="0"/>
              </a:rPr>
              <a:t>Today, I would also like to welcome my assistant, ________________, who will be managing the chats for me so that I don’t miss any of your comments. Feel free to comment anytime! When you registered for this presentation, we sent you a file with a handout of all the slides. Please use them to make notes.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Before we begin, please join me in prayer.</a:t>
            </a:r>
            <a:endParaRPr lang="en-US" sz="12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2</a:t>
            </a:fld>
            <a:endParaRPr lang="en-US" dirty="0"/>
          </a:p>
        </p:txBody>
      </p:sp>
    </p:spTree>
    <p:extLst>
      <p:ext uri="{BB962C8B-B14F-4D97-AF65-F5344CB8AC3E}">
        <p14:creationId xmlns:p14="http://schemas.microsoft.com/office/powerpoint/2010/main" val="296585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I hope we helped you learn more about yourself and how you can use your skills and talents to be a great leader and encourage others to become great leaders. </a:t>
            </a:r>
          </a:p>
          <a:p>
            <a:r>
              <a:rPr lang="en-US" dirty="0">
                <a:latin typeface="Times New Roman" panose="02020603050405020304" pitchFamily="18" charset="0"/>
                <a:cs typeface="Times New Roman" panose="02020603050405020304" pitchFamily="18" charset="0"/>
              </a:rPr>
              <a:t>I’ll be happy to answer any questions you may have.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 would now like to end our session with a prayer.</a:t>
            </a:r>
          </a:p>
          <a:p>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20</a:t>
            </a:fld>
            <a:endParaRPr lang="en-US" dirty="0"/>
          </a:p>
        </p:txBody>
      </p:sp>
    </p:spTree>
    <p:extLst>
      <p:ext uri="{BB962C8B-B14F-4D97-AF65-F5344CB8AC3E}">
        <p14:creationId xmlns:p14="http://schemas.microsoft.com/office/powerpoint/2010/main" val="150942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526" y="4400550"/>
            <a:ext cx="5486400" cy="3600450"/>
          </a:xfrm>
        </p:spPr>
        <p:txBody>
          <a:bodyPr/>
          <a:lstStyle/>
          <a:p>
            <a:r>
              <a:rPr lang="en-CA" b="1" i="1" dirty="0">
                <a:latin typeface="Times New Roman" panose="02020603050405020304" pitchFamily="18" charset="0"/>
                <a:cs typeface="Times New Roman" panose="02020603050405020304" pitchFamily="18" charset="0"/>
              </a:rPr>
              <a:t>READ:</a:t>
            </a:r>
          </a:p>
          <a:p>
            <a:r>
              <a:rPr lang="en-CA" b="0" i="0" dirty="0">
                <a:latin typeface="Times New Roman" panose="02020603050405020304" pitchFamily="18" charset="0"/>
                <a:cs typeface="Times New Roman" panose="02020603050405020304" pitchFamily="18" charset="0"/>
              </a:rPr>
              <a:t>Dear Lord, </a:t>
            </a:r>
          </a:p>
          <a:p>
            <a:endParaRPr lang="en-CA" b="0" i="0" dirty="0">
              <a:latin typeface="Times New Roman" panose="02020603050405020304" pitchFamily="18" charset="0"/>
              <a:cs typeface="Times New Roman" panose="02020603050405020304" pitchFamily="18" charset="0"/>
            </a:endParaRPr>
          </a:p>
          <a:p>
            <a:r>
              <a:rPr lang="en-CA" b="0" i="0" dirty="0">
                <a:latin typeface="Times New Roman" panose="02020603050405020304" pitchFamily="18" charset="0"/>
                <a:cs typeface="Times New Roman" panose="02020603050405020304" pitchFamily="18" charset="0"/>
              </a:rPr>
              <a:t>My desire is to consistently welcome your guidance into how I lead.</a:t>
            </a:r>
          </a:p>
          <a:p>
            <a:endParaRPr lang="en-CA" b="0" i="0" dirty="0">
              <a:latin typeface="Times New Roman" panose="02020603050405020304" pitchFamily="18" charset="0"/>
              <a:cs typeface="Times New Roman" panose="02020603050405020304" pitchFamily="18" charset="0"/>
            </a:endParaRPr>
          </a:p>
          <a:p>
            <a:r>
              <a:rPr lang="en-CA" b="0" i="0" dirty="0">
                <a:latin typeface="Times New Roman" panose="02020603050405020304" pitchFamily="18" charset="0"/>
                <a:cs typeface="Times New Roman" panose="02020603050405020304" pitchFamily="18" charset="0"/>
              </a:rPr>
              <a:t>I want your presence and perfect wisdom to illuminate my thoughts, decisions, and actions. </a:t>
            </a:r>
          </a:p>
          <a:p>
            <a:endParaRPr lang="en-CA" b="0" i="0" dirty="0">
              <a:latin typeface="Times New Roman" panose="02020603050405020304" pitchFamily="18" charset="0"/>
              <a:cs typeface="Times New Roman" panose="02020603050405020304" pitchFamily="18" charset="0"/>
            </a:endParaRPr>
          </a:p>
          <a:p>
            <a:r>
              <a:rPr lang="en-CA" b="0" i="0" dirty="0">
                <a:latin typeface="Times New Roman" panose="02020603050405020304" pitchFamily="18" charset="0"/>
                <a:cs typeface="Times New Roman" panose="02020603050405020304" pitchFamily="18" charset="0"/>
              </a:rPr>
              <a:t>I know that this illumination is possible</a:t>
            </a:r>
            <a:r>
              <a:rPr lang="en-US" b="0" i="0" dirty="0">
                <a:latin typeface="Times New Roman" panose="02020603050405020304" pitchFamily="18" charset="0"/>
                <a:cs typeface="Times New Roman" panose="02020603050405020304" pitchFamily="18" charset="0"/>
              </a:rPr>
              <a:t>, and through welcoming it, I will be a more effective and joyous servant leader.</a:t>
            </a:r>
          </a:p>
          <a:p>
            <a:endParaRPr lang="en-US" b="0" i="0" dirty="0">
              <a:latin typeface="Times New Roman" panose="02020603050405020304" pitchFamily="18" charset="0"/>
              <a:cs typeface="Times New Roman" panose="02020603050405020304" pitchFamily="18" charset="0"/>
            </a:endParaRPr>
          </a:p>
          <a:p>
            <a:r>
              <a:rPr lang="en-US" b="0" i="0" dirty="0">
                <a:latin typeface="Times New Roman" panose="02020603050405020304" pitchFamily="18" charset="0"/>
                <a:cs typeface="Times New Roman" panose="02020603050405020304" pitchFamily="18" charset="0"/>
              </a:rPr>
              <a:t>Amen.</a:t>
            </a:r>
          </a:p>
          <a:p>
            <a:endParaRPr lang="en-CA" b="0" i="0" dirty="0">
              <a:latin typeface="Times New Roman" panose="02020603050405020304" pitchFamily="18" charset="0"/>
              <a:cs typeface="Times New Roman" panose="02020603050405020304" pitchFamily="18" charset="0"/>
            </a:endParaRPr>
          </a:p>
          <a:p>
            <a:r>
              <a:rPr lang="en-CA" b="0" i="0" dirty="0">
                <a:latin typeface="Times New Roman" panose="02020603050405020304" pitchFamily="18" charset="0"/>
                <a:cs typeface="Times New Roman" panose="02020603050405020304" pitchFamily="18" charset="0"/>
              </a:rPr>
              <a:t>---</a:t>
            </a:r>
          </a:p>
          <a:p>
            <a:r>
              <a:rPr lang="en-CA" b="0" i="1" dirty="0">
                <a:latin typeface="Times New Roman" panose="02020603050405020304" pitchFamily="18" charset="0"/>
                <a:cs typeface="Times New Roman" panose="02020603050405020304" pitchFamily="18" charset="0"/>
              </a:rPr>
              <a:t>Source: Excerpt from The Prayer of Receptiveness for Servant Leaders, triuneleadershipservices.com/4-prayers-will-take-servant-leadership-next-level-part-1/</a:t>
            </a:r>
            <a:endParaRPr lang="en-CA" b="0"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21</a:t>
            </a:fld>
            <a:endParaRPr lang="en-US" dirty="0"/>
          </a:p>
        </p:txBody>
      </p:sp>
    </p:spTree>
    <p:extLst>
      <p:ext uri="{BB962C8B-B14F-4D97-AF65-F5344CB8AC3E}">
        <p14:creationId xmlns:p14="http://schemas.microsoft.com/office/powerpoint/2010/main" val="221546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chemeClr val="tx1"/>
                </a:solidFill>
                <a:effectLst/>
                <a:latin typeface="Times New Roman" panose="02020603050405020304" pitchFamily="18" charset="0"/>
                <a:cs typeface="Times New Roman" panose="02020603050405020304" pitchFamily="18" charset="0"/>
              </a:rPr>
              <a:t>READ:</a:t>
            </a:r>
          </a:p>
          <a:p>
            <a:r>
              <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“We ask that You would open our ears so that we may hear your voice.</a:t>
            </a:r>
          </a:p>
          <a:p>
            <a:r>
              <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Open our minds so that we may receive Your eternal wisdom.</a:t>
            </a:r>
          </a:p>
          <a:p>
            <a:r>
              <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Open our spirits so that we may know Your leading and guidance.</a:t>
            </a:r>
          </a:p>
          <a:p>
            <a:r>
              <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And open our hearts so that we may receive Your wonderful love… </a:t>
            </a:r>
          </a:p>
          <a:p>
            <a:r>
              <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Amen.”</a:t>
            </a:r>
          </a:p>
          <a:p>
            <a:endPar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b="0" i="1" dirty="0">
                <a:solidFill>
                  <a:schemeClr val="tx1"/>
                </a:solidFill>
                <a:effectLst/>
                <a:latin typeface="Times New Roman" panose="02020603050405020304" pitchFamily="18" charset="0"/>
                <a:cs typeface="Times New Roman" panose="02020603050405020304" pitchFamily="18" charset="0"/>
              </a:rPr>
              <a:t>Source: Excerpt from Opening Prayer for Worship or a Church Service, lords-prayer-words.com/times/opening_prayer.html</a:t>
            </a:r>
            <a:endParaRPr lang="en-US" i="1" u="none"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3</a:t>
            </a:fld>
            <a:endParaRPr lang="en-US" dirty="0"/>
          </a:p>
        </p:txBody>
      </p:sp>
    </p:spTree>
    <p:extLst>
      <p:ext uri="{BB962C8B-B14F-4D97-AF65-F5344CB8AC3E}">
        <p14:creationId xmlns:p14="http://schemas.microsoft.com/office/powerpoint/2010/main" val="2326995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1" noProof="0" dirty="0">
                <a:latin typeface="Times New Roman" panose="02020603050405020304" pitchFamily="18" charset="0"/>
                <a:cs typeface="Times New Roman" panose="02020603050405020304" pitchFamily="18" charset="0"/>
              </a:rPr>
              <a:t>Each time you click, a new item will appear on the list.</a:t>
            </a:r>
          </a:p>
          <a:p>
            <a:endParaRPr lang="en-CA" b="1" i="1" noProof="0" dirty="0">
              <a:latin typeface="Times New Roman" panose="02020603050405020304" pitchFamily="18" charset="0"/>
              <a:cs typeface="Times New Roman" panose="02020603050405020304" pitchFamily="18" charset="0"/>
            </a:endParaRPr>
          </a:p>
          <a:p>
            <a:r>
              <a:rPr lang="en-CA" b="1" i="1" noProof="0" dirty="0">
                <a:latin typeface="Times New Roman" panose="02020603050405020304" pitchFamily="18" charset="0"/>
                <a:cs typeface="Times New Roman" panose="02020603050405020304" pitchFamily="18" charset="0"/>
              </a:rPr>
              <a:t>READ:</a:t>
            </a:r>
          </a:p>
          <a:p>
            <a:r>
              <a:rPr lang="en-CA" noProof="0" dirty="0">
                <a:latin typeface="Times New Roman" panose="02020603050405020304" pitchFamily="18" charset="0"/>
                <a:cs typeface="Times New Roman" panose="02020603050405020304" pitchFamily="18" charset="0"/>
              </a:rPr>
              <a:t>Today we will cover several topics about leadership.</a:t>
            </a:r>
          </a:p>
          <a:p>
            <a:pPr marL="228600" indent="-228600">
              <a:buFont typeface="+mj-lt"/>
              <a:buAutoNum type="arabicPeriod"/>
            </a:pPr>
            <a:r>
              <a:rPr lang="en-CA" noProof="0" dirty="0">
                <a:latin typeface="Times New Roman" panose="02020603050405020304" pitchFamily="18" charset="0"/>
                <a:cs typeface="Times New Roman" panose="02020603050405020304" pitchFamily="18" charset="0"/>
              </a:rPr>
              <a:t>First, when we think of leadership, what is our definition?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noProof="0" dirty="0">
                <a:latin typeface="Times New Roman" panose="02020603050405020304" pitchFamily="18" charset="0"/>
                <a:cs typeface="Times New Roman" panose="02020603050405020304" pitchFamily="18" charset="0"/>
              </a:rPr>
              <a:t>When we picture an effective leader, what are her attributes?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noProof="0" dirty="0">
                <a:latin typeface="Times New Roman" panose="02020603050405020304" pitchFamily="18" charset="0"/>
                <a:cs typeface="Times New Roman" panose="02020603050405020304" pitchFamily="18" charset="0"/>
              </a:rPr>
              <a:t>Do we believe that leadership is an attribute or a skill we learn on our life’s journey?</a:t>
            </a:r>
          </a:p>
          <a:p>
            <a:pPr marL="228600" indent="-228600">
              <a:buFont typeface="+mj-lt"/>
              <a:buAutoNum type="arabicPeriod"/>
            </a:pPr>
            <a:r>
              <a:rPr lang="en-CA" noProof="0" dirty="0">
                <a:latin typeface="Times New Roman" panose="02020603050405020304" pitchFamily="18" charset="0"/>
                <a:cs typeface="Times New Roman" panose="02020603050405020304" pitchFamily="18" charset="0"/>
              </a:rPr>
              <a:t>We will have an opportunity to do a short exercise that will help you to identify some of your attributes and skills.</a:t>
            </a:r>
          </a:p>
          <a:p>
            <a:pPr marL="228600" indent="-228600">
              <a:buFont typeface="+mj-lt"/>
              <a:buAutoNum type="arabicPeriod"/>
            </a:pPr>
            <a:r>
              <a:rPr lang="en-CA" noProof="0" dirty="0">
                <a:latin typeface="Times New Roman" panose="02020603050405020304" pitchFamily="18" charset="0"/>
                <a:cs typeface="Times New Roman" panose="02020603050405020304" pitchFamily="18" charset="0"/>
              </a:rPr>
              <a:t>Then we’ll talk about basic attributes that every leader should have.</a:t>
            </a:r>
          </a:p>
          <a:p>
            <a:pPr marL="228600" indent="-228600">
              <a:buFont typeface="+mj-lt"/>
              <a:buAutoNum type="arabicPeriod"/>
            </a:pPr>
            <a:r>
              <a:rPr lang="en-CA" noProof="0" dirty="0">
                <a:latin typeface="Times New Roman" panose="02020603050405020304" pitchFamily="18" charset="0"/>
                <a:cs typeface="Times New Roman" panose="02020603050405020304" pitchFamily="18" charset="0"/>
              </a:rPr>
              <a:t>What are some leadership opportunities within the League? Let’s look at them.</a:t>
            </a:r>
          </a:p>
          <a:p>
            <a:pPr marL="228600" indent="-228600">
              <a:buFont typeface="+mj-lt"/>
              <a:buAutoNum type="arabicPeriod"/>
            </a:pPr>
            <a:r>
              <a:rPr lang="en-CA" noProof="0" dirty="0">
                <a:latin typeface="Times New Roman" panose="02020603050405020304" pitchFamily="18" charset="0"/>
                <a:cs typeface="Times New Roman" panose="02020603050405020304" pitchFamily="18" charset="0"/>
              </a:rPr>
              <a:t>We know that many members do not consider themselves leaders. How can we help them recognize their potential?</a:t>
            </a:r>
          </a:p>
          <a:p>
            <a:pPr marL="228600" indent="-228600">
              <a:buFont typeface="+mj-lt"/>
              <a:buAutoNum type="arabicPeriod"/>
            </a:pPr>
            <a:r>
              <a:rPr lang="en-CA" noProof="0" dirty="0">
                <a:latin typeface="Times New Roman" panose="02020603050405020304" pitchFamily="18" charset="0"/>
                <a:cs typeface="Times New Roman" panose="02020603050405020304" pitchFamily="18" charset="0"/>
              </a:rPr>
              <a:t>And then, where do we go from here?</a:t>
            </a:r>
          </a:p>
          <a:p>
            <a:endParaRPr lang="en-CA" noProof="0" dirty="0">
              <a:latin typeface="Times New Roman" panose="02020603050405020304" pitchFamily="18" charset="0"/>
              <a:cs typeface="Times New Roman" panose="02020603050405020304" pitchFamily="18" charset="0"/>
            </a:endParaRPr>
          </a:p>
          <a:p>
            <a:r>
              <a:rPr lang="en-CA" noProof="0" dirty="0">
                <a:latin typeface="Times New Roman" panose="02020603050405020304" pitchFamily="18" charset="0"/>
                <a:cs typeface="Times New Roman" panose="02020603050405020304" pitchFamily="18" charset="0"/>
              </a:rPr>
              <a:t>So, buckle your seatbelts and come on the journey with me to learn more about leadership.</a:t>
            </a:r>
          </a:p>
        </p:txBody>
      </p:sp>
      <p:sp>
        <p:nvSpPr>
          <p:cNvPr id="4" name="Slide Number Placeholder 3"/>
          <p:cNvSpPr>
            <a:spLocks noGrp="1"/>
          </p:cNvSpPr>
          <p:nvPr>
            <p:ph type="sldNum" sz="quarter" idx="5"/>
          </p:nvPr>
        </p:nvSpPr>
        <p:spPr/>
        <p:txBody>
          <a:bodyPr/>
          <a:lstStyle/>
          <a:p>
            <a:fld id="{8C64A5B7-C58D-594C-8A2E-7F101C7938EB}" type="slidenum">
              <a:rPr lang="en-US" smtClean="0"/>
              <a:t>4</a:t>
            </a:fld>
            <a:endParaRPr lang="en-US" dirty="0"/>
          </a:p>
        </p:txBody>
      </p:sp>
    </p:spTree>
    <p:extLst>
      <p:ext uri="{BB962C8B-B14F-4D97-AF65-F5344CB8AC3E}">
        <p14:creationId xmlns:p14="http://schemas.microsoft.com/office/powerpoint/2010/main" val="11066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We know that leadership means different things to different people. When you think about a person you believe is an effective leader, what qualities does that person have? How do they show that they are an effective leader?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Please take a few moments and complete the sentence in one or two descriptive words.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 effective leader is…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Here’s an example: An effective leader is trustworthy.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a:p>
            <a:endParaRPr lang="en-US" dirty="0"/>
          </a:p>
          <a:p>
            <a:endParaRPr lang="en-US" dirty="0"/>
          </a:p>
        </p:txBody>
      </p:sp>
      <p:sp>
        <p:nvSpPr>
          <p:cNvPr id="4" name="Slide Number Placeholder 3"/>
          <p:cNvSpPr>
            <a:spLocks noGrp="1"/>
          </p:cNvSpPr>
          <p:nvPr>
            <p:ph type="sldNum" sz="quarter" idx="5"/>
          </p:nvPr>
        </p:nvSpPr>
        <p:spPr/>
        <p:txBody>
          <a:bodyPr/>
          <a:lstStyle/>
          <a:p>
            <a:fld id="{8C64A5B7-C58D-594C-8A2E-7F101C7938EB}" type="slidenum">
              <a:rPr lang="en-US" smtClean="0"/>
              <a:t>5</a:t>
            </a:fld>
            <a:endParaRPr lang="en-US" dirty="0"/>
          </a:p>
        </p:txBody>
      </p:sp>
    </p:spTree>
    <p:extLst>
      <p:ext uri="{BB962C8B-B14F-4D97-AF65-F5344CB8AC3E}">
        <p14:creationId xmlns:p14="http://schemas.microsoft.com/office/powerpoint/2010/main" val="211912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Here are some images to help you.</a:t>
            </a:r>
          </a:p>
          <a:p>
            <a:endParaRPr lang="en-US"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If presenting in person</a:t>
            </a:r>
            <a:r>
              <a:rPr lang="en-US" i="1" dirty="0">
                <a:latin typeface="Times New Roman" panose="02020603050405020304" pitchFamily="18" charset="0"/>
                <a:cs typeface="Times New Roman" panose="02020603050405020304" pitchFamily="18" charset="0"/>
              </a:rPr>
              <a:t>: </a:t>
            </a:r>
            <a:r>
              <a:rPr lang="en-US" i="0" dirty="0">
                <a:latin typeface="Times New Roman" panose="02020603050405020304" pitchFamily="18" charset="0"/>
                <a:cs typeface="Times New Roman" panose="02020603050405020304" pitchFamily="18" charset="0"/>
              </a:rPr>
              <a:t>Write the description of an effective leader on the flip chart.</a:t>
            </a:r>
          </a:p>
          <a:p>
            <a:r>
              <a:rPr lang="en-US" b="1" i="1" dirty="0">
                <a:latin typeface="Times New Roman" panose="02020603050405020304" pitchFamily="18" charset="0"/>
                <a:cs typeface="Times New Roman" panose="02020603050405020304" pitchFamily="18" charset="0"/>
              </a:rPr>
              <a:t>If presenting online</a:t>
            </a:r>
            <a:r>
              <a:rPr lang="en-US" i="1" dirty="0">
                <a:latin typeface="Times New Roman" panose="02020603050405020304" pitchFamily="18" charset="0"/>
                <a:cs typeface="Times New Roman" panose="02020603050405020304" pitchFamily="18" charset="0"/>
              </a:rPr>
              <a:t>: </a:t>
            </a:r>
            <a:r>
              <a:rPr lang="en-US" i="0" dirty="0">
                <a:latin typeface="Times New Roman" panose="02020603050405020304" pitchFamily="18" charset="0"/>
                <a:cs typeface="Times New Roman" panose="02020603050405020304" pitchFamily="18" charset="0"/>
              </a:rPr>
              <a:t>Put your description of an effective leader in the chat box.</a:t>
            </a:r>
          </a:p>
          <a:p>
            <a:endParaRPr lang="en-US" i="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6</a:t>
            </a:fld>
            <a:endParaRPr lang="en-US" dirty="0"/>
          </a:p>
        </p:txBody>
      </p:sp>
    </p:spTree>
    <p:extLst>
      <p:ext uri="{BB962C8B-B14F-4D97-AF65-F5344CB8AC3E}">
        <p14:creationId xmlns:p14="http://schemas.microsoft.com/office/powerpoint/2010/main" val="135787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a:latin typeface="Times New Roman" panose="02020603050405020304" pitchFamily="18" charset="0"/>
                <a:cs typeface="Times New Roman" panose="02020603050405020304" pitchFamily="18" charset="0"/>
              </a:rPr>
              <a:t>READ:</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 you know someone from your life experience who demonstrates these attributes and skills? </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Someone in your family?</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Your council?</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general? </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Why do you think that they are effective?</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If presenting in person</a:t>
            </a:r>
            <a:r>
              <a:rPr lang="en-US" i="1" dirty="0">
                <a:latin typeface="Times New Roman" panose="02020603050405020304" pitchFamily="18" charset="0"/>
                <a:cs typeface="Times New Roman" panose="02020603050405020304" pitchFamily="18" charset="0"/>
              </a:rPr>
              <a:t>: Write the description of an effective leader on the flip chart.</a:t>
            </a:r>
          </a:p>
          <a:p>
            <a:r>
              <a:rPr lang="en-US" b="1" i="1" dirty="0">
                <a:latin typeface="Times New Roman" panose="02020603050405020304" pitchFamily="18" charset="0"/>
                <a:cs typeface="Times New Roman" panose="02020603050405020304" pitchFamily="18" charset="0"/>
              </a:rPr>
              <a:t>If presenting online</a:t>
            </a:r>
            <a:r>
              <a:rPr lang="en-US" i="1" dirty="0">
                <a:latin typeface="Times New Roman" panose="02020603050405020304" pitchFamily="18" charset="0"/>
                <a:cs typeface="Times New Roman" panose="02020603050405020304" pitchFamily="18" charset="0"/>
              </a:rPr>
              <a:t>: Put the description of an effective leader in the chat box.</a:t>
            </a:r>
          </a:p>
          <a:p>
            <a:endParaRPr lang="en-US"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latin typeface="Times New Roman" panose="02020603050405020304" pitchFamily="18" charset="0"/>
                <a:cs typeface="Times New Roman" panose="02020603050405020304" pitchFamily="18" charset="0"/>
              </a:rPr>
              <a:t>Image source: PowerPoint Stock Images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8C64A5B7-C58D-594C-8A2E-7F101C7938EB}" type="slidenum">
              <a:rPr lang="en-US" smtClean="0"/>
              <a:t>7</a:t>
            </a:fld>
            <a:endParaRPr lang="en-US" dirty="0"/>
          </a:p>
        </p:txBody>
      </p:sp>
    </p:spTree>
    <p:extLst>
      <p:ext uri="{BB962C8B-B14F-4D97-AF65-F5344CB8AC3E}">
        <p14:creationId xmlns:p14="http://schemas.microsoft.com/office/powerpoint/2010/main" val="215534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Leadership is both an attribute and a skill.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Yes, some leaders are what we consider “born leaders.” They may have been born with certain attributes, but life experiences usually bring out those attributes; for the most part, they have developed skills through learning and experiences.</a:t>
            </a:r>
          </a:p>
          <a:p>
            <a:endParaRPr lang="en-US" dirty="0"/>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8</a:t>
            </a:fld>
            <a:endParaRPr lang="en-US" dirty="0"/>
          </a:p>
        </p:txBody>
      </p:sp>
    </p:spTree>
    <p:extLst>
      <p:ext uri="{BB962C8B-B14F-4D97-AF65-F5344CB8AC3E}">
        <p14:creationId xmlns:p14="http://schemas.microsoft.com/office/powerpoint/2010/main" val="423814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50938"/>
            <a:ext cx="5486400" cy="3086100"/>
          </a:xfrm>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According to the experts, the average person has up to 700 skills ready to be used at any time! You do not have to excel at a skill to claim you have it. If you feel you are competent or perform the skill as well as most people, you have that skill.</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9</a:t>
            </a:fld>
            <a:endParaRPr lang="en-US" dirty="0"/>
          </a:p>
        </p:txBody>
      </p:sp>
    </p:spTree>
    <p:extLst>
      <p:ext uri="{BB962C8B-B14F-4D97-AF65-F5344CB8AC3E}">
        <p14:creationId xmlns:p14="http://schemas.microsoft.com/office/powerpoint/2010/main" val="2272529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a:xfrm>
            <a:off x="105084" y="6386679"/>
            <a:ext cx="2706690" cy="365125"/>
          </a:xfrm>
        </p:spPr>
        <p:txBody>
          <a:bodyPr/>
          <a:lstStyle>
            <a:lvl1pPr algn="l">
              <a:defRPr/>
            </a:lvl1pPr>
          </a:lstStyle>
          <a:p>
            <a:fld id="{F6CCBF3A-D7FB-4B97-8FD5-6FFB20CB1E84}" type="datetimeFigureOut">
              <a:rPr lang="en-US" smtClean="0"/>
              <a:pPr/>
              <a:t>6/7/2023</a:t>
            </a:fld>
            <a:endParaRPr lang="en-US" dirty="0"/>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a:xfrm>
            <a:off x="6918978" y="6386679"/>
            <a:ext cx="2973522" cy="365125"/>
          </a:xfrm>
        </p:spPr>
        <p:txBody>
          <a:bodyPr/>
          <a:lstStyle/>
          <a:p>
            <a:endParaRPr lang="en-US" dirty="0"/>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dirty="0"/>
          </a:p>
        </p:txBody>
      </p:sp>
      <p:pic>
        <p:nvPicPr>
          <p:cNvPr id="8" name="Picture 7">
            <a:extLst>
              <a:ext uri="{FF2B5EF4-FFF2-40B4-BE49-F238E27FC236}">
                <a16:creationId xmlns:a16="http://schemas.microsoft.com/office/drawing/2014/main" id="{A7E6ACED-B9BA-CCA1-C2B4-301D3CBF3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6" cy="856210"/>
          </a:xfrm>
          <a:prstGeom prst="rect">
            <a:avLst/>
          </a:prstGeom>
        </p:spPr>
      </p:pic>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0" y="-3622"/>
            <a:ext cx="12191996" cy="789565"/>
          </a:xfrm>
        </p:spPr>
        <p:txBody>
          <a:bodyPr anchor="b">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866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C63510-371A-7CCD-BC49-B1B5A1B70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873"/>
            <a:ext cx="1581219" cy="6981861"/>
          </a:xfrm>
          <a:prstGeom prst="rect">
            <a:avLst/>
          </a:prstGeom>
        </p:spPr>
      </p:pic>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a:xfrm>
            <a:off x="2114492" y="217521"/>
            <a:ext cx="9482271" cy="1116811"/>
          </a:xfrm>
        </p:spPr>
        <p:txBody>
          <a:bodyPr>
            <a:normAutofit/>
          </a:bodyPr>
          <a:lstStyle>
            <a:lvl1pPr>
              <a:defRPr sz="4000"/>
            </a:lvl1pPr>
          </a:lstStyle>
          <a:p>
            <a:r>
              <a:rPr lang="en-US" dirty="0"/>
              <a:t>Click to edit Master title style</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6/7/2023</a:t>
            </a:fld>
            <a:endParaRPr lang="en-US" dirty="0"/>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47763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6/7/2023</a:t>
            </a:fld>
            <a:endParaRPr lang="en-US" dirty="0"/>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85307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0EB1B72F-1F12-2D42-32CA-11B0A4975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5023201" cy="6898941"/>
          </a:xfrm>
          <a:prstGeom prst="rect">
            <a:avLst/>
          </a:prstGeom>
        </p:spPr>
      </p:pic>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a:xfrm>
            <a:off x="5514798" y="6356350"/>
            <a:ext cx="1008292" cy="365125"/>
          </a:xfrm>
        </p:spPr>
        <p:txBody>
          <a:bodyPr/>
          <a:lstStyle>
            <a:lvl1pPr algn="l">
              <a:defRPr/>
            </a:lvl1pPr>
          </a:lstStyle>
          <a:p>
            <a:fld id="{F6CCBF3A-D7FB-4B97-8FD5-6FFB20CB1E84}" type="datetimeFigureOut">
              <a:rPr lang="en-US" smtClean="0"/>
              <a:pPr/>
              <a:t>6/7/2023</a:t>
            </a:fld>
            <a:endParaRPr lang="en-US" dirty="0"/>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a:xfrm>
            <a:off x="6616930" y="6356350"/>
            <a:ext cx="4488874" cy="365125"/>
          </a:xfrm>
        </p:spPr>
        <p:txBody>
          <a:bodyPr/>
          <a:lstStyle>
            <a:lvl1pPr algn="ctr">
              <a:defRPr/>
            </a:lvl1pPr>
          </a:lstStyle>
          <a:p>
            <a:r>
              <a:rPr lang="en-US" dirty="0"/>
              <a:t>The Catholic Women’s League of Canada</a:t>
            </a:r>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lvl1pPr>
              <a:defRPr/>
            </a:lvl1pPr>
          </a:lstStyle>
          <a:p>
            <a:r>
              <a:rPr lang="en-US" dirty="0"/>
              <a:t>Page # </a:t>
            </a:r>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529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B8C15FD-0E0C-C6E4-CF1A-72450E1A30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9642" y="0"/>
            <a:ext cx="12649663" cy="7067372"/>
          </a:xfrm>
          <a:prstGeom prst="rect">
            <a:avLst/>
          </a:prstGeom>
        </p:spPr>
      </p:pic>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6/7/2023</a:t>
            </a:fld>
            <a:endParaRPr lang="en-US" dirty="0"/>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dirty="0"/>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51106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9"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12.xml"/><Relationship Id="rId7" Type="http://schemas.openxmlformats.org/officeDocument/2006/relationships/hyperlink" Target="https://www.maxpixel.net/Hugging-Hug-Old-Happy-Woman-Grandmother-People-3401434"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jpg"/><Relationship Id="rId5" Type="http://schemas.openxmlformats.org/officeDocument/2006/relationships/hyperlink" Target="https://www.the-generous-husband.com/2019/02/24/the-call-for-integrity/" TargetMode="External"/><Relationship Id="rId4" Type="http://schemas.openxmlformats.org/officeDocument/2006/relationships/image" Target="../media/image13.jpg"/><Relationship Id="rId9" Type="http://schemas.openxmlformats.org/officeDocument/2006/relationships/hyperlink" Target="https://pixabay.com/en/shadow-sunset-joy-woman-young-401178/"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s://www.pngall.com/team-work-png" TargetMode="External"/><Relationship Id="rId5" Type="http://schemas.openxmlformats.org/officeDocument/2006/relationships/image" Target="../media/image20.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esheninger.blogspot.com/2019/09/10-ways-to-empower-educators.html" TargetMode="External"/><Relationship Id="rId5" Type="http://schemas.openxmlformats.org/officeDocument/2006/relationships/image" Target="../media/image24.jp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pixabay.com/en/career-head-rise-profession-chance-1020061/" TargetMode="Externa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9F61-06E2-06D6-50DA-7B7D5347D0F2}"/>
              </a:ext>
            </a:extLst>
          </p:cNvPr>
          <p:cNvSpPr>
            <a:spLocks noGrp="1"/>
          </p:cNvSpPr>
          <p:nvPr>
            <p:ph type="title"/>
          </p:nvPr>
        </p:nvSpPr>
        <p:spPr>
          <a:xfrm>
            <a:off x="1915937" y="150092"/>
            <a:ext cx="9855149" cy="1013871"/>
          </a:xfrm>
        </p:spPr>
        <p:txBody>
          <a:bodyPr>
            <a:normAutofit fontScale="90000"/>
          </a:bodyPr>
          <a:lstStyle/>
          <a:p>
            <a:pPr algn="ctr"/>
            <a:r>
              <a:rPr lang="en-CA" sz="3600" b="1" dirty="0"/>
              <a:t>Joy of Leadership: Leadership in the League</a:t>
            </a:r>
            <a:br>
              <a:rPr lang="en-CA" sz="3300" dirty="0"/>
            </a:br>
            <a:r>
              <a:rPr lang="en-CA" sz="3100" dirty="0">
                <a:solidFill>
                  <a:srgbClr val="FF0000"/>
                </a:solidFill>
              </a:rPr>
              <a:t>Before You Start</a:t>
            </a:r>
          </a:p>
        </p:txBody>
      </p:sp>
      <p:sp>
        <p:nvSpPr>
          <p:cNvPr id="4" name="TextBox 3">
            <a:extLst>
              <a:ext uri="{FF2B5EF4-FFF2-40B4-BE49-F238E27FC236}">
                <a16:creationId xmlns:a16="http://schemas.microsoft.com/office/drawing/2014/main" id="{98232DA6-C83B-B25B-E943-F666FB825C82}"/>
              </a:ext>
            </a:extLst>
          </p:cNvPr>
          <p:cNvSpPr txBox="1"/>
          <p:nvPr/>
        </p:nvSpPr>
        <p:spPr>
          <a:xfrm>
            <a:off x="1915935" y="1957875"/>
            <a:ext cx="9855149" cy="4426853"/>
          </a:xfrm>
          <a:prstGeom prst="rect">
            <a:avLst/>
          </a:prstGeom>
          <a:noFill/>
        </p:spPr>
        <p:txBody>
          <a:bodyPr wrap="square" rtlCol="0">
            <a:spAutoFit/>
          </a:bodyPr>
          <a:lstStyle/>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This workshop can be presented in person or online. </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Practice, practice, practice!</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Print the PowerPoint presentation using the print layout called “Notes Pages” so that you know what to say with each slide.</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You may want a co-host to monitor the chat, hands up, answers to questions, etc. </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Ask everyone to mute before you start and tell people how you want them to let you know that they want to speak—raising hands (really or by using the icon), unmuting or something else.</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Move this presentation to the next slide, ready to start.</a:t>
            </a:r>
          </a:p>
        </p:txBody>
      </p:sp>
      <p:sp>
        <p:nvSpPr>
          <p:cNvPr id="5" name="TextBox 4">
            <a:extLst>
              <a:ext uri="{FF2B5EF4-FFF2-40B4-BE49-F238E27FC236}">
                <a16:creationId xmlns:a16="http://schemas.microsoft.com/office/drawing/2014/main" id="{E39A6F0D-2D43-3D3D-9AC8-0E63E811F238}"/>
              </a:ext>
            </a:extLst>
          </p:cNvPr>
          <p:cNvSpPr txBox="1"/>
          <p:nvPr/>
        </p:nvSpPr>
        <p:spPr>
          <a:xfrm>
            <a:off x="4215299" y="1155249"/>
            <a:ext cx="5107258" cy="400110"/>
          </a:xfrm>
          <a:prstGeom prst="rect">
            <a:avLst/>
          </a:prstGeom>
          <a:noFill/>
        </p:spPr>
        <p:txBody>
          <a:bodyPr wrap="square" rtlCol="0">
            <a:spAutoFit/>
          </a:bodyPr>
          <a:lstStyle/>
          <a:p>
            <a:r>
              <a:rPr lang="en-US" sz="2000" b="1" dirty="0"/>
              <a:t>Presentation Time: Approximately 45 minutes</a:t>
            </a:r>
            <a:endParaRPr lang="en-CA" sz="2000" b="1" dirty="0"/>
          </a:p>
        </p:txBody>
      </p:sp>
    </p:spTree>
    <p:custDataLst>
      <p:tags r:id="rId1"/>
    </p:custDataLst>
    <p:extLst>
      <p:ext uri="{BB962C8B-B14F-4D97-AF65-F5344CB8AC3E}">
        <p14:creationId xmlns:p14="http://schemas.microsoft.com/office/powerpoint/2010/main" val="168947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AC1C54-E10F-A646-B02E-B48DB9C89BBA}"/>
              </a:ext>
            </a:extLst>
          </p:cNvPr>
          <p:cNvSpPr txBox="1"/>
          <p:nvPr/>
        </p:nvSpPr>
        <p:spPr>
          <a:xfrm>
            <a:off x="2017986" y="258902"/>
            <a:ext cx="4698500" cy="6340197"/>
          </a:xfrm>
          <a:prstGeom prst="rect">
            <a:avLst/>
          </a:prstGeom>
          <a:noFill/>
        </p:spPr>
        <p:txBody>
          <a:bodyPr wrap="square" rtlCol="0">
            <a:spAutoFit/>
          </a:bodyPr>
          <a:lstStyle/>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like to help others.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a good listener.</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can handle several roles or projects at a time.</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can take direction and complete assigned tasks.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understand and can perform basic computer tasks.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comfortable with learning new computer technology.</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like using social media to connect with friends.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good at making decisions.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can plan and budget finances.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can express myself well in both verbal and written communication.</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accept responsibility for my actions.</a:t>
            </a:r>
          </a:p>
        </p:txBody>
      </p:sp>
      <p:sp>
        <p:nvSpPr>
          <p:cNvPr id="2" name="TextBox 1">
            <a:extLst>
              <a:ext uri="{FF2B5EF4-FFF2-40B4-BE49-F238E27FC236}">
                <a16:creationId xmlns:a16="http://schemas.microsoft.com/office/drawing/2014/main" id="{9C3988AF-EF31-0BA8-34E7-05CFF36118CB}"/>
              </a:ext>
            </a:extLst>
          </p:cNvPr>
          <p:cNvSpPr txBox="1"/>
          <p:nvPr/>
        </p:nvSpPr>
        <p:spPr>
          <a:xfrm>
            <a:off x="7068957" y="243513"/>
            <a:ext cx="4698500" cy="6370975"/>
          </a:xfrm>
          <a:prstGeom prst="rect">
            <a:avLst/>
          </a:prstGeom>
          <a:noFill/>
        </p:spPr>
        <p:txBody>
          <a:bodyPr wrap="square" rtlCol="0">
            <a:spAutoFit/>
          </a:bodyPr>
          <a:lstStyle/>
          <a:p>
            <a:pPr marL="34290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good at following instructions.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comfortable speaking to a group of people.</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can bring disagreements to a successful conclusion.</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like instructing others.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can organize projects.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like working with others to reach a common goal.</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enjoy coming up with new ideas.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like to keep myself informed.</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good at managing my time.</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have a great sense of humour.</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good at recognizing the skills of others.</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I am good at delegating.</a:t>
            </a:r>
          </a:p>
          <a:p>
            <a:pPr marL="342900" lvl="0" indent="-342900">
              <a:spcBef>
                <a:spcPts val="600"/>
              </a:spcBef>
              <a:spcAft>
                <a:spcPts val="6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Other: ______________________________</a:t>
            </a:r>
          </a:p>
        </p:txBody>
      </p:sp>
    </p:spTree>
    <p:extLst>
      <p:ext uri="{BB962C8B-B14F-4D97-AF65-F5344CB8AC3E}">
        <p14:creationId xmlns:p14="http://schemas.microsoft.com/office/powerpoint/2010/main" val="1514192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66B9-3892-9D92-C033-D271727263E8}"/>
              </a:ext>
            </a:extLst>
          </p:cNvPr>
          <p:cNvSpPr>
            <a:spLocks noGrp="1"/>
          </p:cNvSpPr>
          <p:nvPr>
            <p:ph type="title"/>
          </p:nvPr>
        </p:nvSpPr>
        <p:spPr>
          <a:xfrm>
            <a:off x="2421226" y="217521"/>
            <a:ext cx="8010659" cy="747736"/>
          </a:xfrm>
        </p:spPr>
        <p:txBody>
          <a:bodyPr>
            <a:normAutofit/>
          </a:bodyPr>
          <a:lstStyle/>
          <a:p>
            <a:pPr algn="ctr"/>
            <a:r>
              <a:rPr lang="en-US" sz="3200" b="1" dirty="0"/>
              <a:t>Review the skill exercise</a:t>
            </a:r>
          </a:p>
        </p:txBody>
      </p:sp>
      <p:pic>
        <p:nvPicPr>
          <p:cNvPr id="6" name="Picture 5" descr="Cartoon checklist and pencil">
            <a:extLst>
              <a:ext uri="{FF2B5EF4-FFF2-40B4-BE49-F238E27FC236}">
                <a16:creationId xmlns:a16="http://schemas.microsoft.com/office/drawing/2014/main" id="{B94E6826-8E6F-E373-0AC9-E88CDA094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27" y="1088409"/>
            <a:ext cx="8010659" cy="5051738"/>
          </a:xfrm>
          <a:prstGeom prst="rect">
            <a:avLst/>
          </a:prstGeom>
        </p:spPr>
      </p:pic>
    </p:spTree>
    <p:extLst>
      <p:ext uri="{BB962C8B-B14F-4D97-AF65-F5344CB8AC3E}">
        <p14:creationId xmlns:p14="http://schemas.microsoft.com/office/powerpoint/2010/main" val="14821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EE15-03E4-CD60-12DA-28B0EB7D0711}"/>
              </a:ext>
            </a:extLst>
          </p:cNvPr>
          <p:cNvSpPr>
            <a:spLocks noGrp="1"/>
          </p:cNvSpPr>
          <p:nvPr>
            <p:ph type="title"/>
          </p:nvPr>
        </p:nvSpPr>
        <p:spPr>
          <a:xfrm>
            <a:off x="1981202" y="315299"/>
            <a:ext cx="9835915" cy="747736"/>
          </a:xfrm>
        </p:spPr>
        <p:txBody>
          <a:bodyPr>
            <a:normAutofit/>
          </a:bodyPr>
          <a:lstStyle/>
          <a:p>
            <a:pPr algn="ctr"/>
            <a:r>
              <a:rPr lang="en-US" sz="3200" b="1" dirty="0"/>
              <a:t>Basic attributes are important</a:t>
            </a:r>
          </a:p>
        </p:txBody>
      </p:sp>
      <p:sp>
        <p:nvSpPr>
          <p:cNvPr id="3" name="TextBox 2">
            <a:extLst>
              <a:ext uri="{FF2B5EF4-FFF2-40B4-BE49-F238E27FC236}">
                <a16:creationId xmlns:a16="http://schemas.microsoft.com/office/drawing/2014/main" id="{D4437793-1FC0-67A8-9C13-3F2C952E49AE}"/>
              </a:ext>
            </a:extLst>
          </p:cNvPr>
          <p:cNvSpPr txBox="1"/>
          <p:nvPr/>
        </p:nvSpPr>
        <p:spPr>
          <a:xfrm>
            <a:off x="5684956" y="1518944"/>
            <a:ext cx="5249231" cy="2772106"/>
          </a:xfrm>
          <a:prstGeom prst="rect">
            <a:avLst/>
          </a:prstGeom>
          <a:noFill/>
        </p:spPr>
        <p:txBody>
          <a:bodyPr wrap="square" rtlCol="0">
            <a:spAutoFit/>
          </a:bodyPr>
          <a:lstStyle/>
          <a:p>
            <a:pPr>
              <a:lnSpc>
                <a:spcPct val="150000"/>
              </a:lnSpc>
            </a:pPr>
            <a:r>
              <a:rPr lang="en-CA" sz="3000" i="0" u="none" strike="noStrike" dirty="0">
                <a:solidFill>
                  <a:srgbClr val="202124"/>
                </a:solidFill>
                <a:effectLst/>
                <a:latin typeface="Century" panose="02040604050505020304" pitchFamily="18" charset="0"/>
              </a:rPr>
              <a:t>A good leader should:</a:t>
            </a:r>
          </a:p>
          <a:p>
            <a:pPr marL="571500" indent="-571500">
              <a:lnSpc>
                <a:spcPct val="150000"/>
              </a:lnSpc>
              <a:buFont typeface="Wingdings" pitchFamily="2" charset="2"/>
              <a:buChar char="ü"/>
            </a:pPr>
            <a:r>
              <a:rPr lang="en-CA" sz="3000" dirty="0">
                <a:solidFill>
                  <a:srgbClr val="202124"/>
                </a:solidFill>
                <a:latin typeface="Century" panose="02040604050505020304" pitchFamily="18" charset="0"/>
              </a:rPr>
              <a:t>have i</a:t>
            </a:r>
            <a:r>
              <a:rPr lang="en-CA" sz="3000" i="0" u="none" strike="noStrike" dirty="0">
                <a:solidFill>
                  <a:srgbClr val="202124"/>
                </a:solidFill>
                <a:effectLst/>
                <a:latin typeface="Century" panose="02040604050505020304" pitchFamily="18" charset="0"/>
              </a:rPr>
              <a:t>ntegrity</a:t>
            </a:r>
          </a:p>
          <a:p>
            <a:pPr marL="571500" indent="-571500">
              <a:lnSpc>
                <a:spcPct val="150000"/>
              </a:lnSpc>
              <a:buFont typeface="Wingdings" pitchFamily="2" charset="2"/>
              <a:buChar char="ü"/>
            </a:pPr>
            <a:r>
              <a:rPr lang="en-CA" sz="3000" dirty="0">
                <a:solidFill>
                  <a:srgbClr val="202124"/>
                </a:solidFill>
                <a:latin typeface="Century" panose="02040604050505020304" pitchFamily="18" charset="0"/>
              </a:rPr>
              <a:t>be people-oriented</a:t>
            </a:r>
            <a:endParaRPr lang="en-CA" sz="3000" i="0" u="none" strike="noStrike" dirty="0">
              <a:solidFill>
                <a:srgbClr val="202124"/>
              </a:solidFill>
              <a:effectLst/>
              <a:latin typeface="Century" panose="02040604050505020304" pitchFamily="18" charset="0"/>
            </a:endParaRPr>
          </a:p>
          <a:p>
            <a:pPr marL="571500" indent="-571500">
              <a:lnSpc>
                <a:spcPct val="150000"/>
              </a:lnSpc>
              <a:buFont typeface="Wingdings" pitchFamily="2" charset="2"/>
              <a:buChar char="ü"/>
            </a:pPr>
            <a:r>
              <a:rPr lang="en-CA" sz="3000" dirty="0">
                <a:solidFill>
                  <a:srgbClr val="202124"/>
                </a:solidFill>
                <a:latin typeface="Century" panose="02040604050505020304" pitchFamily="18" charset="0"/>
              </a:rPr>
              <a:t>b</a:t>
            </a:r>
            <a:r>
              <a:rPr lang="en-CA" sz="3000" i="0" u="none" strike="noStrike" dirty="0">
                <a:solidFill>
                  <a:srgbClr val="202124"/>
                </a:solidFill>
                <a:effectLst/>
                <a:latin typeface="Century" panose="02040604050505020304" pitchFamily="18" charset="0"/>
              </a:rPr>
              <a:t>e joyful and hope-filled</a:t>
            </a:r>
          </a:p>
        </p:txBody>
      </p:sp>
      <p:pic>
        <p:nvPicPr>
          <p:cNvPr id="4" name="Picture 3" descr="A close-up of some candy&#10;&#10;Description automatically generated with medium confidence">
            <a:extLst>
              <a:ext uri="{FF2B5EF4-FFF2-40B4-BE49-F238E27FC236}">
                <a16:creationId xmlns:a16="http://schemas.microsoft.com/office/drawing/2014/main" id="{B67D0332-02DA-6FE6-BFC1-4D7CF95F778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81200" y="1536192"/>
            <a:ext cx="3204913" cy="2136608"/>
          </a:xfrm>
          <a:prstGeom prst="rect">
            <a:avLst/>
          </a:prstGeom>
        </p:spPr>
      </p:pic>
      <p:pic>
        <p:nvPicPr>
          <p:cNvPr id="5" name="Picture 4" descr="A person hugging a person&#10;&#10;Description automatically generated with low confidenc">
            <a:extLst>
              <a:ext uri="{FF2B5EF4-FFF2-40B4-BE49-F238E27FC236}">
                <a16:creationId xmlns:a16="http://schemas.microsoft.com/office/drawing/2014/main" id="{AF7D3CAD-D561-2D3D-A61C-179F866B83E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93141" y="4222281"/>
            <a:ext cx="3204912" cy="2136608"/>
          </a:xfrm>
          <a:prstGeom prst="rect">
            <a:avLst/>
          </a:prstGeom>
        </p:spPr>
      </p:pic>
      <p:pic>
        <p:nvPicPr>
          <p:cNvPr id="6" name="Picture 5" descr="A picture containing sky, outdoor, sunset, person&#10;&#10;Description automatically generated">
            <a:extLst>
              <a:ext uri="{FF2B5EF4-FFF2-40B4-BE49-F238E27FC236}">
                <a16:creationId xmlns:a16="http://schemas.microsoft.com/office/drawing/2014/main" id="{0341E552-8135-1AC3-6A90-1122D97107F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419790" y="4436365"/>
            <a:ext cx="3323605" cy="2215737"/>
          </a:xfrm>
          <a:prstGeom prst="rect">
            <a:avLst/>
          </a:prstGeom>
        </p:spPr>
      </p:pic>
    </p:spTree>
    <p:custDataLst>
      <p:tags r:id="rId1"/>
    </p:custDataLst>
    <p:extLst>
      <p:ext uri="{BB962C8B-B14F-4D97-AF65-F5344CB8AC3E}">
        <p14:creationId xmlns:p14="http://schemas.microsoft.com/office/powerpoint/2010/main" val="246025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EE15-03E4-CD60-12DA-28B0EB7D0711}"/>
              </a:ext>
            </a:extLst>
          </p:cNvPr>
          <p:cNvSpPr>
            <a:spLocks noGrp="1"/>
          </p:cNvSpPr>
          <p:nvPr>
            <p:ph type="title"/>
          </p:nvPr>
        </p:nvSpPr>
        <p:spPr>
          <a:xfrm>
            <a:off x="1780373" y="275363"/>
            <a:ext cx="10164884" cy="730483"/>
          </a:xfrm>
        </p:spPr>
        <p:txBody>
          <a:bodyPr>
            <a:normAutofit/>
          </a:bodyPr>
          <a:lstStyle/>
          <a:p>
            <a:pPr algn="ctr"/>
            <a:r>
              <a:rPr lang="en-US" sz="3200" b="1" dirty="0"/>
              <a:t>Basic attributes are important</a:t>
            </a:r>
          </a:p>
        </p:txBody>
      </p:sp>
      <p:sp>
        <p:nvSpPr>
          <p:cNvPr id="11" name="TextBox 10">
            <a:extLst>
              <a:ext uri="{FF2B5EF4-FFF2-40B4-BE49-F238E27FC236}">
                <a16:creationId xmlns:a16="http://schemas.microsoft.com/office/drawing/2014/main" id="{C244A3E4-4770-A2D8-3841-CCD344F82990}"/>
              </a:ext>
            </a:extLst>
          </p:cNvPr>
          <p:cNvSpPr txBox="1"/>
          <p:nvPr/>
        </p:nvSpPr>
        <p:spPr>
          <a:xfrm>
            <a:off x="1780372" y="1237534"/>
            <a:ext cx="7249595" cy="2772106"/>
          </a:xfrm>
          <a:prstGeom prst="rect">
            <a:avLst/>
          </a:prstGeom>
          <a:noFill/>
        </p:spPr>
        <p:txBody>
          <a:bodyPr wrap="square">
            <a:spAutoFit/>
          </a:bodyPr>
          <a:lstStyle/>
          <a:p>
            <a:pPr marL="571500" indent="-571500">
              <a:lnSpc>
                <a:spcPct val="150000"/>
              </a:lnSpc>
              <a:buFont typeface="Wingdings" pitchFamily="2" charset="2"/>
              <a:buChar char="ü"/>
            </a:pPr>
            <a:r>
              <a:rPr lang="en-CA" sz="3000" dirty="0">
                <a:solidFill>
                  <a:srgbClr val="202124"/>
                </a:solidFill>
                <a:latin typeface="Century" panose="02040604050505020304" pitchFamily="18" charset="0"/>
              </a:rPr>
              <a:t>B</a:t>
            </a:r>
            <a:r>
              <a:rPr lang="en-CA" sz="3000" i="0" u="none" strike="noStrike" dirty="0">
                <a:solidFill>
                  <a:srgbClr val="202124"/>
                </a:solidFill>
                <a:effectLst/>
                <a:latin typeface="Century" panose="02040604050505020304" pitchFamily="18" charset="0"/>
              </a:rPr>
              <a:t>e a good listener.</a:t>
            </a:r>
          </a:p>
          <a:p>
            <a:pPr marL="571500" indent="-571500">
              <a:lnSpc>
                <a:spcPct val="150000"/>
              </a:lnSpc>
              <a:buFont typeface="Wingdings" pitchFamily="2" charset="2"/>
              <a:buChar char="ü"/>
            </a:pPr>
            <a:r>
              <a:rPr lang="en-CA" sz="3000" i="0" u="none" strike="noStrike" dirty="0">
                <a:solidFill>
                  <a:srgbClr val="202124"/>
                </a:solidFill>
                <a:effectLst/>
                <a:latin typeface="Century" panose="02040604050505020304" pitchFamily="18" charset="0"/>
              </a:rPr>
              <a:t>Have a positive </a:t>
            </a:r>
            <a:r>
              <a:rPr lang="en-CA" sz="3000" dirty="0">
                <a:solidFill>
                  <a:srgbClr val="202124"/>
                </a:solidFill>
                <a:latin typeface="Century" panose="02040604050505020304" pitchFamily="18" charset="0"/>
              </a:rPr>
              <a:t>self-image.</a:t>
            </a:r>
          </a:p>
          <a:p>
            <a:pPr marL="571500" indent="-571500">
              <a:lnSpc>
                <a:spcPct val="150000"/>
              </a:lnSpc>
              <a:buFont typeface="Wingdings" pitchFamily="2" charset="2"/>
              <a:buChar char="ü"/>
            </a:pPr>
            <a:r>
              <a:rPr lang="en-CA" sz="3000" i="0" u="none" strike="noStrike" dirty="0">
                <a:solidFill>
                  <a:srgbClr val="202124"/>
                </a:solidFill>
                <a:effectLst/>
                <a:latin typeface="Century" panose="02040604050505020304" pitchFamily="18" charset="0"/>
              </a:rPr>
              <a:t>Be empat</a:t>
            </a:r>
            <a:r>
              <a:rPr lang="en-CA" sz="3000" dirty="0">
                <a:solidFill>
                  <a:srgbClr val="202124"/>
                </a:solidFill>
                <a:latin typeface="Century" panose="02040604050505020304" pitchFamily="18" charset="0"/>
              </a:rPr>
              <a:t>hetic.</a:t>
            </a:r>
          </a:p>
          <a:p>
            <a:pPr marL="571500" indent="-571500">
              <a:lnSpc>
                <a:spcPct val="150000"/>
              </a:lnSpc>
              <a:buFont typeface="Wingdings" pitchFamily="2" charset="2"/>
              <a:buChar char="ü"/>
            </a:pPr>
            <a:r>
              <a:rPr lang="en-CA" sz="3000" dirty="0">
                <a:solidFill>
                  <a:srgbClr val="202124"/>
                </a:solidFill>
                <a:latin typeface="Century" panose="02040604050505020304" pitchFamily="18" charset="0"/>
              </a:rPr>
              <a:t>Have a willingness to learn.</a:t>
            </a:r>
            <a:endParaRPr lang="en-US" sz="3000" dirty="0">
              <a:latin typeface="Century" panose="02040604050505020304" pitchFamily="18" charset="0"/>
            </a:endParaRPr>
          </a:p>
        </p:txBody>
      </p:sp>
      <p:pic>
        <p:nvPicPr>
          <p:cNvPr id="3" name="Picture 2" descr="Hands on ears">
            <a:extLst>
              <a:ext uri="{FF2B5EF4-FFF2-40B4-BE49-F238E27FC236}">
                <a16:creationId xmlns:a16="http://schemas.microsoft.com/office/drawing/2014/main" id="{D407EB83-5B7F-1405-0E49-780588429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10852" y="1414661"/>
            <a:ext cx="2781148" cy="1830209"/>
          </a:xfrm>
          <a:prstGeom prst="rect">
            <a:avLst/>
          </a:prstGeom>
        </p:spPr>
      </p:pic>
      <p:pic>
        <p:nvPicPr>
          <p:cNvPr id="5" name="Picture 4" descr="Two people holding hands">
            <a:extLst>
              <a:ext uri="{FF2B5EF4-FFF2-40B4-BE49-F238E27FC236}">
                <a16:creationId xmlns:a16="http://schemas.microsoft.com/office/drawing/2014/main" id="{76AC6622-915B-DBB7-19C3-0EC6230B5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4115" y="4388026"/>
            <a:ext cx="3358700" cy="2230221"/>
          </a:xfrm>
          <a:prstGeom prst="rect">
            <a:avLst/>
          </a:prstGeom>
        </p:spPr>
      </p:pic>
      <p:pic>
        <p:nvPicPr>
          <p:cNvPr id="7" name="Picture 6" descr="Old woman holding books">
            <a:extLst>
              <a:ext uri="{FF2B5EF4-FFF2-40B4-BE49-F238E27FC236}">
                <a16:creationId xmlns:a16="http://schemas.microsoft.com/office/drawing/2014/main" id="{7FD68F4C-6776-12D7-D25A-42BEC3773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3500" y="4388026"/>
            <a:ext cx="3238500" cy="2159000"/>
          </a:xfrm>
          <a:prstGeom prst="rect">
            <a:avLst/>
          </a:prstGeom>
        </p:spPr>
      </p:pic>
    </p:spTree>
    <p:custDataLst>
      <p:tags r:id="rId1"/>
    </p:custDataLst>
    <p:extLst>
      <p:ext uri="{BB962C8B-B14F-4D97-AF65-F5344CB8AC3E}">
        <p14:creationId xmlns:p14="http://schemas.microsoft.com/office/powerpoint/2010/main" val="22522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2EF5-AF96-21B3-AC2E-F07EE93FCD52}"/>
              </a:ext>
            </a:extLst>
          </p:cNvPr>
          <p:cNvSpPr>
            <a:spLocks noGrp="1"/>
          </p:cNvSpPr>
          <p:nvPr>
            <p:ph type="title"/>
          </p:nvPr>
        </p:nvSpPr>
        <p:spPr>
          <a:xfrm>
            <a:off x="1988457" y="317299"/>
            <a:ext cx="9795116" cy="678022"/>
          </a:xfrm>
        </p:spPr>
        <p:txBody>
          <a:bodyPr>
            <a:normAutofit/>
          </a:bodyPr>
          <a:lstStyle/>
          <a:p>
            <a:pPr algn="ctr"/>
            <a:r>
              <a:rPr lang="en-US" sz="3200" b="1" dirty="0"/>
              <a:t>Leadership Skills</a:t>
            </a:r>
          </a:p>
        </p:txBody>
      </p:sp>
      <p:sp>
        <p:nvSpPr>
          <p:cNvPr id="3" name="TextBox 2">
            <a:extLst>
              <a:ext uri="{FF2B5EF4-FFF2-40B4-BE49-F238E27FC236}">
                <a16:creationId xmlns:a16="http://schemas.microsoft.com/office/drawing/2014/main" id="{4CF9186A-2FD7-E322-E9A6-3D3C3A82D045}"/>
              </a:ext>
            </a:extLst>
          </p:cNvPr>
          <p:cNvSpPr txBox="1"/>
          <p:nvPr/>
        </p:nvSpPr>
        <p:spPr>
          <a:xfrm>
            <a:off x="1988457" y="1468806"/>
            <a:ext cx="5558972" cy="2772106"/>
          </a:xfrm>
          <a:prstGeom prst="rect">
            <a:avLst/>
          </a:prstGeom>
          <a:noFill/>
        </p:spPr>
        <p:txBody>
          <a:bodyPr wrap="square" rtlCol="0">
            <a:spAutoFit/>
          </a:bodyPr>
          <a:lstStyle/>
          <a:p>
            <a:pPr marL="285750" indent="-285750">
              <a:lnSpc>
                <a:spcPct val="150000"/>
              </a:lnSpc>
              <a:buFont typeface="Wingdings" pitchFamily="2" charset="2"/>
              <a:buChar char="ü"/>
            </a:pPr>
            <a:r>
              <a:rPr lang="en-CA" sz="3000" dirty="0">
                <a:solidFill>
                  <a:srgbClr val="202124"/>
                </a:solidFill>
                <a:latin typeface="Century" panose="02040604050505020304" pitchFamily="18" charset="0"/>
              </a:rPr>
              <a:t>Cast a vision.</a:t>
            </a:r>
          </a:p>
          <a:p>
            <a:pPr marL="285750" indent="-285750">
              <a:lnSpc>
                <a:spcPct val="150000"/>
              </a:lnSpc>
              <a:buFont typeface="Wingdings" pitchFamily="2" charset="2"/>
              <a:buChar char="ü"/>
            </a:pPr>
            <a:r>
              <a:rPr lang="en-CA" sz="3000" dirty="0">
                <a:solidFill>
                  <a:srgbClr val="202124"/>
                </a:solidFill>
                <a:latin typeface="Century" panose="02040604050505020304" pitchFamily="18" charset="0"/>
              </a:rPr>
              <a:t>Motivate others.</a:t>
            </a:r>
          </a:p>
          <a:p>
            <a:pPr marL="285750" indent="-285750">
              <a:lnSpc>
                <a:spcPct val="150000"/>
              </a:lnSpc>
              <a:buFont typeface="Wingdings" pitchFamily="2" charset="2"/>
              <a:buChar char="ü"/>
            </a:pPr>
            <a:r>
              <a:rPr lang="en-CA" sz="3000" dirty="0">
                <a:solidFill>
                  <a:srgbClr val="202124"/>
                </a:solidFill>
                <a:latin typeface="Century" panose="02040604050505020304" pitchFamily="18" charset="0"/>
              </a:rPr>
              <a:t>Communicate effectively.</a:t>
            </a:r>
          </a:p>
          <a:p>
            <a:pPr marL="285750" indent="-285750">
              <a:lnSpc>
                <a:spcPct val="150000"/>
              </a:lnSpc>
              <a:buFont typeface="Wingdings" pitchFamily="2" charset="2"/>
              <a:buChar char="ü"/>
            </a:pPr>
            <a:r>
              <a:rPr lang="en-CA" sz="3000" dirty="0">
                <a:solidFill>
                  <a:srgbClr val="202124"/>
                </a:solidFill>
                <a:latin typeface="Century" panose="02040604050505020304" pitchFamily="18" charset="0"/>
              </a:rPr>
              <a:t>Delegate responsibility.</a:t>
            </a:r>
            <a:endParaRPr lang="en-US" sz="3000" dirty="0">
              <a:latin typeface="Century" panose="02040604050505020304" pitchFamily="18" charset="0"/>
            </a:endParaRPr>
          </a:p>
        </p:txBody>
      </p:sp>
      <p:pic>
        <p:nvPicPr>
          <p:cNvPr id="4" name="Picture 3" descr="A colorful pile of yarn turned into a yellow yarn light bulb">
            <a:extLst>
              <a:ext uri="{FF2B5EF4-FFF2-40B4-BE49-F238E27FC236}">
                <a16:creationId xmlns:a16="http://schemas.microsoft.com/office/drawing/2014/main" id="{125AD572-3E25-4471-1E1F-DFFCDF476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440" y="2640581"/>
            <a:ext cx="4019133" cy="267680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3215ADA-015A-3309-6025-66FD008F1B8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39967" y="4404152"/>
            <a:ext cx="2956033" cy="2361870"/>
          </a:xfrm>
          <a:prstGeom prst="rect">
            <a:avLst/>
          </a:prstGeom>
        </p:spPr>
      </p:pic>
    </p:spTree>
    <p:custDataLst>
      <p:tags r:id="rId1"/>
    </p:custDataLst>
    <p:extLst>
      <p:ext uri="{BB962C8B-B14F-4D97-AF65-F5344CB8AC3E}">
        <p14:creationId xmlns:p14="http://schemas.microsoft.com/office/powerpoint/2010/main" val="17509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2EF5-AF96-21B3-AC2E-F07EE93FCD52}"/>
              </a:ext>
            </a:extLst>
          </p:cNvPr>
          <p:cNvSpPr>
            <a:spLocks noGrp="1"/>
          </p:cNvSpPr>
          <p:nvPr>
            <p:ph type="title"/>
          </p:nvPr>
        </p:nvSpPr>
        <p:spPr>
          <a:xfrm>
            <a:off x="2114492" y="77803"/>
            <a:ext cx="9598537" cy="742499"/>
          </a:xfrm>
        </p:spPr>
        <p:txBody>
          <a:bodyPr>
            <a:normAutofit/>
          </a:bodyPr>
          <a:lstStyle/>
          <a:p>
            <a:pPr algn="ctr"/>
            <a:r>
              <a:rPr lang="en-US" sz="3200" b="1" dirty="0"/>
              <a:t>Leadership Skills</a:t>
            </a:r>
          </a:p>
        </p:txBody>
      </p:sp>
      <p:sp>
        <p:nvSpPr>
          <p:cNvPr id="3" name="TextBox 2">
            <a:extLst>
              <a:ext uri="{FF2B5EF4-FFF2-40B4-BE49-F238E27FC236}">
                <a16:creationId xmlns:a16="http://schemas.microsoft.com/office/drawing/2014/main" id="{4CF9186A-2FD7-E322-E9A6-3D3C3A82D045}"/>
              </a:ext>
            </a:extLst>
          </p:cNvPr>
          <p:cNvSpPr txBox="1"/>
          <p:nvPr/>
        </p:nvSpPr>
        <p:spPr>
          <a:xfrm>
            <a:off x="1864502" y="822457"/>
            <a:ext cx="6643229" cy="2772106"/>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CA" sz="3000" dirty="0">
                <a:solidFill>
                  <a:srgbClr val="202124"/>
                </a:solidFill>
                <a:latin typeface="Century" panose="02040604050505020304" pitchFamily="18" charset="0"/>
              </a:rPr>
              <a:t>Make sound decisions.</a:t>
            </a:r>
          </a:p>
          <a:p>
            <a:pPr marL="571500" indent="-571500">
              <a:lnSpc>
                <a:spcPct val="150000"/>
              </a:lnSpc>
              <a:buFont typeface="Wingdings" panose="05000000000000000000" pitchFamily="2" charset="2"/>
              <a:buChar char="ü"/>
            </a:pPr>
            <a:r>
              <a:rPr lang="en-CA" sz="3000" dirty="0">
                <a:solidFill>
                  <a:srgbClr val="202124"/>
                </a:solidFill>
                <a:latin typeface="Century" panose="02040604050505020304" pitchFamily="18" charset="0"/>
              </a:rPr>
              <a:t>Act as a positive role model.</a:t>
            </a:r>
          </a:p>
          <a:p>
            <a:pPr marL="571500" indent="-571500">
              <a:lnSpc>
                <a:spcPct val="150000"/>
              </a:lnSpc>
              <a:buFont typeface="Wingdings" panose="05000000000000000000" pitchFamily="2" charset="2"/>
              <a:buChar char="ü"/>
            </a:pPr>
            <a:r>
              <a:rPr lang="en-CA" sz="3000" dirty="0">
                <a:solidFill>
                  <a:srgbClr val="202124"/>
                </a:solidFill>
                <a:latin typeface="Century" panose="02040604050505020304" pitchFamily="18" charset="0"/>
              </a:rPr>
              <a:t>Build a team environment.</a:t>
            </a:r>
          </a:p>
          <a:p>
            <a:pPr marL="571500" indent="-571500">
              <a:lnSpc>
                <a:spcPct val="150000"/>
              </a:lnSpc>
              <a:buFont typeface="Wingdings" panose="05000000000000000000" pitchFamily="2" charset="2"/>
              <a:buChar char="ü"/>
            </a:pPr>
            <a:r>
              <a:rPr lang="en-CA" sz="3000" dirty="0">
                <a:solidFill>
                  <a:srgbClr val="202124"/>
                </a:solidFill>
                <a:latin typeface="Century" panose="02040604050505020304" pitchFamily="18" charset="0"/>
              </a:rPr>
              <a:t>Mentor and teach.</a:t>
            </a:r>
          </a:p>
        </p:txBody>
      </p:sp>
      <p:pic>
        <p:nvPicPr>
          <p:cNvPr id="5" name="Picture 4" descr="Mother pushing child on bicycle on grass outdoors">
            <a:extLst>
              <a:ext uri="{FF2B5EF4-FFF2-40B4-BE49-F238E27FC236}">
                <a16:creationId xmlns:a16="http://schemas.microsoft.com/office/drawing/2014/main" id="{42743AF1-E669-7ABB-EC77-C86F34D4A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492" y="4325224"/>
            <a:ext cx="3682460" cy="2454973"/>
          </a:xfrm>
          <a:prstGeom prst="rect">
            <a:avLst/>
          </a:prstGeom>
        </p:spPr>
      </p:pic>
      <p:sp>
        <p:nvSpPr>
          <p:cNvPr id="7" name="TextBox 6">
            <a:extLst>
              <a:ext uri="{FF2B5EF4-FFF2-40B4-BE49-F238E27FC236}">
                <a16:creationId xmlns:a16="http://schemas.microsoft.com/office/drawing/2014/main" id="{8865E947-1E0E-7AA9-B90E-9C83DB0BC997}"/>
              </a:ext>
            </a:extLst>
          </p:cNvPr>
          <p:cNvSpPr txBox="1"/>
          <p:nvPr/>
        </p:nvSpPr>
        <p:spPr>
          <a:xfrm>
            <a:off x="7231117" y="3327680"/>
            <a:ext cx="4750676" cy="3354765"/>
          </a:xfrm>
          <a:prstGeom prst="rect">
            <a:avLst/>
          </a:prstGeom>
          <a:noFill/>
        </p:spPr>
        <p:txBody>
          <a:bodyPr wrap="square" rtlCol="0">
            <a:spAutoFit/>
          </a:bodyPr>
          <a:lstStyle/>
          <a:p>
            <a:pPr algn="ctr"/>
            <a:r>
              <a:rPr lang="en-US" sz="3000" dirty="0">
                <a:latin typeface="Century" panose="02040604050505020304" pitchFamily="18" charset="0"/>
              </a:rPr>
              <a:t>“A good leader inspires people to have confidence in the leader; a great leader inspires people to have confidence in themselves.”</a:t>
            </a:r>
          </a:p>
          <a:p>
            <a:pPr algn="ctr"/>
            <a:endParaRPr lang="en-US" sz="1600" dirty="0">
              <a:latin typeface="Century" panose="02040604050505020304" pitchFamily="18" charset="0"/>
            </a:endParaRPr>
          </a:p>
          <a:p>
            <a:pPr algn="ctr"/>
            <a:r>
              <a:rPr lang="en-US" sz="1600" dirty="0">
                <a:latin typeface="Century" panose="02040604050505020304" pitchFamily="18" charset="0"/>
              </a:rPr>
              <a:t>(Eleanor Roosevelt)</a:t>
            </a:r>
          </a:p>
        </p:txBody>
      </p:sp>
      <p:pic>
        <p:nvPicPr>
          <p:cNvPr id="4" name="Picture 3" descr="Rowing team on sunny river">
            <a:extLst>
              <a:ext uri="{FF2B5EF4-FFF2-40B4-BE49-F238E27FC236}">
                <a16:creationId xmlns:a16="http://schemas.microsoft.com/office/drawing/2014/main" id="{392FAA3E-A49B-BF22-3B05-A896D924F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731" y="820302"/>
            <a:ext cx="3436672" cy="2288877"/>
          </a:xfrm>
          <a:prstGeom prst="rect">
            <a:avLst/>
          </a:prstGeom>
        </p:spPr>
      </p:pic>
    </p:spTree>
    <p:custDataLst>
      <p:tags r:id="rId1"/>
    </p:custDataLst>
    <p:extLst>
      <p:ext uri="{BB962C8B-B14F-4D97-AF65-F5344CB8AC3E}">
        <p14:creationId xmlns:p14="http://schemas.microsoft.com/office/powerpoint/2010/main" val="29391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E7F5-6199-70DB-DEDD-6B8D4778715B}"/>
              </a:ext>
            </a:extLst>
          </p:cNvPr>
          <p:cNvSpPr>
            <a:spLocks noGrp="1"/>
          </p:cNvSpPr>
          <p:nvPr>
            <p:ph type="title"/>
          </p:nvPr>
        </p:nvSpPr>
        <p:spPr>
          <a:xfrm>
            <a:off x="1600200" y="276045"/>
            <a:ext cx="10591800" cy="747736"/>
          </a:xfrm>
        </p:spPr>
        <p:txBody>
          <a:bodyPr>
            <a:normAutofit/>
          </a:bodyPr>
          <a:lstStyle/>
          <a:p>
            <a:pPr algn="ctr"/>
            <a:r>
              <a:rPr lang="en-US" sz="3200" b="1" dirty="0"/>
              <a:t>Leadership opportunities</a:t>
            </a:r>
          </a:p>
        </p:txBody>
      </p:sp>
      <p:sp>
        <p:nvSpPr>
          <p:cNvPr id="3" name="TextBox 2">
            <a:extLst>
              <a:ext uri="{FF2B5EF4-FFF2-40B4-BE49-F238E27FC236}">
                <a16:creationId xmlns:a16="http://schemas.microsoft.com/office/drawing/2014/main" id="{1BFC7DE0-940B-8C4A-5CB8-394ED4596200}"/>
              </a:ext>
            </a:extLst>
          </p:cNvPr>
          <p:cNvSpPr txBox="1"/>
          <p:nvPr/>
        </p:nvSpPr>
        <p:spPr>
          <a:xfrm>
            <a:off x="2543175" y="1141271"/>
            <a:ext cx="8658225" cy="5542095"/>
          </a:xfrm>
          <a:prstGeom prst="rect">
            <a:avLst/>
          </a:prstGeom>
          <a:noFill/>
        </p:spPr>
        <p:txBody>
          <a:bodyPr wrap="square" rtlCol="0">
            <a:spAutoFit/>
          </a:bodyPr>
          <a:lstStyle/>
          <a:p>
            <a:pPr marL="571500" indent="-571500">
              <a:lnSpc>
                <a:spcPct val="150000"/>
              </a:lnSpc>
              <a:buFont typeface="Wingdings" pitchFamily="2" charset="2"/>
              <a:buChar char="ü"/>
            </a:pPr>
            <a:r>
              <a:rPr lang="en-US" sz="3000" dirty="0">
                <a:latin typeface="Century" panose="02040604050505020304" pitchFamily="18" charset="0"/>
              </a:rPr>
              <a:t>Within the League, there are many opportunities to lead. Some are short-term; some are long-term.</a:t>
            </a:r>
          </a:p>
          <a:p>
            <a:pPr marL="571500" indent="-571500">
              <a:lnSpc>
                <a:spcPct val="150000"/>
              </a:lnSpc>
              <a:buFont typeface="Wingdings" pitchFamily="2" charset="2"/>
              <a:buChar char="ü"/>
            </a:pPr>
            <a:r>
              <a:rPr lang="en-US" sz="3000" dirty="0">
                <a:latin typeface="Century" panose="02040604050505020304" pitchFamily="18" charset="0"/>
              </a:rPr>
              <a:t>This gives members opportunities to choose.</a:t>
            </a:r>
          </a:p>
          <a:p>
            <a:pPr marL="571500" indent="-571500">
              <a:lnSpc>
                <a:spcPct val="150000"/>
              </a:lnSpc>
              <a:buFont typeface="Wingdings" pitchFamily="2" charset="2"/>
              <a:buChar char="ü"/>
            </a:pPr>
            <a:r>
              <a:rPr lang="en-US" sz="3000" dirty="0">
                <a:latin typeface="Century" panose="02040604050505020304" pitchFamily="18" charset="0"/>
              </a:rPr>
              <a:t>Can you describe some short-term projects within your council?</a:t>
            </a:r>
          </a:p>
          <a:p>
            <a:pPr marL="571500" indent="-571500">
              <a:lnSpc>
                <a:spcPct val="150000"/>
              </a:lnSpc>
              <a:buFont typeface="Wingdings" pitchFamily="2" charset="2"/>
              <a:buChar char="ü"/>
            </a:pPr>
            <a:r>
              <a:rPr lang="en-US" sz="3000" dirty="0">
                <a:latin typeface="Century" panose="02040604050505020304" pitchFamily="18" charset="0"/>
              </a:rPr>
              <a:t>What would you consider long-term projects?</a:t>
            </a:r>
          </a:p>
        </p:txBody>
      </p:sp>
    </p:spTree>
    <p:custDataLst>
      <p:tags r:id="rId1"/>
    </p:custDataLst>
    <p:extLst>
      <p:ext uri="{BB962C8B-B14F-4D97-AF65-F5344CB8AC3E}">
        <p14:creationId xmlns:p14="http://schemas.microsoft.com/office/powerpoint/2010/main" val="220539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6DBB-960F-B2AE-36E6-0B164CCACDE8}"/>
              </a:ext>
            </a:extLst>
          </p:cNvPr>
          <p:cNvSpPr>
            <a:spLocks noGrp="1"/>
          </p:cNvSpPr>
          <p:nvPr>
            <p:ph type="title"/>
          </p:nvPr>
        </p:nvSpPr>
        <p:spPr>
          <a:xfrm>
            <a:off x="1600200" y="225244"/>
            <a:ext cx="10591799" cy="739392"/>
          </a:xfrm>
        </p:spPr>
        <p:txBody>
          <a:bodyPr>
            <a:normAutofit/>
          </a:bodyPr>
          <a:lstStyle/>
          <a:p>
            <a:pPr algn="ctr"/>
            <a:r>
              <a:rPr lang="en-US" sz="3200" b="1" dirty="0"/>
              <a:t>Promoting leadership in members</a:t>
            </a:r>
          </a:p>
        </p:txBody>
      </p:sp>
      <p:sp>
        <p:nvSpPr>
          <p:cNvPr id="3" name="TextBox 2">
            <a:extLst>
              <a:ext uri="{FF2B5EF4-FFF2-40B4-BE49-F238E27FC236}">
                <a16:creationId xmlns:a16="http://schemas.microsoft.com/office/drawing/2014/main" id="{0DA25767-E666-AB9B-C9D5-B7C1CF1BB6EF}"/>
              </a:ext>
            </a:extLst>
          </p:cNvPr>
          <p:cNvSpPr txBox="1"/>
          <p:nvPr/>
        </p:nvSpPr>
        <p:spPr>
          <a:xfrm>
            <a:off x="2206487" y="1088955"/>
            <a:ext cx="7524109" cy="5542095"/>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sz="3000" dirty="0">
                <a:latin typeface="Century" panose="02040604050505020304" pitchFamily="18" charset="0"/>
              </a:rPr>
              <a:t>Have a shared vision.</a:t>
            </a:r>
          </a:p>
          <a:p>
            <a:pPr marL="571500" indent="-571500">
              <a:lnSpc>
                <a:spcPct val="150000"/>
              </a:lnSpc>
              <a:buFont typeface="Wingdings" panose="05000000000000000000" pitchFamily="2" charset="2"/>
              <a:buChar char="ü"/>
            </a:pPr>
            <a:r>
              <a:rPr lang="en-US" sz="3000" dirty="0">
                <a:latin typeface="Century" panose="02040604050505020304" pitchFamily="18" charset="0"/>
              </a:rPr>
              <a:t>Model leadership.</a:t>
            </a:r>
          </a:p>
          <a:p>
            <a:pPr marL="571500" indent="-571500">
              <a:lnSpc>
                <a:spcPct val="150000"/>
              </a:lnSpc>
              <a:buFont typeface="Wingdings" panose="05000000000000000000" pitchFamily="2" charset="2"/>
              <a:buChar char="ü"/>
            </a:pPr>
            <a:r>
              <a:rPr lang="en-US" sz="3000" dirty="0">
                <a:latin typeface="Century" panose="02040604050505020304" pitchFamily="18" charset="0"/>
              </a:rPr>
              <a:t>Inspire by your actions.</a:t>
            </a:r>
          </a:p>
          <a:p>
            <a:pPr marL="571500" indent="-571500">
              <a:lnSpc>
                <a:spcPct val="150000"/>
              </a:lnSpc>
              <a:buFont typeface="Wingdings" panose="05000000000000000000" pitchFamily="2" charset="2"/>
              <a:buChar char="ü"/>
            </a:pPr>
            <a:r>
              <a:rPr lang="en-US" sz="3000" dirty="0">
                <a:latin typeface="Century" panose="02040604050505020304" pitchFamily="18" charset="0"/>
              </a:rPr>
              <a:t>Embrace change and new ideas.</a:t>
            </a:r>
          </a:p>
          <a:p>
            <a:pPr marL="571500" indent="-571500">
              <a:lnSpc>
                <a:spcPct val="150000"/>
              </a:lnSpc>
              <a:buFont typeface="Wingdings" panose="05000000000000000000" pitchFamily="2" charset="2"/>
              <a:buChar char="ü"/>
            </a:pPr>
            <a:r>
              <a:rPr lang="en-US" sz="3000" dirty="0">
                <a:latin typeface="Century" panose="02040604050505020304" pitchFamily="18" charset="0"/>
              </a:rPr>
              <a:t>Encourage participation.</a:t>
            </a:r>
          </a:p>
          <a:p>
            <a:pPr marL="571500" indent="-571500">
              <a:lnSpc>
                <a:spcPct val="150000"/>
              </a:lnSpc>
              <a:buFont typeface="Wingdings" panose="05000000000000000000" pitchFamily="2" charset="2"/>
              <a:buChar char="ü"/>
            </a:pPr>
            <a:r>
              <a:rPr lang="en-US" sz="3000" dirty="0">
                <a:latin typeface="Century" panose="02040604050505020304" pitchFamily="18" charset="0"/>
              </a:rPr>
              <a:t>Delegate responsibility.</a:t>
            </a:r>
          </a:p>
          <a:p>
            <a:pPr marL="571500" indent="-571500">
              <a:lnSpc>
                <a:spcPct val="150000"/>
              </a:lnSpc>
              <a:buFont typeface="Wingdings" panose="05000000000000000000" pitchFamily="2" charset="2"/>
              <a:buChar char="ü"/>
            </a:pPr>
            <a:r>
              <a:rPr lang="en-US" sz="3000" dirty="0">
                <a:latin typeface="Century" panose="02040604050505020304" pitchFamily="18" charset="0"/>
              </a:rPr>
              <a:t>Mentor and motivate.</a:t>
            </a:r>
          </a:p>
          <a:p>
            <a:pPr marL="571500" indent="-571500">
              <a:lnSpc>
                <a:spcPct val="150000"/>
              </a:lnSpc>
              <a:buFont typeface="Wingdings" panose="05000000000000000000" pitchFamily="2" charset="2"/>
              <a:buChar char="ü"/>
            </a:pPr>
            <a:r>
              <a:rPr lang="en-US" sz="3000" dirty="0">
                <a:latin typeface="Century" panose="02040604050505020304" pitchFamily="18" charset="0"/>
              </a:rPr>
              <a:t>Empower others.</a:t>
            </a:r>
          </a:p>
        </p:txBody>
      </p:sp>
      <p:pic>
        <p:nvPicPr>
          <p:cNvPr id="4" name="Picture 3">
            <a:extLst>
              <a:ext uri="{FF2B5EF4-FFF2-40B4-BE49-F238E27FC236}">
                <a16:creationId xmlns:a16="http://schemas.microsoft.com/office/drawing/2014/main" id="{39BB821B-72B0-3CA8-1BE9-F86A56AE1762}"/>
              </a:ext>
            </a:extLst>
          </p:cNvPr>
          <p:cNvPicPr>
            <a:picLocks noChangeAspect="1"/>
          </p:cNvPicPr>
          <p:nvPr/>
        </p:nvPicPr>
        <p:blipFill>
          <a:blip r:embed="rId4"/>
          <a:stretch>
            <a:fillRect/>
          </a:stretch>
        </p:blipFill>
        <p:spPr>
          <a:xfrm>
            <a:off x="8990126" y="1221815"/>
            <a:ext cx="2838737" cy="2347550"/>
          </a:xfrm>
          <a:prstGeom prst="rect">
            <a:avLst/>
          </a:prstGeom>
        </p:spPr>
      </p:pic>
      <p:pic>
        <p:nvPicPr>
          <p:cNvPr id="5" name="Picture 4" descr="Text&#10;&#10;Description automatically generated">
            <a:extLst>
              <a:ext uri="{FF2B5EF4-FFF2-40B4-BE49-F238E27FC236}">
                <a16:creationId xmlns:a16="http://schemas.microsoft.com/office/drawing/2014/main" id="{7FE68DAF-BBB5-C5D4-944E-C92CFF4941C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55811" y="4081532"/>
            <a:ext cx="2606903" cy="2432050"/>
          </a:xfrm>
          <a:prstGeom prst="rect">
            <a:avLst/>
          </a:prstGeom>
        </p:spPr>
      </p:pic>
    </p:spTree>
    <p:custDataLst>
      <p:tags r:id="rId1"/>
    </p:custDataLst>
    <p:extLst>
      <p:ext uri="{BB962C8B-B14F-4D97-AF65-F5344CB8AC3E}">
        <p14:creationId xmlns:p14="http://schemas.microsoft.com/office/powerpoint/2010/main" val="543853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10BC-F31F-5577-E8B3-C7C1A9777915}"/>
              </a:ext>
            </a:extLst>
          </p:cNvPr>
          <p:cNvSpPr>
            <a:spLocks noGrp="1"/>
          </p:cNvSpPr>
          <p:nvPr>
            <p:ph type="title"/>
          </p:nvPr>
        </p:nvSpPr>
        <p:spPr>
          <a:xfrm>
            <a:off x="1632148" y="258793"/>
            <a:ext cx="10559852" cy="713230"/>
          </a:xfrm>
        </p:spPr>
        <p:txBody>
          <a:bodyPr>
            <a:normAutofit/>
          </a:bodyPr>
          <a:lstStyle/>
          <a:p>
            <a:pPr algn="ctr"/>
            <a:r>
              <a:rPr lang="en-US" sz="3200" b="1" dirty="0"/>
              <a:t>It’s a journey</a:t>
            </a:r>
          </a:p>
        </p:txBody>
      </p:sp>
      <p:pic>
        <p:nvPicPr>
          <p:cNvPr id="4" name="Picture 4">
            <a:extLst>
              <a:ext uri="{FF2B5EF4-FFF2-40B4-BE49-F238E27FC236}">
                <a16:creationId xmlns:a16="http://schemas.microsoft.com/office/drawing/2014/main" id="{1A85B353-F3AA-6DD2-4F91-5310229E49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7028" y="1086600"/>
            <a:ext cx="3277712" cy="1942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0F2730-6CC8-4B40-F51F-16101574AF64}"/>
              </a:ext>
            </a:extLst>
          </p:cNvPr>
          <p:cNvSpPr txBox="1"/>
          <p:nvPr/>
        </p:nvSpPr>
        <p:spPr>
          <a:xfrm>
            <a:off x="1632148" y="1177439"/>
            <a:ext cx="10559852" cy="5542095"/>
          </a:xfrm>
          <a:prstGeom prst="rect">
            <a:avLst/>
          </a:prstGeom>
          <a:noFill/>
        </p:spPr>
        <p:txBody>
          <a:bodyPr wrap="square" rtlCol="0">
            <a:spAutoFit/>
          </a:bodyPr>
          <a:lstStyle/>
          <a:p>
            <a:pPr>
              <a:lnSpc>
                <a:spcPct val="150000"/>
              </a:lnSpc>
            </a:pPr>
            <a:r>
              <a:rPr lang="en-US" sz="3000" dirty="0">
                <a:latin typeface="Century" panose="02040604050505020304" pitchFamily="18" charset="0"/>
              </a:rPr>
              <a:t>Education is the key to learning. </a:t>
            </a:r>
          </a:p>
          <a:p>
            <a:pPr>
              <a:lnSpc>
                <a:spcPct val="150000"/>
              </a:lnSpc>
            </a:pPr>
            <a:r>
              <a:rPr lang="en-US" sz="3000" dirty="0">
                <a:latin typeface="Century" panose="02040604050505020304" pitchFamily="18" charset="0"/>
              </a:rPr>
              <a:t>Learning is the key to knowledge.</a:t>
            </a:r>
          </a:p>
          <a:p>
            <a:pPr>
              <a:lnSpc>
                <a:spcPct val="150000"/>
              </a:lnSpc>
            </a:pPr>
            <a:r>
              <a:rPr lang="en-US" sz="3000" dirty="0">
                <a:latin typeface="Century" panose="02040604050505020304" pitchFamily="18" charset="0"/>
              </a:rPr>
              <a:t>Knowledge is the key to understanding.</a:t>
            </a:r>
          </a:p>
          <a:p>
            <a:pPr>
              <a:lnSpc>
                <a:spcPct val="150000"/>
              </a:lnSpc>
            </a:pPr>
            <a:r>
              <a:rPr lang="en-US" sz="3000" dirty="0">
                <a:latin typeface="Century" panose="02040604050505020304" pitchFamily="18" charset="0"/>
              </a:rPr>
              <a:t>Understanding leads to self-improvement.</a:t>
            </a:r>
          </a:p>
          <a:p>
            <a:pPr>
              <a:lnSpc>
                <a:spcPct val="150000"/>
              </a:lnSpc>
            </a:pPr>
            <a:r>
              <a:rPr lang="en-US" sz="3000" dirty="0">
                <a:latin typeface="Century" panose="02040604050505020304" pitchFamily="18" charset="0"/>
              </a:rPr>
              <a:t>Self-improvement leads to confidence.</a:t>
            </a:r>
          </a:p>
          <a:p>
            <a:pPr>
              <a:lnSpc>
                <a:spcPct val="150000"/>
              </a:lnSpc>
            </a:pPr>
            <a:r>
              <a:rPr lang="en-US" sz="3000" dirty="0">
                <a:latin typeface="Century" panose="02040604050505020304" pitchFamily="18" charset="0"/>
              </a:rPr>
              <a:t>Confidence reduces fear.</a:t>
            </a:r>
          </a:p>
          <a:p>
            <a:pPr>
              <a:lnSpc>
                <a:spcPct val="150000"/>
              </a:lnSpc>
            </a:pPr>
            <a:r>
              <a:rPr lang="en-US" sz="3000" dirty="0">
                <a:latin typeface="Century" panose="02040604050505020304" pitchFamily="18" charset="0"/>
              </a:rPr>
              <a:t>Lack of fear leads to willingness to take on leadership roles.</a:t>
            </a:r>
          </a:p>
        </p:txBody>
      </p:sp>
    </p:spTree>
    <p:extLst>
      <p:ext uri="{BB962C8B-B14F-4D97-AF65-F5344CB8AC3E}">
        <p14:creationId xmlns:p14="http://schemas.microsoft.com/office/powerpoint/2010/main" val="390500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CD29-BEB6-4CA1-2FC3-E9E871B1FEDB}"/>
              </a:ext>
            </a:extLst>
          </p:cNvPr>
          <p:cNvSpPr>
            <a:spLocks noGrp="1"/>
          </p:cNvSpPr>
          <p:nvPr>
            <p:ph type="title"/>
          </p:nvPr>
        </p:nvSpPr>
        <p:spPr>
          <a:xfrm>
            <a:off x="1585913" y="259000"/>
            <a:ext cx="10606086" cy="782241"/>
          </a:xfrm>
        </p:spPr>
        <p:txBody>
          <a:bodyPr>
            <a:normAutofit/>
          </a:bodyPr>
          <a:lstStyle/>
          <a:p>
            <a:pPr algn="ctr"/>
            <a:r>
              <a:rPr lang="en-US" sz="3200" b="1" dirty="0"/>
              <a:t>Continuing the journey</a:t>
            </a:r>
          </a:p>
        </p:txBody>
      </p:sp>
      <p:sp>
        <p:nvSpPr>
          <p:cNvPr id="3" name="TextBox 2">
            <a:extLst>
              <a:ext uri="{FF2B5EF4-FFF2-40B4-BE49-F238E27FC236}">
                <a16:creationId xmlns:a16="http://schemas.microsoft.com/office/drawing/2014/main" id="{E3DE9114-593D-9259-415B-90CF4EA13B66}"/>
              </a:ext>
            </a:extLst>
          </p:cNvPr>
          <p:cNvSpPr txBox="1"/>
          <p:nvPr/>
        </p:nvSpPr>
        <p:spPr>
          <a:xfrm>
            <a:off x="2198866" y="1448172"/>
            <a:ext cx="7859532" cy="4849597"/>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sz="3000" dirty="0">
                <a:latin typeface="Century" panose="02040604050505020304" pitchFamily="18" charset="0"/>
              </a:rPr>
              <a:t>Be courageous.</a:t>
            </a:r>
          </a:p>
          <a:p>
            <a:pPr marL="571500" indent="-571500">
              <a:lnSpc>
                <a:spcPct val="150000"/>
              </a:lnSpc>
              <a:buFont typeface="Wingdings" panose="05000000000000000000" pitchFamily="2" charset="2"/>
              <a:buChar char="ü"/>
            </a:pPr>
            <a:r>
              <a:rPr lang="en-US" sz="3000" dirty="0">
                <a:latin typeface="Century" panose="02040604050505020304" pitchFamily="18" charset="0"/>
              </a:rPr>
              <a:t>Reach out to your sisters.</a:t>
            </a:r>
          </a:p>
          <a:p>
            <a:pPr marL="571500" indent="-571500">
              <a:lnSpc>
                <a:spcPct val="150000"/>
              </a:lnSpc>
              <a:buFont typeface="Wingdings" panose="05000000000000000000" pitchFamily="2" charset="2"/>
              <a:buChar char="ü"/>
            </a:pPr>
            <a:r>
              <a:rPr lang="en-US" sz="3000" dirty="0">
                <a:latin typeface="Century" panose="02040604050505020304" pitchFamily="18" charset="0"/>
              </a:rPr>
              <a:t>Embrace life experiences.</a:t>
            </a:r>
          </a:p>
          <a:p>
            <a:pPr marL="571500" indent="-571500">
              <a:lnSpc>
                <a:spcPct val="150000"/>
              </a:lnSpc>
              <a:buFont typeface="Wingdings" panose="05000000000000000000" pitchFamily="2" charset="2"/>
              <a:buChar char="ü"/>
            </a:pPr>
            <a:r>
              <a:rPr lang="en-US" sz="3000" dirty="0">
                <a:latin typeface="Century" panose="02040604050505020304" pitchFamily="18" charset="0"/>
              </a:rPr>
              <a:t>Learn as you go.</a:t>
            </a:r>
          </a:p>
          <a:p>
            <a:pPr marL="571500" indent="-571500">
              <a:lnSpc>
                <a:spcPct val="150000"/>
              </a:lnSpc>
              <a:buFont typeface="Wingdings" panose="05000000000000000000" pitchFamily="2" charset="2"/>
              <a:buChar char="ü"/>
            </a:pPr>
            <a:r>
              <a:rPr lang="en-US" sz="3000" dirty="0">
                <a:latin typeface="Century" panose="02040604050505020304" pitchFamily="18" charset="0"/>
              </a:rPr>
              <a:t>Take small steps but work forward.</a:t>
            </a:r>
          </a:p>
          <a:p>
            <a:pPr marL="571500" indent="-571500">
              <a:lnSpc>
                <a:spcPct val="150000"/>
              </a:lnSpc>
              <a:buFont typeface="Wingdings" panose="05000000000000000000" pitchFamily="2" charset="2"/>
              <a:buChar char="ü"/>
            </a:pPr>
            <a:r>
              <a:rPr lang="en-US" sz="3000" dirty="0">
                <a:latin typeface="Century" panose="02040604050505020304" pitchFamily="18" charset="0"/>
              </a:rPr>
              <a:t>Understand that it’s a life-long journey.</a:t>
            </a:r>
          </a:p>
          <a:p>
            <a:pPr marL="571500" indent="-571500">
              <a:lnSpc>
                <a:spcPct val="150000"/>
              </a:lnSpc>
              <a:buFont typeface="Wingdings" panose="05000000000000000000" pitchFamily="2" charset="2"/>
              <a:buChar char="ü"/>
            </a:pPr>
            <a:r>
              <a:rPr lang="en-US" sz="3000" dirty="0">
                <a:latin typeface="Century" panose="02040604050505020304" pitchFamily="18" charset="0"/>
              </a:rPr>
              <a:t>Enjoy the journey.</a:t>
            </a:r>
          </a:p>
        </p:txBody>
      </p:sp>
      <p:pic>
        <p:nvPicPr>
          <p:cNvPr id="7" name="Picture 6" descr="Country road with sun on horizon">
            <a:extLst>
              <a:ext uri="{FF2B5EF4-FFF2-40B4-BE49-F238E27FC236}">
                <a16:creationId xmlns:a16="http://schemas.microsoft.com/office/drawing/2014/main" id="{2B1E9AC8-D6DC-27E6-31C2-930F35A2B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341" y="1719421"/>
            <a:ext cx="2390422" cy="2390422"/>
          </a:xfrm>
          <a:prstGeom prst="rect">
            <a:avLst/>
          </a:prstGeom>
        </p:spPr>
      </p:pic>
    </p:spTree>
    <p:extLst>
      <p:ext uri="{BB962C8B-B14F-4D97-AF65-F5344CB8AC3E}">
        <p14:creationId xmlns:p14="http://schemas.microsoft.com/office/powerpoint/2010/main" val="25561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A0B8-5F61-E569-5740-FFC6B7D20493}"/>
              </a:ext>
            </a:extLst>
          </p:cNvPr>
          <p:cNvSpPr>
            <a:spLocks noGrp="1"/>
          </p:cNvSpPr>
          <p:nvPr>
            <p:ph type="title"/>
          </p:nvPr>
        </p:nvSpPr>
        <p:spPr>
          <a:xfrm>
            <a:off x="5042018" y="2345821"/>
            <a:ext cx="7149981" cy="952855"/>
          </a:xfrm>
        </p:spPr>
        <p:txBody>
          <a:bodyPr>
            <a:normAutofit/>
          </a:bodyPr>
          <a:lstStyle/>
          <a:p>
            <a:pPr algn="ctr"/>
            <a:r>
              <a:rPr lang="en-CA" sz="4400" dirty="0"/>
              <a:t>THE Joy of Leadership</a:t>
            </a:r>
          </a:p>
        </p:txBody>
      </p:sp>
      <p:sp>
        <p:nvSpPr>
          <p:cNvPr id="3" name="Content Placeholder 2">
            <a:extLst>
              <a:ext uri="{FF2B5EF4-FFF2-40B4-BE49-F238E27FC236}">
                <a16:creationId xmlns:a16="http://schemas.microsoft.com/office/drawing/2014/main" id="{9228432D-086C-97DA-8CD3-C7943AE80ECB}"/>
              </a:ext>
            </a:extLst>
          </p:cNvPr>
          <p:cNvSpPr>
            <a:spLocks noGrp="1"/>
          </p:cNvSpPr>
          <p:nvPr>
            <p:ph idx="1"/>
          </p:nvPr>
        </p:nvSpPr>
        <p:spPr>
          <a:xfrm>
            <a:off x="5042019" y="4039243"/>
            <a:ext cx="7149981" cy="1571525"/>
          </a:xfrm>
        </p:spPr>
        <p:txBody>
          <a:bodyPr/>
          <a:lstStyle/>
          <a:p>
            <a:pPr marL="0" indent="0" algn="ctr">
              <a:spcBef>
                <a:spcPts val="0"/>
              </a:spcBef>
              <a:buNone/>
            </a:pPr>
            <a:r>
              <a:rPr lang="en-CA" sz="4400" b="1" dirty="0"/>
              <a:t>Module 3:</a:t>
            </a:r>
          </a:p>
          <a:p>
            <a:pPr marL="0" indent="0" algn="ctr">
              <a:spcBef>
                <a:spcPts val="0"/>
              </a:spcBef>
              <a:buNone/>
            </a:pPr>
            <a:r>
              <a:rPr lang="en-CA" sz="4400" b="1" dirty="0"/>
              <a:t>Leadership in the League</a:t>
            </a:r>
          </a:p>
        </p:txBody>
      </p:sp>
      <p:sp>
        <p:nvSpPr>
          <p:cNvPr id="5" name="Content Placeholder 2">
            <a:extLst>
              <a:ext uri="{FF2B5EF4-FFF2-40B4-BE49-F238E27FC236}">
                <a16:creationId xmlns:a16="http://schemas.microsoft.com/office/drawing/2014/main" id="{A8867B6D-6F4A-7662-E23B-5AA2ED621696}"/>
              </a:ext>
            </a:extLst>
          </p:cNvPr>
          <p:cNvSpPr txBox="1">
            <a:spLocks/>
          </p:cNvSpPr>
          <p:nvPr/>
        </p:nvSpPr>
        <p:spPr>
          <a:xfrm>
            <a:off x="5042019" y="1247232"/>
            <a:ext cx="7149981" cy="687939"/>
          </a:xfrm>
          <a:prstGeom prst="rect">
            <a:avLst/>
          </a:prstGeom>
        </p:spPr>
        <p:txBody>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2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24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20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CA" b="1" dirty="0"/>
              <a:t>The Catholic Women’s League of Canada</a:t>
            </a:r>
          </a:p>
        </p:txBody>
      </p:sp>
    </p:spTree>
    <p:custDataLst>
      <p:tags r:id="rId1"/>
    </p:custDataLst>
    <p:extLst>
      <p:ext uri="{BB962C8B-B14F-4D97-AF65-F5344CB8AC3E}">
        <p14:creationId xmlns:p14="http://schemas.microsoft.com/office/powerpoint/2010/main" val="350667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694A-6AA9-468F-B61D-7023A3366831}"/>
              </a:ext>
            </a:extLst>
          </p:cNvPr>
          <p:cNvSpPr>
            <a:spLocks noGrp="1"/>
          </p:cNvSpPr>
          <p:nvPr>
            <p:ph type="title"/>
          </p:nvPr>
        </p:nvSpPr>
        <p:spPr>
          <a:xfrm>
            <a:off x="1588189" y="298268"/>
            <a:ext cx="10603811" cy="1116811"/>
          </a:xfrm>
        </p:spPr>
        <p:txBody>
          <a:bodyPr>
            <a:normAutofit/>
          </a:bodyPr>
          <a:lstStyle/>
          <a:p>
            <a:pPr algn="ctr"/>
            <a:r>
              <a:rPr lang="en-US" sz="3200" b="1" dirty="0"/>
              <a:t>Questions?</a:t>
            </a:r>
          </a:p>
        </p:txBody>
      </p:sp>
      <p:pic>
        <p:nvPicPr>
          <p:cNvPr id="10" name="Picture 9" descr="Several hands raised and ready to answer a question">
            <a:extLst>
              <a:ext uri="{FF2B5EF4-FFF2-40B4-BE49-F238E27FC236}">
                <a16:creationId xmlns:a16="http://schemas.microsoft.com/office/drawing/2014/main" id="{04232156-EF2C-9339-5AC9-67BE94D47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956" y="1415079"/>
            <a:ext cx="7772400" cy="5184129"/>
          </a:xfrm>
          <a:prstGeom prst="rect">
            <a:avLst/>
          </a:prstGeom>
        </p:spPr>
      </p:pic>
    </p:spTree>
    <p:extLst>
      <p:ext uri="{BB962C8B-B14F-4D97-AF65-F5344CB8AC3E}">
        <p14:creationId xmlns:p14="http://schemas.microsoft.com/office/powerpoint/2010/main" val="241817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3393-5F8E-C8B7-6160-33C4A20B79C8}"/>
              </a:ext>
            </a:extLst>
          </p:cNvPr>
          <p:cNvSpPr>
            <a:spLocks noGrp="1"/>
          </p:cNvSpPr>
          <p:nvPr>
            <p:ph type="title"/>
          </p:nvPr>
        </p:nvSpPr>
        <p:spPr>
          <a:xfrm>
            <a:off x="1571624" y="138023"/>
            <a:ext cx="10620376" cy="695977"/>
          </a:xfrm>
        </p:spPr>
        <p:txBody>
          <a:bodyPr>
            <a:normAutofit/>
          </a:bodyPr>
          <a:lstStyle/>
          <a:p>
            <a:pPr algn="ctr"/>
            <a:r>
              <a:rPr lang="en-US" sz="3200" b="1" dirty="0"/>
              <a:t>CLOSING prayer</a:t>
            </a:r>
          </a:p>
        </p:txBody>
      </p:sp>
      <p:sp>
        <p:nvSpPr>
          <p:cNvPr id="3" name="TextBox 2">
            <a:extLst>
              <a:ext uri="{FF2B5EF4-FFF2-40B4-BE49-F238E27FC236}">
                <a16:creationId xmlns:a16="http://schemas.microsoft.com/office/drawing/2014/main" id="{B7217807-B6B0-FC9C-7012-5E2B9965FEDE}"/>
              </a:ext>
            </a:extLst>
          </p:cNvPr>
          <p:cNvSpPr txBox="1"/>
          <p:nvPr/>
        </p:nvSpPr>
        <p:spPr>
          <a:xfrm>
            <a:off x="1571624" y="944213"/>
            <a:ext cx="10620376" cy="6093976"/>
          </a:xfrm>
          <a:prstGeom prst="rect">
            <a:avLst/>
          </a:prstGeom>
          <a:noFill/>
        </p:spPr>
        <p:txBody>
          <a:bodyPr wrap="square" rtlCol="0">
            <a:spAutoFit/>
          </a:bodyPr>
          <a:lstStyle/>
          <a:p>
            <a:pPr algn="ctr"/>
            <a:r>
              <a:rPr lang="en-US" sz="3000" dirty="0">
                <a:latin typeface="Century" panose="02040604050505020304" pitchFamily="18" charset="0"/>
              </a:rPr>
              <a:t>Dear Lord, </a:t>
            </a:r>
          </a:p>
          <a:p>
            <a:pPr algn="ctr"/>
            <a:endParaRPr lang="en-US" sz="1500" dirty="0">
              <a:latin typeface="Century" panose="02040604050505020304" pitchFamily="18" charset="0"/>
            </a:endParaRPr>
          </a:p>
          <a:p>
            <a:pPr algn="ctr"/>
            <a:r>
              <a:rPr lang="en-US" sz="3000" dirty="0">
                <a:latin typeface="Century" panose="02040604050505020304" pitchFamily="18" charset="0"/>
              </a:rPr>
              <a:t>My desire is to consistently welcome</a:t>
            </a:r>
            <a:br>
              <a:rPr lang="en-US" sz="3000" dirty="0">
                <a:latin typeface="Century" panose="02040604050505020304" pitchFamily="18" charset="0"/>
              </a:rPr>
            </a:br>
            <a:r>
              <a:rPr lang="en-US" sz="3000" dirty="0">
                <a:latin typeface="Century" panose="02040604050505020304" pitchFamily="18" charset="0"/>
              </a:rPr>
              <a:t>your guidance into how I lead.</a:t>
            </a:r>
          </a:p>
          <a:p>
            <a:pPr algn="ctr"/>
            <a:endParaRPr lang="en-US" sz="1500" dirty="0">
              <a:latin typeface="Century" panose="02040604050505020304" pitchFamily="18" charset="0"/>
            </a:endParaRPr>
          </a:p>
          <a:p>
            <a:pPr algn="ctr"/>
            <a:r>
              <a:rPr lang="en-US" sz="3000" dirty="0">
                <a:latin typeface="Century" panose="02040604050505020304" pitchFamily="18" charset="0"/>
              </a:rPr>
              <a:t>I want your presence and perfect wisdom to illuminate</a:t>
            </a:r>
          </a:p>
          <a:p>
            <a:pPr algn="ctr"/>
            <a:r>
              <a:rPr lang="en-US" sz="3000" dirty="0">
                <a:latin typeface="Century" panose="02040604050505020304" pitchFamily="18" charset="0"/>
              </a:rPr>
              <a:t>my thoughts, decisions, and actions.</a:t>
            </a:r>
          </a:p>
          <a:p>
            <a:pPr algn="ctr"/>
            <a:endParaRPr lang="en-US" sz="1500" dirty="0">
              <a:latin typeface="Century" panose="02040604050505020304" pitchFamily="18" charset="0"/>
            </a:endParaRPr>
          </a:p>
          <a:p>
            <a:pPr algn="ctr"/>
            <a:r>
              <a:rPr lang="en-US" sz="3000" dirty="0">
                <a:latin typeface="Century" panose="02040604050505020304" pitchFamily="18" charset="0"/>
              </a:rPr>
              <a:t>I know that this illumination is possible, </a:t>
            </a:r>
          </a:p>
          <a:p>
            <a:pPr algn="ctr"/>
            <a:r>
              <a:rPr lang="en-US" sz="3000" dirty="0">
                <a:latin typeface="Century" panose="02040604050505020304" pitchFamily="18" charset="0"/>
              </a:rPr>
              <a:t>and through welcoming it, I will be a more effective and joyous servant leader. </a:t>
            </a:r>
          </a:p>
          <a:p>
            <a:pPr algn="ctr"/>
            <a:endParaRPr lang="en-US" sz="1500" dirty="0">
              <a:latin typeface="Century" panose="02040604050505020304" pitchFamily="18" charset="0"/>
            </a:endParaRPr>
          </a:p>
          <a:p>
            <a:pPr algn="ctr"/>
            <a:r>
              <a:rPr lang="en-US" sz="3000" dirty="0">
                <a:latin typeface="Century" panose="02040604050505020304" pitchFamily="18" charset="0"/>
              </a:rPr>
              <a:t>Amen.</a:t>
            </a:r>
          </a:p>
          <a:p>
            <a:pPr algn="ctr"/>
            <a:endParaRPr lang="en-US" sz="1500" dirty="0">
              <a:latin typeface="Century" panose="02040604050505020304" pitchFamily="18" charset="0"/>
            </a:endParaRPr>
          </a:p>
          <a:p>
            <a:pPr algn="ctr"/>
            <a:endParaRPr lang="en-US" sz="1500" dirty="0">
              <a:latin typeface="Century" panose="02040604050505020304" pitchFamily="18" charset="0"/>
            </a:endParaRPr>
          </a:p>
          <a:p>
            <a:pPr algn="r"/>
            <a:r>
              <a:rPr lang="en-US" sz="1500" dirty="0">
                <a:latin typeface="Century" panose="02040604050505020304" pitchFamily="18" charset="0"/>
              </a:rPr>
              <a:t>(Excerpt from The Power of Receptiveness for Servant Leaders)</a:t>
            </a:r>
          </a:p>
        </p:txBody>
      </p:sp>
    </p:spTree>
    <p:extLst>
      <p:ext uri="{BB962C8B-B14F-4D97-AF65-F5344CB8AC3E}">
        <p14:creationId xmlns:p14="http://schemas.microsoft.com/office/powerpoint/2010/main" val="313853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F754-2DC0-86E5-F2A8-53844467BB00}"/>
              </a:ext>
            </a:extLst>
          </p:cNvPr>
          <p:cNvSpPr>
            <a:spLocks noGrp="1"/>
          </p:cNvSpPr>
          <p:nvPr>
            <p:ph type="title"/>
          </p:nvPr>
        </p:nvSpPr>
        <p:spPr>
          <a:xfrm>
            <a:off x="1986456" y="294663"/>
            <a:ext cx="9743090" cy="752861"/>
          </a:xfrm>
        </p:spPr>
        <p:txBody>
          <a:bodyPr>
            <a:normAutofit/>
          </a:bodyPr>
          <a:lstStyle/>
          <a:p>
            <a:pPr algn="ctr"/>
            <a:r>
              <a:rPr lang="en-US" sz="3200" b="1" dirty="0"/>
              <a:t>Opening prayer</a:t>
            </a:r>
          </a:p>
        </p:txBody>
      </p:sp>
      <p:sp>
        <p:nvSpPr>
          <p:cNvPr id="3" name="TextBox 2">
            <a:extLst>
              <a:ext uri="{FF2B5EF4-FFF2-40B4-BE49-F238E27FC236}">
                <a16:creationId xmlns:a16="http://schemas.microsoft.com/office/drawing/2014/main" id="{9091EA7D-D1F8-B18C-A319-3D2BD58A1F6B}"/>
              </a:ext>
            </a:extLst>
          </p:cNvPr>
          <p:cNvSpPr txBox="1"/>
          <p:nvPr/>
        </p:nvSpPr>
        <p:spPr>
          <a:xfrm>
            <a:off x="1986456" y="1361913"/>
            <a:ext cx="9743090" cy="5401479"/>
          </a:xfrm>
          <a:prstGeom prst="rect">
            <a:avLst/>
          </a:prstGeom>
          <a:noFill/>
        </p:spPr>
        <p:txBody>
          <a:bodyPr wrap="square" rtlCol="0">
            <a:spAutoFit/>
          </a:bodyPr>
          <a:lstStyle/>
          <a:p>
            <a:pPr algn="ctr"/>
            <a:r>
              <a:rPr lang="en-CA" sz="3000" dirty="0">
                <a:solidFill>
                  <a:srgbClr val="202124"/>
                </a:solidFill>
                <a:effectLst/>
                <a:latin typeface="Century" panose="02040604050505020304" pitchFamily="18" charset="0"/>
                <a:ea typeface="Calibri" panose="020F0502020204030204" pitchFamily="34" charset="0"/>
                <a:cs typeface="Arial" panose="020B0604020202020204" pitchFamily="34" charset="0"/>
              </a:rPr>
              <a:t>“We ask that You would open our ears so that we may hear your voice.</a:t>
            </a:r>
          </a:p>
          <a:p>
            <a:pPr algn="ctr"/>
            <a:r>
              <a:rPr lang="en-CA" sz="3000" dirty="0">
                <a:solidFill>
                  <a:srgbClr val="202124"/>
                </a:solidFill>
                <a:effectLst/>
                <a:latin typeface="Century" panose="02040604050505020304" pitchFamily="18" charset="0"/>
                <a:ea typeface="Calibri" panose="020F0502020204030204" pitchFamily="34" charset="0"/>
                <a:cs typeface="Arial" panose="020B0604020202020204" pitchFamily="34" charset="0"/>
              </a:rPr>
              <a:t>Open our minds so that we may receive Your eternal wisdom.</a:t>
            </a:r>
          </a:p>
          <a:p>
            <a:pPr algn="ctr"/>
            <a:r>
              <a:rPr lang="en-CA" sz="3000" dirty="0">
                <a:solidFill>
                  <a:srgbClr val="202124"/>
                </a:solidFill>
                <a:effectLst/>
                <a:latin typeface="Century" panose="02040604050505020304" pitchFamily="18" charset="0"/>
                <a:ea typeface="Calibri" panose="020F0502020204030204" pitchFamily="34" charset="0"/>
                <a:cs typeface="Arial" panose="020B0604020202020204" pitchFamily="34" charset="0"/>
              </a:rPr>
              <a:t>Open our spirits so that we may know Your leading and guidance.</a:t>
            </a:r>
          </a:p>
          <a:p>
            <a:pPr algn="ctr"/>
            <a:r>
              <a:rPr lang="en-CA" sz="3000" dirty="0">
                <a:solidFill>
                  <a:srgbClr val="202124"/>
                </a:solidFill>
                <a:effectLst/>
                <a:latin typeface="Century" panose="02040604050505020304" pitchFamily="18" charset="0"/>
                <a:ea typeface="Calibri" panose="020F0502020204030204" pitchFamily="34" charset="0"/>
                <a:cs typeface="Arial" panose="020B0604020202020204" pitchFamily="34" charset="0"/>
              </a:rPr>
              <a:t>And open our hearts so that we may receive Your wonderful love…</a:t>
            </a:r>
          </a:p>
          <a:p>
            <a:pPr algn="ctr"/>
            <a:endParaRPr lang="en-CA" sz="3000" dirty="0">
              <a:solidFill>
                <a:srgbClr val="202124"/>
              </a:solidFill>
              <a:latin typeface="Century" panose="02040604050505020304" pitchFamily="18" charset="0"/>
              <a:ea typeface="Calibri" panose="020F0502020204030204" pitchFamily="34" charset="0"/>
              <a:cs typeface="Arial" panose="020B0604020202020204" pitchFamily="34" charset="0"/>
            </a:endParaRPr>
          </a:p>
          <a:p>
            <a:pPr algn="ctr"/>
            <a:r>
              <a:rPr lang="en-CA" sz="3000" dirty="0">
                <a:solidFill>
                  <a:srgbClr val="202124"/>
                </a:solidFill>
                <a:effectLst/>
                <a:latin typeface="Century" panose="02040604050505020304" pitchFamily="18" charset="0"/>
                <a:ea typeface="Calibri" panose="020F0502020204030204" pitchFamily="34" charset="0"/>
                <a:cs typeface="Arial" panose="020B0604020202020204" pitchFamily="34" charset="0"/>
              </a:rPr>
              <a:t>Amen.”</a:t>
            </a:r>
          </a:p>
          <a:p>
            <a:pPr algn="r"/>
            <a:endParaRPr lang="en-CA" sz="1500" dirty="0">
              <a:solidFill>
                <a:srgbClr val="202124"/>
              </a:solidFill>
              <a:latin typeface="Century" panose="02040604050505020304" pitchFamily="18" charset="0"/>
              <a:ea typeface="Calibri" panose="020F0502020204030204" pitchFamily="34" charset="0"/>
              <a:cs typeface="Arial" panose="020B0604020202020204" pitchFamily="34" charset="0"/>
            </a:endParaRPr>
          </a:p>
          <a:p>
            <a:pPr algn="r"/>
            <a:endParaRPr lang="en-CA" sz="1500" dirty="0">
              <a:solidFill>
                <a:srgbClr val="202124"/>
              </a:solidFill>
              <a:latin typeface="Century" panose="02040604050505020304" pitchFamily="18" charset="0"/>
              <a:ea typeface="Calibri" panose="020F0502020204030204" pitchFamily="34" charset="0"/>
              <a:cs typeface="Arial" panose="020B0604020202020204" pitchFamily="34" charset="0"/>
            </a:endParaRPr>
          </a:p>
          <a:p>
            <a:pPr algn="r"/>
            <a:r>
              <a:rPr lang="en-CA" sz="1500" dirty="0">
                <a:solidFill>
                  <a:srgbClr val="202124"/>
                </a:solidFill>
                <a:latin typeface="Century" panose="02040604050505020304" pitchFamily="18" charset="0"/>
                <a:ea typeface="Calibri" panose="020F0502020204030204" pitchFamily="34" charset="0"/>
                <a:cs typeface="Arial" panose="020B0604020202020204" pitchFamily="34" charset="0"/>
              </a:rPr>
              <a:t>(Excerpt from Opening Prayer for Worship or a Church Service)</a:t>
            </a:r>
            <a:endParaRPr lang="en-CA" sz="1500" dirty="0">
              <a:effectLst/>
              <a:latin typeface="Century" panose="020406040505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601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9ED2-C847-3AC0-887A-CF6BE993FCB2}"/>
              </a:ext>
            </a:extLst>
          </p:cNvPr>
          <p:cNvSpPr>
            <a:spLocks noGrp="1"/>
          </p:cNvSpPr>
          <p:nvPr>
            <p:ph type="title"/>
          </p:nvPr>
        </p:nvSpPr>
        <p:spPr>
          <a:xfrm>
            <a:off x="2133600" y="139904"/>
            <a:ext cx="9563099" cy="661281"/>
          </a:xfrm>
        </p:spPr>
        <p:txBody>
          <a:bodyPr>
            <a:normAutofit/>
          </a:bodyPr>
          <a:lstStyle/>
          <a:p>
            <a:pPr algn="ctr"/>
            <a:r>
              <a:rPr lang="en-US" sz="3200" b="1" dirty="0"/>
              <a:t>Outline of program</a:t>
            </a:r>
          </a:p>
        </p:txBody>
      </p:sp>
      <p:sp>
        <p:nvSpPr>
          <p:cNvPr id="8" name="TextBox 7">
            <a:extLst>
              <a:ext uri="{FF2B5EF4-FFF2-40B4-BE49-F238E27FC236}">
                <a16:creationId xmlns:a16="http://schemas.microsoft.com/office/drawing/2014/main" id="{513C4079-DE93-4B9C-306E-BAA35869E3C3}"/>
              </a:ext>
            </a:extLst>
          </p:cNvPr>
          <p:cNvSpPr txBox="1"/>
          <p:nvPr/>
        </p:nvSpPr>
        <p:spPr>
          <a:xfrm>
            <a:off x="1828800" y="939073"/>
            <a:ext cx="10363200" cy="5542095"/>
          </a:xfrm>
          <a:prstGeom prst="rect">
            <a:avLst/>
          </a:prstGeom>
          <a:noFill/>
        </p:spPr>
        <p:txBody>
          <a:bodyPr wrap="square" rtlCol="0">
            <a:spAutoFit/>
          </a:bodyPr>
          <a:lstStyle/>
          <a:p>
            <a:pPr marL="742950" indent="-742950">
              <a:lnSpc>
                <a:spcPct val="150000"/>
              </a:lnSpc>
              <a:buFont typeface="+mj-lt"/>
              <a:buAutoNum type="arabicPeriod"/>
            </a:pPr>
            <a:r>
              <a:rPr lang="en-US" sz="3000" dirty="0">
                <a:latin typeface="Century" panose="02040604050505020304" pitchFamily="18" charset="0"/>
              </a:rPr>
              <a:t>How do we define leadership?</a:t>
            </a:r>
          </a:p>
          <a:p>
            <a:pPr marL="742950" indent="-742950">
              <a:lnSpc>
                <a:spcPct val="150000"/>
              </a:lnSpc>
              <a:buFont typeface="+mj-lt"/>
              <a:buAutoNum type="arabicPeriod"/>
            </a:pPr>
            <a:r>
              <a:rPr lang="en-US" sz="3000" dirty="0">
                <a:latin typeface="Century" panose="02040604050505020304" pitchFamily="18" charset="0"/>
              </a:rPr>
              <a:t>What makes an effective leader and who are they?</a:t>
            </a:r>
          </a:p>
          <a:p>
            <a:pPr marL="742950" indent="-742950">
              <a:lnSpc>
                <a:spcPct val="150000"/>
              </a:lnSpc>
              <a:buFont typeface="+mj-lt"/>
              <a:buAutoNum type="arabicPeriod"/>
            </a:pPr>
            <a:r>
              <a:rPr lang="en-US" sz="3000" dirty="0">
                <a:latin typeface="Century" panose="02040604050505020304" pitchFamily="18" charset="0"/>
              </a:rPr>
              <a:t>Leadership: Is it an attribute or skill?</a:t>
            </a:r>
          </a:p>
          <a:p>
            <a:pPr marL="742950" indent="-742950">
              <a:lnSpc>
                <a:spcPct val="150000"/>
              </a:lnSpc>
              <a:buFont typeface="+mj-lt"/>
              <a:buAutoNum type="arabicPeriod"/>
            </a:pPr>
            <a:r>
              <a:rPr lang="en-US" sz="3000" dirty="0">
                <a:latin typeface="Century" panose="02040604050505020304" pitchFamily="18" charset="0"/>
              </a:rPr>
              <a:t>Exercise to identify your skills.</a:t>
            </a:r>
          </a:p>
          <a:p>
            <a:pPr marL="742950" indent="-742950">
              <a:lnSpc>
                <a:spcPct val="150000"/>
              </a:lnSpc>
              <a:buFont typeface="+mj-lt"/>
              <a:buAutoNum type="arabicPeriod"/>
            </a:pPr>
            <a:r>
              <a:rPr lang="en-US" sz="3000" dirty="0">
                <a:latin typeface="Century" panose="02040604050505020304" pitchFamily="18" charset="0"/>
              </a:rPr>
              <a:t>Basic leadership attitudes and skills.</a:t>
            </a:r>
          </a:p>
          <a:p>
            <a:pPr marL="742950" indent="-742950">
              <a:lnSpc>
                <a:spcPct val="150000"/>
              </a:lnSpc>
              <a:buFont typeface="+mj-lt"/>
              <a:buAutoNum type="arabicPeriod"/>
            </a:pPr>
            <a:r>
              <a:rPr lang="en-US" sz="3000" dirty="0">
                <a:latin typeface="Century" panose="02040604050505020304" pitchFamily="18" charset="0"/>
              </a:rPr>
              <a:t>Short- and long-term leadership opportunities.</a:t>
            </a:r>
          </a:p>
          <a:p>
            <a:pPr marL="742950" indent="-742950">
              <a:lnSpc>
                <a:spcPct val="150000"/>
              </a:lnSpc>
              <a:buFont typeface="+mj-lt"/>
              <a:buAutoNum type="arabicPeriod"/>
            </a:pPr>
            <a:r>
              <a:rPr lang="en-US" sz="3000" dirty="0">
                <a:latin typeface="Century" panose="02040604050505020304" pitchFamily="18" charset="0"/>
              </a:rPr>
              <a:t>How to promote leadership in members.</a:t>
            </a:r>
          </a:p>
          <a:p>
            <a:pPr marL="742950" indent="-742950">
              <a:lnSpc>
                <a:spcPct val="150000"/>
              </a:lnSpc>
              <a:buFont typeface="+mj-lt"/>
              <a:buAutoNum type="arabicPeriod"/>
            </a:pPr>
            <a:r>
              <a:rPr lang="en-US" sz="3000" dirty="0">
                <a:latin typeface="Century" panose="02040604050505020304" pitchFamily="18" charset="0"/>
              </a:rPr>
              <a:t>Continuing the leadership journey.</a:t>
            </a:r>
          </a:p>
        </p:txBody>
      </p:sp>
    </p:spTree>
    <p:extLst>
      <p:ext uri="{BB962C8B-B14F-4D97-AF65-F5344CB8AC3E}">
        <p14:creationId xmlns:p14="http://schemas.microsoft.com/office/powerpoint/2010/main" val="8052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BF8A-77FC-D111-7251-9BE5D0650A06}"/>
              </a:ext>
            </a:extLst>
          </p:cNvPr>
          <p:cNvSpPr>
            <a:spLocks noGrp="1"/>
          </p:cNvSpPr>
          <p:nvPr>
            <p:ph type="title"/>
          </p:nvPr>
        </p:nvSpPr>
        <p:spPr>
          <a:xfrm>
            <a:off x="1908314" y="83852"/>
            <a:ext cx="9968947" cy="724732"/>
          </a:xfrm>
        </p:spPr>
        <p:txBody>
          <a:bodyPr>
            <a:normAutofit/>
          </a:bodyPr>
          <a:lstStyle/>
          <a:p>
            <a:pPr algn="ctr"/>
            <a:r>
              <a:rPr lang="en-CA" sz="3200" b="1" dirty="0"/>
              <a:t>What makes a leader effective</a:t>
            </a:r>
          </a:p>
        </p:txBody>
      </p:sp>
      <p:sp>
        <p:nvSpPr>
          <p:cNvPr id="3" name="TextBox 2">
            <a:extLst>
              <a:ext uri="{FF2B5EF4-FFF2-40B4-BE49-F238E27FC236}">
                <a16:creationId xmlns:a16="http://schemas.microsoft.com/office/drawing/2014/main" id="{A2339DE5-EB01-4DC9-901B-7ACDAB262E9B}"/>
              </a:ext>
            </a:extLst>
          </p:cNvPr>
          <p:cNvSpPr txBox="1"/>
          <p:nvPr/>
        </p:nvSpPr>
        <p:spPr>
          <a:xfrm>
            <a:off x="1908314" y="1483418"/>
            <a:ext cx="9968947" cy="1477328"/>
          </a:xfrm>
          <a:prstGeom prst="rect">
            <a:avLst/>
          </a:prstGeom>
          <a:noFill/>
        </p:spPr>
        <p:txBody>
          <a:bodyPr wrap="square" rtlCol="0">
            <a:spAutoFit/>
          </a:bodyPr>
          <a:lstStyle/>
          <a:p>
            <a:pPr algn="ctr"/>
            <a:r>
              <a:rPr lang="en-US" sz="3000" dirty="0">
                <a:latin typeface="Century" panose="02040604050505020304" pitchFamily="18" charset="0"/>
              </a:rPr>
              <a:t>Please complete the sentence with one or two descriptive words.</a:t>
            </a:r>
          </a:p>
          <a:p>
            <a:pPr algn="ctr"/>
            <a:r>
              <a:rPr lang="en-US" sz="3000" dirty="0">
                <a:latin typeface="Century" panose="02040604050505020304" pitchFamily="18" charset="0"/>
              </a:rPr>
              <a:t>An effective leader is…</a:t>
            </a:r>
          </a:p>
        </p:txBody>
      </p:sp>
      <p:pic>
        <p:nvPicPr>
          <p:cNvPr id="4" name="Picture 3" descr="Paper people pyramid">
            <a:extLst>
              <a:ext uri="{FF2B5EF4-FFF2-40B4-BE49-F238E27FC236}">
                <a16:creationId xmlns:a16="http://schemas.microsoft.com/office/drawing/2014/main" id="{22A7AFE3-623F-3FBB-A1EE-B5BAB8168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937" y="3892188"/>
            <a:ext cx="3504063" cy="2626594"/>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344FEBA6-3B24-5991-865F-03C139615C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73624" y="3893043"/>
            <a:ext cx="3165386" cy="2626594"/>
          </a:xfrm>
          <a:prstGeom prst="rect">
            <a:avLst/>
          </a:prstGeom>
        </p:spPr>
      </p:pic>
    </p:spTree>
    <p:custDataLst>
      <p:tags r:id="rId1"/>
    </p:custDataLst>
    <p:extLst>
      <p:ext uri="{BB962C8B-B14F-4D97-AF65-F5344CB8AC3E}">
        <p14:creationId xmlns:p14="http://schemas.microsoft.com/office/powerpoint/2010/main" val="203336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C241-D360-0C1F-4528-E5D8DA8F7001}"/>
              </a:ext>
            </a:extLst>
          </p:cNvPr>
          <p:cNvSpPr>
            <a:spLocks noGrp="1"/>
          </p:cNvSpPr>
          <p:nvPr>
            <p:ph type="title"/>
          </p:nvPr>
        </p:nvSpPr>
        <p:spPr>
          <a:xfrm>
            <a:off x="2800035" y="322575"/>
            <a:ext cx="8115479" cy="705682"/>
          </a:xfrm>
        </p:spPr>
        <p:txBody>
          <a:bodyPr>
            <a:normAutofit/>
          </a:bodyPr>
          <a:lstStyle/>
          <a:p>
            <a:pPr algn="ctr"/>
            <a:r>
              <a:rPr lang="en-US" sz="3200" b="1" dirty="0"/>
              <a:t>An effective leader is…</a:t>
            </a:r>
          </a:p>
        </p:txBody>
      </p:sp>
      <p:pic>
        <p:nvPicPr>
          <p:cNvPr id="13" name="Picture 12" descr="Lion and cubs">
            <a:extLst>
              <a:ext uri="{FF2B5EF4-FFF2-40B4-BE49-F238E27FC236}">
                <a16:creationId xmlns:a16="http://schemas.microsoft.com/office/drawing/2014/main" id="{B4B3851E-B518-642D-DB9F-73A56AA72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035" y="1365649"/>
            <a:ext cx="3916854" cy="2612535"/>
          </a:xfrm>
          <a:prstGeom prst="rect">
            <a:avLst/>
          </a:prstGeom>
        </p:spPr>
      </p:pic>
      <p:pic>
        <p:nvPicPr>
          <p:cNvPr id="15" name="Picture 14" descr="Burning match">
            <a:extLst>
              <a:ext uri="{FF2B5EF4-FFF2-40B4-BE49-F238E27FC236}">
                <a16:creationId xmlns:a16="http://schemas.microsoft.com/office/drawing/2014/main" id="{E2D4F04A-8D12-5D7F-78C2-10C76D229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8088" y="4113693"/>
            <a:ext cx="3657601" cy="2421732"/>
          </a:xfrm>
          <a:prstGeom prst="rect">
            <a:avLst/>
          </a:prstGeom>
        </p:spPr>
      </p:pic>
      <p:pic>
        <p:nvPicPr>
          <p:cNvPr id="23" name="Picture 22" descr="Pink balls forming an arrow pointing to one ball">
            <a:extLst>
              <a:ext uri="{FF2B5EF4-FFF2-40B4-BE49-F238E27FC236}">
                <a16:creationId xmlns:a16="http://schemas.microsoft.com/office/drawing/2014/main" id="{CAFF3E75-5AE3-481A-9035-3329E2F526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8660" y="1365649"/>
            <a:ext cx="3916854" cy="2611237"/>
          </a:xfrm>
          <a:prstGeom prst="rect">
            <a:avLst/>
          </a:prstGeom>
        </p:spPr>
      </p:pic>
    </p:spTree>
    <p:custDataLst>
      <p:tags r:id="rId1"/>
    </p:custDataLst>
    <p:extLst>
      <p:ext uri="{BB962C8B-B14F-4D97-AF65-F5344CB8AC3E}">
        <p14:creationId xmlns:p14="http://schemas.microsoft.com/office/powerpoint/2010/main" val="166254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8C24-2B02-5617-ED95-5C0CE8F9FC7E}"/>
              </a:ext>
            </a:extLst>
          </p:cNvPr>
          <p:cNvSpPr>
            <a:spLocks noGrp="1"/>
          </p:cNvSpPr>
          <p:nvPr>
            <p:ph type="title"/>
          </p:nvPr>
        </p:nvSpPr>
        <p:spPr>
          <a:xfrm>
            <a:off x="2114493" y="468390"/>
            <a:ext cx="9282591" cy="668411"/>
          </a:xfrm>
        </p:spPr>
        <p:txBody>
          <a:bodyPr>
            <a:normAutofit/>
          </a:bodyPr>
          <a:lstStyle/>
          <a:p>
            <a:pPr algn="ctr"/>
            <a:r>
              <a:rPr lang="en-US" sz="3200" b="1" dirty="0"/>
              <a:t>Who are some effective leaders?</a:t>
            </a:r>
          </a:p>
        </p:txBody>
      </p:sp>
      <p:sp>
        <p:nvSpPr>
          <p:cNvPr id="3" name="TextBox 2">
            <a:extLst>
              <a:ext uri="{FF2B5EF4-FFF2-40B4-BE49-F238E27FC236}">
                <a16:creationId xmlns:a16="http://schemas.microsoft.com/office/drawing/2014/main" id="{E737F17D-4C37-6EAF-C1FE-0A26A8DAA00D}"/>
              </a:ext>
            </a:extLst>
          </p:cNvPr>
          <p:cNvSpPr txBox="1"/>
          <p:nvPr/>
        </p:nvSpPr>
        <p:spPr>
          <a:xfrm>
            <a:off x="2114493" y="2242273"/>
            <a:ext cx="5442248" cy="3323987"/>
          </a:xfrm>
          <a:prstGeom prst="rect">
            <a:avLst/>
          </a:prstGeom>
          <a:noFill/>
        </p:spPr>
        <p:txBody>
          <a:bodyPr wrap="square" rtlCol="0">
            <a:spAutoFit/>
          </a:bodyPr>
          <a:lstStyle/>
          <a:p>
            <a:pPr marL="571500" indent="-571500">
              <a:buFont typeface="Arial" panose="020B0604020202020204" pitchFamily="34" charset="0"/>
              <a:buChar char="•"/>
            </a:pPr>
            <a:r>
              <a:rPr lang="en-US" sz="3000" dirty="0">
                <a:latin typeface="Century" panose="02040604050505020304" pitchFamily="18" charset="0"/>
              </a:rPr>
              <a:t>Who are some effective leaders you have encountered or have read about?</a:t>
            </a:r>
          </a:p>
          <a:p>
            <a:endParaRPr lang="en-US" sz="3000" dirty="0">
              <a:latin typeface="Century" panose="02040604050505020304" pitchFamily="18" charset="0"/>
            </a:endParaRPr>
          </a:p>
          <a:p>
            <a:pPr marL="571500" indent="-571500">
              <a:buFont typeface="Arial" panose="020B0604020202020204" pitchFamily="34" charset="0"/>
              <a:buChar char="•"/>
            </a:pPr>
            <a:r>
              <a:rPr lang="en-US" sz="3000" dirty="0">
                <a:latin typeface="Century" panose="02040604050505020304" pitchFamily="18" charset="0"/>
              </a:rPr>
              <a:t>Why do you think that are they effective?</a:t>
            </a:r>
          </a:p>
        </p:txBody>
      </p:sp>
      <p:pic>
        <p:nvPicPr>
          <p:cNvPr id="8" name="Picture 7" descr="Paper boat for business growth concept">
            <a:extLst>
              <a:ext uri="{FF2B5EF4-FFF2-40B4-BE49-F238E27FC236}">
                <a16:creationId xmlns:a16="http://schemas.microsoft.com/office/drawing/2014/main" id="{7374C882-AF96-906F-8D0E-32CC2D90D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371" y="2416053"/>
            <a:ext cx="3978367" cy="2652244"/>
          </a:xfrm>
          <a:prstGeom prst="rect">
            <a:avLst/>
          </a:prstGeom>
        </p:spPr>
      </p:pic>
    </p:spTree>
    <p:custDataLst>
      <p:tags r:id="rId1"/>
    </p:custDataLst>
    <p:extLst>
      <p:ext uri="{BB962C8B-B14F-4D97-AF65-F5344CB8AC3E}">
        <p14:creationId xmlns:p14="http://schemas.microsoft.com/office/powerpoint/2010/main" val="653088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2246243" y="240615"/>
            <a:ext cx="9221237" cy="764989"/>
          </a:xfrm>
        </p:spPr>
        <p:txBody>
          <a:bodyPr>
            <a:normAutofit/>
          </a:bodyPr>
          <a:lstStyle/>
          <a:p>
            <a:pPr algn="ctr"/>
            <a:r>
              <a:rPr lang="en-US" sz="3200" b="1" dirty="0"/>
              <a:t>Leadership: an attribute or Skill?</a:t>
            </a:r>
          </a:p>
        </p:txBody>
      </p:sp>
      <p:sp>
        <p:nvSpPr>
          <p:cNvPr id="3" name="TextBox 2">
            <a:extLst>
              <a:ext uri="{FF2B5EF4-FFF2-40B4-BE49-F238E27FC236}">
                <a16:creationId xmlns:a16="http://schemas.microsoft.com/office/drawing/2014/main" id="{43DF3CE4-9612-DFD5-DCBF-C994ED7DCE6E}"/>
              </a:ext>
            </a:extLst>
          </p:cNvPr>
          <p:cNvSpPr txBox="1"/>
          <p:nvPr/>
        </p:nvSpPr>
        <p:spPr>
          <a:xfrm>
            <a:off x="2246243" y="1630017"/>
            <a:ext cx="9221237" cy="4157100"/>
          </a:xfrm>
          <a:prstGeom prst="rect">
            <a:avLst/>
          </a:prstGeom>
          <a:noFill/>
        </p:spPr>
        <p:txBody>
          <a:bodyPr wrap="square" rtlCol="0">
            <a:spAutoFit/>
          </a:bodyPr>
          <a:lstStyle/>
          <a:p>
            <a:pPr marL="571500" indent="-571500">
              <a:lnSpc>
                <a:spcPct val="150000"/>
              </a:lnSpc>
              <a:buFont typeface="Wingdings" pitchFamily="2" charset="2"/>
              <a:buChar char="Ø"/>
            </a:pPr>
            <a:r>
              <a:rPr lang="en-US" sz="3000" i="0" u="none" strike="noStrike" dirty="0">
                <a:solidFill>
                  <a:srgbClr val="202124"/>
                </a:solidFill>
                <a:effectLst/>
                <a:latin typeface="Century" panose="02040604050505020304" pitchFamily="18" charset="0"/>
              </a:rPr>
              <a:t>Y</a:t>
            </a:r>
            <a:r>
              <a:rPr lang="en-CA" sz="3000" i="0" u="none" strike="noStrike" dirty="0">
                <a:solidFill>
                  <a:srgbClr val="202124"/>
                </a:solidFill>
                <a:effectLst/>
                <a:latin typeface="Century" panose="02040604050505020304" pitchFamily="18" charset="0"/>
              </a:rPr>
              <a:t>ou may have been born with some abilities that you will be naturally good at.</a:t>
            </a:r>
          </a:p>
          <a:p>
            <a:pPr>
              <a:lnSpc>
                <a:spcPct val="150000"/>
              </a:lnSpc>
            </a:pPr>
            <a:r>
              <a:rPr lang="en-CA" sz="3000" i="0" u="none" strike="noStrike" dirty="0">
                <a:solidFill>
                  <a:srgbClr val="202124"/>
                </a:solidFill>
                <a:effectLst/>
                <a:latin typeface="Century" panose="02040604050505020304" pitchFamily="18" charset="0"/>
              </a:rPr>
              <a:t> </a:t>
            </a:r>
          </a:p>
          <a:p>
            <a:pPr marL="571500" indent="-571500">
              <a:lnSpc>
                <a:spcPct val="150000"/>
              </a:lnSpc>
              <a:buFont typeface="Wingdings" pitchFamily="2" charset="2"/>
              <a:buChar char="Ø"/>
            </a:pPr>
            <a:r>
              <a:rPr lang="en-CA" sz="3000" i="0" u="none" strike="noStrike" dirty="0">
                <a:solidFill>
                  <a:srgbClr val="202124"/>
                </a:solidFill>
                <a:effectLst/>
                <a:latin typeface="Century" panose="02040604050505020304" pitchFamily="18" charset="0"/>
              </a:rPr>
              <a:t>These can be stron</a:t>
            </a:r>
            <a:r>
              <a:rPr lang="en-CA" sz="3000" dirty="0">
                <a:solidFill>
                  <a:srgbClr val="202124"/>
                </a:solidFill>
                <a:latin typeface="Century" panose="02040604050505020304" pitchFamily="18" charset="0"/>
              </a:rPr>
              <a:t>g points on which you can build your other skills and abilities learned through training and practice.</a:t>
            </a:r>
          </a:p>
        </p:txBody>
      </p:sp>
    </p:spTree>
    <p:custDataLst>
      <p:tags r:id="rId1"/>
    </p:custDataLst>
    <p:extLst>
      <p:ext uri="{BB962C8B-B14F-4D97-AF65-F5344CB8AC3E}">
        <p14:creationId xmlns:p14="http://schemas.microsoft.com/office/powerpoint/2010/main" val="137897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924B-4EF7-DCD9-4B0C-AD71759E3274}"/>
              </a:ext>
            </a:extLst>
          </p:cNvPr>
          <p:cNvSpPr>
            <a:spLocks noGrp="1"/>
          </p:cNvSpPr>
          <p:nvPr>
            <p:ph type="title"/>
          </p:nvPr>
        </p:nvSpPr>
        <p:spPr>
          <a:xfrm>
            <a:off x="3020024" y="217521"/>
            <a:ext cx="7772400" cy="713230"/>
          </a:xfrm>
        </p:spPr>
        <p:txBody>
          <a:bodyPr>
            <a:normAutofit/>
          </a:bodyPr>
          <a:lstStyle/>
          <a:p>
            <a:pPr algn="ctr"/>
            <a:r>
              <a:rPr lang="en-US" sz="3200" b="1" dirty="0"/>
              <a:t>Exercise to identify your Skills</a:t>
            </a:r>
          </a:p>
        </p:txBody>
      </p:sp>
      <p:pic>
        <p:nvPicPr>
          <p:cNvPr id="4" name="Picture 3" descr="Student writing in class  close-up">
            <a:extLst>
              <a:ext uri="{FF2B5EF4-FFF2-40B4-BE49-F238E27FC236}">
                <a16:creationId xmlns:a16="http://schemas.microsoft.com/office/drawing/2014/main" id="{194B35E5-93AE-2334-986E-C28C88A53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024" y="1187895"/>
            <a:ext cx="7772400" cy="5176539"/>
          </a:xfrm>
          <a:prstGeom prst="rect">
            <a:avLst/>
          </a:prstGeom>
        </p:spPr>
      </p:pic>
    </p:spTree>
    <p:extLst>
      <p:ext uri="{BB962C8B-B14F-4D97-AF65-F5344CB8AC3E}">
        <p14:creationId xmlns:p14="http://schemas.microsoft.com/office/powerpoint/2010/main" val="3189029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rchwayVTI">
  <a:themeElements>
    <a:clrScheme name="Custom 1">
      <a:dk1>
        <a:sysClr val="windowText" lastClr="000000"/>
      </a:dk1>
      <a:lt1>
        <a:sysClr val="window" lastClr="FFFFFF"/>
      </a:lt1>
      <a:dk2>
        <a:srgbClr val="2E3A3C"/>
      </a:dk2>
      <a:lt2>
        <a:srgbClr val="EDE9E7"/>
      </a:lt2>
      <a:accent1>
        <a:srgbClr val="898470"/>
      </a:accent1>
      <a:accent2>
        <a:srgbClr val="7A8773"/>
      </a:accent2>
      <a:accent3>
        <a:srgbClr val="8C845E"/>
      </a:accent3>
      <a:accent4>
        <a:srgbClr val="9F7E56"/>
      </a:accent4>
      <a:accent5>
        <a:srgbClr val="9B7E69"/>
      </a:accent5>
      <a:accent6>
        <a:srgbClr val="AA7862"/>
      </a:accent6>
      <a:hlink>
        <a:srgbClr val="7A8773"/>
      </a:hlink>
      <a:folHlink>
        <a:srgbClr val="9F7E56"/>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7704</TotalTime>
  <Words>3046</Words>
  <Application>Microsoft Office PowerPoint</Application>
  <PresentationFormat>Widescreen</PresentationFormat>
  <Paragraphs>355</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Century</vt:lpstr>
      <vt:lpstr>Courier New</vt:lpstr>
      <vt:lpstr>Felix Titling</vt:lpstr>
      <vt:lpstr>Goudy Old Style</vt:lpstr>
      <vt:lpstr>Times New Roman</vt:lpstr>
      <vt:lpstr>Wingdings</vt:lpstr>
      <vt:lpstr>ArchwayVTI</vt:lpstr>
      <vt:lpstr>Joy of Leadership: Leadership in the League Before You Start</vt:lpstr>
      <vt:lpstr>THE Joy of Leadership</vt:lpstr>
      <vt:lpstr>Opening prayer</vt:lpstr>
      <vt:lpstr>Outline of program</vt:lpstr>
      <vt:lpstr>What makes a leader effective</vt:lpstr>
      <vt:lpstr>An effective leader is…</vt:lpstr>
      <vt:lpstr>Who are some effective leaders?</vt:lpstr>
      <vt:lpstr>Leadership: an attribute or Skill?</vt:lpstr>
      <vt:lpstr>Exercise to identify your Skills</vt:lpstr>
      <vt:lpstr>PowerPoint Presentation</vt:lpstr>
      <vt:lpstr>Review the skill exercise</vt:lpstr>
      <vt:lpstr>Basic attributes are important</vt:lpstr>
      <vt:lpstr>Basic attributes are important</vt:lpstr>
      <vt:lpstr>Leadership Skills</vt:lpstr>
      <vt:lpstr>Leadership Skills</vt:lpstr>
      <vt:lpstr>Leadership opportunities</vt:lpstr>
      <vt:lpstr>Promoting leadership in members</vt:lpstr>
      <vt:lpstr>It’s a journey</vt:lpstr>
      <vt:lpstr>Continuing the journey</vt:lpstr>
      <vt:lpstr>Questions?</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Kopp</dc:creator>
  <cp:lastModifiedBy>Executive Director</cp:lastModifiedBy>
  <cp:revision>97</cp:revision>
  <cp:lastPrinted>2023-01-12T00:52:55Z</cp:lastPrinted>
  <dcterms:created xsi:type="dcterms:W3CDTF">2022-12-01T21:21:51Z</dcterms:created>
  <dcterms:modified xsi:type="dcterms:W3CDTF">2023-06-07T14:29:01Z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09E0D141-0D82-4B3A-90A8-23F7731A2340</vt:lpwstr>
  </property>
  <property fmtid="{D5CDD505-2E9C-101B-9397-08002B2CF9AE}" pid="3" name="ArticulatePath">
    <vt:lpwstr>CWLT_PPT_template</vt:lpwstr>
  </property>
</Properties>
</file>