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Lst>
  <p:notesMasterIdLst>
    <p:notesMasterId r:id="rId26"/>
  </p:notesMasterIdLst>
  <p:sldIdLst>
    <p:sldId id="327" r:id="rId2"/>
    <p:sldId id="325" r:id="rId3"/>
    <p:sldId id="281" r:id="rId4"/>
    <p:sldId id="299" r:id="rId5"/>
    <p:sldId id="262" r:id="rId6"/>
    <p:sldId id="326" r:id="rId7"/>
    <p:sldId id="304" r:id="rId8"/>
    <p:sldId id="288" r:id="rId9"/>
    <p:sldId id="321" r:id="rId10"/>
    <p:sldId id="303" r:id="rId11"/>
    <p:sldId id="315" r:id="rId12"/>
    <p:sldId id="308" r:id="rId13"/>
    <p:sldId id="309" r:id="rId14"/>
    <p:sldId id="310" r:id="rId15"/>
    <p:sldId id="328" r:id="rId16"/>
    <p:sldId id="312" r:id="rId17"/>
    <p:sldId id="313" r:id="rId18"/>
    <p:sldId id="322" r:id="rId19"/>
    <p:sldId id="314" r:id="rId20"/>
    <p:sldId id="317" r:id="rId21"/>
    <p:sldId id="279" r:id="rId22"/>
    <p:sldId id="319" r:id="rId23"/>
    <p:sldId id="329" r:id="rId24"/>
    <p:sldId id="320" r:id="rId2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A2C353-C42E-A943-5295-CC0AC8FABB4F}" name="Executive Director" initials="ED" userId="S::executivedirector@cwl.ca::5b5414a6-7e48-4955-9cca-d2c25cc3e0a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C32DD8-DB64-4711-9ED0-7AADEA6DADE1}" v="302" dt="2023-03-07T19:17:58.8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08" autoAdjust="0"/>
    <p:restoredTop sz="51565" autoAdjust="0"/>
  </p:normalViewPr>
  <p:slideViewPr>
    <p:cSldViewPr snapToGrid="0">
      <p:cViewPr varScale="1">
        <p:scale>
          <a:sx n="44" d="100"/>
          <a:sy n="44" d="100"/>
        </p:scale>
        <p:origin x="1656" y="2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0" d="100"/>
          <a:sy n="50" d="100"/>
        </p:scale>
        <p:origin x="-2722" y="-86"/>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rri Sylvester" userId="4b4cccabde5cce33" providerId="LiveId" clId="{E6C32DD8-DB64-4711-9ED0-7AADEA6DADE1}"/>
    <pc:docChg chg="undo custSel addSld delSld modSld sldOrd">
      <pc:chgData name="Kerri Sylvester" userId="4b4cccabde5cce33" providerId="LiveId" clId="{E6C32DD8-DB64-4711-9ED0-7AADEA6DADE1}" dt="2023-03-07T19:49:06.350" v="909" actId="20577"/>
      <pc:docMkLst>
        <pc:docMk/>
      </pc:docMkLst>
      <pc:sldChg chg="del modNotesTx">
        <pc:chgData name="Kerri Sylvester" userId="4b4cccabde5cce33" providerId="LiveId" clId="{E6C32DD8-DB64-4711-9ED0-7AADEA6DADE1}" dt="2023-03-07T18:55:56.684" v="61" actId="47"/>
        <pc:sldMkLst>
          <pc:docMk/>
          <pc:sldMk cId="3506677659" sldId="260"/>
        </pc:sldMkLst>
      </pc:sldChg>
      <pc:sldChg chg="del">
        <pc:chgData name="Kerri Sylvester" userId="4b4cccabde5cce33" providerId="LiveId" clId="{E6C32DD8-DB64-4711-9ED0-7AADEA6DADE1}" dt="2023-03-07T18:58:35.872" v="136" actId="47"/>
        <pc:sldMkLst>
          <pc:docMk/>
          <pc:sldMk cId="2177550071" sldId="261"/>
        </pc:sldMkLst>
      </pc:sldChg>
      <pc:sldChg chg="addSp delSp modSp mod delAnim modAnim modNotesTx">
        <pc:chgData name="Kerri Sylvester" userId="4b4cccabde5cce33" providerId="LiveId" clId="{E6C32DD8-DB64-4711-9ED0-7AADEA6DADE1}" dt="2023-03-07T19:07:47.465" v="428" actId="1076"/>
        <pc:sldMkLst>
          <pc:docMk/>
          <pc:sldMk cId="2033361328" sldId="262"/>
        </pc:sldMkLst>
        <pc:spChg chg="del mod">
          <ac:chgData name="Kerri Sylvester" userId="4b4cccabde5cce33" providerId="LiveId" clId="{E6C32DD8-DB64-4711-9ED0-7AADEA6DADE1}" dt="2023-03-07T19:07:35.185" v="427" actId="478"/>
          <ac:spMkLst>
            <pc:docMk/>
            <pc:sldMk cId="2033361328" sldId="262"/>
            <ac:spMk id="2" creationId="{A305BF8A-77FC-D111-7251-9BE5D0650A06}"/>
          </ac:spMkLst>
        </pc:spChg>
        <pc:spChg chg="del mod">
          <ac:chgData name="Kerri Sylvester" userId="4b4cccabde5cce33" providerId="LiveId" clId="{E6C32DD8-DB64-4711-9ED0-7AADEA6DADE1}" dt="2023-03-07T19:03:25.987" v="233" actId="478"/>
          <ac:spMkLst>
            <pc:docMk/>
            <pc:sldMk cId="2033361328" sldId="262"/>
            <ac:spMk id="3" creationId="{5686EEEF-4A55-671C-4A0C-E5F1A4B863EF}"/>
          </ac:spMkLst>
        </pc:spChg>
        <pc:spChg chg="mod">
          <ac:chgData name="Kerri Sylvester" userId="4b4cccabde5cce33" providerId="LiveId" clId="{E6C32DD8-DB64-4711-9ED0-7AADEA6DADE1}" dt="2023-03-07T19:07:47.465" v="428" actId="1076"/>
          <ac:spMkLst>
            <pc:docMk/>
            <pc:sldMk cId="2033361328" sldId="262"/>
            <ac:spMk id="4" creationId="{00000000-0000-0000-0000-000000000000}"/>
          </ac:spMkLst>
        </pc:spChg>
        <pc:spChg chg="add mod">
          <ac:chgData name="Kerri Sylvester" userId="4b4cccabde5cce33" providerId="LiveId" clId="{E6C32DD8-DB64-4711-9ED0-7AADEA6DADE1}" dt="2023-03-07T19:07:35.185" v="427" actId="478"/>
          <ac:spMkLst>
            <pc:docMk/>
            <pc:sldMk cId="2033361328" sldId="262"/>
            <ac:spMk id="6" creationId="{FD3361B4-64C1-47AB-9041-DA00F99BF026}"/>
          </ac:spMkLst>
        </pc:spChg>
        <pc:spChg chg="mod">
          <ac:chgData name="Kerri Sylvester" userId="4b4cccabde5cce33" providerId="LiveId" clId="{E6C32DD8-DB64-4711-9ED0-7AADEA6DADE1}" dt="2023-03-07T19:05:54.868" v="375" actId="14100"/>
          <ac:spMkLst>
            <pc:docMk/>
            <pc:sldMk cId="2033361328" sldId="262"/>
            <ac:spMk id="8" creationId="{A3507BF9-1A8E-A9D9-6C3B-6AD25FDF3653}"/>
          </ac:spMkLst>
        </pc:spChg>
        <pc:spChg chg="del mod">
          <ac:chgData name="Kerri Sylvester" userId="4b4cccabde5cce33" providerId="LiveId" clId="{E6C32DD8-DB64-4711-9ED0-7AADEA6DADE1}" dt="2023-03-07T19:04:59.745" v="349"/>
          <ac:spMkLst>
            <pc:docMk/>
            <pc:sldMk cId="2033361328" sldId="262"/>
            <ac:spMk id="9" creationId="{92678C83-2843-F931-06E6-813E89FE3F34}"/>
          </ac:spMkLst>
        </pc:spChg>
        <pc:spChg chg="del mod">
          <ac:chgData name="Kerri Sylvester" userId="4b4cccabde5cce33" providerId="LiveId" clId="{E6C32DD8-DB64-4711-9ED0-7AADEA6DADE1}" dt="2023-03-07T19:04:59.749" v="351"/>
          <ac:spMkLst>
            <pc:docMk/>
            <pc:sldMk cId="2033361328" sldId="262"/>
            <ac:spMk id="10" creationId="{12926B3B-7B1E-050E-EAD2-FF04E98B17AC}"/>
          </ac:spMkLst>
        </pc:spChg>
        <pc:spChg chg="del mod">
          <ac:chgData name="Kerri Sylvester" userId="4b4cccabde5cce33" providerId="LiveId" clId="{E6C32DD8-DB64-4711-9ED0-7AADEA6DADE1}" dt="2023-03-07T19:04:59.740" v="347" actId="478"/>
          <ac:spMkLst>
            <pc:docMk/>
            <pc:sldMk cId="2033361328" sldId="262"/>
            <ac:spMk id="11" creationId="{9C75FFA7-5CF5-DBEF-2097-04ACE97FC8A4}"/>
          </ac:spMkLst>
        </pc:spChg>
        <pc:picChg chg="mod">
          <ac:chgData name="Kerri Sylvester" userId="4b4cccabde5cce33" providerId="LiveId" clId="{E6C32DD8-DB64-4711-9ED0-7AADEA6DADE1}" dt="2023-03-07T19:05:58.624" v="376" actId="14100"/>
          <ac:picMkLst>
            <pc:docMk/>
            <pc:sldMk cId="2033361328" sldId="262"/>
            <ac:picMk id="13" creationId="{91AF7A53-5CDC-00B1-9A4F-063D5898E854}"/>
          </ac:picMkLst>
        </pc:picChg>
      </pc:sldChg>
      <pc:sldChg chg="modSp add modAnim modNotesTx">
        <pc:chgData name="Kerri Sylvester" userId="4b4cccabde5cce33" providerId="LiveId" clId="{E6C32DD8-DB64-4711-9ED0-7AADEA6DADE1}" dt="2023-03-07T18:58:29.090" v="135" actId="6549"/>
        <pc:sldMkLst>
          <pc:docMk/>
          <pc:sldMk cId="805297090" sldId="281"/>
        </pc:sldMkLst>
        <pc:spChg chg="mod">
          <ac:chgData name="Kerri Sylvester" userId="4b4cccabde5cce33" providerId="LiveId" clId="{E6C32DD8-DB64-4711-9ED0-7AADEA6DADE1}" dt="2023-03-07T18:58:04.874" v="133" actId="2710"/>
          <ac:spMkLst>
            <pc:docMk/>
            <pc:sldMk cId="805297090" sldId="281"/>
            <ac:spMk id="8" creationId="{513C4079-DE93-4B9C-306E-BAA35869E3C3}"/>
          </ac:spMkLst>
        </pc:spChg>
      </pc:sldChg>
      <pc:sldChg chg="modSp mod modNotesTx">
        <pc:chgData name="Kerri Sylvester" userId="4b4cccabde5cce33" providerId="LiveId" clId="{E6C32DD8-DB64-4711-9ED0-7AADEA6DADE1}" dt="2023-03-07T18:45:50.391" v="12" actId="1076"/>
        <pc:sldMkLst>
          <pc:docMk/>
          <pc:sldMk cId="1892987711" sldId="288"/>
        </pc:sldMkLst>
        <pc:spChg chg="mod">
          <ac:chgData name="Kerri Sylvester" userId="4b4cccabde5cce33" providerId="LiveId" clId="{E6C32DD8-DB64-4711-9ED0-7AADEA6DADE1}" dt="2023-03-07T18:45:50.391" v="12" actId="1076"/>
          <ac:spMkLst>
            <pc:docMk/>
            <pc:sldMk cId="1892987711" sldId="288"/>
            <ac:spMk id="2" creationId="{4FA28E65-9BAE-C7E6-64DD-13DF1B03A9F6}"/>
          </ac:spMkLst>
        </pc:spChg>
        <pc:spChg chg="mod">
          <ac:chgData name="Kerri Sylvester" userId="4b4cccabde5cce33" providerId="LiveId" clId="{E6C32DD8-DB64-4711-9ED0-7AADEA6DADE1}" dt="2023-03-07T18:45:39.739" v="9" actId="20577"/>
          <ac:spMkLst>
            <pc:docMk/>
            <pc:sldMk cId="1892987711" sldId="288"/>
            <ac:spMk id="4" creationId="{DECE6B08-ACBB-8347-CA4E-2D549D069948}"/>
          </ac:spMkLst>
        </pc:spChg>
      </pc:sldChg>
      <pc:sldChg chg="modNotesTx">
        <pc:chgData name="Kerri Sylvester" userId="4b4cccabde5cce33" providerId="LiveId" clId="{E6C32DD8-DB64-4711-9ED0-7AADEA6DADE1}" dt="2023-03-07T19:49:06.350" v="909" actId="20577"/>
        <pc:sldMkLst>
          <pc:docMk/>
          <pc:sldMk cId="2338809883" sldId="299"/>
        </pc:sldMkLst>
      </pc:sldChg>
      <pc:sldChg chg="addSp delSp modSp mod delAnim modAnim modNotesTx">
        <pc:chgData name="Kerri Sylvester" userId="4b4cccabde5cce33" providerId="LiveId" clId="{E6C32DD8-DB64-4711-9ED0-7AADEA6DADE1}" dt="2023-03-07T19:18:52.180" v="705" actId="20577"/>
        <pc:sldMkLst>
          <pc:docMk/>
          <pc:sldMk cId="45386173" sldId="304"/>
        </pc:sldMkLst>
        <pc:spChg chg="mod">
          <ac:chgData name="Kerri Sylvester" userId="4b4cccabde5cce33" providerId="LiveId" clId="{E6C32DD8-DB64-4711-9ED0-7AADEA6DADE1}" dt="2023-03-07T19:15:59.563" v="514" actId="20577"/>
          <ac:spMkLst>
            <pc:docMk/>
            <pc:sldMk cId="45386173" sldId="304"/>
            <ac:spMk id="3" creationId="{00000000-0000-0000-0000-000000000000}"/>
          </ac:spMkLst>
        </pc:spChg>
        <pc:spChg chg="mod">
          <ac:chgData name="Kerri Sylvester" userId="4b4cccabde5cce33" providerId="LiveId" clId="{E6C32DD8-DB64-4711-9ED0-7AADEA6DADE1}" dt="2023-03-07T19:17:34.544" v="628" actId="1076"/>
          <ac:spMkLst>
            <pc:docMk/>
            <pc:sldMk cId="45386173" sldId="304"/>
            <ac:spMk id="4" creationId="{C20ED5FF-69B9-3A25-D187-D589550E87EA}"/>
          </ac:spMkLst>
        </pc:spChg>
        <pc:spChg chg="del">
          <ac:chgData name="Kerri Sylvester" userId="4b4cccabde5cce33" providerId="LiveId" clId="{E6C32DD8-DB64-4711-9ED0-7AADEA6DADE1}" dt="2023-03-07T19:16:27.922" v="566" actId="478"/>
          <ac:spMkLst>
            <pc:docMk/>
            <pc:sldMk cId="45386173" sldId="304"/>
            <ac:spMk id="5" creationId="{82723BC8-C501-CCB8-5FB0-38453107281D}"/>
          </ac:spMkLst>
        </pc:spChg>
        <pc:spChg chg="del mod">
          <ac:chgData name="Kerri Sylvester" userId="4b4cccabde5cce33" providerId="LiveId" clId="{E6C32DD8-DB64-4711-9ED0-7AADEA6DADE1}" dt="2023-03-07T19:16:51.661" v="622"/>
          <ac:spMkLst>
            <pc:docMk/>
            <pc:sldMk cId="45386173" sldId="304"/>
            <ac:spMk id="6" creationId="{11566BC5-F7D9-9340-7373-958C8C2E43EE}"/>
          </ac:spMkLst>
        </pc:spChg>
        <pc:picChg chg="add mod">
          <ac:chgData name="Kerri Sylvester" userId="4b4cccabde5cce33" providerId="LiveId" clId="{E6C32DD8-DB64-4711-9ED0-7AADEA6DADE1}" dt="2023-03-07T19:18:06.521" v="635" actId="1076"/>
          <ac:picMkLst>
            <pc:docMk/>
            <pc:sldMk cId="45386173" sldId="304"/>
            <ac:picMk id="8" creationId="{69CBC3AE-3FC9-45D1-8127-26206DC79FF3}"/>
          </ac:picMkLst>
        </pc:picChg>
        <pc:picChg chg="del mod">
          <ac:chgData name="Kerri Sylvester" userId="4b4cccabde5cce33" providerId="LiveId" clId="{E6C32DD8-DB64-4711-9ED0-7AADEA6DADE1}" dt="2023-03-07T19:17:58.816" v="632" actId="478"/>
          <ac:picMkLst>
            <pc:docMk/>
            <pc:sldMk cId="45386173" sldId="304"/>
            <ac:picMk id="1028" creationId="{887A47E6-0839-3F1C-0AA1-4F62237696BB}"/>
          </ac:picMkLst>
        </pc:picChg>
      </pc:sldChg>
      <pc:sldChg chg="ord">
        <pc:chgData name="Kerri Sylvester" userId="4b4cccabde5cce33" providerId="LiveId" clId="{E6C32DD8-DB64-4711-9ED0-7AADEA6DADE1}" dt="2023-03-07T19:14:41.207" v="499" actId="20578"/>
        <pc:sldMkLst>
          <pc:docMk/>
          <pc:sldMk cId="4030670305" sldId="310"/>
        </pc:sldMkLst>
      </pc:sldChg>
      <pc:sldChg chg="modNotesTx">
        <pc:chgData name="Kerri Sylvester" userId="4b4cccabde5cce33" providerId="LiveId" clId="{E6C32DD8-DB64-4711-9ED0-7AADEA6DADE1}" dt="2023-03-07T19:09:26.767" v="493" actId="6549"/>
        <pc:sldMkLst>
          <pc:docMk/>
          <pc:sldMk cId="900467126" sldId="319"/>
        </pc:sldMkLst>
      </pc:sldChg>
      <pc:sldChg chg="modNotesTx">
        <pc:chgData name="Kerri Sylvester" userId="4b4cccabde5cce33" providerId="LiveId" clId="{E6C32DD8-DB64-4711-9ED0-7AADEA6DADE1}" dt="2023-03-07T18:47:25.486" v="14" actId="6549"/>
        <pc:sldMkLst>
          <pc:docMk/>
          <pc:sldMk cId="3581200971" sldId="321"/>
        </pc:sldMkLst>
      </pc:sldChg>
      <pc:sldChg chg="modNotesTx">
        <pc:chgData name="Kerri Sylvester" userId="4b4cccabde5cce33" providerId="LiveId" clId="{E6C32DD8-DB64-4711-9ED0-7AADEA6DADE1}" dt="2023-03-07T19:48:41.419" v="870" actId="113"/>
        <pc:sldMkLst>
          <pc:docMk/>
          <pc:sldMk cId="4183294067" sldId="324"/>
        </pc:sldMkLst>
      </pc:sldChg>
      <pc:sldChg chg="modSp add mod modNotesTx">
        <pc:chgData name="Kerri Sylvester" userId="4b4cccabde5cce33" providerId="LiveId" clId="{E6C32DD8-DB64-4711-9ED0-7AADEA6DADE1}" dt="2023-03-07T18:55:33.691" v="60" actId="20577"/>
        <pc:sldMkLst>
          <pc:docMk/>
          <pc:sldMk cId="1351592219" sldId="325"/>
        </pc:sldMkLst>
        <pc:spChg chg="mod">
          <ac:chgData name="Kerri Sylvester" userId="4b4cccabde5cce33" providerId="LiveId" clId="{E6C32DD8-DB64-4711-9ED0-7AADEA6DADE1}" dt="2023-03-07T18:54:06.256" v="53" actId="20577"/>
          <ac:spMkLst>
            <pc:docMk/>
            <pc:sldMk cId="1351592219" sldId="325"/>
            <ac:spMk id="3" creationId="{9228432D-086C-97DA-8CD3-C7943AE80EC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258" cy="465292"/>
          </a:xfrm>
          <a:prstGeom prst="rect">
            <a:avLst/>
          </a:prstGeom>
        </p:spPr>
        <p:txBody>
          <a:bodyPr vert="horz" lIns="90416" tIns="45208" rIns="90416" bIns="45208" rtlCol="0"/>
          <a:lstStyle>
            <a:lvl1pPr algn="l">
              <a:defRPr sz="1200"/>
            </a:lvl1pPr>
          </a:lstStyle>
          <a:p>
            <a:endParaRPr lang="en-US"/>
          </a:p>
        </p:txBody>
      </p:sp>
      <p:sp>
        <p:nvSpPr>
          <p:cNvPr id="3" name="Date Placeholder 2"/>
          <p:cNvSpPr>
            <a:spLocks noGrp="1"/>
          </p:cNvSpPr>
          <p:nvPr>
            <p:ph type="dt" idx="1"/>
          </p:nvPr>
        </p:nvSpPr>
        <p:spPr>
          <a:xfrm>
            <a:off x="3970576" y="0"/>
            <a:ext cx="3038258" cy="465292"/>
          </a:xfrm>
          <a:prstGeom prst="rect">
            <a:avLst/>
          </a:prstGeom>
        </p:spPr>
        <p:txBody>
          <a:bodyPr vert="horz" lIns="90416" tIns="45208" rIns="90416" bIns="45208" rtlCol="0"/>
          <a:lstStyle>
            <a:lvl1pPr algn="r">
              <a:defRPr sz="1200"/>
            </a:lvl1pPr>
          </a:lstStyle>
          <a:p>
            <a:fld id="{9DDF7B5E-2EB5-4170-8EF1-CE9D4374F6E1}" type="datetimeFigureOut">
              <a:rPr lang="en-US" smtClean="0"/>
              <a:t>6/7/2023</a:t>
            </a:fld>
            <a:endParaRPr lang="en-US"/>
          </a:p>
        </p:txBody>
      </p:sp>
      <p:sp>
        <p:nvSpPr>
          <p:cNvPr id="4" name="Slide Image Placeholder 3"/>
          <p:cNvSpPr>
            <a:spLocks noGrp="1" noRot="1" noChangeAspect="1"/>
          </p:cNvSpPr>
          <p:nvPr>
            <p:ph type="sldImg" idx="2"/>
          </p:nvPr>
        </p:nvSpPr>
        <p:spPr>
          <a:xfrm>
            <a:off x="407988" y="698500"/>
            <a:ext cx="6194425" cy="3484563"/>
          </a:xfrm>
          <a:prstGeom prst="rect">
            <a:avLst/>
          </a:prstGeom>
          <a:noFill/>
          <a:ln w="12700">
            <a:solidFill>
              <a:prstClr val="black"/>
            </a:solidFill>
          </a:ln>
        </p:spPr>
        <p:txBody>
          <a:bodyPr vert="horz" lIns="90416" tIns="45208" rIns="90416" bIns="45208" rtlCol="0" anchor="ctr"/>
          <a:lstStyle/>
          <a:p>
            <a:endParaRPr lang="en-US"/>
          </a:p>
        </p:txBody>
      </p:sp>
      <p:sp>
        <p:nvSpPr>
          <p:cNvPr id="5" name="Notes Placeholder 4"/>
          <p:cNvSpPr>
            <a:spLocks noGrp="1"/>
          </p:cNvSpPr>
          <p:nvPr>
            <p:ph type="body" sz="quarter" idx="3"/>
          </p:nvPr>
        </p:nvSpPr>
        <p:spPr>
          <a:xfrm>
            <a:off x="700413" y="4415555"/>
            <a:ext cx="5609574" cy="4182908"/>
          </a:xfrm>
          <a:prstGeom prst="rect">
            <a:avLst/>
          </a:prstGeom>
        </p:spPr>
        <p:txBody>
          <a:bodyPr vert="horz" lIns="90416" tIns="45208" rIns="90416" bIns="452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537"/>
            <a:ext cx="3038258" cy="465292"/>
          </a:xfrm>
          <a:prstGeom prst="rect">
            <a:avLst/>
          </a:prstGeom>
        </p:spPr>
        <p:txBody>
          <a:bodyPr vert="horz" lIns="90416" tIns="45208" rIns="90416" bIns="45208" rtlCol="0" anchor="b"/>
          <a:lstStyle>
            <a:lvl1pPr algn="l">
              <a:defRPr sz="1200"/>
            </a:lvl1pPr>
          </a:lstStyle>
          <a:p>
            <a:endParaRPr lang="en-US"/>
          </a:p>
        </p:txBody>
      </p:sp>
      <p:sp>
        <p:nvSpPr>
          <p:cNvPr id="7" name="Slide Number Placeholder 6"/>
          <p:cNvSpPr>
            <a:spLocks noGrp="1"/>
          </p:cNvSpPr>
          <p:nvPr>
            <p:ph type="sldNum" sz="quarter" idx="5"/>
          </p:nvPr>
        </p:nvSpPr>
        <p:spPr>
          <a:xfrm>
            <a:off x="3970576" y="8829537"/>
            <a:ext cx="3038258" cy="465292"/>
          </a:xfrm>
          <a:prstGeom prst="rect">
            <a:avLst/>
          </a:prstGeom>
        </p:spPr>
        <p:txBody>
          <a:bodyPr vert="horz" lIns="90416" tIns="45208" rIns="90416" bIns="45208" rtlCol="0" anchor="b"/>
          <a:lstStyle>
            <a:lvl1pPr algn="r">
              <a:defRPr sz="1200"/>
            </a:lvl1pPr>
          </a:lstStyle>
          <a:p>
            <a:fld id="{9E4C7263-5E9D-4AEA-870A-D1B46E34D80A}" type="slidenum">
              <a:rPr lang="en-US" smtClean="0"/>
              <a:t>‹#›</a:t>
            </a:fld>
            <a:endParaRPr lang="en-US"/>
          </a:p>
        </p:txBody>
      </p:sp>
    </p:spTree>
    <p:extLst>
      <p:ext uri="{BB962C8B-B14F-4D97-AF65-F5344CB8AC3E}">
        <p14:creationId xmlns:p14="http://schemas.microsoft.com/office/powerpoint/2010/main" val="878568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SoHcfN9zxr0"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C7263-5E9D-4AEA-870A-D1B46E34D80A}" type="slidenum">
              <a:rPr lang="en-US" smtClean="0"/>
              <a:t>1</a:t>
            </a:fld>
            <a:endParaRPr lang="en-US"/>
          </a:p>
        </p:txBody>
      </p:sp>
    </p:spTree>
    <p:extLst>
      <p:ext uri="{BB962C8B-B14F-4D97-AF65-F5344CB8AC3E}">
        <p14:creationId xmlns:p14="http://schemas.microsoft.com/office/powerpoint/2010/main" val="1912325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Times New Roman" panose="02020603050405020304" pitchFamily="18" charset="0"/>
                <a:cs typeface="Times New Roman" panose="02020603050405020304" pitchFamily="18" charset="0"/>
              </a:rPr>
              <a:t>READ:</a:t>
            </a:r>
          </a:p>
          <a:p>
            <a:r>
              <a:rPr lang="en-US" dirty="0">
                <a:latin typeface="Times New Roman" panose="02020603050405020304" pitchFamily="18" charset="0"/>
                <a:cs typeface="Times New Roman" panose="02020603050405020304" pitchFamily="18" charset="0"/>
              </a:rPr>
              <a:t>Parish councils carry out numerous activities under the faith, service and social justice ministries. These incredible achievements are a testament to members’ call to ministry and the spirit of sisterhood, generosity and compassion. </a:t>
            </a:r>
          </a:p>
          <a:p>
            <a:endParaRPr lang="en-US" dirty="0">
              <a:latin typeface="Times New Roman" panose="02020603050405020304" pitchFamily="18" charset="0"/>
              <a:cs typeface="Times New Roman" panose="02020603050405020304" pitchFamily="18" charset="0"/>
            </a:endParaRPr>
          </a:p>
          <a:p>
            <a:pPr marL="226040" indent="-22604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Great initiatives often begin with the voice of one woman. One woman with one idea can motivate others in the parish council and beyond. </a:t>
            </a:r>
            <a:r>
              <a:rPr lang="en-US" b="0" i="0" dirty="0">
                <a:latin typeface="Times New Roman" panose="02020603050405020304" pitchFamily="18" charset="0"/>
                <a:cs typeface="Times New Roman" panose="02020603050405020304" pitchFamily="18" charset="0"/>
              </a:rPr>
              <a:t>Can you give an example of how the voice of one woman in your council ignited a project? </a:t>
            </a:r>
            <a:r>
              <a:rPr lang="en-US" b="0" i="1" dirty="0">
                <a:latin typeface="Times New Roman" panose="02020603050405020304" pitchFamily="18" charset="0"/>
                <a:cs typeface="Times New Roman" panose="02020603050405020304" pitchFamily="18" charset="0"/>
              </a:rPr>
              <a:t>Allow time for answers but have an example ready yourself.</a:t>
            </a:r>
          </a:p>
          <a:p>
            <a:pPr marL="171450" indent="-171450">
              <a:buFont typeface="Arial" panose="020B0604020202020204" pitchFamily="34" charset="0"/>
              <a:buChar char="•"/>
            </a:pPr>
            <a:endParaRPr lang="en-US" b="0" dirty="0">
              <a:latin typeface="Times New Roman" panose="02020603050405020304" pitchFamily="18" charset="0"/>
              <a:cs typeface="Times New Roman" panose="02020603050405020304" pitchFamily="18" charset="0"/>
            </a:endParaRPr>
          </a:p>
          <a:p>
            <a:pPr marL="226040" indent="-226040" defTabSz="904159">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Once members have come forward with their interests and passions, it is time to ignite the flame of those passions!</a:t>
            </a:r>
          </a:p>
          <a:p>
            <a:pPr marL="0" indent="0" defTabSz="904159">
              <a:buFont typeface="Arial" panose="020B0604020202020204" pitchFamily="34" charset="0"/>
              <a:buNone/>
              <a:defRPr/>
            </a:pPr>
            <a:endParaRPr lang="en-US" dirty="0">
              <a:latin typeface="Times New Roman" panose="02020603050405020304" pitchFamily="18" charset="0"/>
              <a:cs typeface="Times New Roman" panose="02020603050405020304" pitchFamily="18" charset="0"/>
            </a:endParaRPr>
          </a:p>
          <a:p>
            <a:pPr marL="226040" indent="-226040" defTabSz="904159">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Members may need some guidance on the types of projects they can undertake. It is good to guide them with a focus on the League’s core values: faith—following Catholic teaching, service—local, national and international and social justice—actively involved in society.</a:t>
            </a:r>
          </a:p>
          <a:p>
            <a:pPr defTabSz="904159">
              <a:defRPr/>
            </a:pPr>
            <a:endParaRPr lang="en-US" dirty="0">
              <a:latin typeface="Times New Roman" panose="02020603050405020304" pitchFamily="18" charset="0"/>
              <a:cs typeface="Times New Roman" panose="02020603050405020304" pitchFamily="18" charset="0"/>
            </a:endParaRPr>
          </a:p>
          <a:p>
            <a:pPr defTabSz="904159">
              <a:defRPr/>
            </a:pPr>
            <a:r>
              <a:rPr lang="en-US" dirty="0">
                <a:latin typeface="Times New Roman" panose="02020603050405020304" pitchFamily="18" charset="0"/>
                <a:cs typeface="Times New Roman" panose="02020603050405020304" pitchFamily="18" charset="0"/>
              </a:rPr>
              <a:t>Sometimes it may be hard for members to be enthusiastic about a project they do not understand. It will help if the person leading it takes time to explain the project thoroughly and why they are passionate about it. </a:t>
            </a:r>
          </a:p>
          <a:p>
            <a:pPr defTabSz="904159">
              <a:defRPr/>
            </a:pPr>
            <a:endParaRPr lang="en-CA" dirty="0">
              <a:latin typeface="Times New Roman" panose="02020603050405020304" pitchFamily="18" charset="0"/>
              <a:cs typeface="Times New Roman" panose="02020603050405020304" pitchFamily="18" charset="0"/>
            </a:endParaRPr>
          </a:p>
          <a:p>
            <a:pPr defTabSz="904159">
              <a:defRPr/>
            </a:pPr>
            <a:r>
              <a:rPr lang="en-US" dirty="0">
                <a:latin typeface="Times New Roman" panose="02020603050405020304" pitchFamily="18" charset="0"/>
                <a:cs typeface="Times New Roman" panose="02020603050405020304" pitchFamily="18" charset="0"/>
              </a:rPr>
              <a:t>Deacon Keith </a:t>
            </a:r>
            <a:r>
              <a:rPr lang="en-US" dirty="0" err="1">
                <a:latin typeface="Times New Roman" panose="02020603050405020304" pitchFamily="18" charset="0"/>
                <a:cs typeface="Times New Roman" panose="02020603050405020304" pitchFamily="18" charset="0"/>
              </a:rPr>
              <a:t>Strohm</a:t>
            </a:r>
            <a:r>
              <a:rPr lang="en-US" dirty="0">
                <a:latin typeface="Times New Roman" panose="02020603050405020304" pitchFamily="18" charset="0"/>
                <a:cs typeface="Times New Roman" panose="02020603050405020304" pitchFamily="18" charset="0"/>
              </a:rPr>
              <a:t> writes about this in the book, </a:t>
            </a:r>
            <a:r>
              <a:rPr lang="en-US" i="1" dirty="0">
                <a:latin typeface="Times New Roman" panose="02020603050405020304" pitchFamily="18" charset="0"/>
                <a:cs typeface="Times New Roman" panose="02020603050405020304" pitchFamily="18" charset="0"/>
              </a:rPr>
              <a:t>Ablaze: 5 Essential Paradigm Shifts for Parish Renewal:</a:t>
            </a:r>
            <a:r>
              <a:rPr lang="en-US" dirty="0">
                <a:latin typeface="Times New Roman" panose="02020603050405020304" pitchFamily="18" charset="0"/>
                <a:cs typeface="Times New Roman" panose="02020603050405020304" pitchFamily="18" charset="0"/>
              </a:rPr>
              <a:t> “Jesus invested himself particularly in twelve men, producing divine fruit within them. These men, in turn, spent their lives being Jesus for others, investing themselves and producing divine fruit through the power of the Holy Spirit.”</a:t>
            </a:r>
            <a:endParaRPr lang="en-CA"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E4C7263-5E9D-4AEA-870A-D1B46E34D80A}" type="slidenum">
              <a:rPr lang="en-US" smtClean="0"/>
              <a:t>10</a:t>
            </a:fld>
            <a:endParaRPr lang="en-US"/>
          </a:p>
        </p:txBody>
      </p:sp>
    </p:spTree>
    <p:extLst>
      <p:ext uri="{BB962C8B-B14F-4D97-AF65-F5344CB8AC3E}">
        <p14:creationId xmlns:p14="http://schemas.microsoft.com/office/powerpoint/2010/main" val="907190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latin typeface="Times New Roman" panose="02020603050405020304" pitchFamily="18" charset="0"/>
                <a:cs typeface="Times New Roman" panose="02020603050405020304" pitchFamily="18" charset="0"/>
              </a:rPr>
              <a:t>Read the reflection statement, then pause to give participants time to think.</a:t>
            </a:r>
          </a:p>
          <a:p>
            <a:endParaRPr lang="en-US" i="1" dirty="0">
              <a:latin typeface="Times New Roman" panose="02020603050405020304" pitchFamily="18" charset="0"/>
              <a:cs typeface="Times New Roman" panose="02020603050405020304" pitchFamily="18" charset="0"/>
            </a:endParaRPr>
          </a:p>
          <a:p>
            <a:r>
              <a:rPr lang="en-US" b="1" i="1" dirty="0">
                <a:latin typeface="Times New Roman" panose="02020603050405020304" pitchFamily="18" charset="0"/>
                <a:cs typeface="Times New Roman" panose="02020603050405020304" pitchFamily="18" charset="0"/>
              </a:rPr>
              <a:t>READ:</a:t>
            </a:r>
          </a:p>
          <a:p>
            <a:r>
              <a:rPr lang="en-US" dirty="0">
                <a:latin typeface="Times New Roman" panose="02020603050405020304" pitchFamily="18" charset="0"/>
                <a:cs typeface="Times New Roman" panose="02020603050405020304" pitchFamily="18" charset="0"/>
              </a:rPr>
              <a:t>Take a few moments to reflect on what your interest or passion is. Then, share your interest or passion with the larger group.</a:t>
            </a:r>
          </a:p>
          <a:p>
            <a:pPr marL="171450" indent="-1714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Depending on the number of participants, members could be divided into smaller groups of three or four for reflection and discussion.</a:t>
            </a:r>
          </a:p>
          <a:p>
            <a:r>
              <a:rPr lang="en-US" i="1" dirty="0">
                <a:latin typeface="Times New Roman" panose="02020603050405020304" pitchFamily="18" charset="0"/>
                <a:cs typeface="Times New Roman" panose="02020603050405020304" pitchFamily="18" charset="0"/>
              </a:rPr>
              <a:t>If presenting online, you may wish to use breakout rooms.</a:t>
            </a:r>
          </a:p>
          <a:p>
            <a:endParaRPr lang="en-US"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a:t>
            </a:r>
          </a:p>
          <a:p>
            <a:r>
              <a:rPr lang="en-US" i="1" dirty="0">
                <a:latin typeface="Times New Roman" panose="02020603050405020304" pitchFamily="18" charset="0"/>
                <a:cs typeface="Times New Roman" panose="02020603050405020304" pitchFamily="18" charset="0"/>
              </a:rPr>
              <a:t>Image source: PowerPoint Stock Images</a:t>
            </a:r>
            <a:endParaRPr lang="en-CA"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E4C7263-5E9D-4AEA-870A-D1B46E34D80A}" type="slidenum">
              <a:rPr lang="en-US" smtClean="0"/>
              <a:t>11</a:t>
            </a:fld>
            <a:endParaRPr lang="en-US"/>
          </a:p>
        </p:txBody>
      </p:sp>
    </p:spTree>
    <p:extLst>
      <p:ext uri="{BB962C8B-B14F-4D97-AF65-F5344CB8AC3E}">
        <p14:creationId xmlns:p14="http://schemas.microsoft.com/office/powerpoint/2010/main" val="1586784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Times New Roman" panose="02020603050405020304" pitchFamily="18" charset="0"/>
                <a:cs typeface="Times New Roman" panose="02020603050405020304" pitchFamily="18" charset="0"/>
              </a:rPr>
              <a:t>READ:</a:t>
            </a:r>
          </a:p>
          <a:p>
            <a:r>
              <a:rPr lang="en-US" dirty="0">
                <a:latin typeface="Times New Roman" panose="02020603050405020304" pitchFamily="18" charset="0"/>
                <a:cs typeface="Times New Roman" panose="02020603050405020304" pitchFamily="18" charset="0"/>
              </a:rPr>
              <a:t>The key idea of engaging members is to be open to new possibilities. Even if a project or activity was unsuccessful at one time, it could be tried again. A project occurring at a different time and with new people can take on a new life. Be open to new ideas. If members want to try something new, that is fantastic and could re-invigorate the council.</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How does one cultivate relationships among council members? As explained in the quote, members need to “meet people where they are, listen wholeheartedly, share the essential core of the gospel message, and pray with others.” This may involve organizing activities during or outside of regular council meetings where members get to know each other personally but within the context of growing in their faith.</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There are different personality types—not all women feel comfortable joining a new group or table without an invitation. At council meetings and other events, try to have members sit with different women each time to develop new friendships. Be joyful in your interactions with others. Remember the expression, “No one wants to get on the Titanic!”</a:t>
            </a:r>
          </a:p>
          <a:p>
            <a:endParaRPr lang="en-CA"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CA" dirty="0">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CA" dirty="0">
                <a:latin typeface="Times New Roman" panose="02020603050405020304" pitchFamily="18" charset="0"/>
                <a:cs typeface="Times New Roman" panose="02020603050405020304" pitchFamily="18" charset="0"/>
              </a:rPr>
              <a:t>Image source: </a:t>
            </a:r>
            <a:r>
              <a:rPr lang="en-US" b="0" i="0" dirty="0">
                <a:solidFill>
                  <a:srgbClr val="959595"/>
                </a:solidFill>
                <a:effectLst/>
                <a:latin typeface="Arial" panose="020B0604020202020204" pitchFamily="34" charset="0"/>
              </a:rPr>
              <a:t>Teamwork by </a:t>
            </a:r>
            <a:r>
              <a:rPr lang="en-US" b="0" i="0" dirty="0">
                <a:solidFill>
                  <a:srgbClr val="666666"/>
                </a:solidFill>
                <a:effectLst/>
                <a:latin typeface="Source Sans Pro" panose="020B0503030403020204" pitchFamily="34" charset="0"/>
              </a:rPr>
              <a:t>Nick </a:t>
            </a:r>
            <a:r>
              <a:rPr lang="en-US" b="0" i="0" dirty="0" err="1">
                <a:solidFill>
                  <a:srgbClr val="666666"/>
                </a:solidFill>
                <a:effectLst/>
                <a:latin typeface="Source Sans Pro" panose="020B0503030403020204" pitchFamily="34" charset="0"/>
              </a:rPr>
              <a:t>Youngson</a:t>
            </a:r>
            <a:r>
              <a:rPr lang="en-US" b="0" i="0" dirty="0">
                <a:solidFill>
                  <a:srgbClr val="666666"/>
                </a:solidFill>
                <a:effectLst/>
                <a:latin typeface="Source Sans Pro" panose="020B0503030403020204" pitchFamily="34" charset="0"/>
              </a:rPr>
              <a:t> (nyphotographic.com/), License: </a:t>
            </a:r>
            <a:r>
              <a:rPr lang="en-CA" dirty="0"/>
              <a:t>Creative Commons 3 (creativecommons.org/licenses/by-</a:t>
            </a:r>
            <a:r>
              <a:rPr lang="en-CA" dirty="0" err="1"/>
              <a:t>sa</a:t>
            </a:r>
            <a:r>
              <a:rPr lang="en-CA" dirty="0"/>
              <a:t>/3.0/), </a:t>
            </a:r>
            <a:r>
              <a:rPr lang="en-US" b="0" i="0" dirty="0">
                <a:solidFill>
                  <a:srgbClr val="666666"/>
                </a:solidFill>
                <a:effectLst/>
                <a:latin typeface="Source Sans Pro" panose="020B0503030403020204" pitchFamily="34" charset="0"/>
              </a:rPr>
              <a:t>Attribution: Alpha Stock Images (alphastockimages.com/), Original Image: picpedia.org/chalkboard/t/teamwork.html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9E4C7263-5E9D-4AEA-870A-D1B46E34D80A}" type="slidenum">
              <a:rPr lang="en-US" smtClean="0"/>
              <a:t>12</a:t>
            </a:fld>
            <a:endParaRPr lang="en-US"/>
          </a:p>
        </p:txBody>
      </p:sp>
    </p:spTree>
    <p:extLst>
      <p:ext uri="{BB962C8B-B14F-4D97-AF65-F5344CB8AC3E}">
        <p14:creationId xmlns:p14="http://schemas.microsoft.com/office/powerpoint/2010/main" val="900940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i="1" dirty="0">
                <a:latin typeface="Times New Roman" panose="02020603050405020304" pitchFamily="18" charset="0"/>
                <a:cs typeface="Times New Roman" panose="02020603050405020304" pitchFamily="18" charset="0"/>
              </a:rPr>
              <a:t>READ:</a:t>
            </a:r>
          </a:p>
          <a:p>
            <a:pPr marL="228600" indent="-228600">
              <a:buFont typeface="+mj-lt"/>
              <a:buAutoNum type="arabicPeriod"/>
            </a:pPr>
            <a:r>
              <a:rPr lang="en-US" dirty="0">
                <a:latin typeface="Times New Roman" panose="02020603050405020304" pitchFamily="18" charset="0"/>
                <a:cs typeface="Times New Roman" panose="02020603050405020304" pitchFamily="18" charset="0"/>
              </a:rPr>
              <a:t>Congratulations! Relationships have been built, passions ignited, and projects completed. The council has stepped out into the deep. What is next?</a:t>
            </a:r>
          </a:p>
          <a:p>
            <a:pPr marL="228600" indent="-228600">
              <a:buFont typeface="+mj-lt"/>
              <a:buAutoNum type="arabicPeriod"/>
            </a:pPr>
            <a:endParaRPr lang="en-US" dirty="0">
              <a:latin typeface="Times New Roman" panose="02020603050405020304" pitchFamily="18" charset="0"/>
              <a:cs typeface="Times New Roman" panose="02020603050405020304" pitchFamily="18" charset="0"/>
            </a:endParaRPr>
          </a:p>
          <a:p>
            <a:pPr marL="228600" indent="-228600">
              <a:buFont typeface="+mj-lt"/>
              <a:buAutoNum type="arabicPeriod"/>
            </a:pPr>
            <a:r>
              <a:rPr lang="en-US" dirty="0">
                <a:latin typeface="Times New Roman" panose="02020603050405020304" pitchFamily="18" charset="0"/>
                <a:cs typeface="Times New Roman" panose="02020603050405020304" pitchFamily="18" charset="0"/>
              </a:rPr>
              <a:t>Celebrate and rejoice! Celebrate setting goals and achieving them. Recognize and congratulate members and the team for milestones and achievements. Celebrate service, membership, fundraising goals and other accomplishments. Recognition helps people feel good about their achievements, gives them credit for their work and increases motivation and commitment to support the next goal. Public recognition promotes good public relations. The council will see a domino effect of how those who lead projects draw in other members to help. It is a great way to engage members who are talented but timid to step up. There are many ways to show appreciation to members.</a:t>
            </a:r>
          </a:p>
          <a:p>
            <a:pPr marL="228600" indent="-228600">
              <a:buFont typeface="+mj-lt"/>
              <a:buAutoNum type="arabicPeriod"/>
            </a:pPr>
            <a:endParaRPr lang="en-US" dirty="0">
              <a:latin typeface="Times New Roman" panose="02020603050405020304" pitchFamily="18" charset="0"/>
              <a:cs typeface="Times New Roman" panose="02020603050405020304" pitchFamily="18" charset="0"/>
            </a:endParaRPr>
          </a:p>
          <a:p>
            <a:pPr marL="228600" indent="-228600">
              <a:buFont typeface="+mj-lt"/>
              <a:buAutoNum type="arabicPeriod"/>
            </a:pPr>
            <a:r>
              <a:rPr lang="en-US" dirty="0">
                <a:latin typeface="Times New Roman" panose="02020603050405020304" pitchFamily="18" charset="0"/>
                <a:cs typeface="Times New Roman" panose="02020603050405020304" pitchFamily="18" charset="0"/>
              </a:rPr>
              <a:t>Members are all leaders in the making, and with help and encouragement from their League sisters, there is no telling how much they will bloom and grow in the future.</a:t>
            </a:r>
            <a:r>
              <a:rPr lang="en-CA"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Members who feel welcomed, valued and appreciated become more engaged—and engaged members make councils flourish!</a:t>
            </a:r>
          </a:p>
          <a:p>
            <a:pPr marL="226040" indent="-226040">
              <a:buAutoNum type="arabicPeriod"/>
            </a:pPr>
            <a:endParaRPr lang="en-CA" dirty="0">
              <a:latin typeface="Times New Roman" panose="02020603050405020304" pitchFamily="18" charset="0"/>
              <a:cs typeface="Times New Roman" panose="02020603050405020304" pitchFamily="18" charset="0"/>
            </a:endParaRPr>
          </a:p>
          <a:p>
            <a:pPr marL="0" indent="0">
              <a:buNone/>
            </a:pPr>
            <a:r>
              <a:rPr lang="en-CA" i="1" dirty="0">
                <a:latin typeface="Times New Roman" panose="02020603050405020304" pitchFamily="18" charset="0"/>
                <a:cs typeface="Times New Roman" panose="02020603050405020304" pitchFamily="18" charset="0"/>
              </a:rPr>
              <a:t>---</a:t>
            </a:r>
          </a:p>
          <a:p>
            <a:pPr marL="0" indent="0">
              <a:buNone/>
            </a:pPr>
            <a:r>
              <a:rPr lang="en-CA" i="1" dirty="0">
                <a:latin typeface="Times New Roman" panose="02020603050405020304" pitchFamily="18" charset="0"/>
                <a:cs typeface="Times New Roman" panose="02020603050405020304" pitchFamily="18" charset="0"/>
              </a:rPr>
              <a:t>Image source: encrypted-tbn0.gstatic.com/images?q=tbn:ANd9GcR3nhkkz6uhxgiZyD8iepWY-iHXYuODFrPtoQ&amp;usqp=CAU</a:t>
            </a:r>
          </a:p>
        </p:txBody>
      </p:sp>
      <p:sp>
        <p:nvSpPr>
          <p:cNvPr id="4" name="Slide Number Placeholder 3"/>
          <p:cNvSpPr>
            <a:spLocks noGrp="1"/>
          </p:cNvSpPr>
          <p:nvPr>
            <p:ph type="sldNum" sz="quarter" idx="5"/>
          </p:nvPr>
        </p:nvSpPr>
        <p:spPr/>
        <p:txBody>
          <a:bodyPr/>
          <a:lstStyle/>
          <a:p>
            <a:fld id="{9E4C7263-5E9D-4AEA-870A-D1B46E34D80A}" type="slidenum">
              <a:rPr lang="en-US" smtClean="0"/>
              <a:t>13</a:t>
            </a:fld>
            <a:endParaRPr lang="en-US"/>
          </a:p>
        </p:txBody>
      </p:sp>
    </p:spTree>
    <p:extLst>
      <p:ext uri="{BB962C8B-B14F-4D97-AF65-F5344CB8AC3E}">
        <p14:creationId xmlns:p14="http://schemas.microsoft.com/office/powerpoint/2010/main" val="954401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defRPr/>
            </a:pPr>
            <a:r>
              <a:rPr lang="en-US" b="1" i="1" dirty="0">
                <a:latin typeface="Times New Roman" panose="02020603050405020304" pitchFamily="18" charset="0"/>
                <a:cs typeface="Times New Roman" panose="02020603050405020304" pitchFamily="18" charset="0"/>
              </a:rPr>
              <a:t>READ:</a:t>
            </a:r>
          </a:p>
          <a:p>
            <a:pPr defTabSz="904159">
              <a:defRPr/>
            </a:pPr>
            <a:r>
              <a:rPr lang="en-US" dirty="0">
                <a:latin typeface="Times New Roman" panose="02020603050405020304" pitchFamily="18" charset="0"/>
                <a:cs typeface="Times New Roman" panose="02020603050405020304" pitchFamily="18" charset="0"/>
              </a:rPr>
              <a:t>Members who feel welcomed, valued and appreciated become more engaged—and engaged members make councils flourish!</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book, </a:t>
            </a:r>
            <a:r>
              <a:rPr lang="en-US" i="1" dirty="0">
                <a:latin typeface="Times New Roman" panose="02020603050405020304" pitchFamily="18" charset="0"/>
                <a:cs typeface="Times New Roman" panose="02020603050405020304" pitchFamily="18" charset="0"/>
              </a:rPr>
              <a:t>The 5 Languages of Appreciation in the Workplace: Empowering Organizations by Encouraging People </a:t>
            </a:r>
            <a:r>
              <a:rPr lang="en-US" dirty="0">
                <a:latin typeface="Times New Roman" panose="02020603050405020304" pitchFamily="18" charset="0"/>
                <a:cs typeface="Times New Roman" panose="02020603050405020304" pitchFamily="18" charset="0"/>
              </a:rPr>
              <a:t>by Gary Chapman and Paul White suggests different ways we might show appreciation:</a:t>
            </a:r>
          </a:p>
          <a:p>
            <a:endParaRPr lang="en-US" dirty="0">
              <a:latin typeface="Times New Roman" panose="02020603050405020304" pitchFamily="18" charset="0"/>
              <a:cs typeface="Times New Roman" panose="02020603050405020304" pitchFamily="18" charset="0"/>
            </a:endParaRPr>
          </a:p>
          <a:p>
            <a:pPr marL="228600" indent="-228600">
              <a:buFont typeface="+mj-lt"/>
              <a:buAutoNum type="arabicPeriod"/>
            </a:pPr>
            <a:r>
              <a:rPr lang="en-US" dirty="0">
                <a:latin typeface="Times New Roman" panose="02020603050405020304" pitchFamily="18" charset="0"/>
                <a:cs typeface="Times New Roman" panose="02020603050405020304" pitchFamily="18" charset="0"/>
              </a:rPr>
              <a:t>Words of Affirmation: The member is thanked and acknowledged for her contributions. Some members like to be thanked publicly, while others prefer a private telephone call or conversation.</a:t>
            </a:r>
          </a:p>
          <a:p>
            <a:pPr marL="228600" indent="-228600">
              <a:buFont typeface="+mj-lt"/>
              <a:buAutoNum type="arabicPeriod"/>
            </a:pPr>
            <a:endParaRPr lang="en-US" dirty="0">
              <a:latin typeface="Times New Roman" panose="02020603050405020304" pitchFamily="18" charset="0"/>
              <a:cs typeface="Times New Roman" panose="02020603050405020304" pitchFamily="18" charset="0"/>
            </a:endParaRPr>
          </a:p>
          <a:p>
            <a:pPr marL="228600" indent="-228600">
              <a:buFont typeface="+mj-lt"/>
              <a:buAutoNum type="arabicPeriod"/>
            </a:pPr>
            <a:r>
              <a:rPr lang="en-US" dirty="0">
                <a:latin typeface="Times New Roman" panose="02020603050405020304" pitchFamily="18" charset="0"/>
                <a:cs typeface="Times New Roman" panose="02020603050405020304" pitchFamily="18" charset="0"/>
              </a:rPr>
              <a:t>Quality Time: The member feels appreciated when people spend time with her on a personal level, such as being taken out for coffee or spending time with her in prayer.</a:t>
            </a:r>
          </a:p>
          <a:p>
            <a:pPr marL="226040" indent="-226040">
              <a:buAutoNum type="arabicPeriod" startAt="3"/>
            </a:pPr>
            <a:endParaRPr lang="en-US" dirty="0">
              <a:latin typeface="Times New Roman" panose="02020603050405020304" pitchFamily="18" charset="0"/>
              <a:cs typeface="Times New Roman" panose="02020603050405020304" pitchFamily="18" charset="0"/>
            </a:endParaRPr>
          </a:p>
          <a:p>
            <a:pPr marL="226040" indent="-226040">
              <a:buAutoNum type="arabicPeriod" startAt="3"/>
            </a:pPr>
            <a:r>
              <a:rPr lang="en-US" dirty="0">
                <a:latin typeface="Times New Roman" panose="02020603050405020304" pitchFamily="18" charset="0"/>
                <a:cs typeface="Times New Roman" panose="02020603050405020304" pitchFamily="18" charset="0"/>
              </a:rPr>
              <a:t>Acts of Service: The member feels appreciated when people help her with her project or do something special, such as offering to drive her to a council meeting. </a:t>
            </a:r>
          </a:p>
          <a:p>
            <a:pPr marL="226040" indent="-226040">
              <a:buAutoNum type="arabicPeriod" startAt="4"/>
            </a:pPr>
            <a:endParaRPr lang="en-US" dirty="0">
              <a:latin typeface="Times New Roman" panose="02020603050405020304" pitchFamily="18" charset="0"/>
              <a:cs typeface="Times New Roman" panose="02020603050405020304" pitchFamily="18" charset="0"/>
            </a:endParaRPr>
          </a:p>
          <a:p>
            <a:pPr marL="226040" indent="-226040">
              <a:buAutoNum type="arabicPeriod" startAt="4"/>
            </a:pPr>
            <a:r>
              <a:rPr lang="en-US" dirty="0">
                <a:latin typeface="Times New Roman" panose="02020603050405020304" pitchFamily="18" charset="0"/>
                <a:cs typeface="Times New Roman" panose="02020603050405020304" pitchFamily="18" charset="0"/>
              </a:rPr>
              <a:t>Physical Touch: The member may appreciate a hug or handshake more than public recognition or a tangible gift. After all, the League is famous for its hugs… but always remember to ask if you can hug or touch someone before doing so. </a:t>
            </a:r>
          </a:p>
          <a:p>
            <a:pPr marL="226040" indent="-226040">
              <a:buAutoNum type="arabicPeriod" startAt="5"/>
            </a:pPr>
            <a:endParaRPr lang="en-US" dirty="0">
              <a:latin typeface="Times New Roman" panose="02020603050405020304" pitchFamily="18" charset="0"/>
              <a:cs typeface="Times New Roman" panose="02020603050405020304" pitchFamily="18" charset="0"/>
            </a:endParaRPr>
          </a:p>
          <a:p>
            <a:pPr marL="226040" indent="-226040">
              <a:buAutoNum type="arabicPeriod" startAt="5"/>
            </a:pPr>
            <a:r>
              <a:rPr lang="en-US" dirty="0">
                <a:latin typeface="Times New Roman" panose="02020603050405020304" pitchFamily="18" charset="0"/>
                <a:cs typeface="Times New Roman" panose="02020603050405020304" pitchFamily="18" charset="0"/>
              </a:rPr>
              <a:t>Tangible Gifts: The national office has many gifts to choose from, such as rosaries, pens and notepads. Exemplary service, especially over many years, can be recognized with the maple leaf service pin or a pin acknowledging years of service. A gift does not have to be costly to show gratitude. It is possible to show appreciation with homemade gifts as well. </a:t>
            </a:r>
          </a:p>
          <a:p>
            <a:endParaRPr lang="en-US" b="0" dirty="0">
              <a:latin typeface="Times New Roman" panose="02020603050405020304" pitchFamily="18" charset="0"/>
              <a:cs typeface="Times New Roman" panose="02020603050405020304" pitchFamily="18" charset="0"/>
            </a:endParaRPr>
          </a:p>
          <a:p>
            <a:r>
              <a:rPr lang="en-US" b="0" i="1" dirty="0">
                <a:latin typeface="Times New Roman" panose="02020603050405020304" pitchFamily="18" charset="0"/>
                <a:cs typeface="Times New Roman" panose="02020603050405020304" pitchFamily="18" charset="0"/>
              </a:rPr>
              <a:t>At this point, you may want to ask participants to share ideas on when and how there might be an opportunity to show appreciation.  </a:t>
            </a:r>
            <a:endParaRPr lang="en-US" b="0" dirty="0">
              <a:latin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9E4C7263-5E9D-4AEA-870A-D1B46E34D80A}" type="slidenum">
              <a:rPr lang="en-US" smtClean="0"/>
              <a:t>14</a:t>
            </a:fld>
            <a:endParaRPr lang="en-US"/>
          </a:p>
        </p:txBody>
      </p:sp>
    </p:spTree>
    <p:extLst>
      <p:ext uri="{BB962C8B-B14F-4D97-AF65-F5344CB8AC3E}">
        <p14:creationId xmlns:p14="http://schemas.microsoft.com/office/powerpoint/2010/main" val="3595185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1" dirty="0">
                <a:latin typeface="Times New Roman" panose="02020603050405020304" pitchFamily="18" charset="0"/>
                <a:cs typeface="Times New Roman" panose="02020603050405020304" pitchFamily="18" charset="0"/>
              </a:rPr>
              <a:t>READ:</a:t>
            </a:r>
          </a:p>
          <a:p>
            <a:r>
              <a:rPr lang="en-US" dirty="0">
                <a:latin typeface="Times New Roman" panose="02020603050405020304" pitchFamily="18" charset="0"/>
                <a:cs typeface="Times New Roman" panose="02020603050405020304" pitchFamily="18" charset="0"/>
              </a:rPr>
              <a:t>The New Member Information Form in the </a:t>
            </a:r>
            <a:r>
              <a:rPr lang="en-US" i="1" dirty="0">
                <a:latin typeface="Times New Roman" panose="02020603050405020304" pitchFamily="18" charset="0"/>
                <a:cs typeface="Times New Roman" panose="02020603050405020304" pitchFamily="18" charset="0"/>
              </a:rPr>
              <a:t>Welcome Program </a:t>
            </a:r>
            <a:r>
              <a:rPr lang="en-US" dirty="0">
                <a:latin typeface="Times New Roman" panose="02020603050405020304" pitchFamily="18" charset="0"/>
                <a:cs typeface="Times New Roman" panose="02020603050405020304" pitchFamily="18" charset="0"/>
              </a:rPr>
              <a:t>has a section called “A Little Bit More About You.” This section will help provide an idea of what type of recognition a member may prefer, which should be noted on her form.</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Spiritual and personal growth are to be celebrated as well. Be grateful for any projects undertaken by council members. This is an opportunity to plant seeds of love, hope, encouragement and faith. Members are all leaders in the making, and with help and encouragement from their League sisters, there is no telling how much they will bloom and grow in the future.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Members who feel welcomed, valued and appreciated become more engaged—and engaged members make councils flourish! It is essential to recognize and communicate appreciation to each other and, more importantly, that members feel appreciated. Members all have a role in communicating hospitality, welcome, encouragement and gratitude to their League sisters. It is crucial that leaders share appreciation with their team and equally important that members express it to each other. Together, they can lead the way to more engaged members and vibrant councils. </a:t>
            </a:r>
          </a:p>
          <a:p>
            <a:endParaRPr lang="en-US" dirty="0"/>
          </a:p>
        </p:txBody>
      </p:sp>
      <p:sp>
        <p:nvSpPr>
          <p:cNvPr id="4" name="Slide Number Placeholder 3"/>
          <p:cNvSpPr>
            <a:spLocks noGrp="1"/>
          </p:cNvSpPr>
          <p:nvPr>
            <p:ph type="sldNum" sz="quarter" idx="5"/>
          </p:nvPr>
        </p:nvSpPr>
        <p:spPr/>
        <p:txBody>
          <a:bodyPr/>
          <a:lstStyle/>
          <a:p>
            <a:fld id="{9E4C7263-5E9D-4AEA-870A-D1B46E34D80A}" type="slidenum">
              <a:rPr lang="en-US" smtClean="0"/>
              <a:t>15</a:t>
            </a:fld>
            <a:endParaRPr lang="en-US"/>
          </a:p>
        </p:txBody>
      </p:sp>
    </p:spTree>
    <p:extLst>
      <p:ext uri="{BB962C8B-B14F-4D97-AF65-F5344CB8AC3E}">
        <p14:creationId xmlns:p14="http://schemas.microsoft.com/office/powerpoint/2010/main" val="3243220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defRPr/>
            </a:pPr>
            <a:r>
              <a:rPr lang="en-US" b="1" i="1" dirty="0">
                <a:latin typeface="Times New Roman" panose="02020603050405020304" pitchFamily="18" charset="0"/>
                <a:cs typeface="Times New Roman" panose="02020603050405020304" pitchFamily="18" charset="0"/>
              </a:rPr>
              <a:t>READ:</a:t>
            </a:r>
          </a:p>
          <a:p>
            <a:pPr marL="226040" indent="-226040" defTabSz="904159">
              <a:buFontTx/>
              <a:buAutoNum type="arabicPeriod"/>
              <a:defRPr/>
            </a:pPr>
            <a:r>
              <a:rPr lang="en-US" dirty="0">
                <a:latin typeface="Times New Roman" panose="02020603050405020304" pitchFamily="18" charset="0"/>
                <a:cs typeface="Times New Roman" panose="02020603050405020304" pitchFamily="18" charset="0"/>
              </a:rPr>
              <a:t>What challenges might the council face when taking on new projects or initiatives? Members’ lives are busy, and finding time for activities is often difficult!</a:t>
            </a:r>
          </a:p>
          <a:p>
            <a:pPr marL="226040" indent="-226040" defTabSz="904159">
              <a:buFontTx/>
              <a:buAutoNum type="arabicPeriod"/>
              <a:defRPr/>
            </a:pPr>
            <a:endParaRPr lang="en-US" dirty="0">
              <a:latin typeface="Times New Roman" panose="02020603050405020304" pitchFamily="18" charset="0"/>
              <a:cs typeface="Times New Roman" panose="02020603050405020304" pitchFamily="18" charset="0"/>
            </a:endParaRPr>
          </a:p>
          <a:p>
            <a:pPr marL="226040" indent="-226040" defTabSz="904159">
              <a:buFontTx/>
              <a:buAutoNum type="arabicPeriod"/>
              <a:defRPr/>
            </a:pPr>
            <a:r>
              <a:rPr lang="en-US" dirty="0">
                <a:latin typeface="Times New Roman" panose="02020603050405020304" pitchFamily="18" charset="0"/>
                <a:cs typeface="Times New Roman" panose="02020603050405020304" pitchFamily="18" charset="0"/>
              </a:rPr>
              <a:t>Tips on What to Do: In 2016 and 2017, Dr. Barbara Parker of Parker Ministries conducted a Delphi study into millennial and older generations’ expectations of women’s ministry. She ultimately stated, “Women’s ministry will need to be organized in small groups, focused on building relationships, and be made available at various times to meet the schedule demands of today’s modern woman.”</a:t>
            </a:r>
          </a:p>
          <a:p>
            <a:pPr marL="226040" indent="-226040" defTabSz="904159">
              <a:buFontTx/>
              <a:buAutoNum type="arabicPeriod"/>
              <a:defRPr/>
            </a:pPr>
            <a:endParaRPr lang="en-US" dirty="0">
              <a:latin typeface="Times New Roman" panose="02020603050405020304" pitchFamily="18" charset="0"/>
              <a:cs typeface="Times New Roman" panose="02020603050405020304" pitchFamily="18" charset="0"/>
            </a:endParaRPr>
          </a:p>
          <a:p>
            <a:pPr marL="226040" indent="-226040" defTabSz="904159">
              <a:buFontTx/>
              <a:buAutoNum type="arabicPeriod"/>
              <a:defRPr/>
            </a:pPr>
            <a:r>
              <a:rPr lang="en-US" dirty="0">
                <a:latin typeface="Times New Roman" panose="02020603050405020304" pitchFamily="18" charset="0"/>
                <a:cs typeface="Times New Roman" panose="02020603050405020304" pitchFamily="18" charset="0"/>
              </a:rPr>
              <a:t>Every council will take a different approach. The key is to find something that works for the council’s membership. Councils may need to adjust meeting times and days to accommodate working women and families. Recognize members can contribute to projects in their own way without the need to attend a meeting. Not all women prefer formal meeting-based participation</a:t>
            </a:r>
            <a:r>
              <a:rPr lang="en-CA"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Members who need assistance could be paired with another member who can help them. </a:t>
            </a:r>
          </a:p>
          <a:p>
            <a:endParaRPr lang="en-CA" dirty="0">
              <a:latin typeface="Times New Roman" panose="02020603050405020304" pitchFamily="18" charset="0"/>
              <a:cs typeface="Times New Roman" panose="02020603050405020304" pitchFamily="18" charset="0"/>
            </a:endParaRPr>
          </a:p>
          <a:p>
            <a:r>
              <a:rPr lang="en-CA" i="1" dirty="0">
                <a:latin typeface="Times New Roman" panose="02020603050405020304" pitchFamily="18" charset="0"/>
                <a:cs typeface="Times New Roman" panose="02020603050405020304" pitchFamily="18" charset="0"/>
              </a:rPr>
              <a:t>---</a:t>
            </a:r>
          </a:p>
          <a:p>
            <a:r>
              <a:rPr lang="en-CA" i="1" dirty="0">
                <a:latin typeface="Times New Roman" panose="02020603050405020304" pitchFamily="18" charset="0"/>
                <a:cs typeface="Times New Roman" panose="02020603050405020304" pitchFamily="18" charset="0"/>
              </a:rPr>
              <a:t>Image source: linkedin.com/pulse/what-you-need-challenge-</a:t>
            </a:r>
            <a:r>
              <a:rPr lang="en-CA" i="1" dirty="0" err="1">
                <a:latin typeface="Times New Roman" panose="02020603050405020304" pitchFamily="18" charset="0"/>
                <a:cs typeface="Times New Roman" panose="02020603050405020304" pitchFamily="18" charset="0"/>
              </a:rPr>
              <a:t>ivan</a:t>
            </a:r>
            <a:r>
              <a:rPr lang="en-CA" i="1" dirty="0">
                <a:latin typeface="Times New Roman" panose="02020603050405020304" pitchFamily="18" charset="0"/>
                <a:cs typeface="Times New Roman" panose="02020603050405020304" pitchFamily="18" charset="0"/>
              </a:rPr>
              <a:t>-</a:t>
            </a:r>
            <a:r>
              <a:rPr lang="en-CA" i="1" dirty="0" err="1">
                <a:latin typeface="Times New Roman" panose="02020603050405020304" pitchFamily="18" charset="0"/>
                <a:cs typeface="Times New Roman" panose="02020603050405020304" pitchFamily="18" charset="0"/>
              </a:rPr>
              <a:t>leon-moresco-jacques</a:t>
            </a:r>
            <a:endParaRPr lang="en-CA"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E4C7263-5E9D-4AEA-870A-D1B46E34D80A}" type="slidenum">
              <a:rPr lang="en-US" smtClean="0"/>
              <a:t>16</a:t>
            </a:fld>
            <a:endParaRPr lang="en-US"/>
          </a:p>
        </p:txBody>
      </p:sp>
    </p:spTree>
    <p:extLst>
      <p:ext uri="{BB962C8B-B14F-4D97-AF65-F5344CB8AC3E}">
        <p14:creationId xmlns:p14="http://schemas.microsoft.com/office/powerpoint/2010/main" val="4132483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defRPr/>
            </a:pPr>
            <a:r>
              <a:rPr lang="en-US" b="1" i="1" dirty="0">
                <a:latin typeface="Times New Roman" panose="02020603050405020304" pitchFamily="18" charset="0"/>
                <a:cs typeface="Times New Roman" panose="02020603050405020304" pitchFamily="18" charset="0"/>
              </a:rPr>
              <a:t>READ:</a:t>
            </a:r>
          </a:p>
          <a:p>
            <a:pPr marL="0" indent="0" defTabSz="904159">
              <a:buFontTx/>
              <a:buNone/>
              <a:defRPr/>
            </a:pPr>
            <a:r>
              <a:rPr lang="en-US" dirty="0">
                <a:latin typeface="Times New Roman" panose="02020603050405020304" pitchFamily="18" charset="0"/>
                <a:cs typeface="Times New Roman" panose="02020603050405020304" pitchFamily="18" charset="0"/>
              </a:rPr>
              <a:t>Not all women prefer formal meeting-based participation. </a:t>
            </a:r>
          </a:p>
          <a:p>
            <a:pPr marL="0" indent="0" defTabSz="904159">
              <a:buFontTx/>
              <a:buNone/>
              <a:defRPr/>
            </a:pPr>
            <a:endParaRPr lang="en-US" dirty="0">
              <a:latin typeface="Times New Roman" panose="02020603050405020304" pitchFamily="18" charset="0"/>
              <a:cs typeface="Times New Roman" panose="02020603050405020304" pitchFamily="18" charset="0"/>
            </a:endParaRPr>
          </a:p>
          <a:p>
            <a:pPr marL="0" indent="0" defTabSz="904159">
              <a:buFontTx/>
              <a:buNone/>
              <a:defRPr/>
            </a:pPr>
            <a:r>
              <a:rPr lang="en-US" dirty="0">
                <a:latin typeface="Times New Roman" panose="02020603050405020304" pitchFamily="18" charset="0"/>
                <a:cs typeface="Times New Roman" panose="02020603050405020304" pitchFamily="18" charset="0"/>
              </a:rPr>
              <a:t>Some prefer casual meetings focusing on project-based activities, independent contributions or specific initiatives. The Project Planning Form (Addendum 1.1 in </a:t>
            </a:r>
            <a:r>
              <a:rPr lang="en-US" i="1" dirty="0">
                <a:latin typeface="Times New Roman" panose="02020603050405020304" pitchFamily="18" charset="0"/>
                <a:cs typeface="Times New Roman" panose="02020603050405020304" pitchFamily="18" charset="0"/>
              </a:rPr>
              <a:t>The Joy of Leadership</a:t>
            </a:r>
            <a:r>
              <a:rPr lang="en-US" dirty="0">
                <a:latin typeface="Times New Roman" panose="02020603050405020304" pitchFamily="18" charset="0"/>
                <a:cs typeface="Times New Roman" panose="02020603050405020304" pitchFamily="18" charset="0"/>
              </a:rPr>
              <a:t>) can help coordinate an activity between members who attend meetings and those who cannot. These members can be approached in person or contacted by telephone with the assurance that the council still supports their ideas, even if thinking outside of the box may be required to see a project through from initiation to completion.</a:t>
            </a:r>
          </a:p>
          <a:p>
            <a:pPr marL="226040" indent="-226040" defTabSz="904159">
              <a:buFontTx/>
              <a:buAutoNum type="arabicPeriod"/>
              <a:defRPr/>
            </a:pPr>
            <a:endParaRPr lang="en-US" dirty="0">
              <a:latin typeface="Times New Roman" panose="02020603050405020304" pitchFamily="18" charset="0"/>
              <a:cs typeface="Times New Roman" panose="02020603050405020304" pitchFamily="18" charset="0"/>
            </a:endParaRPr>
          </a:p>
          <a:p>
            <a:pPr marL="0" indent="0" defTabSz="904159">
              <a:buFontTx/>
              <a:buNone/>
              <a:defRPr/>
            </a:pPr>
            <a:r>
              <a:rPr lang="en-US" dirty="0">
                <a:latin typeface="Times New Roman" panose="02020603050405020304" pitchFamily="18" charset="0"/>
                <a:cs typeface="Times New Roman" panose="02020603050405020304" pitchFamily="18" charset="0"/>
              </a:rPr>
              <a:t>Many members benefit from opportunities where they can work at their own pace, collaborate in small groups, build relationships, develop teamwork and take advantage of technology and social media. They can participate individually from home or collectively in small groups and make valuable contributions. </a:t>
            </a:r>
          </a:p>
          <a:p>
            <a:pPr marL="0" indent="0" defTabSz="904159">
              <a:buFontTx/>
              <a:buNone/>
              <a:defRPr/>
            </a:pPr>
            <a:endParaRPr lang="en-US" dirty="0">
              <a:latin typeface="Times New Roman" panose="02020603050405020304" pitchFamily="18" charset="0"/>
              <a:cs typeface="Times New Roman" panose="02020603050405020304" pitchFamily="18" charset="0"/>
            </a:endParaRPr>
          </a:p>
          <a:p>
            <a:pPr marL="0" indent="0" defTabSz="904159">
              <a:buFontTx/>
              <a:buNone/>
              <a:defRPr/>
            </a:pPr>
            <a:r>
              <a:rPr lang="en-US" dirty="0">
                <a:latin typeface="Times New Roman" panose="02020603050405020304" pitchFamily="18" charset="0"/>
                <a:cs typeface="Times New Roman" panose="02020603050405020304" pitchFamily="18" charset="0"/>
              </a:rPr>
              <a:t>Members with limited time and variable schedules can also add equal value. Rural parish councils may have to adjust meeting times to before or after a weekend mass to reduce the number of times that members travel. </a:t>
            </a:r>
          </a:p>
          <a:p>
            <a:pPr marL="0" indent="0" defTabSz="904159">
              <a:buFontTx/>
              <a:buNone/>
              <a:defRPr/>
            </a:pPr>
            <a:endParaRPr lang="en-US" dirty="0">
              <a:latin typeface="Times New Roman" panose="02020603050405020304" pitchFamily="18" charset="0"/>
              <a:cs typeface="Times New Roman" panose="02020603050405020304" pitchFamily="18" charset="0"/>
            </a:endParaRPr>
          </a:p>
          <a:p>
            <a:pPr marL="0" indent="0" defTabSz="904159">
              <a:buFontTx/>
              <a:buNone/>
              <a:defRPr/>
            </a:pPr>
            <a:r>
              <a:rPr lang="en-US" dirty="0">
                <a:latin typeface="Times New Roman" panose="02020603050405020304" pitchFamily="18" charset="0"/>
                <a:cs typeface="Times New Roman" panose="02020603050405020304" pitchFamily="18" charset="0"/>
              </a:rPr>
              <a:t>Councils may need to hold information sessions on using the Internet and current technologies. Members who need assistance could be paired with another member who can help them. See the </a:t>
            </a:r>
            <a:r>
              <a:rPr lang="en-US" i="1" dirty="0">
                <a:latin typeface="Times New Roman" panose="02020603050405020304" pitchFamily="18" charset="0"/>
                <a:cs typeface="Times New Roman" panose="02020603050405020304" pitchFamily="18" charset="0"/>
              </a:rPr>
              <a:t>Welcome Program </a:t>
            </a:r>
            <a:r>
              <a:rPr lang="en-US" dirty="0">
                <a:latin typeface="Times New Roman" panose="02020603050405020304" pitchFamily="18" charset="0"/>
                <a:cs typeface="Times New Roman" panose="02020603050405020304" pitchFamily="18" charset="0"/>
              </a:rPr>
              <a:t>for more details. </a:t>
            </a:r>
          </a:p>
          <a:p>
            <a:endParaRPr lang="en-CA" dirty="0"/>
          </a:p>
        </p:txBody>
      </p:sp>
      <p:sp>
        <p:nvSpPr>
          <p:cNvPr id="4" name="Slide Number Placeholder 3"/>
          <p:cNvSpPr>
            <a:spLocks noGrp="1"/>
          </p:cNvSpPr>
          <p:nvPr>
            <p:ph type="sldNum" sz="quarter" idx="5"/>
          </p:nvPr>
        </p:nvSpPr>
        <p:spPr/>
        <p:txBody>
          <a:bodyPr/>
          <a:lstStyle/>
          <a:p>
            <a:fld id="{9E4C7263-5E9D-4AEA-870A-D1B46E34D80A}" type="slidenum">
              <a:rPr lang="en-US" smtClean="0"/>
              <a:t>17</a:t>
            </a:fld>
            <a:endParaRPr lang="en-US"/>
          </a:p>
        </p:txBody>
      </p:sp>
    </p:spTree>
    <p:extLst>
      <p:ext uri="{BB962C8B-B14F-4D97-AF65-F5344CB8AC3E}">
        <p14:creationId xmlns:p14="http://schemas.microsoft.com/office/powerpoint/2010/main" val="3428490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Times New Roman" panose="02020603050405020304" pitchFamily="18" charset="0"/>
                <a:cs typeface="Times New Roman" panose="02020603050405020304" pitchFamily="18" charset="0"/>
              </a:rPr>
              <a:t>READ:</a:t>
            </a:r>
          </a:p>
          <a:p>
            <a:pPr marL="0" indent="0">
              <a:buFont typeface="Arial" panose="020B0604020202020204" pitchFamily="34" charset="0"/>
              <a:buNone/>
            </a:pPr>
            <a:r>
              <a:rPr lang="en-US" dirty="0">
                <a:latin typeface="Times New Roman" panose="02020603050405020304" pitchFamily="18" charset="0"/>
                <a:cs typeface="Times New Roman" panose="02020603050405020304" pitchFamily="18" charset="0"/>
              </a:rPr>
              <a:t>Encourage members to get engaged in League ministries! If members have not identified a special project they want to be involved in, start by using available League resources. Suggest members visit the website regularly—it is not just for executive members! </a:t>
            </a:r>
            <a:r>
              <a:rPr lang="en-US" i="1" dirty="0">
                <a:latin typeface="Times New Roman" panose="02020603050405020304" pitchFamily="18" charset="0"/>
                <a:cs typeface="Times New Roman" panose="02020603050405020304" pitchFamily="18" charset="0"/>
              </a:rPr>
              <a:t>The Canadian League </a:t>
            </a:r>
            <a:r>
              <a:rPr lang="en-US" dirty="0">
                <a:latin typeface="Times New Roman" panose="02020603050405020304" pitchFamily="18" charset="0"/>
                <a:cs typeface="Times New Roman" panose="02020603050405020304" pitchFamily="18" charset="0"/>
              </a:rPr>
              <a:t>also carries a wealth of information. Most provincial councils have a social media presence, such as websites or Facebook. Read the provincial directives for ideas. Some diocesan councils also have a website, Facebook page and newsletters.</a:t>
            </a:r>
          </a:p>
          <a:p>
            <a:pPr marL="228600" indent="-22860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dirty="0">
                <a:latin typeface="Times New Roman" panose="02020603050405020304" pitchFamily="18" charset="0"/>
                <a:cs typeface="Times New Roman" panose="02020603050405020304" pitchFamily="18" charset="0"/>
              </a:rPr>
              <a:t>Staying in touch with the national, provincial and diocesan council activities provides inspiration and ideas on how and where a parish council can get involved. Some projects are relevant to the entire membership, while others are more pertinent to specific areas or dioceses. Following the League by reviewing websites, reading </a:t>
            </a:r>
            <a:r>
              <a:rPr lang="en-US" i="1" dirty="0">
                <a:latin typeface="Times New Roman" panose="02020603050405020304" pitchFamily="18" charset="0"/>
                <a:cs typeface="Times New Roman" panose="02020603050405020304" pitchFamily="18" charset="0"/>
              </a:rPr>
              <a:t>The Canadian League </a:t>
            </a:r>
            <a:r>
              <a:rPr lang="en-US" i="0" dirty="0">
                <a:latin typeface="Times New Roman" panose="02020603050405020304" pitchFamily="18" charset="0"/>
                <a:cs typeface="Times New Roman" panose="02020603050405020304" pitchFamily="18" charset="0"/>
              </a:rPr>
              <a:t>and reading</a:t>
            </a:r>
            <a:r>
              <a:rPr lang="en-US" dirty="0">
                <a:latin typeface="Times New Roman" panose="02020603050405020304" pitchFamily="18" charset="0"/>
                <a:cs typeface="Times New Roman" panose="02020603050405020304" pitchFamily="18" charset="0"/>
              </a:rPr>
              <a:t> communiqués, news and Spotlight articles on the national website will provide endless sources of inspiration to every council.</a:t>
            </a:r>
          </a:p>
          <a:p>
            <a:pPr marL="228600" indent="-22860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dirty="0">
                <a:latin typeface="Times New Roman" panose="02020603050405020304" pitchFamily="18" charset="0"/>
                <a:cs typeface="Times New Roman" panose="02020603050405020304" pitchFamily="18" charset="0"/>
              </a:rPr>
              <a:t>Establish project-based committees. Councils are free to strike committees for any project they wish to undertake—short- or long-term.</a:t>
            </a:r>
          </a:p>
          <a:p>
            <a:pPr marL="0" indent="0">
              <a:buFont typeface="Arial" panose="020B0604020202020204" pitchFamily="34" charset="0"/>
              <a:buNone/>
            </a:pPr>
            <a:endParaRPr lang="en-US"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dirty="0">
                <a:latin typeface="Times New Roman" panose="02020603050405020304" pitchFamily="18" charset="0"/>
                <a:cs typeface="Times New Roman" panose="02020603050405020304" pitchFamily="18" charset="0"/>
              </a:rPr>
              <a:t>Of course, a parish council may have ideas for new and unique projects. Embrace them! Do not hesitate to take them on. Remember to report these projects when completing the annual reports so the ideas can inspire others across the country!</a:t>
            </a:r>
            <a:endParaRPr lang="en-CA"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E4C7263-5E9D-4AEA-870A-D1B46E34D80A}" type="slidenum">
              <a:rPr lang="en-US" smtClean="0"/>
              <a:t>18</a:t>
            </a:fld>
            <a:endParaRPr lang="en-US"/>
          </a:p>
        </p:txBody>
      </p:sp>
    </p:spTree>
    <p:extLst>
      <p:ext uri="{BB962C8B-B14F-4D97-AF65-F5344CB8AC3E}">
        <p14:creationId xmlns:p14="http://schemas.microsoft.com/office/powerpoint/2010/main" val="1910578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Times New Roman" panose="02020603050405020304" pitchFamily="18" charset="0"/>
                <a:cs typeface="Times New Roman" panose="02020603050405020304" pitchFamily="18" charset="0"/>
              </a:rPr>
              <a:t>READ:</a:t>
            </a:r>
          </a:p>
          <a:p>
            <a:pPr marL="228600" indent="-228600">
              <a:buFont typeface="+mj-lt"/>
              <a:buAutoNum type="arabicPeriod"/>
            </a:pPr>
            <a:r>
              <a:rPr lang="en-US" dirty="0">
                <a:latin typeface="Times New Roman" panose="02020603050405020304" pitchFamily="18" charset="0"/>
                <a:cs typeface="Times New Roman" panose="02020603050405020304" pitchFamily="18" charset="0"/>
              </a:rPr>
              <a:t>Imagine a parish council has uncovered projects it wishes to undertake—what is the next step? Strike up a committee for the project! There is no end to the committees a council might have. Some could be for a one-time project, while others are ongoing. These committees may or may not have the same members involved in the various projects.</a:t>
            </a:r>
          </a:p>
          <a:p>
            <a:pPr marL="228600" indent="-228600">
              <a:buFont typeface="+mj-lt"/>
              <a:buAutoNum type="arabicPeriod"/>
            </a:pPr>
            <a:endParaRPr lang="en-US" dirty="0">
              <a:latin typeface="Times New Roman" panose="02020603050405020304" pitchFamily="18" charset="0"/>
              <a:cs typeface="Times New Roman" panose="02020603050405020304" pitchFamily="18" charset="0"/>
            </a:endParaRPr>
          </a:p>
          <a:p>
            <a:pPr marL="228600" indent="-228600">
              <a:buFont typeface="+mj-lt"/>
              <a:buAutoNum type="arabicPeriod"/>
            </a:pPr>
            <a:r>
              <a:rPr lang="en-US" dirty="0">
                <a:latin typeface="Times New Roman" panose="02020603050405020304" pitchFamily="18" charset="0"/>
                <a:cs typeface="Times New Roman" panose="02020603050405020304" pitchFamily="18" charset="0"/>
              </a:rPr>
              <a:t>For a one-time or new project, start by using the Project Planning Form included as Addendum 1.1 in </a:t>
            </a:r>
            <a:r>
              <a:rPr lang="en-US" i="1" dirty="0">
                <a:latin typeface="Times New Roman" panose="02020603050405020304" pitchFamily="18" charset="0"/>
                <a:cs typeface="Times New Roman" panose="02020603050405020304" pitchFamily="18" charset="0"/>
              </a:rPr>
              <a:t>The Joy of Leadership</a:t>
            </a:r>
            <a:r>
              <a:rPr lang="en-US" dirty="0">
                <a:latin typeface="Times New Roman" panose="02020603050405020304" pitchFamily="18" charset="0"/>
                <a:cs typeface="Times New Roman" panose="02020603050405020304" pitchFamily="18" charset="0"/>
              </a:rPr>
              <a:t>.</a:t>
            </a:r>
          </a:p>
          <a:p>
            <a:pPr marL="228600" indent="-228600">
              <a:buFont typeface="+mj-lt"/>
              <a:buAutoNum type="arabicPeriod"/>
            </a:pPr>
            <a:endParaRPr lang="en-US" dirty="0">
              <a:latin typeface="Times New Roman" panose="02020603050405020304" pitchFamily="18" charset="0"/>
              <a:cs typeface="Times New Roman" panose="02020603050405020304" pitchFamily="18" charset="0"/>
            </a:endParaRPr>
          </a:p>
          <a:p>
            <a:pPr marL="228600" indent="-228600">
              <a:buFont typeface="+mj-lt"/>
              <a:buAutoNum type="arabicPeriod"/>
            </a:pPr>
            <a:r>
              <a:rPr lang="en-US" dirty="0">
                <a:latin typeface="Times New Roman" panose="02020603050405020304" pitchFamily="18" charset="0"/>
                <a:cs typeface="Times New Roman" panose="02020603050405020304" pitchFamily="18" charset="0"/>
              </a:rPr>
              <a:t>The council should also have standing committees for the various projects undertaken regularly. These could include committees such as a letter-writing committee, a fundraising committee, a hospitality committee—the list is endless! </a:t>
            </a:r>
          </a:p>
          <a:p>
            <a:endParaRPr lang="en-US" dirty="0">
              <a:latin typeface="Times New Roman" panose="02020603050405020304" pitchFamily="18" charset="0"/>
              <a:cs typeface="Times New Roman" panose="02020603050405020304" pitchFamily="18" charset="0"/>
            </a:endParaRPr>
          </a:p>
          <a:p>
            <a:r>
              <a:rPr lang="en-US" b="0" i="1" dirty="0">
                <a:latin typeface="Times New Roman" panose="02020603050405020304" pitchFamily="18" charset="0"/>
                <a:cs typeface="Times New Roman" panose="02020603050405020304" pitchFamily="18" charset="0"/>
              </a:rPr>
              <a:t>At this point, you may wish to ask for ideas for other committees. If ideas are slow to come, offer a few suggestions, such as a mentorship committee, resolutions committee, social media committee, or even a companionship committee that ensures every member is included.</a:t>
            </a:r>
            <a:endParaRPr lang="en-US" b="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Whether the council calls them committees, groups or teams, the experience and developed skills of a project-based leader give members the confidence and courage to step into future elected leadership roles.</a:t>
            </a:r>
          </a:p>
          <a:p>
            <a:endParaRPr lang="en-US" dirty="0">
              <a:latin typeface="Times New Roman" panose="02020603050405020304" pitchFamily="18" charset="0"/>
              <a:cs typeface="Times New Roman" panose="02020603050405020304" pitchFamily="18" charset="0"/>
            </a:endParaRPr>
          </a:p>
          <a:p>
            <a:r>
              <a:rPr lang="en-CA" i="1" dirty="0">
                <a:latin typeface="Times New Roman" panose="02020603050405020304" pitchFamily="18" charset="0"/>
                <a:cs typeface="Times New Roman" panose="02020603050405020304" pitchFamily="18" charset="0"/>
              </a:rPr>
              <a:t>---</a:t>
            </a:r>
          </a:p>
          <a:p>
            <a:r>
              <a:rPr lang="en-CA" i="1" dirty="0">
                <a:latin typeface="Times New Roman" panose="02020603050405020304" pitchFamily="18" charset="0"/>
                <a:cs typeface="Times New Roman" panose="02020603050405020304" pitchFamily="18" charset="0"/>
              </a:rPr>
              <a:t>Image source: live.staticflickr.com/8263/28955874330_6cf42a2c54_b.jpg</a:t>
            </a:r>
          </a:p>
        </p:txBody>
      </p:sp>
      <p:sp>
        <p:nvSpPr>
          <p:cNvPr id="4" name="Slide Number Placeholder 3"/>
          <p:cNvSpPr>
            <a:spLocks noGrp="1"/>
          </p:cNvSpPr>
          <p:nvPr>
            <p:ph type="sldNum" sz="quarter" idx="5"/>
          </p:nvPr>
        </p:nvSpPr>
        <p:spPr/>
        <p:txBody>
          <a:bodyPr/>
          <a:lstStyle/>
          <a:p>
            <a:fld id="{9E4C7263-5E9D-4AEA-870A-D1B46E34D80A}" type="slidenum">
              <a:rPr lang="en-US" smtClean="0"/>
              <a:t>19</a:t>
            </a:fld>
            <a:endParaRPr lang="en-US"/>
          </a:p>
        </p:txBody>
      </p:sp>
    </p:spTree>
    <p:extLst>
      <p:ext uri="{BB962C8B-B14F-4D97-AF65-F5344CB8AC3E}">
        <p14:creationId xmlns:p14="http://schemas.microsoft.com/office/powerpoint/2010/main" val="847823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latin typeface="Times New Roman" panose="02020603050405020304" pitchFamily="18" charset="0"/>
                <a:cs typeface="Times New Roman" panose="02020603050405020304" pitchFamily="18" charset="0"/>
              </a:rPr>
              <a:t>Note to presenter: To help prepare to present this module, you may wish to reference the Train the Trainer Guide available on the national website. Welcome people to the presentation. </a:t>
            </a:r>
            <a:r>
              <a:rPr lang="en-CA" b="0" i="1" dirty="0">
                <a:latin typeface="Times New Roman" panose="02020603050405020304" pitchFamily="18" charset="0"/>
                <a:cs typeface="Times New Roman" panose="02020603050405020304" pitchFamily="18" charset="0"/>
              </a:rPr>
              <a:t>Make sure everyone can hear you, can see the PowerPoint and that everyone is on mute (if presenting online).</a:t>
            </a:r>
          </a:p>
          <a:p>
            <a:endParaRPr lang="en-CA" i="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latin typeface="Times New Roman" panose="02020603050405020304" pitchFamily="18" charset="0"/>
                <a:cs typeface="Times New Roman" panose="02020603050405020304" pitchFamily="18" charset="0"/>
              </a:rPr>
              <a:t>READ:</a:t>
            </a:r>
          </a:p>
          <a:p>
            <a:r>
              <a:rPr lang="en-US" dirty="0">
                <a:latin typeface="Times New Roman" panose="02020603050405020304" pitchFamily="18" charset="0"/>
                <a:cs typeface="Times New Roman" panose="02020603050405020304" pitchFamily="18" charset="0"/>
              </a:rPr>
              <a:t>Welcome to the presentation of Module 2: Strategies to Engage Members.</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Introduce yourself (and the co-presenter if you have one). Provide a few interesting points or facts about each person and their credentials as appropriate.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What I am presenting here is simply a highlight, and I encourage you to take the time to delve further into this excellent resource.</a:t>
            </a:r>
          </a:p>
        </p:txBody>
      </p:sp>
      <p:sp>
        <p:nvSpPr>
          <p:cNvPr id="4" name="Slide Number Placeholder 3"/>
          <p:cNvSpPr>
            <a:spLocks noGrp="1"/>
          </p:cNvSpPr>
          <p:nvPr>
            <p:ph type="sldNum" sz="quarter" idx="5"/>
          </p:nvPr>
        </p:nvSpPr>
        <p:spPr/>
        <p:txBody>
          <a:bodyPr/>
          <a:lstStyle/>
          <a:p>
            <a:fld id="{8C64A5B7-C58D-594C-8A2E-7F101C7938EB}" type="slidenum">
              <a:rPr lang="en-US" smtClean="0"/>
              <a:t>2</a:t>
            </a:fld>
            <a:endParaRPr lang="en-US" dirty="0"/>
          </a:p>
        </p:txBody>
      </p:sp>
    </p:spTree>
    <p:extLst>
      <p:ext uri="{BB962C8B-B14F-4D97-AF65-F5344CB8AC3E}">
        <p14:creationId xmlns:p14="http://schemas.microsoft.com/office/powerpoint/2010/main" val="2965853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Times New Roman" panose="02020603050405020304" pitchFamily="18" charset="0"/>
                <a:cs typeface="Times New Roman" panose="02020603050405020304" pitchFamily="18" charset="0"/>
              </a:rPr>
              <a:t>READ:</a:t>
            </a:r>
          </a:p>
          <a:p>
            <a:r>
              <a:rPr lang="en-US" dirty="0">
                <a:latin typeface="Times New Roman" panose="02020603050405020304" pitchFamily="18" charset="0"/>
                <a:cs typeface="Times New Roman" panose="02020603050405020304" pitchFamily="18" charset="0"/>
              </a:rPr>
              <a:t>Can you name some possible committees for your council? </a:t>
            </a:r>
            <a:r>
              <a:rPr lang="en-US" i="0" dirty="0">
                <a:latin typeface="Times New Roman" panose="02020603050405020304" pitchFamily="18" charset="0"/>
                <a:cs typeface="Times New Roman" panose="02020603050405020304" pitchFamily="18" charset="0"/>
              </a:rPr>
              <a:t>Possible suggestions include:</a:t>
            </a:r>
          </a:p>
          <a:p>
            <a:pPr marL="171450" indent="-171450">
              <a:buFont typeface="Arial" panose="020B0604020202020204" pitchFamily="34" charset="0"/>
              <a:buChar char="•"/>
            </a:pPr>
            <a:r>
              <a:rPr lang="en-US" i="0" dirty="0">
                <a:latin typeface="Times New Roman" panose="02020603050405020304" pitchFamily="18" charset="0"/>
                <a:cs typeface="Times New Roman" panose="02020603050405020304" pitchFamily="18" charset="0"/>
              </a:rPr>
              <a:t>companionship committee ensures no member is left behind</a:t>
            </a:r>
          </a:p>
          <a:p>
            <a:pPr marL="171450" indent="-171450">
              <a:buFont typeface="Arial" panose="020B0604020202020204" pitchFamily="34" charset="0"/>
              <a:buChar char="•"/>
            </a:pPr>
            <a:r>
              <a:rPr lang="en-US" i="0" dirty="0">
                <a:latin typeface="Times New Roman" panose="02020603050405020304" pitchFamily="18" charset="0"/>
                <a:cs typeface="Times New Roman" panose="02020603050405020304" pitchFamily="18" charset="0"/>
              </a:rPr>
              <a:t>decoration committee decorates the church or hall for council or parish activities</a:t>
            </a:r>
          </a:p>
          <a:p>
            <a:pPr marL="171450" indent="-171450">
              <a:buFont typeface="Arial" panose="020B0604020202020204" pitchFamily="34" charset="0"/>
              <a:buChar char="•"/>
            </a:pPr>
            <a:r>
              <a:rPr lang="en-US" i="0" dirty="0">
                <a:latin typeface="Times New Roman" panose="02020603050405020304" pitchFamily="18" charset="0"/>
                <a:cs typeface="Times New Roman" panose="02020603050405020304" pitchFamily="18" charset="0"/>
              </a:rPr>
              <a:t>fundraising committee takes on various fundraising activities</a:t>
            </a:r>
          </a:p>
          <a:p>
            <a:pPr marL="171450" indent="-171450">
              <a:buFont typeface="Arial" panose="020B0604020202020204" pitchFamily="34" charset="0"/>
              <a:buChar char="•"/>
            </a:pPr>
            <a:r>
              <a:rPr lang="en-US" i="0" dirty="0">
                <a:latin typeface="Times New Roman" panose="02020603050405020304" pitchFamily="18" charset="0"/>
                <a:cs typeface="Times New Roman" panose="02020603050405020304" pitchFamily="18" charset="0"/>
              </a:rPr>
              <a:t>green committee includes activities that support the environment</a:t>
            </a:r>
          </a:p>
          <a:p>
            <a:pPr marL="171450" indent="-171450">
              <a:buFont typeface="Arial" panose="020B0604020202020204" pitchFamily="34" charset="0"/>
              <a:buChar char="•"/>
            </a:pPr>
            <a:r>
              <a:rPr lang="en-US" i="0" dirty="0">
                <a:latin typeface="Times New Roman" panose="02020603050405020304" pitchFamily="18" charset="0"/>
                <a:cs typeface="Times New Roman" panose="02020603050405020304" pitchFamily="18" charset="0"/>
              </a:rPr>
              <a:t>hospitality committee welcomes members at meetings and events </a:t>
            </a:r>
          </a:p>
          <a:p>
            <a:pPr marL="171450" indent="-171450">
              <a:buFont typeface="Arial" panose="020B0604020202020204" pitchFamily="34" charset="0"/>
              <a:buChar char="•"/>
            </a:pPr>
            <a:r>
              <a:rPr lang="en-US" i="0" dirty="0">
                <a:latin typeface="Times New Roman" panose="02020603050405020304" pitchFamily="18" charset="0"/>
                <a:cs typeface="Times New Roman" panose="02020603050405020304" pitchFamily="18" charset="0"/>
              </a:rPr>
              <a:t>letter-writing committee acts on resolutions or other urgent matters as directed by diocesan, provincial and national councils</a:t>
            </a:r>
          </a:p>
          <a:p>
            <a:pPr marL="171450" indent="-171450">
              <a:buFont typeface="Arial" panose="020B0604020202020204" pitchFamily="34" charset="0"/>
              <a:buChar char="•"/>
            </a:pPr>
            <a:r>
              <a:rPr lang="en-US" i="0" dirty="0">
                <a:latin typeface="Times New Roman" panose="02020603050405020304" pitchFamily="18" charset="0"/>
                <a:cs typeface="Times New Roman" panose="02020603050405020304" pitchFamily="18" charset="0"/>
              </a:rPr>
              <a:t>mentorship committee guides and assists members taking on leadership roles </a:t>
            </a:r>
          </a:p>
          <a:p>
            <a:pPr marL="171450" indent="-171450">
              <a:buFont typeface="Arial" panose="020B0604020202020204" pitchFamily="34" charset="0"/>
              <a:buChar char="•"/>
            </a:pPr>
            <a:r>
              <a:rPr lang="en-US" i="0" dirty="0">
                <a:latin typeface="Times New Roman" panose="02020603050405020304" pitchFamily="18" charset="0"/>
                <a:cs typeface="Times New Roman" panose="02020603050405020304" pitchFamily="18" charset="0"/>
              </a:rPr>
              <a:t>parish activity committee liaises with the entire parish</a:t>
            </a:r>
          </a:p>
          <a:p>
            <a:pPr marL="171450" indent="-171450">
              <a:buFont typeface="Arial" panose="020B0604020202020204" pitchFamily="34" charset="0"/>
              <a:buChar char="•"/>
            </a:pPr>
            <a:r>
              <a:rPr lang="en-US" i="0" dirty="0">
                <a:latin typeface="Times New Roman" panose="02020603050405020304" pitchFamily="18" charset="0"/>
                <a:cs typeface="Times New Roman" panose="02020603050405020304" pitchFamily="18" charset="0"/>
              </a:rPr>
              <a:t>pastoral care committee organizes prayer services and reach out to members in need </a:t>
            </a:r>
          </a:p>
          <a:p>
            <a:pPr marL="171450" indent="-171450">
              <a:buFont typeface="Arial" panose="020B0604020202020204" pitchFamily="34" charset="0"/>
              <a:buChar char="•"/>
            </a:pPr>
            <a:r>
              <a:rPr lang="en-US" i="0" dirty="0">
                <a:latin typeface="Times New Roman" panose="02020603050405020304" pitchFamily="18" charset="0"/>
                <a:cs typeface="Times New Roman" panose="02020603050405020304" pitchFamily="18" charset="0"/>
              </a:rPr>
              <a:t>reception committee organizes refreshments for coffee Sundays, graduations, sacramental and funeral receptions </a:t>
            </a:r>
          </a:p>
          <a:p>
            <a:pPr marL="171450" indent="-171450">
              <a:buFont typeface="Arial" panose="020B0604020202020204" pitchFamily="34" charset="0"/>
              <a:buChar char="•"/>
            </a:pPr>
            <a:r>
              <a:rPr lang="en-US" i="0" dirty="0">
                <a:latin typeface="Times New Roman" panose="02020603050405020304" pitchFamily="18" charset="0"/>
                <a:cs typeface="Times New Roman" panose="02020603050405020304" pitchFamily="18" charset="0"/>
              </a:rPr>
              <a:t>resolutions committee writes new resolutions or acts on resolutions adopted by diocesan, provincial and national councils </a:t>
            </a:r>
          </a:p>
          <a:p>
            <a:pPr marL="171450" indent="-171450">
              <a:buFont typeface="Arial" panose="020B0604020202020204" pitchFamily="34" charset="0"/>
              <a:buChar char="•"/>
            </a:pPr>
            <a:r>
              <a:rPr lang="en-US" i="0" dirty="0">
                <a:latin typeface="Times New Roman" panose="02020603050405020304" pitchFamily="18" charset="0"/>
                <a:cs typeface="Times New Roman" panose="02020603050405020304" pitchFamily="18" charset="0"/>
              </a:rPr>
              <a:t>social media committee sets up and maintains a website, Facebook page or other means of communication </a:t>
            </a:r>
          </a:p>
          <a:p>
            <a:pPr marL="171450" indent="-171450">
              <a:buFont typeface="Arial" panose="020B0604020202020204" pitchFamily="34" charset="0"/>
              <a:buChar char="•"/>
            </a:pPr>
            <a:r>
              <a:rPr lang="en-US" i="1" dirty="0">
                <a:latin typeface="Times New Roman" panose="02020603050405020304" pitchFamily="18" charset="0"/>
                <a:cs typeface="Times New Roman" panose="02020603050405020304" pitchFamily="18" charset="0"/>
              </a:rPr>
              <a:t>Welcome Program</a:t>
            </a:r>
            <a:r>
              <a:rPr lang="en-US" i="0" dirty="0">
                <a:latin typeface="Times New Roman" panose="02020603050405020304" pitchFamily="18" charset="0"/>
                <a:cs typeface="Times New Roman" panose="02020603050405020304" pitchFamily="18" charset="0"/>
              </a:rPr>
              <a:t> committee assists members in completing information forms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We now have two questions for you to reflect on as individuals. No one will be asked to share out loud. Ask yourself,</a:t>
            </a:r>
          </a:p>
          <a:p>
            <a:pPr marL="228600" indent="-228600">
              <a:buAutoNum type="arabicPeriod"/>
            </a:pPr>
            <a:r>
              <a:rPr lang="en-US" dirty="0">
                <a:latin typeface="Times New Roman" panose="02020603050405020304" pitchFamily="18" charset="0"/>
                <a:cs typeface="Times New Roman" panose="02020603050405020304" pitchFamily="18" charset="0"/>
              </a:rPr>
              <a:t>Which committee(s) best reflects my interests and talents?</a:t>
            </a:r>
          </a:p>
          <a:p>
            <a:pPr marL="228600" indent="-228600">
              <a:buAutoNum type="arabicPeriod"/>
            </a:pPr>
            <a:r>
              <a:rPr lang="en-US" dirty="0">
                <a:latin typeface="Times New Roman" panose="02020603050405020304" pitchFamily="18" charset="0"/>
                <a:cs typeface="Times New Roman" panose="02020603050405020304" pitchFamily="18" charset="0"/>
              </a:rPr>
              <a:t>How can I use my talents to build up my council?</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Offer at least two minutes for individual reflection before proceeding to the next slide.  </a:t>
            </a:r>
          </a:p>
          <a:p>
            <a:endParaRPr lang="en-US"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a:t>
            </a:r>
          </a:p>
          <a:p>
            <a:r>
              <a:rPr lang="en-US" i="1" dirty="0">
                <a:latin typeface="Times New Roman" panose="02020603050405020304" pitchFamily="18" charset="0"/>
                <a:cs typeface="Times New Roman" panose="02020603050405020304" pitchFamily="18" charset="0"/>
              </a:rPr>
              <a:t>Image source: PowerPoint Stock Images</a:t>
            </a:r>
          </a:p>
        </p:txBody>
      </p:sp>
      <p:sp>
        <p:nvSpPr>
          <p:cNvPr id="4" name="Slide Number Placeholder 3"/>
          <p:cNvSpPr>
            <a:spLocks noGrp="1"/>
          </p:cNvSpPr>
          <p:nvPr>
            <p:ph type="sldNum" sz="quarter" idx="5"/>
          </p:nvPr>
        </p:nvSpPr>
        <p:spPr/>
        <p:txBody>
          <a:bodyPr/>
          <a:lstStyle/>
          <a:p>
            <a:fld id="{9E4C7263-5E9D-4AEA-870A-D1B46E34D80A}" type="slidenum">
              <a:rPr lang="en-US" smtClean="0"/>
              <a:t>20</a:t>
            </a:fld>
            <a:endParaRPr lang="en-US"/>
          </a:p>
        </p:txBody>
      </p:sp>
    </p:spTree>
    <p:extLst>
      <p:ext uri="{BB962C8B-B14F-4D97-AF65-F5344CB8AC3E}">
        <p14:creationId xmlns:p14="http://schemas.microsoft.com/office/powerpoint/2010/main" val="3407864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imes New Roman" panose="02020603050405020304" pitchFamily="18" charset="0"/>
                <a:cs typeface="Times New Roman" panose="02020603050405020304" pitchFamily="18" charset="0"/>
              </a:rPr>
              <a:t>READ:</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I’ll be happy to answer any questions you may have.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It is important to remember that if you do not have the answer to a question, or are unsure of the correct answer, assure the person you will find the correct answer and get back to her. As mentioned earlier, we are always learning… and we learn together.</a:t>
            </a:r>
          </a:p>
          <a:p>
            <a:pPr defTabSz="904159">
              <a:defRPr/>
            </a:pPr>
            <a:endParaRPr lang="en-US"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I would now like to end our session with a prayer.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Times New Roman" panose="02020603050405020304" pitchFamily="18" charset="0"/>
                <a:cs typeface="Times New Roman" panose="02020603050405020304" pitchFamily="18" charset="0"/>
              </a:rPr>
              <a:t>Image source: PowerPoint Stock Images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64A5B7-C58D-594C-8A2E-7F101C7938EB}" type="slidenum">
              <a:rPr lang="en-US" smtClean="0"/>
              <a:t>21</a:t>
            </a:fld>
            <a:endParaRPr lang="en-US" dirty="0"/>
          </a:p>
        </p:txBody>
      </p:sp>
    </p:spTree>
    <p:extLst>
      <p:ext uri="{BB962C8B-B14F-4D97-AF65-F5344CB8AC3E}">
        <p14:creationId xmlns:p14="http://schemas.microsoft.com/office/powerpoint/2010/main" val="1509423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defRPr/>
            </a:pPr>
            <a:r>
              <a:rPr lang="en-US" b="1" i="1" dirty="0">
                <a:latin typeface="Times New Roman" panose="02020603050405020304" pitchFamily="18" charset="0"/>
                <a:cs typeface="Times New Roman" panose="02020603050405020304" pitchFamily="18" charset="0"/>
              </a:rPr>
              <a:t>READ:</a:t>
            </a:r>
          </a:p>
          <a:p>
            <a:pPr>
              <a:spcAft>
                <a:spcPts val="800"/>
              </a:spcAft>
            </a:pPr>
            <a:r>
              <a:rPr lang="en-US" sz="1200" dirty="0">
                <a:latin typeface="Times New Roman" panose="02020603050405020304" pitchFamily="18" charset="0"/>
                <a:cs typeface="Times New Roman" panose="02020603050405020304" pitchFamily="18" charset="0"/>
              </a:rPr>
              <a:t>Lord God, our loving Creator, from whom all good things come, we give You thanks for supporting us in our League work.</a:t>
            </a:r>
          </a:p>
          <a:p>
            <a:pPr>
              <a:spcAft>
                <a:spcPts val="800"/>
              </a:spcAft>
            </a:pPr>
            <a:endParaRPr lang="en-US" sz="1200" dirty="0">
              <a:latin typeface="Times New Roman" panose="02020603050405020304" pitchFamily="18" charset="0"/>
              <a:cs typeface="Times New Roman" panose="02020603050405020304" pitchFamily="18" charset="0"/>
            </a:endParaRPr>
          </a:p>
          <a:p>
            <a:pPr>
              <a:spcAft>
                <a:spcPts val="800"/>
              </a:spcAft>
            </a:pPr>
            <a:r>
              <a:rPr lang="en-US" sz="1200" dirty="0">
                <a:latin typeface="Times New Roman" panose="02020603050405020304" pitchFamily="18" charset="0"/>
                <a:cs typeface="Times New Roman" panose="02020603050405020304" pitchFamily="18" charset="0"/>
              </a:rPr>
              <a:t>Thank you for coming together here of our minds and spirits, to create good works to fulfill Your will.</a:t>
            </a:r>
          </a:p>
          <a:p>
            <a:pPr>
              <a:spcAft>
                <a:spcPts val="800"/>
              </a:spcAft>
            </a:pPr>
            <a:endParaRPr lang="en-US" sz="1200" dirty="0">
              <a:latin typeface="Times New Roman" panose="02020603050405020304" pitchFamily="18" charset="0"/>
              <a:cs typeface="Times New Roman" panose="02020603050405020304" pitchFamily="18" charset="0"/>
            </a:endParaRPr>
          </a:p>
          <a:p>
            <a:pPr>
              <a:spcAft>
                <a:spcPts val="800"/>
              </a:spcAft>
            </a:pPr>
            <a:r>
              <a:rPr lang="en-US" sz="1200" dirty="0">
                <a:latin typeface="Times New Roman" panose="02020603050405020304" pitchFamily="18" charset="0"/>
                <a:cs typeface="Times New Roman" panose="02020603050405020304" pitchFamily="18" charset="0"/>
              </a:rPr>
              <a:t>Our minds and spirits were open to each other, and therefore, open to You.</a:t>
            </a:r>
          </a:p>
          <a:p>
            <a:pPr>
              <a:spcAft>
                <a:spcPts val="800"/>
              </a:spcAft>
            </a:pPr>
            <a:endParaRPr lang="en-US" sz="1200" dirty="0">
              <a:latin typeface="Times New Roman" panose="02020603050405020304" pitchFamily="18" charset="0"/>
              <a:cs typeface="Times New Roman" panose="02020603050405020304" pitchFamily="18" charset="0"/>
            </a:endParaRPr>
          </a:p>
          <a:p>
            <a:pPr>
              <a:spcAft>
                <a:spcPts val="800"/>
              </a:spcAft>
            </a:pPr>
            <a:r>
              <a:rPr lang="en-US" sz="1200" dirty="0">
                <a:latin typeface="Times New Roman" panose="02020603050405020304" pitchFamily="18" charset="0"/>
                <a:cs typeface="Times New Roman" panose="02020603050405020304" pitchFamily="18" charset="0"/>
              </a:rPr>
              <a:t>There were times when we may have been doubtful or frustrated to meet the call of the task ahead of us, </a:t>
            </a:r>
          </a:p>
          <a:p>
            <a:pPr>
              <a:spcAft>
                <a:spcPts val="800"/>
              </a:spcAft>
            </a:pPr>
            <a:endParaRPr lang="en-US" sz="1200" dirty="0">
              <a:latin typeface="Times New Roman" panose="02020603050405020304" pitchFamily="18" charset="0"/>
              <a:cs typeface="Times New Roman" panose="02020603050405020304" pitchFamily="18" charset="0"/>
            </a:endParaRPr>
          </a:p>
          <a:p>
            <a:pPr>
              <a:spcAft>
                <a:spcPts val="800"/>
              </a:spcAft>
            </a:pPr>
            <a:r>
              <a:rPr lang="en-US" sz="1200" dirty="0">
                <a:latin typeface="Times New Roman" panose="02020603050405020304" pitchFamily="18" charset="0"/>
                <a:cs typeface="Times New Roman" panose="02020603050405020304" pitchFamily="18" charset="0"/>
              </a:rPr>
              <a:t>But, with the wisdom and guidance of Your Holy Spirit, we now find joy and help again in this, our work… Your work.</a:t>
            </a:r>
          </a:p>
          <a:p>
            <a:pPr>
              <a:spcAft>
                <a:spcPts val="800"/>
              </a:spcAft>
            </a:pPr>
            <a:endParaRPr lang="en-US" sz="1200" dirty="0">
              <a:latin typeface="Times New Roman" panose="02020603050405020304" pitchFamily="18" charset="0"/>
              <a:cs typeface="Times New Roman" panose="02020603050405020304" pitchFamily="18" charset="0"/>
            </a:endParaRPr>
          </a:p>
          <a:p>
            <a:pPr>
              <a:spcAft>
                <a:spcPts val="800"/>
              </a:spcAft>
            </a:pPr>
            <a:r>
              <a:rPr lang="en-US" sz="1200" dirty="0">
                <a:latin typeface="Times New Roman" panose="02020603050405020304" pitchFamily="18" charset="0"/>
                <a:cs typeface="Times New Roman" panose="02020603050405020304" pitchFamily="18" charset="0"/>
              </a:rPr>
              <a:t>So dear Lord, knowing our needs, please remain with us as we go forth with even greater enthusiasm and confidence.</a:t>
            </a:r>
          </a:p>
          <a:p>
            <a:pPr>
              <a:spcAft>
                <a:spcPts val="800"/>
              </a:spcAft>
            </a:pPr>
            <a:endParaRPr lang="en-US" sz="1200" dirty="0">
              <a:latin typeface="Times New Roman" panose="02020603050405020304" pitchFamily="18" charset="0"/>
              <a:cs typeface="Times New Roman" panose="02020603050405020304" pitchFamily="18" charset="0"/>
            </a:endParaRPr>
          </a:p>
          <a:p>
            <a:pPr>
              <a:spcAft>
                <a:spcPts val="800"/>
              </a:spcAft>
            </a:pPr>
            <a:r>
              <a:rPr lang="en-US" sz="1200" dirty="0">
                <a:latin typeface="Times New Roman" panose="02020603050405020304" pitchFamily="18" charset="0"/>
                <a:cs typeface="Times New Roman" panose="02020603050405020304" pitchFamily="18" charset="0"/>
              </a:rPr>
              <a:t>Through the intercession of Our Lady of Good Counsel and in the name of Jesus Christ our Lord.</a:t>
            </a:r>
          </a:p>
          <a:p>
            <a:pPr>
              <a:spcAft>
                <a:spcPts val="800"/>
              </a:spcAft>
            </a:pPr>
            <a:endParaRPr lang="en-US" sz="1200" dirty="0">
              <a:latin typeface="Times New Roman" panose="02020603050405020304" pitchFamily="18" charset="0"/>
              <a:cs typeface="Times New Roman" panose="02020603050405020304" pitchFamily="18" charset="0"/>
            </a:endParaRPr>
          </a:p>
          <a:p>
            <a:pPr>
              <a:spcAft>
                <a:spcPts val="800"/>
              </a:spcAft>
            </a:pPr>
            <a:r>
              <a:rPr lang="en-US" sz="1200" dirty="0">
                <a:latin typeface="Times New Roman" panose="02020603050405020304" pitchFamily="18" charset="0"/>
                <a:cs typeface="Times New Roman" panose="02020603050405020304" pitchFamily="18" charset="0"/>
              </a:rPr>
              <a:t>Amen.</a:t>
            </a:r>
          </a:p>
          <a:p>
            <a:pPr defTabSz="904159">
              <a:defRPr/>
            </a:pPr>
            <a:endParaRPr lang="en-US" dirty="0">
              <a:latin typeface="Times New Roman" panose="02020603050405020304" pitchFamily="18" charset="0"/>
              <a:cs typeface="Times New Roman" panose="02020603050405020304" pitchFamily="18" charset="0"/>
            </a:endParaRPr>
          </a:p>
          <a:p>
            <a:pPr defTabSz="904159">
              <a:defRPr/>
            </a:pPr>
            <a:r>
              <a:rPr lang="en-US" i="1" dirty="0">
                <a:latin typeface="Times New Roman" panose="02020603050405020304" pitchFamily="18" charset="0"/>
                <a:cs typeface="Times New Roman" panose="02020603050405020304" pitchFamily="18" charset="0"/>
              </a:rPr>
              <a:t>If you have chosen, for whatever reason, to not play the video “You Shall Go Out With Joy”, be sure to delete that side before showing the final slide.</a:t>
            </a:r>
          </a:p>
          <a:p>
            <a:endParaRPr lang="en-US" i="1" dirty="0">
              <a:latin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9E4C7263-5E9D-4AEA-870A-D1B46E34D80A}" type="slidenum">
              <a:rPr lang="en-US" smtClean="0"/>
              <a:t>22</a:t>
            </a:fld>
            <a:endParaRPr lang="en-US"/>
          </a:p>
        </p:txBody>
      </p:sp>
    </p:spTree>
    <p:extLst>
      <p:ext uri="{BB962C8B-B14F-4D97-AF65-F5344CB8AC3E}">
        <p14:creationId xmlns:p14="http://schemas.microsoft.com/office/powerpoint/2010/main" val="435601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sz="1200" b="1" i="1" dirty="0">
                <a:latin typeface="Times New Roman" panose="02020603050405020304" pitchFamily="18" charset="0"/>
                <a:cs typeface="Times New Roman" panose="02020603050405020304" pitchFamily="18" charset="0"/>
              </a:rPr>
              <a:t>READ:</a:t>
            </a:r>
          </a:p>
          <a:p>
            <a:r>
              <a:rPr lang="en-CA" sz="1200" dirty="0">
                <a:latin typeface="Times New Roman" panose="02020603050405020304" pitchFamily="18" charset="0"/>
                <a:cs typeface="Times New Roman" panose="02020603050405020304" pitchFamily="18" charset="0"/>
              </a:rPr>
              <a:t>Remember that there is joy in serving God!</a:t>
            </a:r>
          </a:p>
          <a:p>
            <a:endParaRPr lang="en-CA" sz="1200" dirty="0">
              <a:latin typeface="Times New Roman" panose="02020603050405020304" pitchFamily="18" charset="0"/>
              <a:cs typeface="Times New Roman" panose="02020603050405020304" pitchFamily="18" charset="0"/>
            </a:endParaRPr>
          </a:p>
          <a:p>
            <a:r>
              <a:rPr lang="en-CA" sz="1200" i="1" dirty="0">
                <a:latin typeface="Times New Roman" panose="02020603050405020304" pitchFamily="18" charset="0"/>
                <a:cs typeface="Times New Roman" panose="02020603050405020304" pitchFamily="18" charset="0"/>
              </a:rPr>
              <a:t>Click the link to play the music video prayer “You shall go out with Joy,” played to the tune of “Trees of the Field.”</a:t>
            </a:r>
          </a:p>
          <a:p>
            <a:endParaRPr lang="en-CA" sz="1200" i="1" dirty="0">
              <a:latin typeface="Times New Roman" panose="02020603050405020304" pitchFamily="18" charset="0"/>
              <a:cs typeface="Times New Roman" panose="02020603050405020304" pitchFamily="18" charset="0"/>
            </a:endParaRPr>
          </a:p>
          <a:p>
            <a:r>
              <a:rPr lang="en-CA" sz="1200" i="1" dirty="0">
                <a:latin typeface="Times New Roman" panose="02020603050405020304" pitchFamily="18" charset="0"/>
                <a:cs typeface="Times New Roman" panose="02020603050405020304" pitchFamily="18" charset="0"/>
              </a:rPr>
              <a:t>---</a:t>
            </a:r>
          </a:p>
          <a:p>
            <a:r>
              <a:rPr lang="en-CA" sz="1200" i="1" dirty="0">
                <a:latin typeface="Times New Roman" panose="02020603050405020304" pitchFamily="18" charset="0"/>
                <a:cs typeface="Times New Roman" panose="02020603050405020304" pitchFamily="18" charset="0"/>
              </a:rPr>
              <a:t>Video source: </a:t>
            </a:r>
            <a:r>
              <a:rPr lang="en-CA" u="sng"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youtube.com/watch?v=SoHcfN9zxr0</a:t>
            </a:r>
            <a:r>
              <a:rPr lang="en-CA" u="none"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(00:02:39)</a:t>
            </a:r>
            <a:endParaRPr lang="en-CA"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CA"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2C3AF91-B741-4BB4-AECF-6C7EF76752EC}" type="slidenum">
              <a:rPr lang="en-CA" smtClean="0"/>
              <a:t>23</a:t>
            </a:fld>
            <a:endParaRPr lang="en-CA"/>
          </a:p>
        </p:txBody>
      </p:sp>
    </p:spTree>
    <p:extLst>
      <p:ext uri="{BB962C8B-B14F-4D97-AF65-F5344CB8AC3E}">
        <p14:creationId xmlns:p14="http://schemas.microsoft.com/office/powerpoint/2010/main" val="14960844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1" dirty="0">
                <a:latin typeface="Times New Roman" panose="02020603050405020304" pitchFamily="18" charset="0"/>
                <a:cs typeface="Times New Roman" panose="02020603050405020304" pitchFamily="18" charset="0"/>
              </a:rPr>
              <a:t>READ:</a:t>
            </a:r>
          </a:p>
          <a:p>
            <a:r>
              <a:rPr lang="en-CA" b="0" i="0" dirty="0">
                <a:latin typeface="Times New Roman" panose="02020603050405020304" pitchFamily="18" charset="0"/>
                <a:cs typeface="Times New Roman" panose="02020603050405020304" pitchFamily="18" charset="0"/>
              </a:rPr>
              <a:t>Thank you for your time, your attention and your participation.</a:t>
            </a:r>
          </a:p>
          <a:p>
            <a:endParaRPr lang="en-CA" b="0" i="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i="1" dirty="0">
                <a:latin typeface="Times New Roman" panose="02020603050405020304" pitchFamily="18" charset="0"/>
                <a:cs typeface="Times New Roman" panose="02020603050405020304" pitchFamily="18" charset="0"/>
              </a:rPr>
              <a:t>Image source: </a:t>
            </a:r>
            <a:r>
              <a:rPr lang="en-US" i="1" dirty="0">
                <a:latin typeface="Times New Roman" panose="02020603050405020304" pitchFamily="18" charset="0"/>
                <a:cs typeface="Times New Roman" panose="02020603050405020304" pitchFamily="18" charset="0"/>
              </a:rPr>
              <a:t>sourcewatch.org/images/6/62/Thank_you.jpg</a:t>
            </a:r>
          </a:p>
          <a:p>
            <a:endParaRPr lang="en-CA" b="0" i="0" dirty="0"/>
          </a:p>
        </p:txBody>
      </p:sp>
      <p:sp>
        <p:nvSpPr>
          <p:cNvPr id="4" name="Slide Number Placeholder 3"/>
          <p:cNvSpPr>
            <a:spLocks noGrp="1"/>
          </p:cNvSpPr>
          <p:nvPr>
            <p:ph type="sldNum" sz="quarter" idx="5"/>
          </p:nvPr>
        </p:nvSpPr>
        <p:spPr/>
        <p:txBody>
          <a:bodyPr/>
          <a:lstStyle/>
          <a:p>
            <a:fld id="{9E4C7263-5E9D-4AEA-870A-D1B46E34D80A}" type="slidenum">
              <a:rPr lang="en-US" smtClean="0"/>
              <a:t>24</a:t>
            </a:fld>
            <a:endParaRPr lang="en-US"/>
          </a:p>
        </p:txBody>
      </p:sp>
    </p:spTree>
    <p:extLst>
      <p:ext uri="{BB962C8B-B14F-4D97-AF65-F5344CB8AC3E}">
        <p14:creationId xmlns:p14="http://schemas.microsoft.com/office/powerpoint/2010/main" val="3232374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Times New Roman" panose="02020603050405020304" pitchFamily="18" charset="0"/>
                <a:cs typeface="Times New Roman" panose="02020603050405020304" pitchFamily="18" charset="0"/>
              </a:rPr>
              <a:t>READ:</a:t>
            </a:r>
          </a:p>
          <a:p>
            <a:r>
              <a:rPr lang="en-US" dirty="0">
                <a:latin typeface="Times New Roman" panose="02020603050405020304" pitchFamily="18" charset="0"/>
                <a:cs typeface="Times New Roman" panose="02020603050405020304" pitchFamily="18" charset="0"/>
              </a:rPr>
              <a:t>Our presentation today will include these four elements:</a:t>
            </a:r>
          </a:p>
          <a:p>
            <a:r>
              <a:rPr lang="en-US" dirty="0">
                <a:latin typeface="Times New Roman" panose="02020603050405020304" pitchFamily="18" charset="0"/>
                <a:cs typeface="Times New Roman" panose="02020603050405020304" pitchFamily="18" charset="0"/>
              </a:rPr>
              <a:t>1. Opening Prayer</a:t>
            </a:r>
          </a:p>
          <a:p>
            <a:r>
              <a:rPr lang="en-US" dirty="0">
                <a:latin typeface="Times New Roman" panose="02020603050405020304" pitchFamily="18" charset="0"/>
                <a:cs typeface="Times New Roman" panose="02020603050405020304" pitchFamily="18" charset="0"/>
              </a:rPr>
              <a:t>2. Introduction</a:t>
            </a:r>
          </a:p>
          <a:p>
            <a:r>
              <a:rPr lang="en-US" dirty="0">
                <a:latin typeface="Times New Roman" panose="02020603050405020304" pitchFamily="18" charset="0"/>
                <a:cs typeface="Times New Roman" panose="02020603050405020304" pitchFamily="18" charset="0"/>
              </a:rPr>
              <a:t>3. Strategies</a:t>
            </a:r>
          </a:p>
          <a:p>
            <a:r>
              <a:rPr lang="en-US" dirty="0">
                <a:latin typeface="Times New Roman" panose="02020603050405020304" pitchFamily="18" charset="0"/>
                <a:cs typeface="Times New Roman" panose="02020603050405020304" pitchFamily="18" charset="0"/>
              </a:rPr>
              <a:t>4. Closing Prayer</a:t>
            </a:r>
          </a:p>
          <a:p>
            <a:endParaRPr lang="en-US" dirty="0"/>
          </a:p>
          <a:p>
            <a:endParaRPr lang="en-US" dirty="0"/>
          </a:p>
        </p:txBody>
      </p:sp>
      <p:sp>
        <p:nvSpPr>
          <p:cNvPr id="4" name="Slide Number Placeholder 3"/>
          <p:cNvSpPr>
            <a:spLocks noGrp="1"/>
          </p:cNvSpPr>
          <p:nvPr>
            <p:ph type="sldNum" sz="quarter" idx="5"/>
          </p:nvPr>
        </p:nvSpPr>
        <p:spPr/>
        <p:txBody>
          <a:bodyPr/>
          <a:lstStyle/>
          <a:p>
            <a:fld id="{8C64A5B7-C58D-594C-8A2E-7F101C7938EB}" type="slidenum">
              <a:rPr lang="en-US" smtClean="0"/>
              <a:t>3</a:t>
            </a:fld>
            <a:endParaRPr lang="en-US" dirty="0"/>
          </a:p>
        </p:txBody>
      </p:sp>
    </p:spTree>
    <p:extLst>
      <p:ext uri="{BB962C8B-B14F-4D97-AF65-F5344CB8AC3E}">
        <p14:creationId xmlns:p14="http://schemas.microsoft.com/office/powerpoint/2010/main" val="110661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Times New Roman" panose="02020603050405020304" pitchFamily="18" charset="0"/>
                <a:cs typeface="Times New Roman" panose="02020603050405020304" pitchFamily="18" charset="0"/>
              </a:rPr>
              <a:t>If presenting online, invite everyone to join in reciting the prayer together, while staying muted. </a:t>
            </a:r>
          </a:p>
          <a:p>
            <a:endParaRPr lang="en-US" b="1" i="1" dirty="0">
              <a:latin typeface="Times New Roman" panose="02020603050405020304" pitchFamily="18" charset="0"/>
              <a:cs typeface="Times New Roman" panose="02020603050405020304" pitchFamily="18" charset="0"/>
            </a:endParaRPr>
          </a:p>
          <a:p>
            <a:r>
              <a:rPr lang="en-US" b="1" i="1" dirty="0">
                <a:latin typeface="Times New Roman" panose="02020603050405020304" pitchFamily="18" charset="0"/>
                <a:cs typeface="Times New Roman" panose="02020603050405020304" pitchFamily="18" charset="0"/>
              </a:rPr>
              <a:t>READ:</a:t>
            </a:r>
          </a:p>
          <a:p>
            <a:r>
              <a:rPr lang="en-US" dirty="0">
                <a:latin typeface="Times New Roman" panose="02020603050405020304" pitchFamily="18" charset="0"/>
                <a:cs typeface="Times New Roman" panose="02020603050405020304" pitchFamily="18" charset="0"/>
              </a:rPr>
              <a:t>We will begin, as always, with prayer. Let us be still and recognize the presence of God with us and in us.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 the name of the Father, and the Son and the Holy Spirit.</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Good and loving God, Our source of love and light,</a:t>
            </a:r>
          </a:p>
          <a:p>
            <a:r>
              <a:rPr lang="en-US" sz="1200" dirty="0">
                <a:latin typeface="Times New Roman" panose="02020603050405020304" pitchFamily="18" charset="0"/>
                <a:cs typeface="Times New Roman" panose="02020603050405020304" pitchFamily="18" charset="0"/>
              </a:rPr>
              <a:t>Thank You for bringing us together today in a spirit of generosity.</a:t>
            </a:r>
          </a:p>
          <a:p>
            <a:r>
              <a:rPr lang="en-US" sz="1200" dirty="0">
                <a:latin typeface="Times New Roman" panose="02020603050405020304" pitchFamily="18" charset="0"/>
                <a:cs typeface="Times New Roman" panose="02020603050405020304" pitchFamily="18" charset="0"/>
              </a:rPr>
              <a:t>We offer You this prayer in gratitude.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May we honour one another by keeping an open mind.</a:t>
            </a:r>
          </a:p>
          <a:p>
            <a:r>
              <a:rPr lang="en-US" sz="1200" dirty="0">
                <a:latin typeface="Times New Roman" panose="02020603050405020304" pitchFamily="18" charset="0"/>
                <a:cs typeface="Times New Roman" panose="02020603050405020304" pitchFamily="18" charset="0"/>
              </a:rPr>
              <a:t>May we voice our truth and listen with an open heart.</a:t>
            </a:r>
          </a:p>
          <a:p>
            <a:r>
              <a:rPr lang="en-US" sz="1200" dirty="0">
                <a:latin typeface="Times New Roman" panose="02020603050405020304" pitchFamily="18" charset="0"/>
                <a:cs typeface="Times New Roman" panose="02020603050405020304" pitchFamily="18" charset="0"/>
              </a:rPr>
              <a:t>May we discern Your will to unite us in a fruitful outcome.</a:t>
            </a:r>
          </a:p>
          <a:p>
            <a:r>
              <a:rPr lang="en-US" sz="1200" dirty="0">
                <a:latin typeface="Times New Roman" panose="02020603050405020304" pitchFamily="18" charset="0"/>
                <a:cs typeface="Times New Roman" panose="02020603050405020304" pitchFamily="18" charset="0"/>
              </a:rPr>
              <a:t>We ask for Your wisdom and grace to use our talents for the betterment of others.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With the guidance of the Holy Spirit, and the loving intercession of Our Lady of Good Counsel, through Christ our Lord, Amen.</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E4C7263-5E9D-4AEA-870A-D1B46E34D80A}" type="slidenum">
              <a:rPr lang="en-US" smtClean="0"/>
              <a:t>4</a:t>
            </a:fld>
            <a:endParaRPr lang="en-US"/>
          </a:p>
        </p:txBody>
      </p:sp>
    </p:spTree>
    <p:extLst>
      <p:ext uri="{BB962C8B-B14F-4D97-AF65-F5344CB8AC3E}">
        <p14:creationId xmlns:p14="http://schemas.microsoft.com/office/powerpoint/2010/main" val="3496937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Times New Roman" panose="02020603050405020304" pitchFamily="18" charset="0"/>
                <a:cs typeface="Times New Roman" panose="02020603050405020304" pitchFamily="18" charset="0"/>
              </a:rPr>
              <a:t>READ:</a:t>
            </a:r>
          </a:p>
          <a:p>
            <a:r>
              <a:rPr lang="en-US" dirty="0">
                <a:latin typeface="Times New Roman" panose="02020603050405020304" pitchFamily="18" charset="0"/>
                <a:cs typeface="Times New Roman" panose="02020603050405020304" pitchFamily="18" charset="0"/>
              </a:rPr>
              <a:t>Engagement builds an environment that enables members to thrive. It promotes leadership habits and helps people become emotionally invested in their actions.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 culture of engagement can be embedded into how a council thinks and acts. Through engagement, members are actively involved and motivated by a personal desire to serve their council, parish and community.</a:t>
            </a:r>
          </a:p>
          <a:p>
            <a:endParaRPr lang="en-US" dirty="0">
              <a:latin typeface="Times New Roman" panose="02020603050405020304" pitchFamily="18" charset="0"/>
              <a:cs typeface="Times New Roman" panose="02020603050405020304" pitchFamily="18" charset="0"/>
            </a:endParaRPr>
          </a:p>
          <a:p>
            <a:pPr marL="226040" indent="-226040">
              <a:buFont typeface="+mj-lt"/>
              <a:buAutoNum type="arabicPeriod"/>
            </a:pPr>
            <a:r>
              <a:rPr lang="en-US" dirty="0">
                <a:latin typeface="Times New Roman" panose="02020603050405020304" pitchFamily="18" charset="0"/>
                <a:cs typeface="Times New Roman" panose="02020603050405020304" pitchFamily="18" charset="0"/>
              </a:rPr>
              <a:t>The first step to becoming an engaging council is to foster a genuinely warm and hospitable environment.</a:t>
            </a:r>
          </a:p>
          <a:p>
            <a:pPr marL="226040" indent="-226040">
              <a:buFont typeface="+mj-lt"/>
              <a:buAutoNum type="arabicPeriod"/>
            </a:pPr>
            <a:r>
              <a:rPr lang="en-US" dirty="0">
                <a:latin typeface="Times New Roman" panose="02020603050405020304" pitchFamily="18" charset="0"/>
                <a:cs typeface="Times New Roman" panose="02020603050405020304" pitchFamily="18" charset="0"/>
              </a:rPr>
              <a:t>An engaging environment is one in which ideas, strategies and activities are shared and discussed.</a:t>
            </a:r>
          </a:p>
          <a:p>
            <a:pPr marL="226040" indent="-226040">
              <a:buFont typeface="+mj-lt"/>
              <a:buAutoNum type="arabicPeriod"/>
            </a:pPr>
            <a:r>
              <a:rPr lang="en-US" dirty="0">
                <a:latin typeface="Times New Roman" panose="02020603050405020304" pitchFamily="18" charset="0"/>
                <a:cs typeface="Times New Roman" panose="02020603050405020304" pitchFamily="18" charset="0"/>
              </a:rPr>
              <a:t>Engaging is about developing leadership habits.</a:t>
            </a:r>
          </a:p>
          <a:p>
            <a:pPr marL="226040" indent="-226040">
              <a:buFont typeface="+mj-lt"/>
              <a:buAutoNum type="arabicPeriod"/>
            </a:pPr>
            <a:r>
              <a:rPr lang="en-US" dirty="0">
                <a:latin typeface="Times New Roman" panose="02020603050405020304" pitchFamily="18" charset="0"/>
                <a:cs typeface="Times New Roman" panose="02020603050405020304" pitchFamily="18" charset="0"/>
              </a:rPr>
              <a:t>It is about building an environment that enables members to thrive, allowing them to be invested in the success of their council’s projects.</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a:t>
            </a:r>
          </a:p>
          <a:p>
            <a:pPr marL="0" indent="0">
              <a:buNone/>
            </a:pPr>
            <a:r>
              <a:rPr lang="en-US" i="1" dirty="0">
                <a:latin typeface="Times New Roman" panose="02020603050405020304" pitchFamily="18" charset="0"/>
                <a:cs typeface="Times New Roman" panose="02020603050405020304" pitchFamily="18" charset="0"/>
              </a:rPr>
              <a:t>Image source: PowerPoint Stock Images</a:t>
            </a:r>
          </a:p>
        </p:txBody>
      </p:sp>
      <p:sp>
        <p:nvSpPr>
          <p:cNvPr id="4" name="Slide Number Placeholder 3"/>
          <p:cNvSpPr>
            <a:spLocks noGrp="1"/>
          </p:cNvSpPr>
          <p:nvPr>
            <p:ph type="sldNum" sz="quarter" idx="5"/>
          </p:nvPr>
        </p:nvSpPr>
        <p:spPr/>
        <p:txBody>
          <a:bodyPr/>
          <a:lstStyle/>
          <a:p>
            <a:fld id="{9E4C7263-5E9D-4AEA-870A-D1B46E34D80A}" type="slidenum">
              <a:rPr lang="en-US" smtClean="0"/>
              <a:t>5</a:t>
            </a:fld>
            <a:endParaRPr lang="en-US"/>
          </a:p>
        </p:txBody>
      </p:sp>
    </p:spTree>
    <p:extLst>
      <p:ext uri="{BB962C8B-B14F-4D97-AF65-F5344CB8AC3E}">
        <p14:creationId xmlns:p14="http://schemas.microsoft.com/office/powerpoint/2010/main" val="19622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Times New Roman" panose="02020603050405020304" pitchFamily="18" charset="0"/>
                <a:cs typeface="Times New Roman" panose="02020603050405020304" pitchFamily="18" charset="0"/>
              </a:rPr>
              <a:t>READ:</a:t>
            </a:r>
          </a:p>
          <a:p>
            <a:r>
              <a:rPr lang="en-US" dirty="0">
                <a:latin typeface="Times New Roman" panose="02020603050405020304" pitchFamily="18" charset="0"/>
                <a:cs typeface="Times New Roman" panose="02020603050405020304" pitchFamily="18" charset="0"/>
              </a:rPr>
              <a:t>First, let’s look at the reasons why women join the League.</a:t>
            </a: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Women join the League for spiritual growth, service, social action and sisterhood.</a:t>
            </a: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Members need to feel a sense of purpose and belonging.</a:t>
            </a: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They want to experience the League’s legendary faith, fun and fulfillment. Despite the different ways they serve and contribute, members share the same sense of calling. They are motivated by a sincere desire to serve their council, parish and community.</a:t>
            </a:r>
          </a:p>
          <a:p>
            <a:pPr marL="0" indent="0">
              <a:buFont typeface="Arial" panose="020B0604020202020204" pitchFamily="34" charset="0"/>
              <a:buNone/>
            </a:pPr>
            <a:endParaRPr lang="en-US"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a:latin typeface="Times New Roman" panose="02020603050405020304" pitchFamily="18" charset="0"/>
                <a:cs typeface="Times New Roman" panose="02020603050405020304" pitchFamily="18" charset="0"/>
              </a:rPr>
              <a:t>Image source: https://www.pexels.com/photo/little-girl-playing-with-wooden-blocks-at-home-3933030/</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E4C7263-5E9D-4AEA-870A-D1B46E34D80A}" type="slidenum">
              <a:rPr lang="en-US" smtClean="0"/>
              <a:t>6</a:t>
            </a:fld>
            <a:endParaRPr lang="en-US"/>
          </a:p>
        </p:txBody>
      </p:sp>
    </p:spTree>
    <p:extLst>
      <p:ext uri="{BB962C8B-B14F-4D97-AF65-F5344CB8AC3E}">
        <p14:creationId xmlns:p14="http://schemas.microsoft.com/office/powerpoint/2010/main" val="3715890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Times New Roman" panose="02020603050405020304" pitchFamily="18" charset="0"/>
                <a:cs typeface="Times New Roman" panose="02020603050405020304" pitchFamily="18" charset="0"/>
              </a:rPr>
              <a:t>READ:</a:t>
            </a:r>
          </a:p>
          <a:p>
            <a:r>
              <a:rPr lang="en-US" dirty="0">
                <a:latin typeface="Times New Roman" panose="02020603050405020304" pitchFamily="18" charset="0"/>
                <a:cs typeface="Times New Roman" panose="02020603050405020304" pitchFamily="18" charset="0"/>
              </a:rPr>
              <a:t>A national theme, chosen by the national president, reflects her closest desires for the League and changes every two years. Provincial and diocesan councils may opt to expand on the national theme. Parish councils usually embrace the national theme but may add the provincial or diocesan theme as a sub-theme.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Holding discussions and prayers on themes is an excellent starting point to engage members.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Encourage members to get involved according to their comfort level—wherever, whenever or however they wish. Participation or engagement is two-fold—it benefits the council as members use their God-given talents to enrich the projects and gives members satisfaction and a sense of fulfillment in contributing to the success of council activities.</a:t>
            </a:r>
          </a:p>
        </p:txBody>
      </p:sp>
      <p:sp>
        <p:nvSpPr>
          <p:cNvPr id="4" name="Slide Number Placeholder 3"/>
          <p:cNvSpPr>
            <a:spLocks noGrp="1"/>
          </p:cNvSpPr>
          <p:nvPr>
            <p:ph type="sldNum" sz="quarter" idx="5"/>
          </p:nvPr>
        </p:nvSpPr>
        <p:spPr/>
        <p:txBody>
          <a:bodyPr/>
          <a:lstStyle/>
          <a:p>
            <a:fld id="{9E4C7263-5E9D-4AEA-870A-D1B46E34D80A}" type="slidenum">
              <a:rPr lang="en-US" smtClean="0"/>
              <a:t>7</a:t>
            </a:fld>
            <a:endParaRPr lang="en-US"/>
          </a:p>
        </p:txBody>
      </p:sp>
    </p:spTree>
    <p:extLst>
      <p:ext uri="{BB962C8B-B14F-4D97-AF65-F5344CB8AC3E}">
        <p14:creationId xmlns:p14="http://schemas.microsoft.com/office/powerpoint/2010/main" val="1314369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Times New Roman" panose="02020603050405020304" pitchFamily="18" charset="0"/>
                <a:cs typeface="Times New Roman" panose="02020603050405020304" pitchFamily="18" charset="0"/>
              </a:rPr>
              <a:t>READ:</a:t>
            </a:r>
          </a:p>
          <a:p>
            <a:r>
              <a:rPr lang="en-US" dirty="0">
                <a:latin typeface="Times New Roman" panose="02020603050405020304" pitchFamily="18" charset="0"/>
                <a:cs typeface="Times New Roman" panose="02020603050405020304" pitchFamily="18" charset="0"/>
              </a:rPr>
              <a:t>Let’s take a few minutes to reflect on:</a:t>
            </a:r>
          </a:p>
          <a:p>
            <a:pPr marL="228600" indent="-2286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Your gifts and talents</a:t>
            </a:r>
          </a:p>
          <a:p>
            <a:pPr marL="228600" indent="-2286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Recognizing and affirming the skills of others</a:t>
            </a:r>
          </a:p>
          <a:p>
            <a:pPr marL="228600" indent="-2286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we can use these talents to build an engaging council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If this is an in-person workshop, you can pin or tape a blank sheet of paper on each person’s back and invite participants to write one gift or talent of that person on the sheet of paper. This could be done to the hymn “Here I am, Lord,” making this a more reflective, spiritual activity.</a:t>
            </a:r>
          </a:p>
          <a:p>
            <a:endParaRPr lang="en-US" i="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Times New Roman" panose="02020603050405020304" pitchFamily="18" charset="0"/>
                <a:cs typeface="Times New Roman" panose="02020603050405020304" pitchFamily="18" charset="0"/>
              </a:rPr>
              <a:t>If presenting online, invite each person to name one gift or talent they possess. Breakout rooms can be used if there are enough participants.</a:t>
            </a:r>
          </a:p>
          <a:p>
            <a:endParaRPr lang="en-CA" dirty="0"/>
          </a:p>
        </p:txBody>
      </p:sp>
      <p:sp>
        <p:nvSpPr>
          <p:cNvPr id="4" name="Slide Number Placeholder 3"/>
          <p:cNvSpPr>
            <a:spLocks noGrp="1"/>
          </p:cNvSpPr>
          <p:nvPr>
            <p:ph type="sldNum" sz="quarter" idx="5"/>
          </p:nvPr>
        </p:nvSpPr>
        <p:spPr/>
        <p:txBody>
          <a:bodyPr/>
          <a:lstStyle/>
          <a:p>
            <a:fld id="{9E4C7263-5E9D-4AEA-870A-D1B46E34D80A}" type="slidenum">
              <a:rPr lang="en-US" smtClean="0"/>
              <a:t>8</a:t>
            </a:fld>
            <a:endParaRPr lang="en-US"/>
          </a:p>
        </p:txBody>
      </p:sp>
    </p:spTree>
    <p:extLst>
      <p:ext uri="{BB962C8B-B14F-4D97-AF65-F5344CB8AC3E}">
        <p14:creationId xmlns:p14="http://schemas.microsoft.com/office/powerpoint/2010/main" val="4225018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Times New Roman" panose="02020603050405020304" pitchFamily="18" charset="0"/>
                <a:cs typeface="Times New Roman" panose="02020603050405020304" pitchFamily="18" charset="0"/>
              </a:rPr>
              <a:t>READ:</a:t>
            </a:r>
          </a:p>
          <a:p>
            <a:r>
              <a:rPr lang="en-US" dirty="0">
                <a:latin typeface="Times New Roman" panose="02020603050405020304" pitchFamily="18" charset="0"/>
                <a:cs typeface="Times New Roman" panose="02020603050405020304" pitchFamily="18" charset="0"/>
              </a:rPr>
              <a:t>By getting to know members,</a:t>
            </a:r>
          </a:p>
          <a:p>
            <a:endParaRPr lang="en-US" dirty="0">
              <a:latin typeface="Times New Roman" panose="02020603050405020304" pitchFamily="18" charset="0"/>
              <a:cs typeface="Times New Roman" panose="02020603050405020304" pitchFamily="18" charset="0"/>
            </a:endParaRPr>
          </a:p>
          <a:p>
            <a:pPr marL="228600" indent="-2286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 council executive can help them decide where they can serve best.</a:t>
            </a:r>
          </a:p>
          <a:p>
            <a:pPr marL="228600" indent="-22860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Times New Roman" panose="02020603050405020304" pitchFamily="18" charset="0"/>
                <a:cs typeface="Times New Roman" panose="02020603050405020304" pitchFamily="18" charset="0"/>
              </a:rPr>
              <a:t>Before planning activities for the council, ensure the member information forms from the </a:t>
            </a:r>
            <a:r>
              <a:rPr lang="en-US" i="1" dirty="0">
                <a:latin typeface="Times New Roman" panose="02020603050405020304" pitchFamily="18" charset="0"/>
                <a:cs typeface="Times New Roman" panose="02020603050405020304" pitchFamily="18" charset="0"/>
              </a:rPr>
              <a:t>Welcome Program </a:t>
            </a:r>
            <a:r>
              <a:rPr lang="en-US" dirty="0">
                <a:latin typeface="Times New Roman" panose="02020603050405020304" pitchFamily="18" charset="0"/>
                <a:cs typeface="Times New Roman" panose="02020603050405020304" pitchFamily="18" charset="0"/>
              </a:rPr>
              <a:t>are completed for new and renewing members. These forms highlight what members enjoy doing, some of their talents and gifts, and what they are passionate about. They can be invaluable in helping members recognize and acknowledge their gifts and talents. Be sure to have members fill out the forms every year as members learn new skills all the time.</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Times New Roman" panose="02020603050405020304" pitchFamily="18" charset="0"/>
                <a:cs typeface="Times New Roman" panose="02020603050405020304" pitchFamily="18" charset="0"/>
              </a:rPr>
              <a:t>Next, invite members to participate in what inspires them to fulfill the League’s core purpose, “Uniting Catholic women to grow in faith, and to promote social justice through service to the church, Canada and the world.” Some projects and activities may be small and happen once, while others may be large and ongoing or a combination of both. All are valuable contributions to councils and the League!</a:t>
            </a:r>
          </a:p>
          <a:p>
            <a:pPr defTabSz="904159">
              <a:defRPr/>
            </a:pPr>
            <a:endParaRPr lang="en-US" b="1" i="1" dirty="0">
              <a:latin typeface="Times New Roman" panose="02020603050405020304" pitchFamily="18" charset="0"/>
              <a:cs typeface="Times New Roman" panose="02020603050405020304" pitchFamily="18" charset="0"/>
            </a:endParaRPr>
          </a:p>
          <a:p>
            <a:pPr defTabSz="904159">
              <a:defRPr/>
            </a:pPr>
            <a:r>
              <a:rPr lang="en-US" b="0" i="1" dirty="0">
                <a:latin typeface="Times New Roman" panose="02020603050405020304" pitchFamily="18" charset="0"/>
                <a:cs typeface="Times New Roman" panose="02020603050405020304" pitchFamily="18" charset="0"/>
              </a:rPr>
              <a:t>Give an example from your own League life and then ask participants to share what they have learned through the League: chairing a committee, bazaar or bake sale, writing a resolution, technical or computer skills, etc.)</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Fostering engagement is about helping people find meaning and fulfillment. Members should look and say, “That was awesome! I want to be a part of it!”</a:t>
            </a:r>
          </a:p>
          <a:p>
            <a:endParaRPr lang="en-US"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latin typeface="Times New Roman" panose="02020603050405020304" pitchFamily="18" charset="0"/>
                <a:cs typeface="Times New Roman" panose="02020603050405020304" pitchFamily="18" charset="0"/>
              </a:rPr>
              <a:t>If presenting online, remind everyone to stay muted, then invite them to read the passage from Romans 12:4-5 with you:</a:t>
            </a:r>
          </a:p>
          <a:p>
            <a:endParaRPr lang="en-US" b="1" i="1" dirty="0">
              <a:latin typeface="Times New Roman" panose="02020603050405020304" pitchFamily="18" charset="0"/>
              <a:cs typeface="Times New Roman" panose="02020603050405020304" pitchFamily="18" charset="0"/>
            </a:endParaRPr>
          </a:p>
          <a:p>
            <a:r>
              <a:rPr lang="en-US" b="1" i="1" dirty="0">
                <a:latin typeface="Times New Roman" panose="02020603050405020304" pitchFamily="18" charset="0"/>
                <a:cs typeface="Times New Roman" panose="02020603050405020304" pitchFamily="18" charset="0"/>
              </a:rPr>
              <a:t>READ: </a:t>
            </a:r>
            <a:r>
              <a:rPr lang="en-US" b="0" i="0" dirty="0">
                <a:latin typeface="Times New Roman" panose="02020603050405020304" pitchFamily="18" charset="0"/>
                <a:cs typeface="Times New Roman" panose="02020603050405020304" pitchFamily="18" charset="0"/>
              </a:rPr>
              <a:t>“For as in one body we have many members, and not all the members have the same function, so we, who are many, are one body in Christ, and individually we are members of one another.”</a:t>
            </a:r>
            <a:endParaRPr lang="en-CA" b="0" i="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E4C7263-5E9D-4AEA-870A-D1B46E34D80A}" type="slidenum">
              <a:rPr lang="en-US" smtClean="0"/>
              <a:t>9</a:t>
            </a:fld>
            <a:endParaRPr lang="en-US"/>
          </a:p>
        </p:txBody>
      </p:sp>
    </p:spTree>
    <p:extLst>
      <p:ext uri="{BB962C8B-B14F-4D97-AF65-F5344CB8AC3E}">
        <p14:creationId xmlns:p14="http://schemas.microsoft.com/office/powerpoint/2010/main" val="16411441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6780C52-E6BB-4B27-B5D8-2D33B2497C56}"/>
              </a:ext>
            </a:extLst>
          </p:cNvPr>
          <p:cNvSpPr>
            <a:spLocks noGrp="1"/>
          </p:cNvSpPr>
          <p:nvPr>
            <p:ph type="dt" sz="half" idx="10"/>
          </p:nvPr>
        </p:nvSpPr>
        <p:spPr>
          <a:xfrm>
            <a:off x="105084" y="6386679"/>
            <a:ext cx="2706690" cy="365125"/>
          </a:xfrm>
        </p:spPr>
        <p:txBody>
          <a:bodyPr/>
          <a:lstStyle>
            <a:lvl1pPr algn="l">
              <a:defRPr/>
            </a:lvl1pPr>
          </a:lstStyle>
          <a:p>
            <a:fld id="{F6CCBF3A-D7FB-4B97-8FD5-6FFB20CB1E84}" type="datetimeFigureOut">
              <a:rPr lang="en-US" smtClean="0"/>
              <a:pPr/>
              <a:t>6/7/2023</a:t>
            </a:fld>
            <a:endParaRPr lang="en-US"/>
          </a:p>
        </p:txBody>
      </p:sp>
      <p:sp>
        <p:nvSpPr>
          <p:cNvPr id="5" name="Footer Placeholder 4">
            <a:extLst>
              <a:ext uri="{FF2B5EF4-FFF2-40B4-BE49-F238E27FC236}">
                <a16:creationId xmlns:a16="http://schemas.microsoft.com/office/drawing/2014/main" id="{AF77C649-4A0C-4EF2-8FC1-2BCF0BF95D26}"/>
              </a:ext>
            </a:extLst>
          </p:cNvPr>
          <p:cNvSpPr>
            <a:spLocks noGrp="1"/>
          </p:cNvSpPr>
          <p:nvPr>
            <p:ph type="ftr" sz="quarter" idx="11"/>
          </p:nvPr>
        </p:nvSpPr>
        <p:spPr>
          <a:xfrm>
            <a:off x="6918978" y="6386679"/>
            <a:ext cx="2973522" cy="365125"/>
          </a:xfrm>
        </p:spPr>
        <p:txBody>
          <a:bodyPr/>
          <a:lstStyle/>
          <a:p>
            <a:endParaRPr lang="en-US" dirty="0"/>
          </a:p>
        </p:txBody>
      </p:sp>
      <p:sp>
        <p:nvSpPr>
          <p:cNvPr id="6" name="Slide Number Placeholder 5">
            <a:extLst>
              <a:ext uri="{FF2B5EF4-FFF2-40B4-BE49-F238E27FC236}">
                <a16:creationId xmlns:a16="http://schemas.microsoft.com/office/drawing/2014/main" id="{540E03F2-D0FE-49BB-8AEC-E99C4DB2D67D}"/>
              </a:ext>
            </a:extLst>
          </p:cNvPr>
          <p:cNvSpPr>
            <a:spLocks noGrp="1"/>
          </p:cNvSpPr>
          <p:nvPr>
            <p:ph type="sldNum" sz="quarter" idx="12"/>
          </p:nvPr>
        </p:nvSpPr>
        <p:spPr/>
        <p:txBody>
          <a:bodyPr/>
          <a:lstStyle/>
          <a:p>
            <a:fld id="{3109D357-8067-4A1F-97B2-93C5160B78D9}" type="slidenum">
              <a:rPr lang="en-US" smtClean="0"/>
              <a:t>‹#›</a:t>
            </a:fld>
            <a:endParaRPr lang="en-US" dirty="0"/>
          </a:p>
        </p:txBody>
      </p:sp>
      <p:pic>
        <p:nvPicPr>
          <p:cNvPr id="8" name="Picture 7">
            <a:extLst>
              <a:ext uri="{FF2B5EF4-FFF2-40B4-BE49-F238E27FC236}">
                <a16:creationId xmlns:a16="http://schemas.microsoft.com/office/drawing/2014/main" id="{A7E6ACED-B9BA-CCA1-C2B4-301D3CBF30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1996" cy="856210"/>
          </a:xfrm>
          <a:prstGeom prst="rect">
            <a:avLst/>
          </a:prstGeom>
        </p:spPr>
      </p:pic>
      <p:sp>
        <p:nvSpPr>
          <p:cNvPr id="2" name="Title 1">
            <a:extLst>
              <a:ext uri="{FF2B5EF4-FFF2-40B4-BE49-F238E27FC236}">
                <a16:creationId xmlns:a16="http://schemas.microsoft.com/office/drawing/2014/main" id="{E5E28808-26D1-4F4B-96F4-F3082078DD61}"/>
              </a:ext>
            </a:extLst>
          </p:cNvPr>
          <p:cNvSpPr>
            <a:spLocks noGrp="1"/>
          </p:cNvSpPr>
          <p:nvPr>
            <p:ph type="ctrTitle"/>
          </p:nvPr>
        </p:nvSpPr>
        <p:spPr>
          <a:xfrm>
            <a:off x="0" y="-3622"/>
            <a:ext cx="12191996" cy="789565"/>
          </a:xfrm>
        </p:spPr>
        <p:txBody>
          <a:bodyPr anchor="b">
            <a:normAutofit/>
          </a:bodyPr>
          <a:lstStyle>
            <a:lvl1pPr algn="ctr">
              <a:defRPr sz="4000"/>
            </a:lvl1pPr>
          </a:lstStyle>
          <a:p>
            <a:r>
              <a:rPr lang="en-US" dirty="0"/>
              <a:t>Click to edit Master title style</a:t>
            </a:r>
          </a:p>
        </p:txBody>
      </p:sp>
    </p:spTree>
    <p:extLst>
      <p:ext uri="{BB962C8B-B14F-4D97-AF65-F5344CB8AC3E}">
        <p14:creationId xmlns:p14="http://schemas.microsoft.com/office/powerpoint/2010/main" val="8665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14C63510-371A-7CCD-BC49-B1B5A1B70A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9873"/>
            <a:ext cx="1581219" cy="6981861"/>
          </a:xfrm>
          <a:prstGeom prst="rect">
            <a:avLst/>
          </a:prstGeom>
        </p:spPr>
      </p:pic>
      <p:sp>
        <p:nvSpPr>
          <p:cNvPr id="2" name="Title 1">
            <a:extLst>
              <a:ext uri="{FF2B5EF4-FFF2-40B4-BE49-F238E27FC236}">
                <a16:creationId xmlns:a16="http://schemas.microsoft.com/office/drawing/2014/main" id="{F7D05B5E-C545-4763-BA47-4C2C0FCA514D}"/>
              </a:ext>
            </a:extLst>
          </p:cNvPr>
          <p:cNvSpPr>
            <a:spLocks noGrp="1"/>
          </p:cNvSpPr>
          <p:nvPr>
            <p:ph type="title"/>
          </p:nvPr>
        </p:nvSpPr>
        <p:spPr>
          <a:xfrm>
            <a:off x="2114492" y="217521"/>
            <a:ext cx="9482271" cy="1116811"/>
          </a:xfrm>
        </p:spPr>
        <p:txBody>
          <a:bodyPr>
            <a:normAutofit/>
          </a:bodyPr>
          <a:lstStyle>
            <a:lvl1pPr>
              <a:defRPr sz="4000"/>
            </a:lvl1pPr>
          </a:lstStyle>
          <a:p>
            <a:r>
              <a:rPr lang="en-US" dirty="0"/>
              <a:t>Click to edit Master title style</a:t>
            </a:r>
          </a:p>
        </p:txBody>
      </p:sp>
      <p:sp>
        <p:nvSpPr>
          <p:cNvPr id="4" name="Date Placeholder 3">
            <a:extLst>
              <a:ext uri="{FF2B5EF4-FFF2-40B4-BE49-F238E27FC236}">
                <a16:creationId xmlns:a16="http://schemas.microsoft.com/office/drawing/2014/main" id="{456E74E5-D20D-4AB7-8D98-F336CE0ECCBE}"/>
              </a:ext>
            </a:extLst>
          </p:cNvPr>
          <p:cNvSpPr>
            <a:spLocks noGrp="1"/>
          </p:cNvSpPr>
          <p:nvPr>
            <p:ph type="dt" sz="half" idx="10"/>
          </p:nvPr>
        </p:nvSpPr>
        <p:spPr/>
        <p:txBody>
          <a:bodyPr/>
          <a:lstStyle/>
          <a:p>
            <a:fld id="{F6CCBF3A-D7FB-4B97-8FD5-6FFB20CB1E84}" type="datetimeFigureOut">
              <a:rPr lang="en-US" smtClean="0"/>
              <a:t>6/7/2023</a:t>
            </a:fld>
            <a:endParaRPr lang="en-US"/>
          </a:p>
        </p:txBody>
      </p:sp>
      <p:sp>
        <p:nvSpPr>
          <p:cNvPr id="5" name="Footer Placeholder 4">
            <a:extLst>
              <a:ext uri="{FF2B5EF4-FFF2-40B4-BE49-F238E27FC236}">
                <a16:creationId xmlns:a16="http://schemas.microsoft.com/office/drawing/2014/main" id="{C79D23AA-8F22-4B09-8FAA-CD16E5D66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8A028-A0C8-45E7-915E-B83FF59C9F18}"/>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477638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B5A25-7E99-42A8-8D6D-648EFE2038FA}"/>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BD1B234-5D54-44E5-B41D-B205AAF50305}"/>
              </a:ext>
            </a:extLst>
          </p:cNvPr>
          <p:cNvSpPr>
            <a:spLocks noGrp="1"/>
          </p:cNvSpPr>
          <p:nvPr>
            <p:ph type="dt" sz="half" idx="10"/>
          </p:nvPr>
        </p:nvSpPr>
        <p:spPr/>
        <p:txBody>
          <a:bodyPr/>
          <a:lstStyle/>
          <a:p>
            <a:fld id="{F6CCBF3A-D7FB-4B97-8FD5-6FFB20CB1E84}" type="datetimeFigureOut">
              <a:rPr lang="en-US" smtClean="0"/>
              <a:t>6/7/2023</a:t>
            </a:fld>
            <a:endParaRPr lang="en-US"/>
          </a:p>
        </p:txBody>
      </p:sp>
      <p:sp>
        <p:nvSpPr>
          <p:cNvPr id="6" name="Footer Placeholder 5">
            <a:extLst>
              <a:ext uri="{FF2B5EF4-FFF2-40B4-BE49-F238E27FC236}">
                <a16:creationId xmlns:a16="http://schemas.microsoft.com/office/drawing/2014/main" id="{0E67BCDB-6B96-45D6-B5E9-823A96EBD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239C5F-F16F-4AFD-98D1-FA3BB96AF2CD}"/>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3853072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0EB1B72F-1F12-2D42-32CA-11B0A49756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5023201" cy="6898941"/>
          </a:xfrm>
          <a:prstGeom prst="rect">
            <a:avLst/>
          </a:prstGeom>
        </p:spPr>
      </p:pic>
      <p:sp>
        <p:nvSpPr>
          <p:cNvPr id="2" name="Title 1">
            <a:extLst>
              <a:ext uri="{FF2B5EF4-FFF2-40B4-BE49-F238E27FC236}">
                <a16:creationId xmlns:a16="http://schemas.microsoft.com/office/drawing/2014/main" id="{B9693B3D-D568-40B4-A73A-1C8EA9ABB098}"/>
              </a:ext>
            </a:extLst>
          </p:cNvPr>
          <p:cNvSpPr>
            <a:spLocks noGrp="1"/>
          </p:cNvSpPr>
          <p:nvPr>
            <p:ph type="title"/>
          </p:nvPr>
        </p:nvSpPr>
        <p:spPr>
          <a:xfrm>
            <a:off x="839789" y="457200"/>
            <a:ext cx="3691818" cy="17018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D586EB3-917A-43B7-85BB-D00B5D2F07E4}"/>
              </a:ext>
            </a:extLst>
          </p:cNvPr>
          <p:cNvSpPr>
            <a:spLocks noGrp="1"/>
          </p:cNvSpPr>
          <p:nvPr>
            <p:ph idx="1"/>
          </p:nvPr>
        </p:nvSpPr>
        <p:spPr>
          <a:xfrm>
            <a:off x="5514798" y="987425"/>
            <a:ext cx="5840589" cy="50323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7AC029-3BC1-4637-A7F9-BC786DC26A38}"/>
              </a:ext>
            </a:extLst>
          </p:cNvPr>
          <p:cNvSpPr>
            <a:spLocks noGrp="1"/>
          </p:cNvSpPr>
          <p:nvPr>
            <p:ph type="body" sz="half" idx="2"/>
          </p:nvPr>
        </p:nvSpPr>
        <p:spPr>
          <a:xfrm>
            <a:off x="839789" y="2372360"/>
            <a:ext cx="3691817" cy="349662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0B948-89C5-4AC5-B7A0-17136F5C5A6A}"/>
              </a:ext>
            </a:extLst>
          </p:cNvPr>
          <p:cNvSpPr>
            <a:spLocks noGrp="1"/>
          </p:cNvSpPr>
          <p:nvPr>
            <p:ph type="dt" sz="half" idx="10"/>
          </p:nvPr>
        </p:nvSpPr>
        <p:spPr>
          <a:xfrm>
            <a:off x="5514798" y="6356350"/>
            <a:ext cx="1008292" cy="365125"/>
          </a:xfrm>
        </p:spPr>
        <p:txBody>
          <a:bodyPr/>
          <a:lstStyle>
            <a:lvl1pPr algn="l">
              <a:defRPr/>
            </a:lvl1pPr>
          </a:lstStyle>
          <a:p>
            <a:fld id="{F6CCBF3A-D7FB-4B97-8FD5-6FFB20CB1E84}" type="datetimeFigureOut">
              <a:rPr lang="en-US" smtClean="0"/>
              <a:pPr/>
              <a:t>6/7/2023</a:t>
            </a:fld>
            <a:endParaRPr lang="en-US"/>
          </a:p>
        </p:txBody>
      </p:sp>
      <p:sp>
        <p:nvSpPr>
          <p:cNvPr id="6" name="Footer Placeholder 5">
            <a:extLst>
              <a:ext uri="{FF2B5EF4-FFF2-40B4-BE49-F238E27FC236}">
                <a16:creationId xmlns:a16="http://schemas.microsoft.com/office/drawing/2014/main" id="{F3A6C8C5-652F-46CB-BD26-E262B057FA11}"/>
              </a:ext>
            </a:extLst>
          </p:cNvPr>
          <p:cNvSpPr>
            <a:spLocks noGrp="1"/>
          </p:cNvSpPr>
          <p:nvPr>
            <p:ph type="ftr" sz="quarter" idx="11"/>
          </p:nvPr>
        </p:nvSpPr>
        <p:spPr>
          <a:xfrm>
            <a:off x="6616930" y="6356350"/>
            <a:ext cx="4488874" cy="365125"/>
          </a:xfrm>
        </p:spPr>
        <p:txBody>
          <a:bodyPr/>
          <a:lstStyle>
            <a:lvl1pPr algn="ctr">
              <a:defRPr/>
            </a:lvl1pPr>
          </a:lstStyle>
          <a:p>
            <a:r>
              <a:rPr lang="en-US"/>
              <a:t>The Catholic Women’s League of Canada</a:t>
            </a:r>
            <a:endParaRPr lang="en-US" dirty="0"/>
          </a:p>
        </p:txBody>
      </p:sp>
      <p:sp>
        <p:nvSpPr>
          <p:cNvPr id="7" name="Slide Number Placeholder 6">
            <a:extLst>
              <a:ext uri="{FF2B5EF4-FFF2-40B4-BE49-F238E27FC236}">
                <a16:creationId xmlns:a16="http://schemas.microsoft.com/office/drawing/2014/main" id="{17FB50CB-E91F-4B71-81F0-800F2B51A344}"/>
              </a:ext>
            </a:extLst>
          </p:cNvPr>
          <p:cNvSpPr>
            <a:spLocks noGrp="1"/>
          </p:cNvSpPr>
          <p:nvPr>
            <p:ph type="sldNum" sz="quarter" idx="12"/>
          </p:nvPr>
        </p:nvSpPr>
        <p:spPr/>
        <p:txBody>
          <a:bodyPr/>
          <a:lstStyle>
            <a:lvl1pPr>
              <a:defRPr/>
            </a:lvl1pPr>
          </a:lstStyle>
          <a:p>
            <a:r>
              <a:rPr lang="en-US" dirty="0"/>
              <a:t>Page # </a:t>
            </a:r>
          </a:p>
        </p:txBody>
      </p:sp>
      <p:cxnSp>
        <p:nvCxnSpPr>
          <p:cNvPr id="8" name="Straight Connector 7">
            <a:extLst>
              <a:ext uri="{FF2B5EF4-FFF2-40B4-BE49-F238E27FC236}">
                <a16:creationId xmlns:a16="http://schemas.microsoft.com/office/drawing/2014/main" id="{8B69B885-FDB8-4C62-A285-A0CDC49A6B0C}"/>
              </a:ext>
            </a:extLst>
          </p:cNvPr>
          <p:cNvCxnSpPr>
            <a:cxnSpLocks/>
          </p:cNvCxnSpPr>
          <p:nvPr/>
        </p:nvCxnSpPr>
        <p:spPr>
          <a:xfrm>
            <a:off x="502320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5296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9B8C15FD-0E0C-C6E4-CF1A-72450E1A30D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9642" y="0"/>
            <a:ext cx="12649663" cy="7067372"/>
          </a:xfrm>
          <a:prstGeom prst="rect">
            <a:avLst/>
          </a:prstGeom>
        </p:spPr>
      </p:pic>
      <p:sp>
        <p:nvSpPr>
          <p:cNvPr id="2" name="Title Placeholder 1">
            <a:extLst>
              <a:ext uri="{FF2B5EF4-FFF2-40B4-BE49-F238E27FC236}">
                <a16:creationId xmlns:a16="http://schemas.microsoft.com/office/drawing/2014/main" id="{3D476A66-BE83-43F9-A28B-02DF7879AD52}"/>
              </a:ext>
            </a:extLst>
          </p:cNvPr>
          <p:cNvSpPr>
            <a:spLocks noGrp="1"/>
          </p:cNvSpPr>
          <p:nvPr>
            <p:ph type="title"/>
          </p:nvPr>
        </p:nvSpPr>
        <p:spPr>
          <a:xfrm>
            <a:off x="838200" y="584990"/>
            <a:ext cx="10515600" cy="1116811"/>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14AD964E-3A2E-4DB9-B96A-EDE144A47BDC}"/>
              </a:ext>
            </a:extLst>
          </p:cNvPr>
          <p:cNvSpPr>
            <a:spLocks noGrp="1"/>
          </p:cNvSpPr>
          <p:nvPr>
            <p:ph type="dt" sz="half" idx="2"/>
          </p:nvPr>
        </p:nvSpPr>
        <p:spPr>
          <a:xfrm rot="5400000">
            <a:off x="10425981" y="4687095"/>
            <a:ext cx="2706690" cy="365125"/>
          </a:xfrm>
          <a:prstGeom prst="rect">
            <a:avLst/>
          </a:prstGeom>
        </p:spPr>
        <p:txBody>
          <a:bodyPr vert="horz" lIns="91440" tIns="45720" rIns="91440" bIns="45720" rtlCol="0" anchor="ctr"/>
          <a:lstStyle>
            <a:lvl1pPr algn="r">
              <a:defRPr sz="1000">
                <a:solidFill>
                  <a:schemeClr val="tx1"/>
                </a:solidFill>
              </a:defRPr>
            </a:lvl1pPr>
          </a:lstStyle>
          <a:p>
            <a:fld id="{F6CCBF3A-D7FB-4B97-8FD5-6FFB20CB1E84}" type="datetimeFigureOut">
              <a:rPr lang="en-US" smtClean="0"/>
              <a:t>6/7/2023</a:t>
            </a:fld>
            <a:endParaRPr lang="en-US"/>
          </a:p>
        </p:txBody>
      </p:sp>
      <p:sp>
        <p:nvSpPr>
          <p:cNvPr id="5" name="Footer Placeholder 4">
            <a:extLst>
              <a:ext uri="{FF2B5EF4-FFF2-40B4-BE49-F238E27FC236}">
                <a16:creationId xmlns:a16="http://schemas.microsoft.com/office/drawing/2014/main" id="{0DACB382-EE11-430D-941A-DB76EEB7F2D5}"/>
              </a:ext>
            </a:extLst>
          </p:cNvPr>
          <p:cNvSpPr>
            <a:spLocks noGrp="1"/>
          </p:cNvSpPr>
          <p:nvPr>
            <p:ph type="ftr" sz="quarter" idx="3"/>
          </p:nvPr>
        </p:nvSpPr>
        <p:spPr>
          <a:xfrm rot="5400000">
            <a:off x="-1131161" y="1592957"/>
            <a:ext cx="2973522"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3C562FE-ACD1-43F2-A3DE-5B11E10B7EA5}"/>
              </a:ext>
            </a:extLst>
          </p:cNvPr>
          <p:cNvSpPr>
            <a:spLocks noGrp="1"/>
          </p:cNvSpPr>
          <p:nvPr>
            <p:ph type="sldNum" sz="quarter" idx="4"/>
          </p:nvPr>
        </p:nvSpPr>
        <p:spPr>
          <a:xfrm>
            <a:off x="11512296" y="6356350"/>
            <a:ext cx="574620" cy="365125"/>
          </a:xfrm>
          <a:prstGeom prst="rect">
            <a:avLst/>
          </a:prstGeom>
        </p:spPr>
        <p:txBody>
          <a:bodyPr vert="horz" lIns="91440" tIns="45720" rIns="91440" bIns="45720" rtlCol="0" anchor="ctr"/>
          <a:lstStyle>
            <a:lvl1pPr algn="ctr">
              <a:defRPr sz="1000">
                <a:solidFill>
                  <a:schemeClr val="tx1"/>
                </a:solidFill>
              </a:defRPr>
            </a:lvl1pPr>
          </a:lstStyle>
          <a:p>
            <a:fld id="{3109D357-8067-4A1F-97B2-93C5160B78D9}" type="slidenum">
              <a:rPr lang="en-US" smtClean="0"/>
              <a:t>‹#›</a:t>
            </a:fld>
            <a:endParaRPr lang="en-US" dirty="0"/>
          </a:p>
        </p:txBody>
      </p:sp>
      <p:cxnSp>
        <p:nvCxnSpPr>
          <p:cNvPr id="13" name="Straight Connector 12">
            <a:extLst>
              <a:ext uri="{FF2B5EF4-FFF2-40B4-BE49-F238E27FC236}">
                <a16:creationId xmlns:a16="http://schemas.microsoft.com/office/drawing/2014/main" id="{1EB34A3B-1FD5-48FF-9982-1E64C864C01D}"/>
              </a:ext>
            </a:extLst>
          </p:cNvPr>
          <p:cNvCxnSpPr>
            <a:cxnSpLocks/>
          </p:cNvCxnSpPr>
          <p:nvPr/>
        </p:nvCxnSpPr>
        <p:spPr>
          <a:xfrm flipH="1">
            <a:off x="4" y="1824111"/>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051106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9" r:id="rId3"/>
    <p:sldLayoutId id="214748371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10000"/>
        </a:lnSpc>
        <a:spcBef>
          <a:spcPts val="500"/>
        </a:spcBef>
        <a:buSzPct val="80000"/>
        <a:buFont typeface="Goudy Old Style" panose="02020502050305020303" pitchFamily="18" charset="0"/>
        <a:buChar char="–"/>
        <a:defRPr sz="1800" i="1" kern="1200">
          <a:solidFill>
            <a:schemeClr val="tx1"/>
          </a:solidFill>
          <a:latin typeface="+mn-lt"/>
          <a:ea typeface="+mn-ea"/>
          <a:cs typeface="+mn-cs"/>
        </a:defRPr>
      </a:lvl2pPr>
      <a:lvl3pPr marL="822960" indent="-228600" algn="l" defTabSz="914400" rtl="0" eaLnBrk="1" latinLnBrk="0" hangingPunct="1">
        <a:lnSpc>
          <a:spcPct val="11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97280" indent="-228600" algn="l" defTabSz="914400" rtl="0" eaLnBrk="1" latinLnBrk="0" hangingPunct="1">
        <a:lnSpc>
          <a:spcPct val="110000"/>
        </a:lnSpc>
        <a:spcBef>
          <a:spcPts val="500"/>
        </a:spcBef>
        <a:buSzPct val="80000"/>
        <a:buFont typeface="Goudy Old Style" panose="02020502050305020303" pitchFamily="18" charset="0"/>
        <a:buChar char="–"/>
        <a:defRPr sz="1400" i="1" kern="1200">
          <a:solidFill>
            <a:schemeClr val="tx1"/>
          </a:solidFill>
          <a:latin typeface="+mn-lt"/>
          <a:ea typeface="+mn-ea"/>
          <a:cs typeface="+mn-cs"/>
        </a:defRPr>
      </a:lvl4pPr>
      <a:lvl5pPr marL="1371600" indent="-228600" algn="l" defTabSz="914400" rtl="0" eaLnBrk="1" latinLnBrk="0" hangingPunct="1">
        <a:lnSpc>
          <a:spcPct val="11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fabiusmaximus.com/2017/04/15/what-our-films-reveal-about-us/?shared=email&amp;msg=fail"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pixabay.com/en/checklist-clipboard-questionnaire-1622517/"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SoHcfN9zxr0?feature=oembed" TargetMode="External"/><Relationship Id="rId1" Type="http://schemas.openxmlformats.org/officeDocument/2006/relationships/tags" Target="../tags/tag2.xml"/><Relationship Id="rId5" Type="http://schemas.openxmlformats.org/officeDocument/2006/relationships/image" Target="../media/image25.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www.sourcewatch.org/index.php?title=File:Thank_you.jp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A499-9ED2-A55C-EF75-8B88393E5AFA}"/>
              </a:ext>
            </a:extLst>
          </p:cNvPr>
          <p:cNvSpPr>
            <a:spLocks noGrp="1"/>
          </p:cNvSpPr>
          <p:nvPr>
            <p:ph type="title"/>
          </p:nvPr>
        </p:nvSpPr>
        <p:spPr>
          <a:xfrm>
            <a:off x="2177682" y="21979"/>
            <a:ext cx="9482271" cy="1039906"/>
          </a:xfrm>
        </p:spPr>
        <p:txBody>
          <a:bodyPr>
            <a:normAutofit/>
          </a:bodyPr>
          <a:lstStyle/>
          <a:p>
            <a:pPr algn="ctr"/>
            <a:r>
              <a:rPr lang="en-CA" sz="3200" b="1" dirty="0"/>
              <a:t>STRATEGIES TO ENGAGE MEMBERS</a:t>
            </a:r>
            <a:br>
              <a:rPr lang="en-CA" sz="4000" dirty="0"/>
            </a:br>
            <a:r>
              <a:rPr lang="en-CA" sz="2800" dirty="0">
                <a:solidFill>
                  <a:srgbClr val="FF0000"/>
                </a:solidFill>
              </a:rPr>
              <a:t>Before You Start</a:t>
            </a:r>
            <a:endParaRPr lang="en-CA" sz="2800" dirty="0"/>
          </a:p>
        </p:txBody>
      </p:sp>
      <p:sp>
        <p:nvSpPr>
          <p:cNvPr id="4" name="TextBox 3">
            <a:extLst>
              <a:ext uri="{FF2B5EF4-FFF2-40B4-BE49-F238E27FC236}">
                <a16:creationId xmlns:a16="http://schemas.microsoft.com/office/drawing/2014/main" id="{52CB1415-AF9B-BA03-56BB-CF90D08ED4F8}"/>
              </a:ext>
            </a:extLst>
          </p:cNvPr>
          <p:cNvSpPr txBox="1"/>
          <p:nvPr/>
        </p:nvSpPr>
        <p:spPr>
          <a:xfrm>
            <a:off x="2169517" y="1431217"/>
            <a:ext cx="9737271" cy="5324535"/>
          </a:xfrm>
          <a:prstGeom prst="rect">
            <a:avLst/>
          </a:prstGeom>
          <a:noFill/>
        </p:spPr>
        <p:txBody>
          <a:bodyPr wrap="square" rtlCol="0">
            <a:spAutoFit/>
          </a:bodyPr>
          <a:lstStyle/>
          <a:p>
            <a:pPr marL="342900" indent="-342900">
              <a:spcAft>
                <a:spcPts val="1500"/>
              </a:spcAft>
              <a:buFont typeface="+mj-lt"/>
              <a:buAutoNum type="arabicPeriod"/>
            </a:pPr>
            <a:r>
              <a:rPr lang="en-CA" sz="1600" dirty="0">
                <a:latin typeface="Arial" panose="020B0604020202020204" pitchFamily="34" charset="0"/>
                <a:cs typeface="Arial" panose="020B0604020202020204" pitchFamily="34" charset="0"/>
              </a:rPr>
              <a:t>This workshop can be presented in person or online.</a:t>
            </a:r>
          </a:p>
          <a:p>
            <a:pPr marL="342900" indent="-342900">
              <a:spcAft>
                <a:spcPts val="1500"/>
              </a:spcAft>
              <a:buFont typeface="+mj-lt"/>
              <a:buAutoNum type="arabicPeriod"/>
            </a:pPr>
            <a:r>
              <a:rPr lang="en-CA" sz="1600" dirty="0">
                <a:latin typeface="Arial" panose="020B0604020202020204" pitchFamily="34" charset="0"/>
                <a:cs typeface="Arial" panose="020B0604020202020204" pitchFamily="34" charset="0"/>
              </a:rPr>
              <a:t>Practice, practice, practice!</a:t>
            </a:r>
          </a:p>
          <a:p>
            <a:pPr marL="342900" indent="-342900">
              <a:spcAft>
                <a:spcPts val="1500"/>
              </a:spcAft>
              <a:buFont typeface="+mj-lt"/>
              <a:buAutoNum type="arabicPeriod"/>
            </a:pPr>
            <a:r>
              <a:rPr lang="en-CA" sz="1600" dirty="0">
                <a:latin typeface="Arial" panose="020B0604020202020204" pitchFamily="34" charset="0"/>
                <a:cs typeface="Arial" panose="020B0604020202020204" pitchFamily="34" charset="0"/>
              </a:rPr>
              <a:t>Go through the PowerPoint and ensure that the music video hyperlink works. If it is not working, follow the instructions in the notes section of that slide. You can copy the link your browser’s (e.g., Firefox, Chrome or Safari) address bar or leave it out of your presentation. Please read the note about embedding the video or playing it online.</a:t>
            </a:r>
          </a:p>
          <a:p>
            <a:pPr marL="342900" indent="-342900">
              <a:spcAft>
                <a:spcPts val="1500"/>
              </a:spcAft>
              <a:buFont typeface="+mj-lt"/>
              <a:buAutoNum type="arabicPeriod"/>
            </a:pPr>
            <a:r>
              <a:rPr lang="en-US" sz="1600" dirty="0">
                <a:latin typeface="Arial" panose="020B0604020202020204" pitchFamily="34" charset="0"/>
                <a:cs typeface="Arial" panose="020B0604020202020204" pitchFamily="34" charset="0"/>
              </a:rPr>
              <a:t>If you have chosen, for whatever reason, to not play the video “You Shall Go Out With Joy” (slide 21), be sure to delete that side before showing the final slide.</a:t>
            </a:r>
            <a:endParaRPr lang="en-CA" sz="1600" dirty="0">
              <a:latin typeface="Arial" panose="020B0604020202020204" pitchFamily="34" charset="0"/>
              <a:cs typeface="Arial" panose="020B0604020202020204" pitchFamily="34" charset="0"/>
            </a:endParaRPr>
          </a:p>
          <a:p>
            <a:pPr marL="342900" indent="-342900">
              <a:spcAft>
                <a:spcPts val="1500"/>
              </a:spcAft>
              <a:buFont typeface="+mj-lt"/>
              <a:buAutoNum type="arabicPeriod"/>
            </a:pPr>
            <a:r>
              <a:rPr lang="en-CA" sz="1600" dirty="0">
                <a:latin typeface="Arial" panose="020B0604020202020204" pitchFamily="34" charset="0"/>
                <a:cs typeface="Arial" panose="020B0604020202020204" pitchFamily="34" charset="0"/>
              </a:rPr>
              <a:t>When screen sharing, click on “Share Sound” (lower left of screen) before playing the video.</a:t>
            </a:r>
          </a:p>
          <a:p>
            <a:pPr marL="342900" indent="-342900">
              <a:spcAft>
                <a:spcPts val="1500"/>
              </a:spcAft>
              <a:buFont typeface="+mj-lt"/>
              <a:buAutoNum type="arabicPeriod"/>
            </a:pPr>
            <a:r>
              <a:rPr lang="en-CA" sz="1600" dirty="0">
                <a:latin typeface="Arial" panose="020B0604020202020204" pitchFamily="34" charset="0"/>
                <a:cs typeface="Arial" panose="020B0604020202020204" pitchFamily="34" charset="0"/>
              </a:rPr>
              <a:t>Print the PowerPoint Presentation using the print layout called “Notes Pages” so that you know what to say with each slide.</a:t>
            </a:r>
          </a:p>
          <a:p>
            <a:pPr marL="342900" indent="-342900">
              <a:spcAft>
                <a:spcPts val="1500"/>
              </a:spcAft>
              <a:buFont typeface="+mj-lt"/>
              <a:buAutoNum type="arabicPeriod"/>
            </a:pPr>
            <a:r>
              <a:rPr lang="en-CA" sz="1600" dirty="0">
                <a:latin typeface="Arial" panose="020B0604020202020204" pitchFamily="34" charset="0"/>
                <a:cs typeface="Arial" panose="020B0604020202020204" pitchFamily="34" charset="0"/>
              </a:rPr>
              <a:t>You may want a be co-host to monitor the chat, hands up, answers to questions, etc. </a:t>
            </a:r>
          </a:p>
          <a:p>
            <a:pPr marL="342900" indent="-342900">
              <a:spcAft>
                <a:spcPts val="1500"/>
              </a:spcAft>
              <a:buFont typeface="+mj-lt"/>
              <a:buAutoNum type="arabicPeriod"/>
            </a:pPr>
            <a:r>
              <a:rPr lang="en-CA" sz="1600" dirty="0">
                <a:latin typeface="Arial" panose="020B0604020202020204" pitchFamily="34" charset="0"/>
                <a:cs typeface="Arial" panose="020B0604020202020204" pitchFamily="34" charset="0"/>
              </a:rPr>
              <a:t>Ask everyone to mute before you start and tell people how you want them to let you know that they want to speak—raising hands (really or by using the icon), unmuting or something else.</a:t>
            </a:r>
          </a:p>
          <a:p>
            <a:pPr marL="342900" indent="-342900">
              <a:spcAft>
                <a:spcPts val="1500"/>
              </a:spcAft>
              <a:buFont typeface="+mj-lt"/>
              <a:buAutoNum type="arabicPeriod"/>
            </a:pPr>
            <a:r>
              <a:rPr lang="en-CA" sz="1600" dirty="0">
                <a:latin typeface="Arial" panose="020B0604020202020204" pitchFamily="34" charset="0"/>
                <a:cs typeface="Arial" panose="020B0604020202020204" pitchFamily="34" charset="0"/>
              </a:rPr>
              <a:t>Move this presentation to the next slide, ready to start.</a:t>
            </a:r>
          </a:p>
        </p:txBody>
      </p:sp>
      <p:sp>
        <p:nvSpPr>
          <p:cNvPr id="5" name="TextBox 4">
            <a:extLst>
              <a:ext uri="{FF2B5EF4-FFF2-40B4-BE49-F238E27FC236}">
                <a16:creationId xmlns:a16="http://schemas.microsoft.com/office/drawing/2014/main" id="{496F8D60-DECF-B053-123C-2D1E3E747939}"/>
              </a:ext>
            </a:extLst>
          </p:cNvPr>
          <p:cNvSpPr txBox="1"/>
          <p:nvPr/>
        </p:nvSpPr>
        <p:spPr>
          <a:xfrm>
            <a:off x="4507832" y="1061885"/>
            <a:ext cx="4876800" cy="369332"/>
          </a:xfrm>
          <a:prstGeom prst="rect">
            <a:avLst/>
          </a:prstGeom>
          <a:noFill/>
        </p:spPr>
        <p:txBody>
          <a:bodyPr wrap="square" rtlCol="0">
            <a:spAutoFit/>
          </a:bodyPr>
          <a:lstStyle/>
          <a:p>
            <a:r>
              <a:rPr lang="en-US" b="1" dirty="0"/>
              <a:t>Presentation Time: Approximately 40-45 minutes</a:t>
            </a:r>
            <a:endParaRPr lang="en-CA" b="1" dirty="0"/>
          </a:p>
        </p:txBody>
      </p:sp>
    </p:spTree>
    <p:extLst>
      <p:ext uri="{BB962C8B-B14F-4D97-AF65-F5344CB8AC3E}">
        <p14:creationId xmlns:p14="http://schemas.microsoft.com/office/powerpoint/2010/main" val="2113432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9726" y="149152"/>
            <a:ext cx="10582274" cy="777379"/>
          </a:xfrm>
        </p:spPr>
        <p:txBody>
          <a:bodyPr>
            <a:normAutofit/>
          </a:bodyPr>
          <a:lstStyle/>
          <a:p>
            <a:pPr algn="ctr"/>
            <a:r>
              <a:rPr lang="en-US" sz="3200" b="1" dirty="0"/>
              <a:t>HOW TO IGNITE EVERY PASSION</a:t>
            </a:r>
          </a:p>
        </p:txBody>
      </p:sp>
      <p:sp>
        <p:nvSpPr>
          <p:cNvPr id="3" name="Rectangle 2"/>
          <p:cNvSpPr/>
          <p:nvPr/>
        </p:nvSpPr>
        <p:spPr>
          <a:xfrm>
            <a:off x="1828800" y="1694948"/>
            <a:ext cx="5299788" cy="2079608"/>
          </a:xfrm>
          <a:prstGeom prst="rect">
            <a:avLst/>
          </a:prstGeom>
        </p:spPr>
        <p:txBody>
          <a:bodyPr wrap="square">
            <a:spAutoFit/>
          </a:bodyPr>
          <a:lstStyle/>
          <a:p>
            <a:pPr marL="457200" indent="-457200">
              <a:lnSpc>
                <a:spcPct val="150000"/>
              </a:lnSpc>
              <a:buFont typeface="Arial" panose="020B0604020202020204" pitchFamily="34" charset="0"/>
              <a:buChar char="•"/>
            </a:pPr>
            <a:r>
              <a:rPr lang="en-US" sz="3000" dirty="0">
                <a:latin typeface="Century" panose="02040604050505020304" pitchFamily="18" charset="0"/>
              </a:rPr>
              <a:t>The voice of one woman</a:t>
            </a:r>
          </a:p>
          <a:p>
            <a:pPr marL="457200" indent="-457200">
              <a:lnSpc>
                <a:spcPct val="150000"/>
              </a:lnSpc>
              <a:buFont typeface="Arial" panose="020B0604020202020204" pitchFamily="34" charset="0"/>
              <a:buChar char="•"/>
            </a:pPr>
            <a:r>
              <a:rPr lang="en-US" sz="3000" dirty="0">
                <a:latin typeface="Century" panose="02040604050505020304" pitchFamily="18" charset="0"/>
              </a:rPr>
              <a:t>Ignite the flame</a:t>
            </a:r>
          </a:p>
          <a:p>
            <a:pPr marL="457200" indent="-457200">
              <a:lnSpc>
                <a:spcPct val="150000"/>
              </a:lnSpc>
              <a:buFont typeface="Arial" panose="020B0604020202020204" pitchFamily="34" charset="0"/>
              <a:buChar char="•"/>
            </a:pPr>
            <a:r>
              <a:rPr lang="en-US" sz="3000" dirty="0">
                <a:latin typeface="Century" panose="02040604050505020304" pitchFamily="18" charset="0"/>
              </a:rPr>
              <a:t>Guidance</a:t>
            </a:r>
          </a:p>
        </p:txBody>
      </p:sp>
      <p:sp>
        <p:nvSpPr>
          <p:cNvPr id="7" name="TextBox 6">
            <a:extLst>
              <a:ext uri="{FF2B5EF4-FFF2-40B4-BE49-F238E27FC236}">
                <a16:creationId xmlns:a16="http://schemas.microsoft.com/office/drawing/2014/main" id="{11BBC6C5-8226-1DCE-E2BD-A39A865AEE0C}"/>
              </a:ext>
            </a:extLst>
          </p:cNvPr>
          <p:cNvSpPr txBox="1"/>
          <p:nvPr/>
        </p:nvSpPr>
        <p:spPr>
          <a:xfrm>
            <a:off x="1609725" y="4954522"/>
            <a:ext cx="10488027" cy="1692771"/>
          </a:xfrm>
          <a:prstGeom prst="rect">
            <a:avLst/>
          </a:prstGeom>
          <a:noFill/>
          <a:ln w="38100">
            <a:solidFill>
              <a:srgbClr val="7030A0"/>
            </a:solidFill>
          </a:ln>
        </p:spPr>
        <p:txBody>
          <a:bodyPr wrap="square" rtlCol="0">
            <a:spAutoFit/>
          </a:bodyPr>
          <a:lstStyle/>
          <a:p>
            <a:pPr algn="ctr"/>
            <a:r>
              <a:rPr lang="en-US" sz="2800" i="1" dirty="0"/>
              <a:t> “Jesus invested himself particularly in twelve men, producing divine fruit within them. These men, in turn, spent their lives being Jesus for others, investing themselves and producing divine fruit through the power of the Holy Spirit.”</a:t>
            </a:r>
          </a:p>
          <a:p>
            <a:pPr algn="ctr"/>
            <a:r>
              <a:rPr lang="en-US" sz="2000" i="1" dirty="0"/>
              <a:t>(Deacon Keith </a:t>
            </a:r>
            <a:r>
              <a:rPr lang="en-US" sz="2000" i="1" dirty="0" err="1"/>
              <a:t>Strohm</a:t>
            </a:r>
            <a:r>
              <a:rPr lang="en-US" sz="2000" i="1" dirty="0"/>
              <a:t>)</a:t>
            </a:r>
            <a:endParaRPr lang="en-CA" sz="2000" i="1" dirty="0"/>
          </a:p>
        </p:txBody>
      </p:sp>
      <p:pic>
        <p:nvPicPr>
          <p:cNvPr id="8" name="Picture 7" descr="Burning match">
            <a:extLst>
              <a:ext uri="{FF2B5EF4-FFF2-40B4-BE49-F238E27FC236}">
                <a16:creationId xmlns:a16="http://schemas.microsoft.com/office/drawing/2014/main" id="{36E99884-8CA3-B178-47AE-CF4EF06B6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2877" y="1418417"/>
            <a:ext cx="4176261" cy="2765142"/>
          </a:xfrm>
          <a:prstGeom prst="rect">
            <a:avLst/>
          </a:prstGeom>
        </p:spPr>
      </p:pic>
    </p:spTree>
    <p:extLst>
      <p:ext uri="{BB962C8B-B14F-4D97-AF65-F5344CB8AC3E}">
        <p14:creationId xmlns:p14="http://schemas.microsoft.com/office/powerpoint/2010/main" val="82241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28E65-9BAE-C7E6-64DD-13DF1B03A9F6}"/>
              </a:ext>
            </a:extLst>
          </p:cNvPr>
          <p:cNvSpPr>
            <a:spLocks noGrp="1"/>
          </p:cNvSpPr>
          <p:nvPr>
            <p:ph type="title"/>
          </p:nvPr>
        </p:nvSpPr>
        <p:spPr>
          <a:xfrm>
            <a:off x="1619249" y="131685"/>
            <a:ext cx="10458450" cy="728276"/>
          </a:xfrm>
        </p:spPr>
        <p:txBody>
          <a:bodyPr>
            <a:normAutofit/>
          </a:bodyPr>
          <a:lstStyle/>
          <a:p>
            <a:pPr algn="ctr"/>
            <a:r>
              <a:rPr lang="en-US" sz="3200" b="1" dirty="0"/>
              <a:t>Reflection and Discussion</a:t>
            </a:r>
            <a:endParaRPr lang="en-CA" sz="3200" b="1" dirty="0"/>
          </a:p>
        </p:txBody>
      </p:sp>
      <p:sp>
        <p:nvSpPr>
          <p:cNvPr id="4" name="TextBox 3">
            <a:extLst>
              <a:ext uri="{FF2B5EF4-FFF2-40B4-BE49-F238E27FC236}">
                <a16:creationId xmlns:a16="http://schemas.microsoft.com/office/drawing/2014/main" id="{DECE6B08-ACBB-8347-CA4E-2D549D069948}"/>
              </a:ext>
            </a:extLst>
          </p:cNvPr>
          <p:cNvSpPr txBox="1"/>
          <p:nvPr/>
        </p:nvSpPr>
        <p:spPr>
          <a:xfrm>
            <a:off x="2580935" y="1548150"/>
            <a:ext cx="5943600" cy="3785652"/>
          </a:xfrm>
          <a:prstGeom prst="rect">
            <a:avLst/>
          </a:prstGeom>
          <a:noFill/>
        </p:spPr>
        <p:txBody>
          <a:bodyPr wrap="square">
            <a:spAutoFit/>
          </a:bodyPr>
          <a:lstStyle/>
          <a:p>
            <a:r>
              <a:rPr lang="en-CA" sz="3000" dirty="0">
                <a:latin typeface="Century" panose="02040604050505020304" pitchFamily="18" charset="0"/>
              </a:rPr>
              <a:t>Take a few minutes to reflect:</a:t>
            </a:r>
          </a:p>
          <a:p>
            <a:endParaRPr lang="en-CA" sz="3000" dirty="0">
              <a:latin typeface="Century" panose="02040604050505020304" pitchFamily="18" charset="0"/>
            </a:endParaRPr>
          </a:p>
          <a:p>
            <a:pPr marL="571500" indent="-571500">
              <a:buFont typeface="Arial" panose="020B0604020202020204" pitchFamily="34" charset="0"/>
              <a:buChar char="•"/>
            </a:pPr>
            <a:r>
              <a:rPr lang="en-CA" sz="3000" dirty="0">
                <a:latin typeface="Century" panose="02040604050505020304" pitchFamily="18" charset="0"/>
              </a:rPr>
              <a:t>What is your interest or passion?</a:t>
            </a:r>
          </a:p>
          <a:p>
            <a:pPr marL="514350" indent="-514350">
              <a:buAutoNum type="arabicPeriod"/>
            </a:pPr>
            <a:endParaRPr lang="en-CA" sz="3000" dirty="0">
              <a:latin typeface="Century" panose="02040604050505020304" pitchFamily="18" charset="0"/>
            </a:endParaRPr>
          </a:p>
          <a:p>
            <a:r>
              <a:rPr lang="en-CA" sz="3000" dirty="0">
                <a:latin typeface="Century" panose="02040604050505020304" pitchFamily="18" charset="0"/>
              </a:rPr>
              <a:t>Share your interest or passion with the larger group.</a:t>
            </a:r>
          </a:p>
          <a:p>
            <a:endParaRPr lang="en-CA" sz="3000" b="1" i="1" dirty="0">
              <a:latin typeface="Century Gothic" panose="020B0502020202020204" pitchFamily="34" charset="0"/>
            </a:endParaRPr>
          </a:p>
        </p:txBody>
      </p:sp>
      <p:pic>
        <p:nvPicPr>
          <p:cNvPr id="3" name="Picture 2" descr="Young woman thinking">
            <a:extLst>
              <a:ext uri="{FF2B5EF4-FFF2-40B4-BE49-F238E27FC236}">
                <a16:creationId xmlns:a16="http://schemas.microsoft.com/office/drawing/2014/main" id="{C4DBA3D3-1857-15C2-01E6-CF097DCED26A}"/>
              </a:ext>
            </a:extLst>
          </p:cNvPr>
          <p:cNvPicPr>
            <a:picLocks noChangeAspect="1"/>
          </p:cNvPicPr>
          <p:nvPr/>
        </p:nvPicPr>
        <p:blipFill rotWithShape="1">
          <a:blip r:embed="rId3">
            <a:extLst>
              <a:ext uri="{28A0092B-C50C-407E-A947-70E740481C1C}">
                <a14:useLocalDpi xmlns:a14="http://schemas.microsoft.com/office/drawing/2010/main" val="0"/>
              </a:ext>
            </a:extLst>
          </a:blip>
          <a:srcRect l="16267" t="9947" r="20641"/>
          <a:stretch/>
        </p:blipFill>
        <p:spPr>
          <a:xfrm>
            <a:off x="8952820" y="859961"/>
            <a:ext cx="2554059" cy="2423708"/>
          </a:xfrm>
          <a:prstGeom prst="rect">
            <a:avLst/>
          </a:prstGeom>
        </p:spPr>
      </p:pic>
      <p:pic>
        <p:nvPicPr>
          <p:cNvPr id="5" name="Picture 4" descr="Old woman at the beach">
            <a:extLst>
              <a:ext uri="{FF2B5EF4-FFF2-40B4-BE49-F238E27FC236}">
                <a16:creationId xmlns:a16="http://schemas.microsoft.com/office/drawing/2014/main" id="{C6F4EFA2-3087-A789-3155-E4E2F257AB92}"/>
              </a:ext>
            </a:extLst>
          </p:cNvPr>
          <p:cNvPicPr>
            <a:picLocks noChangeAspect="1"/>
          </p:cNvPicPr>
          <p:nvPr/>
        </p:nvPicPr>
        <p:blipFill rotWithShape="1">
          <a:blip r:embed="rId4">
            <a:extLst>
              <a:ext uri="{28A0092B-C50C-407E-A947-70E740481C1C}">
                <a14:useLocalDpi xmlns:a14="http://schemas.microsoft.com/office/drawing/2010/main" val="0"/>
              </a:ext>
            </a:extLst>
          </a:blip>
          <a:srcRect l="13226" r="7860"/>
          <a:stretch/>
        </p:blipFill>
        <p:spPr>
          <a:xfrm>
            <a:off x="8952820" y="4139097"/>
            <a:ext cx="2554059" cy="2157676"/>
          </a:xfrm>
          <a:prstGeom prst="rect">
            <a:avLst/>
          </a:prstGeom>
        </p:spPr>
      </p:pic>
    </p:spTree>
    <p:extLst>
      <p:ext uri="{BB962C8B-B14F-4D97-AF65-F5344CB8AC3E}">
        <p14:creationId xmlns:p14="http://schemas.microsoft.com/office/powerpoint/2010/main" val="193554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93841" y="1338681"/>
            <a:ext cx="9279059" cy="1791068"/>
          </a:xfrm>
          <a:prstGeom prst="rect">
            <a:avLst/>
          </a:prstGeom>
        </p:spPr>
        <p:txBody>
          <a:bodyPr wrap="square">
            <a:spAutoFit/>
          </a:bodyPr>
          <a:lstStyle/>
          <a:p>
            <a:pPr marL="514350" indent="-514350">
              <a:lnSpc>
                <a:spcPct val="200000"/>
              </a:lnSpc>
              <a:buAutoNum type="arabicPeriod"/>
            </a:pPr>
            <a:r>
              <a:rPr lang="en-US" sz="3000" dirty="0">
                <a:latin typeface="Century" panose="02040604050505020304" pitchFamily="18" charset="0"/>
              </a:rPr>
              <a:t>Be open to new possibilities.</a:t>
            </a:r>
          </a:p>
          <a:p>
            <a:pPr marL="514350" indent="-514350">
              <a:lnSpc>
                <a:spcPct val="200000"/>
              </a:lnSpc>
              <a:buAutoNum type="arabicPeriod"/>
            </a:pPr>
            <a:r>
              <a:rPr lang="en-US" sz="3000" dirty="0">
                <a:latin typeface="Century" panose="02040604050505020304" pitchFamily="18" charset="0"/>
              </a:rPr>
              <a:t>Be aware of different personality types.</a:t>
            </a:r>
          </a:p>
        </p:txBody>
      </p:sp>
      <p:sp>
        <p:nvSpPr>
          <p:cNvPr id="5" name="Title 4">
            <a:extLst>
              <a:ext uri="{FF2B5EF4-FFF2-40B4-BE49-F238E27FC236}">
                <a16:creationId xmlns:a16="http://schemas.microsoft.com/office/drawing/2014/main" id="{6BC9F8F8-967B-811F-F065-CBCDCDC9E9DA}"/>
              </a:ext>
            </a:extLst>
          </p:cNvPr>
          <p:cNvSpPr>
            <a:spLocks noGrp="1"/>
          </p:cNvSpPr>
          <p:nvPr>
            <p:ph type="title"/>
          </p:nvPr>
        </p:nvSpPr>
        <p:spPr>
          <a:xfrm>
            <a:off x="1554771" y="0"/>
            <a:ext cx="10637229" cy="1463315"/>
          </a:xfrm>
        </p:spPr>
        <p:txBody>
          <a:bodyPr>
            <a:noAutofit/>
          </a:bodyPr>
          <a:lstStyle/>
          <a:p>
            <a:pPr algn="ctr">
              <a:lnSpc>
                <a:spcPct val="100000"/>
              </a:lnSpc>
            </a:pPr>
            <a:r>
              <a:rPr lang="en-US" sz="3200" b="1" dirty="0"/>
              <a:t>CULTIVATE RELATIONSHIPS, Teamwork AND COLLABORATION</a:t>
            </a:r>
            <a:endParaRPr lang="en-CA" sz="3200" b="1" dirty="0"/>
          </a:p>
        </p:txBody>
      </p:sp>
      <p:sp>
        <p:nvSpPr>
          <p:cNvPr id="4" name="TextBox 3">
            <a:extLst>
              <a:ext uri="{FF2B5EF4-FFF2-40B4-BE49-F238E27FC236}">
                <a16:creationId xmlns:a16="http://schemas.microsoft.com/office/drawing/2014/main" id="{A9083604-F8AB-6A7C-84B7-99EE1A352F1B}"/>
              </a:ext>
            </a:extLst>
          </p:cNvPr>
          <p:cNvSpPr txBox="1"/>
          <p:nvPr/>
        </p:nvSpPr>
        <p:spPr>
          <a:xfrm>
            <a:off x="1592070" y="5411450"/>
            <a:ext cx="10562629" cy="1446550"/>
          </a:xfrm>
          <a:prstGeom prst="rect">
            <a:avLst/>
          </a:prstGeom>
          <a:noFill/>
          <a:ln w="38100">
            <a:solidFill>
              <a:srgbClr val="7030A0"/>
            </a:solidFill>
          </a:ln>
        </p:spPr>
        <p:txBody>
          <a:bodyPr wrap="square" rtlCol="0">
            <a:spAutoFit/>
          </a:bodyPr>
          <a:lstStyle/>
          <a:p>
            <a:pPr algn="ctr"/>
            <a:r>
              <a:rPr lang="en-US" sz="2400" i="1" dirty="0">
                <a:latin typeface="Goudy Old Style" panose="02020502050305020303" pitchFamily="18" charset="0"/>
              </a:rPr>
              <a:t>“meet people where they are, listen wholeheartedly, share the essential core of the gospel message, and pray with others.”</a:t>
            </a:r>
          </a:p>
          <a:p>
            <a:pPr algn="ctr"/>
            <a:r>
              <a:rPr lang="en-US" sz="2400" i="1" dirty="0">
                <a:latin typeface="Goudy Old Style" panose="02020502050305020303" pitchFamily="18" charset="0"/>
              </a:rPr>
              <a:t> </a:t>
            </a:r>
            <a:r>
              <a:rPr lang="en-US" sz="1600" dirty="0">
                <a:latin typeface="Goudy Old Style" panose="02020502050305020303" pitchFamily="18" charset="0"/>
              </a:rPr>
              <a:t>Unlocking Your Parish: Making Disciples, Raising Up Leaders With Alpha</a:t>
            </a:r>
          </a:p>
          <a:p>
            <a:pPr algn="ctr"/>
            <a:r>
              <a:rPr lang="en-US" sz="1600" dirty="0">
                <a:latin typeface="Goudy Old Style" panose="02020502050305020303" pitchFamily="18" charset="0"/>
              </a:rPr>
              <a:t>by Ron Huntley and Fr. James Mallon</a:t>
            </a:r>
            <a:endParaRPr lang="en-CA" sz="2400" i="1" dirty="0">
              <a:latin typeface="Goudy Old Style" panose="02020502050305020303" pitchFamily="18" charset="0"/>
            </a:endParaRPr>
          </a:p>
        </p:txBody>
      </p:sp>
      <p:pic>
        <p:nvPicPr>
          <p:cNvPr id="1028" name="Picture 4" descr="Teamwork - Free of Charge Creative Commons Chalkboard image">
            <a:extLst>
              <a:ext uri="{FF2B5EF4-FFF2-40B4-BE49-F238E27FC236}">
                <a16:creationId xmlns:a16="http://schemas.microsoft.com/office/drawing/2014/main" id="{13FAF985-A0AF-723E-775A-E6B8E714E9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9119" y="3252640"/>
            <a:ext cx="3208530" cy="2139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88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675" y="357448"/>
            <a:ext cx="10601325" cy="666734"/>
          </a:xfrm>
        </p:spPr>
        <p:txBody>
          <a:bodyPr>
            <a:normAutofit/>
          </a:bodyPr>
          <a:lstStyle/>
          <a:p>
            <a:pPr algn="ctr"/>
            <a:r>
              <a:rPr lang="en-US" sz="3200" b="1" dirty="0"/>
              <a:t>RECOGNIZE AND APPRECIATE   </a:t>
            </a:r>
          </a:p>
        </p:txBody>
      </p:sp>
      <p:sp>
        <p:nvSpPr>
          <p:cNvPr id="3" name="Rectangle 2"/>
          <p:cNvSpPr/>
          <p:nvPr/>
        </p:nvSpPr>
        <p:spPr>
          <a:xfrm>
            <a:off x="1847850" y="2599827"/>
            <a:ext cx="5619750" cy="2503249"/>
          </a:xfrm>
          <a:prstGeom prst="rect">
            <a:avLst/>
          </a:prstGeom>
        </p:spPr>
        <p:txBody>
          <a:bodyPr wrap="square">
            <a:spAutoFit/>
          </a:bodyPr>
          <a:lstStyle/>
          <a:p>
            <a:pPr marL="742950" indent="-742950">
              <a:spcAft>
                <a:spcPts val="4000"/>
              </a:spcAft>
              <a:buFont typeface="+mj-lt"/>
              <a:buAutoNum type="arabicPeriod"/>
            </a:pPr>
            <a:r>
              <a:rPr lang="en-US" sz="3000" dirty="0">
                <a:latin typeface="Century" panose="02040604050505020304" pitchFamily="18" charset="0"/>
              </a:rPr>
              <a:t>Congratulations!</a:t>
            </a:r>
          </a:p>
          <a:p>
            <a:pPr marL="742950" indent="-742950">
              <a:spcAft>
                <a:spcPts val="4000"/>
              </a:spcAft>
              <a:buFont typeface="+mj-lt"/>
              <a:buAutoNum type="arabicPeriod"/>
            </a:pPr>
            <a:r>
              <a:rPr lang="en-US" sz="3000" dirty="0">
                <a:latin typeface="Century" panose="02040604050505020304" pitchFamily="18" charset="0"/>
              </a:rPr>
              <a:t>Celebrate and rejoice!</a:t>
            </a:r>
          </a:p>
          <a:p>
            <a:pPr marL="742950" indent="-742950">
              <a:spcAft>
                <a:spcPts val="4000"/>
              </a:spcAft>
              <a:buFont typeface="+mj-lt"/>
              <a:buAutoNum type="arabicPeriod"/>
            </a:pPr>
            <a:r>
              <a:rPr lang="en-US" sz="3000" dirty="0">
                <a:latin typeface="Century" panose="02040604050505020304" pitchFamily="18" charset="0"/>
              </a:rPr>
              <a:t>Express appreciation. </a:t>
            </a:r>
          </a:p>
        </p:txBody>
      </p:sp>
      <p:pic>
        <p:nvPicPr>
          <p:cNvPr id="2050" name="Picture 2" descr="Free Images : beach, ocean, silhouette, group, people, sun, sunset,  morning, jump, vacation, celebration, together, friends, happiness, sports,  joy, physical fitness 2592x2592 - - 1191910 - Free stock photos - PxHere">
            <a:extLst>
              <a:ext uri="{FF2B5EF4-FFF2-40B4-BE49-F238E27FC236}">
                <a16:creationId xmlns:a16="http://schemas.microsoft.com/office/drawing/2014/main" id="{21A4DA37-15E0-55F9-7132-242909466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1619" y="1653290"/>
            <a:ext cx="4244792" cy="4244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01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5051" y="101009"/>
            <a:ext cx="8860477" cy="735846"/>
          </a:xfrm>
        </p:spPr>
        <p:txBody>
          <a:bodyPr>
            <a:normAutofit/>
          </a:bodyPr>
          <a:lstStyle/>
          <a:p>
            <a:pPr algn="ctr"/>
            <a:r>
              <a:rPr lang="en-US" sz="3200" b="1" dirty="0">
                <a:latin typeface="Felix Titling" panose="04060505060202020A04" pitchFamily="82" charset="0"/>
              </a:rPr>
              <a:t>APPRECIATION</a:t>
            </a:r>
          </a:p>
        </p:txBody>
      </p:sp>
      <p:sp>
        <p:nvSpPr>
          <p:cNvPr id="3" name="Rectangle 2"/>
          <p:cNvSpPr/>
          <p:nvPr/>
        </p:nvSpPr>
        <p:spPr>
          <a:xfrm>
            <a:off x="2435051" y="974598"/>
            <a:ext cx="8860477" cy="1200329"/>
          </a:xfrm>
          <a:prstGeom prst="rect">
            <a:avLst/>
          </a:prstGeom>
        </p:spPr>
        <p:txBody>
          <a:bodyPr wrap="square">
            <a:spAutoFit/>
          </a:bodyPr>
          <a:lstStyle/>
          <a:p>
            <a:r>
              <a:rPr lang="en-US" sz="2400" dirty="0">
                <a:latin typeface="Century" panose="02040604050505020304" pitchFamily="18" charset="0"/>
              </a:rPr>
              <a:t>The book, </a:t>
            </a:r>
            <a:r>
              <a:rPr lang="en-US" sz="2400" i="1" dirty="0">
                <a:latin typeface="Century" panose="02040604050505020304" pitchFamily="18" charset="0"/>
              </a:rPr>
              <a:t>The 5 Languages of Appreciation in the Workplace: Empowering Organizations by Encouraging People</a:t>
            </a:r>
            <a:r>
              <a:rPr lang="en-US" sz="2400" dirty="0">
                <a:latin typeface="Century" panose="02040604050505020304" pitchFamily="18" charset="0"/>
              </a:rPr>
              <a:t> by Gary Chapman and Paul White, recommends the following:</a:t>
            </a:r>
            <a:endParaRPr lang="en-US" sz="1600" dirty="0">
              <a:latin typeface="Century" panose="02040604050505020304" pitchFamily="18" charset="0"/>
            </a:endParaRPr>
          </a:p>
        </p:txBody>
      </p:sp>
      <p:sp>
        <p:nvSpPr>
          <p:cNvPr id="4" name="TextBox 3">
            <a:extLst>
              <a:ext uri="{FF2B5EF4-FFF2-40B4-BE49-F238E27FC236}">
                <a16:creationId xmlns:a16="http://schemas.microsoft.com/office/drawing/2014/main" id="{E6009D7D-0043-D234-EACA-B09281C829E7}"/>
              </a:ext>
            </a:extLst>
          </p:cNvPr>
          <p:cNvSpPr txBox="1"/>
          <p:nvPr/>
        </p:nvSpPr>
        <p:spPr>
          <a:xfrm>
            <a:off x="4082574" y="2377218"/>
            <a:ext cx="5558263" cy="3464603"/>
          </a:xfrm>
          <a:prstGeom prst="rect">
            <a:avLst/>
          </a:prstGeom>
          <a:noFill/>
        </p:spPr>
        <p:txBody>
          <a:bodyPr wrap="square" rtlCol="0">
            <a:spAutoFit/>
          </a:bodyPr>
          <a:lstStyle/>
          <a:p>
            <a:pPr marL="514350" indent="-514350">
              <a:lnSpc>
                <a:spcPct val="150000"/>
              </a:lnSpc>
              <a:buFont typeface="+mj-lt"/>
              <a:buAutoNum type="arabicPeriod"/>
            </a:pPr>
            <a:r>
              <a:rPr lang="en-US" sz="3000" dirty="0">
                <a:latin typeface="Century" panose="02040604050505020304" pitchFamily="18" charset="0"/>
              </a:rPr>
              <a:t>Words of Affirmation</a:t>
            </a:r>
          </a:p>
          <a:p>
            <a:pPr marL="514350" indent="-514350">
              <a:lnSpc>
                <a:spcPct val="150000"/>
              </a:lnSpc>
              <a:buFont typeface="+mj-lt"/>
              <a:buAutoNum type="arabicPeriod"/>
            </a:pPr>
            <a:r>
              <a:rPr lang="en-US" sz="3000" dirty="0">
                <a:latin typeface="Century" panose="02040604050505020304" pitchFamily="18" charset="0"/>
              </a:rPr>
              <a:t>Quality Time</a:t>
            </a:r>
          </a:p>
          <a:p>
            <a:pPr marL="514350" indent="-514350">
              <a:lnSpc>
                <a:spcPct val="150000"/>
              </a:lnSpc>
              <a:buFont typeface="+mj-lt"/>
              <a:buAutoNum type="arabicPeriod"/>
            </a:pPr>
            <a:r>
              <a:rPr lang="en-US" sz="3000" dirty="0">
                <a:latin typeface="Century" panose="02040604050505020304" pitchFamily="18" charset="0"/>
              </a:rPr>
              <a:t>Acts of Service</a:t>
            </a:r>
          </a:p>
          <a:p>
            <a:pPr marL="514350" indent="-514350">
              <a:lnSpc>
                <a:spcPct val="150000"/>
              </a:lnSpc>
              <a:buFont typeface="+mj-lt"/>
              <a:buAutoNum type="arabicPeriod"/>
            </a:pPr>
            <a:r>
              <a:rPr lang="en-US" sz="3000" dirty="0">
                <a:latin typeface="Century" panose="02040604050505020304" pitchFamily="18" charset="0"/>
              </a:rPr>
              <a:t>Physical Touch</a:t>
            </a:r>
          </a:p>
          <a:p>
            <a:pPr marL="514350" indent="-514350">
              <a:lnSpc>
                <a:spcPct val="150000"/>
              </a:lnSpc>
              <a:buFont typeface="+mj-lt"/>
              <a:buAutoNum type="arabicPeriod"/>
            </a:pPr>
            <a:r>
              <a:rPr lang="en-US" sz="3000" dirty="0">
                <a:latin typeface="Century" panose="02040604050505020304" pitchFamily="18" charset="0"/>
              </a:rPr>
              <a:t>Tangible Gifts </a:t>
            </a:r>
          </a:p>
        </p:txBody>
      </p:sp>
    </p:spTree>
    <p:extLst>
      <p:ext uri="{BB962C8B-B14F-4D97-AF65-F5344CB8AC3E}">
        <p14:creationId xmlns:p14="http://schemas.microsoft.com/office/powerpoint/2010/main" val="403067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41DF5-C61D-F2AA-D9DE-B2D3C3874B57}"/>
              </a:ext>
            </a:extLst>
          </p:cNvPr>
          <p:cNvSpPr>
            <a:spLocks noGrp="1"/>
          </p:cNvSpPr>
          <p:nvPr>
            <p:ph type="title"/>
          </p:nvPr>
        </p:nvSpPr>
        <p:spPr>
          <a:xfrm>
            <a:off x="2179548" y="161537"/>
            <a:ext cx="9246343" cy="734201"/>
          </a:xfrm>
        </p:spPr>
        <p:txBody>
          <a:bodyPr>
            <a:normAutofit/>
          </a:bodyPr>
          <a:lstStyle/>
          <a:p>
            <a:pPr algn="ctr"/>
            <a:r>
              <a:rPr lang="en-CA" sz="3200" b="1" dirty="0"/>
              <a:t>Appreciation</a:t>
            </a:r>
            <a:endParaRPr lang="en-US" sz="3200" b="1" dirty="0"/>
          </a:p>
        </p:txBody>
      </p:sp>
      <p:sp>
        <p:nvSpPr>
          <p:cNvPr id="4" name="TextBox 3">
            <a:extLst>
              <a:ext uri="{FF2B5EF4-FFF2-40B4-BE49-F238E27FC236}">
                <a16:creationId xmlns:a16="http://schemas.microsoft.com/office/drawing/2014/main" id="{17227E18-FF3C-F31E-B1AD-8168297FF86D}"/>
              </a:ext>
            </a:extLst>
          </p:cNvPr>
          <p:cNvSpPr txBox="1"/>
          <p:nvPr/>
        </p:nvSpPr>
        <p:spPr>
          <a:xfrm>
            <a:off x="7189279" y="1124336"/>
            <a:ext cx="4236613" cy="4832092"/>
          </a:xfrm>
          <a:prstGeom prst="rect">
            <a:avLst/>
          </a:prstGeom>
          <a:noFill/>
        </p:spPr>
        <p:txBody>
          <a:bodyPr wrap="square" rtlCol="0">
            <a:spAutoFit/>
          </a:bodyPr>
          <a:lstStyle/>
          <a:p>
            <a:pPr marL="457200" indent="-457200">
              <a:buFont typeface="Arial" panose="020B0604020202020204" pitchFamily="34" charset="0"/>
              <a:buChar char="•"/>
            </a:pPr>
            <a:r>
              <a:rPr lang="en-CA" sz="2800" dirty="0">
                <a:latin typeface="Century" panose="02040604050505020304" pitchFamily="18" charset="0"/>
              </a:rPr>
              <a:t>Plant seeds of love, hope, encouragement and faith.</a:t>
            </a:r>
          </a:p>
          <a:p>
            <a:pPr marL="457200" indent="-457200" algn="ctr">
              <a:buFont typeface="Arial" panose="020B0604020202020204" pitchFamily="34" charset="0"/>
              <a:buChar char="•"/>
            </a:pPr>
            <a:endParaRPr lang="en-CA" sz="2800" dirty="0">
              <a:latin typeface="Century" panose="02040604050505020304" pitchFamily="18" charset="0"/>
            </a:endParaRPr>
          </a:p>
          <a:p>
            <a:pPr marL="285750" indent="-285750">
              <a:buFont typeface="Wingdings" panose="05000000000000000000" pitchFamily="2" charset="2"/>
              <a:buChar char="Ø"/>
            </a:pPr>
            <a:endParaRPr lang="en-CA" sz="2800" dirty="0">
              <a:latin typeface="Century" panose="02040604050505020304" pitchFamily="18" charset="0"/>
            </a:endParaRPr>
          </a:p>
          <a:p>
            <a:pPr marL="285750" indent="-285750">
              <a:buFont typeface="Wingdings" panose="05000000000000000000" pitchFamily="2" charset="2"/>
              <a:buChar char="Ø"/>
            </a:pPr>
            <a:endParaRPr lang="en-CA" sz="2800" dirty="0">
              <a:latin typeface="Century" panose="02040604050505020304" pitchFamily="18" charset="0"/>
            </a:endParaRPr>
          </a:p>
          <a:p>
            <a:pPr marL="285750" indent="-285750">
              <a:buFont typeface="Wingdings" panose="05000000000000000000" pitchFamily="2" charset="2"/>
              <a:buChar char="Ø"/>
            </a:pPr>
            <a:endParaRPr lang="en-CA" sz="2800" dirty="0">
              <a:latin typeface="Century" panose="02040604050505020304" pitchFamily="18" charset="0"/>
            </a:endParaRPr>
          </a:p>
          <a:p>
            <a:pPr marL="285750" indent="-285750">
              <a:buFont typeface="Wingdings" panose="05000000000000000000" pitchFamily="2" charset="2"/>
              <a:buChar char="Ø"/>
            </a:pPr>
            <a:endParaRPr lang="en-CA" sz="2800" dirty="0">
              <a:latin typeface="Century" panose="02040604050505020304" pitchFamily="18" charset="0"/>
            </a:endParaRPr>
          </a:p>
          <a:p>
            <a:pPr marL="457200" indent="-457200">
              <a:buFont typeface="Arial" panose="020B0604020202020204" pitchFamily="34" charset="0"/>
              <a:buChar char="•"/>
            </a:pPr>
            <a:r>
              <a:rPr lang="en-CA" sz="2800" dirty="0">
                <a:latin typeface="Century" panose="02040604050505020304" pitchFamily="18" charset="0"/>
              </a:rPr>
              <a:t>Engaged members feel welcomed, valued and appreciated!</a:t>
            </a:r>
          </a:p>
        </p:txBody>
      </p:sp>
      <p:pic>
        <p:nvPicPr>
          <p:cNvPr id="6" name="Picture 5" descr="People holding plants">
            <a:extLst>
              <a:ext uri="{FF2B5EF4-FFF2-40B4-BE49-F238E27FC236}">
                <a16:creationId xmlns:a16="http://schemas.microsoft.com/office/drawing/2014/main" id="{45A6DF07-82FE-120C-BD09-83D61FAB7B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3548" y="2771380"/>
            <a:ext cx="2304749" cy="1538004"/>
          </a:xfrm>
          <a:prstGeom prst="rect">
            <a:avLst/>
          </a:prstGeom>
        </p:spPr>
      </p:pic>
      <p:pic>
        <p:nvPicPr>
          <p:cNvPr id="9" name="Picture 8">
            <a:extLst>
              <a:ext uri="{FF2B5EF4-FFF2-40B4-BE49-F238E27FC236}">
                <a16:creationId xmlns:a16="http://schemas.microsoft.com/office/drawing/2014/main" id="{ECA57293-00F8-3818-D168-247E50278DEC}"/>
              </a:ext>
            </a:extLst>
          </p:cNvPr>
          <p:cNvPicPr>
            <a:picLocks noChangeAspect="1"/>
          </p:cNvPicPr>
          <p:nvPr/>
        </p:nvPicPr>
        <p:blipFill rotWithShape="1">
          <a:blip r:embed="rId4"/>
          <a:srcRect l="33613" t="18750" r="7426" b="13741"/>
          <a:stretch/>
        </p:blipFill>
        <p:spPr>
          <a:xfrm rot="5400000">
            <a:off x="1337699" y="1779538"/>
            <a:ext cx="5920313" cy="4236612"/>
          </a:xfrm>
          <a:prstGeom prst="rect">
            <a:avLst/>
          </a:prstGeom>
        </p:spPr>
      </p:pic>
    </p:spTree>
    <p:extLst>
      <p:ext uri="{BB962C8B-B14F-4D97-AF65-F5344CB8AC3E}">
        <p14:creationId xmlns:p14="http://schemas.microsoft.com/office/powerpoint/2010/main" val="36164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1150" y="255621"/>
            <a:ext cx="10610850" cy="706927"/>
          </a:xfrm>
        </p:spPr>
        <p:txBody>
          <a:bodyPr>
            <a:normAutofit/>
          </a:bodyPr>
          <a:lstStyle/>
          <a:p>
            <a:pPr algn="ctr"/>
            <a:r>
              <a:rPr lang="en-US" sz="3200" b="1" dirty="0"/>
              <a:t>Overcoming Challenges</a:t>
            </a:r>
          </a:p>
        </p:txBody>
      </p:sp>
      <p:sp>
        <p:nvSpPr>
          <p:cNvPr id="3" name="Rectangle 2"/>
          <p:cNvSpPr/>
          <p:nvPr/>
        </p:nvSpPr>
        <p:spPr>
          <a:xfrm>
            <a:off x="1677907" y="1566951"/>
            <a:ext cx="6570353" cy="1384995"/>
          </a:xfrm>
          <a:prstGeom prst="rect">
            <a:avLst/>
          </a:prstGeom>
        </p:spPr>
        <p:txBody>
          <a:bodyPr wrap="square">
            <a:spAutoFit/>
          </a:bodyPr>
          <a:lstStyle/>
          <a:p>
            <a:r>
              <a:rPr lang="en-US" sz="2800" dirty="0">
                <a:latin typeface="Century" panose="02040604050505020304" pitchFamily="18" charset="0"/>
              </a:rPr>
              <a:t>1. What challenges might the council face when taking on new projects or initiatives? </a:t>
            </a:r>
            <a:endParaRPr lang="en-US" sz="1700" dirty="0">
              <a:latin typeface="Century" panose="02040604050505020304" pitchFamily="18" charset="0"/>
            </a:endParaRPr>
          </a:p>
        </p:txBody>
      </p:sp>
      <p:sp>
        <p:nvSpPr>
          <p:cNvPr id="4" name="TextBox 3">
            <a:extLst>
              <a:ext uri="{FF2B5EF4-FFF2-40B4-BE49-F238E27FC236}">
                <a16:creationId xmlns:a16="http://schemas.microsoft.com/office/drawing/2014/main" id="{902423E7-BD59-CD65-6523-2493DCBC500E}"/>
              </a:ext>
            </a:extLst>
          </p:cNvPr>
          <p:cNvSpPr txBox="1"/>
          <p:nvPr/>
        </p:nvSpPr>
        <p:spPr>
          <a:xfrm>
            <a:off x="1677908" y="3210123"/>
            <a:ext cx="10201024" cy="3108543"/>
          </a:xfrm>
          <a:prstGeom prst="rect">
            <a:avLst/>
          </a:prstGeom>
          <a:noFill/>
        </p:spPr>
        <p:txBody>
          <a:bodyPr wrap="square" rtlCol="0">
            <a:spAutoFit/>
          </a:bodyPr>
          <a:lstStyle/>
          <a:p>
            <a:r>
              <a:rPr lang="en-US" sz="2800" dirty="0">
                <a:latin typeface="Century" panose="02040604050505020304" pitchFamily="18" charset="0"/>
              </a:rPr>
              <a:t>2. Tips on What to Do:</a:t>
            </a:r>
          </a:p>
          <a:p>
            <a:pPr algn="ctr"/>
            <a:r>
              <a:rPr lang="en-US" sz="2800" dirty="0">
                <a:latin typeface="Century" panose="02040604050505020304" pitchFamily="18" charset="0"/>
              </a:rPr>
              <a:t>“Women’s ministry will need to be organized in small groups, focused on building relationships, and be made available at various times to meet the schedule demands of today’s modern woman.”</a:t>
            </a:r>
          </a:p>
          <a:p>
            <a:pPr algn="ctr"/>
            <a:r>
              <a:rPr lang="en-US" sz="2800" dirty="0">
                <a:latin typeface="Century" panose="02040604050505020304" pitchFamily="18" charset="0"/>
              </a:rPr>
              <a:t>                                           </a:t>
            </a:r>
            <a:r>
              <a:rPr lang="en-US" sz="1400" dirty="0">
                <a:latin typeface="Century" panose="02040604050505020304" pitchFamily="18" charset="0"/>
              </a:rPr>
              <a:t>(Dr Barbara Parker, Parker Ministries)</a:t>
            </a:r>
          </a:p>
          <a:p>
            <a:endParaRPr lang="en-US" sz="2800" dirty="0">
              <a:latin typeface="Century" panose="02040604050505020304" pitchFamily="18" charset="0"/>
            </a:endParaRPr>
          </a:p>
        </p:txBody>
      </p:sp>
      <p:sp>
        <p:nvSpPr>
          <p:cNvPr id="5" name="TextBox 4">
            <a:extLst>
              <a:ext uri="{FF2B5EF4-FFF2-40B4-BE49-F238E27FC236}">
                <a16:creationId xmlns:a16="http://schemas.microsoft.com/office/drawing/2014/main" id="{36FBA33E-A7F6-292D-A02B-E60BE99FBB47}"/>
              </a:ext>
            </a:extLst>
          </p:cNvPr>
          <p:cNvSpPr txBox="1"/>
          <p:nvPr/>
        </p:nvSpPr>
        <p:spPr>
          <a:xfrm>
            <a:off x="1677907" y="5838066"/>
            <a:ext cx="9484956" cy="523220"/>
          </a:xfrm>
          <a:prstGeom prst="rect">
            <a:avLst/>
          </a:prstGeom>
          <a:noFill/>
        </p:spPr>
        <p:txBody>
          <a:bodyPr wrap="square" rtlCol="0">
            <a:spAutoFit/>
          </a:bodyPr>
          <a:lstStyle/>
          <a:p>
            <a:r>
              <a:rPr lang="en-US" sz="2800" dirty="0">
                <a:latin typeface="Century" panose="02040604050505020304" pitchFamily="18" charset="0"/>
              </a:rPr>
              <a:t>3. Every council will take a different approach.</a:t>
            </a:r>
            <a:endParaRPr lang="en-CA" sz="2800" dirty="0">
              <a:latin typeface="Century" panose="02040604050505020304" pitchFamily="18" charset="0"/>
            </a:endParaRPr>
          </a:p>
        </p:txBody>
      </p:sp>
      <p:pic>
        <p:nvPicPr>
          <p:cNvPr id="7" name="Picture 6">
            <a:extLst>
              <a:ext uri="{FF2B5EF4-FFF2-40B4-BE49-F238E27FC236}">
                <a16:creationId xmlns:a16="http://schemas.microsoft.com/office/drawing/2014/main" id="{6FB4FDA5-4CCE-701F-7421-1154C1C9353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67117" y="1657322"/>
            <a:ext cx="3771139" cy="1804990"/>
          </a:xfrm>
          <a:prstGeom prst="rect">
            <a:avLst/>
          </a:prstGeom>
        </p:spPr>
      </p:pic>
    </p:spTree>
    <p:extLst>
      <p:ext uri="{BB962C8B-B14F-4D97-AF65-F5344CB8AC3E}">
        <p14:creationId xmlns:p14="http://schemas.microsoft.com/office/powerpoint/2010/main" val="125639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6353" y="348786"/>
            <a:ext cx="9596174" cy="708000"/>
          </a:xfrm>
        </p:spPr>
        <p:txBody>
          <a:bodyPr>
            <a:normAutofit/>
          </a:bodyPr>
          <a:lstStyle/>
          <a:p>
            <a:pPr algn="ctr"/>
            <a:r>
              <a:rPr lang="en-US" sz="3200" b="1" dirty="0"/>
              <a:t>FORMAL OR CASUAL MEETING?</a:t>
            </a:r>
          </a:p>
        </p:txBody>
      </p:sp>
      <p:sp>
        <p:nvSpPr>
          <p:cNvPr id="3" name="Rectangle 2"/>
          <p:cNvSpPr/>
          <p:nvPr/>
        </p:nvSpPr>
        <p:spPr>
          <a:xfrm>
            <a:off x="1846354" y="1205414"/>
            <a:ext cx="9596174" cy="1015663"/>
          </a:xfrm>
          <a:prstGeom prst="rect">
            <a:avLst/>
          </a:prstGeom>
        </p:spPr>
        <p:txBody>
          <a:bodyPr wrap="square">
            <a:spAutoFit/>
          </a:bodyPr>
          <a:lstStyle/>
          <a:p>
            <a:pPr algn="ctr"/>
            <a:r>
              <a:rPr lang="en-US" sz="3000" dirty="0">
                <a:latin typeface="Century" panose="02040604050505020304" pitchFamily="18" charset="0"/>
              </a:rPr>
              <a:t>Not all women prefer formal meeting-based participation.</a:t>
            </a:r>
          </a:p>
        </p:txBody>
      </p:sp>
      <p:sp>
        <p:nvSpPr>
          <p:cNvPr id="4" name="TextBox 3">
            <a:extLst>
              <a:ext uri="{FF2B5EF4-FFF2-40B4-BE49-F238E27FC236}">
                <a16:creationId xmlns:a16="http://schemas.microsoft.com/office/drawing/2014/main" id="{7E44BBDC-E237-190D-6D26-4D1F14DF2538}"/>
              </a:ext>
            </a:extLst>
          </p:cNvPr>
          <p:cNvSpPr txBox="1"/>
          <p:nvPr/>
        </p:nvSpPr>
        <p:spPr>
          <a:xfrm>
            <a:off x="1846353" y="2476100"/>
            <a:ext cx="9596174" cy="3708708"/>
          </a:xfrm>
          <a:prstGeom prst="rect">
            <a:avLst/>
          </a:prstGeom>
          <a:noFill/>
        </p:spPr>
        <p:txBody>
          <a:bodyPr wrap="square" rtlCol="0">
            <a:spAutoFit/>
          </a:bodyPr>
          <a:lstStyle/>
          <a:p>
            <a:pPr marL="457200" indent="-457200">
              <a:spcAft>
                <a:spcPts val="1500"/>
              </a:spcAft>
              <a:buFont typeface="Arial" panose="020B0604020202020204" pitchFamily="34" charset="0"/>
              <a:buChar char="•"/>
            </a:pPr>
            <a:r>
              <a:rPr lang="en-US" sz="3000" dirty="0">
                <a:latin typeface="Century" panose="02040604050505020304" pitchFamily="18" charset="0"/>
              </a:rPr>
              <a:t>Some prefer casual meetings that focus on project-based activities, independent contributions or specific initiatives.</a:t>
            </a:r>
          </a:p>
          <a:p>
            <a:pPr marL="457200" indent="-457200">
              <a:spcAft>
                <a:spcPts val="1500"/>
              </a:spcAft>
              <a:buFont typeface="Arial" panose="020B0604020202020204" pitchFamily="34" charset="0"/>
              <a:buChar char="•"/>
            </a:pPr>
            <a:r>
              <a:rPr lang="en-US" sz="3000" dirty="0">
                <a:latin typeface="Century" panose="02040604050505020304" pitchFamily="18" charset="0"/>
              </a:rPr>
              <a:t>They can participate individually from home or collectively in small groups.</a:t>
            </a:r>
          </a:p>
          <a:p>
            <a:pPr marL="457200" indent="-457200">
              <a:spcAft>
                <a:spcPts val="1500"/>
              </a:spcAft>
              <a:buFont typeface="Arial" panose="020B0604020202020204" pitchFamily="34" charset="0"/>
              <a:buChar char="•"/>
            </a:pPr>
            <a:r>
              <a:rPr lang="en-US" sz="3000" dirty="0">
                <a:latin typeface="Century" panose="02040604050505020304" pitchFamily="18" charset="0"/>
              </a:rPr>
              <a:t>Many members benefit from opportunities where they can work at their own pace. </a:t>
            </a:r>
          </a:p>
        </p:txBody>
      </p:sp>
    </p:spTree>
    <p:extLst>
      <p:ext uri="{BB962C8B-B14F-4D97-AF65-F5344CB8AC3E}">
        <p14:creationId xmlns:p14="http://schemas.microsoft.com/office/powerpoint/2010/main" val="36114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EBCB0-B2F2-94E9-9F23-57328A9C9C22}"/>
              </a:ext>
            </a:extLst>
          </p:cNvPr>
          <p:cNvSpPr>
            <a:spLocks noGrp="1"/>
          </p:cNvSpPr>
          <p:nvPr>
            <p:ph type="title"/>
          </p:nvPr>
        </p:nvSpPr>
        <p:spPr>
          <a:xfrm>
            <a:off x="2113940" y="531373"/>
            <a:ext cx="9482271" cy="699850"/>
          </a:xfrm>
        </p:spPr>
        <p:txBody>
          <a:bodyPr>
            <a:normAutofit/>
          </a:bodyPr>
          <a:lstStyle/>
          <a:p>
            <a:pPr algn="ctr"/>
            <a:r>
              <a:rPr lang="en-US" sz="3200" b="1" dirty="0"/>
              <a:t>OPPORTUNITIES FOR ENGAGEMENT</a:t>
            </a:r>
            <a:endParaRPr lang="en-CA" sz="3200" b="1" dirty="0"/>
          </a:p>
        </p:txBody>
      </p:sp>
      <p:sp>
        <p:nvSpPr>
          <p:cNvPr id="3" name="TextBox 2">
            <a:extLst>
              <a:ext uri="{FF2B5EF4-FFF2-40B4-BE49-F238E27FC236}">
                <a16:creationId xmlns:a16="http://schemas.microsoft.com/office/drawing/2014/main" id="{D1412F7E-D3C8-7624-681C-147EADA880ED}"/>
              </a:ext>
            </a:extLst>
          </p:cNvPr>
          <p:cNvSpPr txBox="1"/>
          <p:nvPr/>
        </p:nvSpPr>
        <p:spPr>
          <a:xfrm>
            <a:off x="2113940" y="1498883"/>
            <a:ext cx="9482271" cy="4734181"/>
          </a:xfrm>
          <a:prstGeom prst="rect">
            <a:avLst/>
          </a:prstGeom>
          <a:noFill/>
        </p:spPr>
        <p:txBody>
          <a:bodyPr wrap="square" rtlCol="0">
            <a:spAutoFit/>
          </a:bodyPr>
          <a:lstStyle/>
          <a:p>
            <a:pPr marL="514350" indent="-514350">
              <a:lnSpc>
                <a:spcPct val="150000"/>
              </a:lnSpc>
              <a:spcAft>
                <a:spcPts val="1500"/>
              </a:spcAft>
              <a:buFont typeface="Arial" panose="020B0604020202020204" pitchFamily="34" charset="0"/>
              <a:buChar char="•"/>
            </a:pPr>
            <a:r>
              <a:rPr lang="en-US" sz="3000" dirty="0">
                <a:latin typeface="Century" panose="02040604050505020304" pitchFamily="18" charset="0"/>
              </a:rPr>
              <a:t>Encourage members to engage in League ministries.</a:t>
            </a:r>
          </a:p>
          <a:p>
            <a:pPr marL="514350" indent="-514350">
              <a:lnSpc>
                <a:spcPct val="150000"/>
              </a:lnSpc>
              <a:spcAft>
                <a:spcPts val="1500"/>
              </a:spcAft>
              <a:buFont typeface="Arial" panose="020B0604020202020204" pitchFamily="34" charset="0"/>
              <a:buChar char="•"/>
            </a:pPr>
            <a:r>
              <a:rPr lang="en-US" sz="3000" dirty="0">
                <a:latin typeface="Century" panose="02040604050505020304" pitchFamily="18" charset="0"/>
              </a:rPr>
              <a:t>Stay in touch with national, provincial and diocesan council activities.</a:t>
            </a:r>
          </a:p>
          <a:p>
            <a:pPr marL="514350" indent="-514350">
              <a:lnSpc>
                <a:spcPct val="150000"/>
              </a:lnSpc>
              <a:spcAft>
                <a:spcPts val="1500"/>
              </a:spcAft>
              <a:buFont typeface="Arial" panose="020B0604020202020204" pitchFamily="34" charset="0"/>
              <a:buChar char="•"/>
            </a:pPr>
            <a:r>
              <a:rPr lang="en-US" sz="3000" dirty="0">
                <a:latin typeface="Century" panose="02040604050505020304" pitchFamily="18" charset="0"/>
              </a:rPr>
              <a:t>Establish project-based committees.</a:t>
            </a:r>
          </a:p>
          <a:p>
            <a:pPr marL="514350" indent="-514350">
              <a:lnSpc>
                <a:spcPct val="150000"/>
              </a:lnSpc>
              <a:spcAft>
                <a:spcPts val="1500"/>
              </a:spcAft>
              <a:buFont typeface="Arial" panose="020B0604020202020204" pitchFamily="34" charset="0"/>
              <a:buChar char="•"/>
            </a:pPr>
            <a:r>
              <a:rPr lang="en-US" sz="3000" dirty="0">
                <a:latin typeface="Century" panose="02040604050505020304" pitchFamily="18" charset="0"/>
              </a:rPr>
              <a:t>Embrace new ideas!</a:t>
            </a:r>
            <a:endParaRPr lang="en-CA" sz="3000" dirty="0">
              <a:latin typeface="Century" panose="02040604050505020304" pitchFamily="18" charset="0"/>
            </a:endParaRPr>
          </a:p>
        </p:txBody>
      </p:sp>
    </p:spTree>
    <p:extLst>
      <p:ext uri="{BB962C8B-B14F-4D97-AF65-F5344CB8AC3E}">
        <p14:creationId xmlns:p14="http://schemas.microsoft.com/office/powerpoint/2010/main" val="98511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616" y="146631"/>
            <a:ext cx="10621383" cy="863134"/>
          </a:xfrm>
        </p:spPr>
        <p:txBody>
          <a:bodyPr>
            <a:normAutofit/>
          </a:bodyPr>
          <a:lstStyle/>
          <a:p>
            <a:pPr algn="ctr"/>
            <a:r>
              <a:rPr lang="en-US" sz="3200" b="1" dirty="0"/>
              <a:t>Project-Based Committees</a:t>
            </a:r>
          </a:p>
        </p:txBody>
      </p:sp>
      <p:sp>
        <p:nvSpPr>
          <p:cNvPr id="3" name="Rectangle 2"/>
          <p:cNvSpPr/>
          <p:nvPr/>
        </p:nvSpPr>
        <p:spPr>
          <a:xfrm>
            <a:off x="2006723" y="3558769"/>
            <a:ext cx="6017604" cy="2785378"/>
          </a:xfrm>
          <a:prstGeom prst="rect">
            <a:avLst/>
          </a:prstGeom>
        </p:spPr>
        <p:txBody>
          <a:bodyPr wrap="square">
            <a:spAutoFit/>
          </a:bodyPr>
          <a:lstStyle/>
          <a:p>
            <a:pPr marL="514350" indent="-514350">
              <a:spcAft>
                <a:spcPts val="1500"/>
              </a:spcAft>
              <a:buFont typeface="+mj-lt"/>
              <a:buAutoNum type="arabicPeriod"/>
            </a:pPr>
            <a:r>
              <a:rPr lang="en-US" sz="3000" dirty="0">
                <a:latin typeface="Century" panose="02040604050505020304" pitchFamily="18" charset="0"/>
              </a:rPr>
              <a:t>What is the next step?</a:t>
            </a:r>
          </a:p>
          <a:p>
            <a:pPr marL="514350" indent="-514350">
              <a:spcAft>
                <a:spcPts val="1500"/>
              </a:spcAft>
              <a:buFont typeface="+mj-lt"/>
              <a:buAutoNum type="arabicPeriod"/>
            </a:pPr>
            <a:r>
              <a:rPr lang="en-US" sz="3000" dirty="0">
                <a:latin typeface="Century" panose="02040604050505020304" pitchFamily="18" charset="0"/>
              </a:rPr>
              <a:t>Project Planning Form</a:t>
            </a:r>
          </a:p>
          <a:p>
            <a:pPr marL="514350" indent="-514350">
              <a:spcAft>
                <a:spcPts val="1500"/>
              </a:spcAft>
              <a:buFont typeface="+mj-lt"/>
              <a:buAutoNum type="arabicPeriod"/>
            </a:pPr>
            <a:r>
              <a:rPr lang="en-US" sz="3000" dirty="0">
                <a:latin typeface="Century" panose="02040604050505020304" pitchFamily="18" charset="0"/>
              </a:rPr>
              <a:t>Standing committees for projects undertaken regularly.</a:t>
            </a:r>
          </a:p>
        </p:txBody>
      </p:sp>
      <p:pic>
        <p:nvPicPr>
          <p:cNvPr id="7" name="Picture 6">
            <a:extLst>
              <a:ext uri="{FF2B5EF4-FFF2-40B4-BE49-F238E27FC236}">
                <a16:creationId xmlns:a16="http://schemas.microsoft.com/office/drawing/2014/main" id="{000B71C0-04DA-48F6-3F2D-751DEFD5B52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270029" y="971823"/>
            <a:ext cx="2554545" cy="2348344"/>
          </a:xfrm>
          <a:prstGeom prst="rect">
            <a:avLst/>
          </a:prstGeom>
        </p:spPr>
      </p:pic>
      <p:pic>
        <p:nvPicPr>
          <p:cNvPr id="6" name="Picture 5">
            <a:extLst>
              <a:ext uri="{FF2B5EF4-FFF2-40B4-BE49-F238E27FC236}">
                <a16:creationId xmlns:a16="http://schemas.microsoft.com/office/drawing/2014/main" id="{27D8E4EB-993A-D7D0-6FA4-8514B250F941}"/>
              </a:ext>
            </a:extLst>
          </p:cNvPr>
          <p:cNvPicPr>
            <a:picLocks noChangeAspect="1"/>
          </p:cNvPicPr>
          <p:nvPr/>
        </p:nvPicPr>
        <p:blipFill>
          <a:blip r:embed="rId5"/>
          <a:stretch>
            <a:fillRect/>
          </a:stretch>
        </p:blipFill>
        <p:spPr>
          <a:xfrm rot="5400000">
            <a:off x="7358359" y="2148326"/>
            <a:ext cx="5092978" cy="3382888"/>
          </a:xfrm>
          <a:prstGeom prst="rect">
            <a:avLst/>
          </a:prstGeom>
        </p:spPr>
      </p:pic>
    </p:spTree>
    <p:extLst>
      <p:ext uri="{BB962C8B-B14F-4D97-AF65-F5344CB8AC3E}">
        <p14:creationId xmlns:p14="http://schemas.microsoft.com/office/powerpoint/2010/main" val="252948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AA0B8-5F61-E569-5740-FFC6B7D20493}"/>
              </a:ext>
            </a:extLst>
          </p:cNvPr>
          <p:cNvSpPr>
            <a:spLocks noGrp="1"/>
          </p:cNvSpPr>
          <p:nvPr>
            <p:ph type="title"/>
          </p:nvPr>
        </p:nvSpPr>
        <p:spPr>
          <a:xfrm>
            <a:off x="5042018" y="2345821"/>
            <a:ext cx="7149981" cy="952855"/>
          </a:xfrm>
        </p:spPr>
        <p:txBody>
          <a:bodyPr>
            <a:normAutofit/>
          </a:bodyPr>
          <a:lstStyle/>
          <a:p>
            <a:pPr algn="ctr"/>
            <a:r>
              <a:rPr lang="en-CA" sz="4400" dirty="0"/>
              <a:t>THE Joy of Leadership</a:t>
            </a:r>
          </a:p>
        </p:txBody>
      </p:sp>
      <p:sp>
        <p:nvSpPr>
          <p:cNvPr id="3" name="Content Placeholder 2">
            <a:extLst>
              <a:ext uri="{FF2B5EF4-FFF2-40B4-BE49-F238E27FC236}">
                <a16:creationId xmlns:a16="http://schemas.microsoft.com/office/drawing/2014/main" id="{9228432D-086C-97DA-8CD3-C7943AE80ECB}"/>
              </a:ext>
            </a:extLst>
          </p:cNvPr>
          <p:cNvSpPr>
            <a:spLocks noGrp="1"/>
          </p:cNvSpPr>
          <p:nvPr>
            <p:ph idx="1"/>
          </p:nvPr>
        </p:nvSpPr>
        <p:spPr>
          <a:xfrm>
            <a:off x="5042019" y="4039243"/>
            <a:ext cx="7149981" cy="1571525"/>
          </a:xfrm>
        </p:spPr>
        <p:txBody>
          <a:bodyPr/>
          <a:lstStyle/>
          <a:p>
            <a:pPr marL="0" indent="0" algn="ctr">
              <a:spcBef>
                <a:spcPts val="0"/>
              </a:spcBef>
              <a:buNone/>
            </a:pPr>
            <a:r>
              <a:rPr lang="en-CA" sz="4400" b="1" dirty="0"/>
              <a:t>Module 2:</a:t>
            </a:r>
          </a:p>
          <a:p>
            <a:pPr marL="0" indent="0" algn="ctr">
              <a:spcBef>
                <a:spcPts val="0"/>
              </a:spcBef>
              <a:buNone/>
            </a:pPr>
            <a:r>
              <a:rPr lang="en-CA" sz="4400" b="1" dirty="0"/>
              <a:t>Strategies to Engage Members</a:t>
            </a:r>
          </a:p>
        </p:txBody>
      </p:sp>
      <p:sp>
        <p:nvSpPr>
          <p:cNvPr id="5" name="Content Placeholder 2">
            <a:extLst>
              <a:ext uri="{FF2B5EF4-FFF2-40B4-BE49-F238E27FC236}">
                <a16:creationId xmlns:a16="http://schemas.microsoft.com/office/drawing/2014/main" id="{A8867B6D-6F4A-7662-E23B-5AA2ED621696}"/>
              </a:ext>
            </a:extLst>
          </p:cNvPr>
          <p:cNvSpPr txBox="1">
            <a:spLocks/>
          </p:cNvSpPr>
          <p:nvPr/>
        </p:nvSpPr>
        <p:spPr>
          <a:xfrm>
            <a:off x="5042019" y="1247232"/>
            <a:ext cx="7149981" cy="687939"/>
          </a:xfrm>
          <a:prstGeom prst="rect">
            <a:avLst/>
          </a:prstGeom>
        </p:spPr>
        <p:txBody>
          <a:bodyPr/>
          <a:lstStyle>
            <a:lvl1pPr marL="228600" indent="-228600" algn="l" defTabSz="914400" rtl="0" eaLnBrk="1" latinLnBrk="0" hangingPunct="1">
              <a:lnSpc>
                <a:spcPct val="110000"/>
              </a:lnSpc>
              <a:spcBef>
                <a:spcPts val="1000"/>
              </a:spcBef>
              <a:buSzPct val="80000"/>
              <a:buFont typeface="Arial" panose="020B0604020202020204" pitchFamily="34" charset="0"/>
              <a:buChar char="•"/>
              <a:defRPr sz="3200" kern="1200">
                <a:solidFill>
                  <a:schemeClr val="tx1"/>
                </a:solidFill>
                <a:latin typeface="+mn-lt"/>
                <a:ea typeface="+mn-ea"/>
                <a:cs typeface="+mn-cs"/>
              </a:defRPr>
            </a:lvl1pPr>
            <a:lvl2pPr marL="502920" indent="-228600" algn="l" defTabSz="914400" rtl="0" eaLnBrk="1" latinLnBrk="0" hangingPunct="1">
              <a:lnSpc>
                <a:spcPct val="110000"/>
              </a:lnSpc>
              <a:spcBef>
                <a:spcPts val="500"/>
              </a:spcBef>
              <a:buSzPct val="80000"/>
              <a:buFont typeface="Goudy Old Style" panose="02020502050305020303" pitchFamily="18" charset="0"/>
              <a:buChar char="–"/>
              <a:defRPr sz="2800" i="1" kern="1200">
                <a:solidFill>
                  <a:schemeClr val="tx1"/>
                </a:solidFill>
                <a:latin typeface="+mn-lt"/>
                <a:ea typeface="+mn-ea"/>
                <a:cs typeface="+mn-cs"/>
              </a:defRPr>
            </a:lvl2pPr>
            <a:lvl3pPr marL="822960" indent="-228600" algn="l" defTabSz="914400" rtl="0" eaLnBrk="1" latinLnBrk="0" hangingPunct="1">
              <a:lnSpc>
                <a:spcPct val="110000"/>
              </a:lnSpc>
              <a:spcBef>
                <a:spcPts val="500"/>
              </a:spcBef>
              <a:buSzPct val="80000"/>
              <a:buFont typeface="Arial" panose="020B0604020202020204" pitchFamily="34" charset="0"/>
              <a:buChar char="•"/>
              <a:defRPr sz="2400" kern="1200">
                <a:solidFill>
                  <a:schemeClr val="tx1"/>
                </a:solidFill>
                <a:latin typeface="+mn-lt"/>
                <a:ea typeface="+mn-ea"/>
                <a:cs typeface="+mn-cs"/>
              </a:defRPr>
            </a:lvl3pPr>
            <a:lvl4pPr marL="1097280" indent="-228600" algn="l" defTabSz="914400" rtl="0" eaLnBrk="1" latinLnBrk="0" hangingPunct="1">
              <a:lnSpc>
                <a:spcPct val="110000"/>
              </a:lnSpc>
              <a:spcBef>
                <a:spcPts val="500"/>
              </a:spcBef>
              <a:buSzPct val="80000"/>
              <a:buFont typeface="Goudy Old Style" panose="02020502050305020303" pitchFamily="18" charset="0"/>
              <a:buChar char="–"/>
              <a:defRPr sz="2000" i="1" kern="1200">
                <a:solidFill>
                  <a:schemeClr val="tx1"/>
                </a:solidFill>
                <a:latin typeface="+mn-lt"/>
                <a:ea typeface="+mn-ea"/>
                <a:cs typeface="+mn-cs"/>
              </a:defRPr>
            </a:lvl4pPr>
            <a:lvl5pPr marL="1371600" indent="-228600" algn="l" defTabSz="914400" rtl="0" eaLnBrk="1" latinLnBrk="0" hangingPunct="1">
              <a:lnSpc>
                <a:spcPct val="110000"/>
              </a:lnSpc>
              <a:spcBef>
                <a:spcPts val="500"/>
              </a:spcBef>
              <a:buSzPct val="8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CA" b="1" dirty="0"/>
              <a:t>The Catholic Women’s League of Canada</a:t>
            </a:r>
          </a:p>
        </p:txBody>
      </p:sp>
    </p:spTree>
    <p:custDataLst>
      <p:tags r:id="rId1"/>
    </p:custDataLst>
    <p:extLst>
      <p:ext uri="{BB962C8B-B14F-4D97-AF65-F5344CB8AC3E}">
        <p14:creationId xmlns:p14="http://schemas.microsoft.com/office/powerpoint/2010/main" val="1351592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28E65-9BAE-C7E6-64DD-13DF1B03A9F6}"/>
              </a:ext>
            </a:extLst>
          </p:cNvPr>
          <p:cNvSpPr>
            <a:spLocks noGrp="1"/>
          </p:cNvSpPr>
          <p:nvPr>
            <p:ph type="title"/>
          </p:nvPr>
        </p:nvSpPr>
        <p:spPr>
          <a:xfrm>
            <a:off x="2079283" y="161927"/>
            <a:ext cx="9592764" cy="811179"/>
          </a:xfrm>
        </p:spPr>
        <p:txBody>
          <a:bodyPr>
            <a:normAutofit/>
          </a:bodyPr>
          <a:lstStyle/>
          <a:p>
            <a:pPr algn="ctr"/>
            <a:r>
              <a:rPr lang="en-CA" sz="3200" b="1" dirty="0"/>
              <a:t>REFLECTION and DISCUSSION</a:t>
            </a:r>
          </a:p>
        </p:txBody>
      </p:sp>
      <p:sp>
        <p:nvSpPr>
          <p:cNvPr id="5" name="TextBox 4">
            <a:extLst>
              <a:ext uri="{FF2B5EF4-FFF2-40B4-BE49-F238E27FC236}">
                <a16:creationId xmlns:a16="http://schemas.microsoft.com/office/drawing/2014/main" id="{F5F942E8-3C01-927D-8B22-F8DDD99E3462}"/>
              </a:ext>
            </a:extLst>
          </p:cNvPr>
          <p:cNvSpPr txBox="1"/>
          <p:nvPr/>
        </p:nvSpPr>
        <p:spPr>
          <a:xfrm>
            <a:off x="2079283" y="1153700"/>
            <a:ext cx="9592764" cy="3108543"/>
          </a:xfrm>
          <a:prstGeom prst="rect">
            <a:avLst/>
          </a:prstGeom>
          <a:noFill/>
        </p:spPr>
        <p:txBody>
          <a:bodyPr wrap="square" rtlCol="0">
            <a:spAutoFit/>
          </a:bodyPr>
          <a:lstStyle/>
          <a:p>
            <a:r>
              <a:rPr lang="en-CA" sz="2800" dirty="0">
                <a:latin typeface="Century" panose="02040604050505020304" pitchFamily="18" charset="0"/>
              </a:rPr>
              <a:t>Can you name some possible committees for your council?</a:t>
            </a:r>
          </a:p>
          <a:p>
            <a:endParaRPr lang="en-CA" sz="2800" dirty="0">
              <a:latin typeface="Century" panose="02040604050505020304" pitchFamily="18" charset="0"/>
            </a:endParaRPr>
          </a:p>
          <a:p>
            <a:r>
              <a:rPr lang="en-CA" sz="2800" dirty="0">
                <a:latin typeface="Century" panose="02040604050505020304" pitchFamily="18" charset="0"/>
              </a:rPr>
              <a:t>Which committee(s) best reflect my interests and talents?</a:t>
            </a:r>
          </a:p>
          <a:p>
            <a:endParaRPr lang="en-CA" sz="2800" dirty="0">
              <a:latin typeface="Century" panose="02040604050505020304" pitchFamily="18" charset="0"/>
            </a:endParaRPr>
          </a:p>
          <a:p>
            <a:r>
              <a:rPr lang="en-CA" sz="2800" dirty="0">
                <a:latin typeface="Century" panose="02040604050505020304" pitchFamily="18" charset="0"/>
              </a:rPr>
              <a:t>How can I use my talents to build up my council?</a:t>
            </a:r>
          </a:p>
        </p:txBody>
      </p:sp>
      <p:pic>
        <p:nvPicPr>
          <p:cNvPr id="8" name="Picture 7" descr="Question mark boxes">
            <a:extLst>
              <a:ext uri="{FF2B5EF4-FFF2-40B4-BE49-F238E27FC236}">
                <a16:creationId xmlns:a16="http://schemas.microsoft.com/office/drawing/2014/main" id="{687FB179-2CC0-9CDA-AF8F-5B445E06F71D}"/>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4876029" y="4595732"/>
            <a:ext cx="3962174" cy="1950098"/>
          </a:xfrm>
          <a:prstGeom prst="rect">
            <a:avLst/>
          </a:prstGeom>
        </p:spPr>
      </p:pic>
    </p:spTree>
    <p:extLst>
      <p:ext uri="{BB962C8B-B14F-4D97-AF65-F5344CB8AC3E}">
        <p14:creationId xmlns:p14="http://schemas.microsoft.com/office/powerpoint/2010/main" val="399776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0694A-6AA9-468F-B61D-7023A3366831}"/>
              </a:ext>
            </a:extLst>
          </p:cNvPr>
          <p:cNvSpPr>
            <a:spLocks noGrp="1"/>
          </p:cNvSpPr>
          <p:nvPr>
            <p:ph type="title"/>
          </p:nvPr>
        </p:nvSpPr>
        <p:spPr>
          <a:xfrm>
            <a:off x="3763065" y="298268"/>
            <a:ext cx="5597523" cy="1116811"/>
          </a:xfrm>
        </p:spPr>
        <p:txBody>
          <a:bodyPr>
            <a:normAutofit/>
          </a:bodyPr>
          <a:lstStyle/>
          <a:p>
            <a:pPr algn="ctr"/>
            <a:r>
              <a:rPr lang="en-US" sz="3200" b="1" dirty="0"/>
              <a:t>Questions?</a:t>
            </a:r>
          </a:p>
        </p:txBody>
      </p:sp>
      <p:pic>
        <p:nvPicPr>
          <p:cNvPr id="10" name="Picture 9" descr="Several hands raised and ready to answer a question">
            <a:extLst>
              <a:ext uri="{FF2B5EF4-FFF2-40B4-BE49-F238E27FC236}">
                <a16:creationId xmlns:a16="http://schemas.microsoft.com/office/drawing/2014/main" id="{04232156-EF2C-9339-5AC9-67BE94D476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5626" y="1415079"/>
            <a:ext cx="7772400" cy="5184129"/>
          </a:xfrm>
          <a:prstGeom prst="rect">
            <a:avLst/>
          </a:prstGeom>
        </p:spPr>
      </p:pic>
    </p:spTree>
    <p:extLst>
      <p:ext uri="{BB962C8B-B14F-4D97-AF65-F5344CB8AC3E}">
        <p14:creationId xmlns:p14="http://schemas.microsoft.com/office/powerpoint/2010/main" val="2418177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2E2F-79FD-5220-BD8A-18C11818DD05}"/>
              </a:ext>
            </a:extLst>
          </p:cNvPr>
          <p:cNvSpPr>
            <a:spLocks noGrp="1"/>
          </p:cNvSpPr>
          <p:nvPr>
            <p:ph type="title"/>
          </p:nvPr>
        </p:nvSpPr>
        <p:spPr>
          <a:xfrm>
            <a:off x="1566074" y="0"/>
            <a:ext cx="10625926" cy="821570"/>
          </a:xfrm>
        </p:spPr>
        <p:txBody>
          <a:bodyPr>
            <a:normAutofit/>
          </a:bodyPr>
          <a:lstStyle/>
          <a:p>
            <a:pPr algn="ctr"/>
            <a:r>
              <a:rPr lang="en-US" sz="3200" b="1" dirty="0"/>
              <a:t>CLOSING PRAYER</a:t>
            </a:r>
            <a:endParaRPr lang="en-CA" sz="3200" b="1" dirty="0"/>
          </a:p>
        </p:txBody>
      </p:sp>
      <p:sp>
        <p:nvSpPr>
          <p:cNvPr id="3" name="TextBox 2">
            <a:extLst>
              <a:ext uri="{FF2B5EF4-FFF2-40B4-BE49-F238E27FC236}">
                <a16:creationId xmlns:a16="http://schemas.microsoft.com/office/drawing/2014/main" id="{BC416850-3828-806E-7934-EEF461436238}"/>
              </a:ext>
            </a:extLst>
          </p:cNvPr>
          <p:cNvSpPr txBox="1"/>
          <p:nvPr/>
        </p:nvSpPr>
        <p:spPr>
          <a:xfrm>
            <a:off x="1566074" y="821570"/>
            <a:ext cx="10625926" cy="5981125"/>
          </a:xfrm>
          <a:prstGeom prst="rect">
            <a:avLst/>
          </a:prstGeom>
          <a:noFill/>
        </p:spPr>
        <p:txBody>
          <a:bodyPr wrap="square" rtlCol="0">
            <a:spAutoFit/>
          </a:bodyPr>
          <a:lstStyle/>
          <a:p>
            <a:pPr>
              <a:spcAft>
                <a:spcPts val="800"/>
              </a:spcAft>
            </a:pPr>
            <a:r>
              <a:rPr lang="en-US" sz="2400" dirty="0">
                <a:latin typeface="Century" panose="02040604050505020304" pitchFamily="18" charset="0"/>
              </a:rPr>
              <a:t>Lord God, our loving Creator, from whom all good things come, we give You thanks for supporting us in our League work.</a:t>
            </a:r>
          </a:p>
          <a:p>
            <a:pPr>
              <a:spcAft>
                <a:spcPts val="800"/>
              </a:spcAft>
            </a:pPr>
            <a:r>
              <a:rPr lang="en-US" sz="2400" dirty="0">
                <a:latin typeface="Century" panose="02040604050505020304" pitchFamily="18" charset="0"/>
              </a:rPr>
              <a:t>Thank you for coming together here of our minds and spirits, to create good works to fulfill Your will.</a:t>
            </a:r>
          </a:p>
          <a:p>
            <a:pPr>
              <a:spcAft>
                <a:spcPts val="800"/>
              </a:spcAft>
            </a:pPr>
            <a:r>
              <a:rPr lang="en-US" sz="2400" dirty="0">
                <a:latin typeface="Century" panose="02040604050505020304" pitchFamily="18" charset="0"/>
              </a:rPr>
              <a:t>Our minds and spirits were open to each other, and therefore, open to You.</a:t>
            </a:r>
          </a:p>
          <a:p>
            <a:pPr>
              <a:spcAft>
                <a:spcPts val="800"/>
              </a:spcAft>
            </a:pPr>
            <a:r>
              <a:rPr lang="en-US" sz="2400" dirty="0">
                <a:latin typeface="Century" panose="02040604050505020304" pitchFamily="18" charset="0"/>
              </a:rPr>
              <a:t>There were times when we may have been doubtful or frustrated to meet the call of the task ahead of us, </a:t>
            </a:r>
          </a:p>
          <a:p>
            <a:pPr>
              <a:spcAft>
                <a:spcPts val="800"/>
              </a:spcAft>
            </a:pPr>
            <a:r>
              <a:rPr lang="en-US" sz="2400" dirty="0">
                <a:latin typeface="Century" panose="02040604050505020304" pitchFamily="18" charset="0"/>
              </a:rPr>
              <a:t>But, with the wisdom and guidance of Your Holy Spirit, we now find joy and help again in this, our work… Your work.</a:t>
            </a:r>
          </a:p>
          <a:p>
            <a:pPr>
              <a:spcAft>
                <a:spcPts val="800"/>
              </a:spcAft>
            </a:pPr>
            <a:r>
              <a:rPr lang="en-US" sz="2400" dirty="0">
                <a:latin typeface="Century" panose="02040604050505020304" pitchFamily="18" charset="0"/>
              </a:rPr>
              <a:t>So dear Lord, knowing our needs, please remain with us as we go forth with even greater enthusiasm and confidence.</a:t>
            </a:r>
          </a:p>
          <a:p>
            <a:pPr>
              <a:spcAft>
                <a:spcPts val="800"/>
              </a:spcAft>
            </a:pPr>
            <a:r>
              <a:rPr lang="en-US" sz="2400" dirty="0">
                <a:latin typeface="Century" panose="02040604050505020304" pitchFamily="18" charset="0"/>
              </a:rPr>
              <a:t>Through the intercession of Our Lady of Good Counsel and in the name of Jesus Christ our Lord.</a:t>
            </a:r>
          </a:p>
          <a:p>
            <a:pPr>
              <a:spcAft>
                <a:spcPts val="800"/>
              </a:spcAft>
            </a:pPr>
            <a:r>
              <a:rPr lang="en-US" sz="2400" dirty="0">
                <a:latin typeface="Century" panose="02040604050505020304" pitchFamily="18" charset="0"/>
              </a:rPr>
              <a:t>Amen.						</a:t>
            </a:r>
          </a:p>
        </p:txBody>
      </p:sp>
    </p:spTree>
    <p:extLst>
      <p:ext uri="{BB962C8B-B14F-4D97-AF65-F5344CB8AC3E}">
        <p14:creationId xmlns:p14="http://schemas.microsoft.com/office/powerpoint/2010/main" val="900467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5BF8A-77FC-D111-7251-9BE5D0650A06}"/>
              </a:ext>
            </a:extLst>
          </p:cNvPr>
          <p:cNvSpPr>
            <a:spLocks noGrp="1"/>
          </p:cNvSpPr>
          <p:nvPr>
            <p:ph type="title"/>
          </p:nvPr>
        </p:nvSpPr>
        <p:spPr>
          <a:xfrm>
            <a:off x="2114492" y="217521"/>
            <a:ext cx="9482271" cy="818799"/>
          </a:xfrm>
        </p:spPr>
        <p:txBody>
          <a:bodyPr/>
          <a:lstStyle/>
          <a:p>
            <a:pPr algn="ctr"/>
            <a:r>
              <a:rPr lang="en-CA" dirty="0"/>
              <a:t>You shall go out with joy</a:t>
            </a:r>
          </a:p>
        </p:txBody>
      </p:sp>
      <p:pic>
        <p:nvPicPr>
          <p:cNvPr id="13" name="Online Media 12" title="You Shall Go Out with Joy (Tune: Trees of the Field) [with lyrics for congregations]">
            <a:hlinkClick r:id="" action="ppaction://media"/>
            <a:extLst>
              <a:ext uri="{FF2B5EF4-FFF2-40B4-BE49-F238E27FC236}">
                <a16:creationId xmlns:a16="http://schemas.microsoft.com/office/drawing/2014/main" id="{C17F5246-EB7E-429A-A354-A01A22AEC1D6}"/>
              </a:ext>
            </a:extLst>
          </p:cNvPr>
          <p:cNvPicPr>
            <a:picLocks noRot="1" noChangeAspect="1"/>
          </p:cNvPicPr>
          <p:nvPr>
            <a:videoFile r:link="rId2"/>
          </p:nvPr>
        </p:nvPicPr>
        <p:blipFill>
          <a:blip r:embed="rId5"/>
          <a:stretch>
            <a:fillRect/>
          </a:stretch>
        </p:blipFill>
        <p:spPr>
          <a:xfrm>
            <a:off x="-152400" y="0"/>
            <a:ext cx="12496800" cy="7060692"/>
          </a:xfrm>
          <a:prstGeom prst="rect">
            <a:avLst/>
          </a:prstGeom>
        </p:spPr>
      </p:pic>
    </p:spTree>
    <p:custDataLst>
      <p:tags r:id="rId1"/>
    </p:custDataLst>
    <p:extLst>
      <p:ext uri="{BB962C8B-B14F-4D97-AF65-F5344CB8AC3E}">
        <p14:creationId xmlns:p14="http://schemas.microsoft.com/office/powerpoint/2010/main" val="64329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7B41BD-FF14-68AD-AA91-AD4C91EE7231}"/>
              </a:ext>
            </a:extLst>
          </p:cNvPr>
          <p:cNvSpPr txBox="1"/>
          <p:nvPr/>
        </p:nvSpPr>
        <p:spPr>
          <a:xfrm>
            <a:off x="1882629" y="788437"/>
            <a:ext cx="10061721" cy="1387111"/>
          </a:xfrm>
          <a:prstGeom prst="rect">
            <a:avLst/>
          </a:prstGeom>
          <a:noFill/>
        </p:spPr>
        <p:txBody>
          <a:bodyPr wrap="square" rtlCol="0">
            <a:spAutoFit/>
          </a:bodyPr>
          <a:lstStyle/>
          <a:p>
            <a:pPr algn="ctr">
              <a:lnSpc>
                <a:spcPct val="150000"/>
              </a:lnSpc>
            </a:pPr>
            <a:r>
              <a:rPr lang="en-US" sz="3000" dirty="0">
                <a:latin typeface="Century" panose="02040604050505020304" pitchFamily="18" charset="0"/>
              </a:rPr>
              <a:t>Thank you for your time, attention,</a:t>
            </a:r>
          </a:p>
          <a:p>
            <a:pPr algn="ctr">
              <a:lnSpc>
                <a:spcPct val="150000"/>
              </a:lnSpc>
            </a:pPr>
            <a:r>
              <a:rPr lang="en-US" sz="3000" dirty="0">
                <a:latin typeface="Century" panose="02040604050505020304" pitchFamily="18" charset="0"/>
              </a:rPr>
              <a:t>and participation.</a:t>
            </a:r>
            <a:endParaRPr lang="en-CA" sz="3000" dirty="0">
              <a:latin typeface="Century" panose="02040604050505020304" pitchFamily="18" charset="0"/>
            </a:endParaRPr>
          </a:p>
        </p:txBody>
      </p:sp>
      <p:pic>
        <p:nvPicPr>
          <p:cNvPr id="7" name="Picture 6">
            <a:extLst>
              <a:ext uri="{FF2B5EF4-FFF2-40B4-BE49-F238E27FC236}">
                <a16:creationId xmlns:a16="http://schemas.microsoft.com/office/drawing/2014/main" id="{EF226854-125E-8ED1-16FA-A613AB2357B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205798" y="2574445"/>
            <a:ext cx="5415382" cy="3593265"/>
          </a:xfrm>
          <a:prstGeom prst="rect">
            <a:avLst/>
          </a:prstGeom>
        </p:spPr>
      </p:pic>
    </p:spTree>
    <p:extLst>
      <p:ext uri="{BB962C8B-B14F-4D97-AF65-F5344CB8AC3E}">
        <p14:creationId xmlns:p14="http://schemas.microsoft.com/office/powerpoint/2010/main" val="194402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F9ED2-C847-3AC0-887A-CF6BE993FCB2}"/>
              </a:ext>
            </a:extLst>
          </p:cNvPr>
          <p:cNvSpPr>
            <a:spLocks noGrp="1"/>
          </p:cNvSpPr>
          <p:nvPr>
            <p:ph type="title"/>
          </p:nvPr>
        </p:nvSpPr>
        <p:spPr>
          <a:xfrm>
            <a:off x="2743120" y="344861"/>
            <a:ext cx="6705760" cy="661281"/>
          </a:xfrm>
        </p:spPr>
        <p:txBody>
          <a:bodyPr>
            <a:normAutofit/>
          </a:bodyPr>
          <a:lstStyle/>
          <a:p>
            <a:pPr algn="ctr"/>
            <a:r>
              <a:rPr lang="en-US" sz="3200" b="1" dirty="0"/>
              <a:t>Outline of program</a:t>
            </a:r>
          </a:p>
        </p:txBody>
      </p:sp>
      <p:sp>
        <p:nvSpPr>
          <p:cNvPr id="8" name="TextBox 7">
            <a:extLst>
              <a:ext uri="{FF2B5EF4-FFF2-40B4-BE49-F238E27FC236}">
                <a16:creationId xmlns:a16="http://schemas.microsoft.com/office/drawing/2014/main" id="{513C4079-DE93-4B9C-306E-BAA35869E3C3}"/>
              </a:ext>
            </a:extLst>
          </p:cNvPr>
          <p:cNvSpPr txBox="1"/>
          <p:nvPr/>
        </p:nvSpPr>
        <p:spPr>
          <a:xfrm>
            <a:off x="3455335" y="1610137"/>
            <a:ext cx="5281330" cy="3637727"/>
          </a:xfrm>
          <a:prstGeom prst="rect">
            <a:avLst/>
          </a:prstGeom>
          <a:noFill/>
        </p:spPr>
        <p:txBody>
          <a:bodyPr wrap="square" rtlCol="0">
            <a:spAutoFit/>
          </a:bodyPr>
          <a:lstStyle/>
          <a:p>
            <a:pPr marL="742950" indent="-742950">
              <a:lnSpc>
                <a:spcPct val="200000"/>
              </a:lnSpc>
              <a:buFont typeface="+mj-lt"/>
              <a:buAutoNum type="arabicPeriod"/>
            </a:pPr>
            <a:r>
              <a:rPr lang="en-US" sz="3000" dirty="0">
                <a:latin typeface="Century" panose="02040604050505020304" pitchFamily="18" charset="0"/>
              </a:rPr>
              <a:t>Opening Prayer</a:t>
            </a:r>
          </a:p>
          <a:p>
            <a:pPr marL="742950" indent="-742950">
              <a:lnSpc>
                <a:spcPct val="200000"/>
              </a:lnSpc>
              <a:buFont typeface="+mj-lt"/>
              <a:buAutoNum type="arabicPeriod"/>
            </a:pPr>
            <a:r>
              <a:rPr lang="en-US" sz="3000" dirty="0">
                <a:latin typeface="Century" panose="02040604050505020304" pitchFamily="18" charset="0"/>
              </a:rPr>
              <a:t>Introduction</a:t>
            </a:r>
          </a:p>
          <a:p>
            <a:pPr marL="742950" indent="-742950">
              <a:lnSpc>
                <a:spcPct val="200000"/>
              </a:lnSpc>
              <a:buFont typeface="+mj-lt"/>
              <a:buAutoNum type="arabicPeriod"/>
            </a:pPr>
            <a:r>
              <a:rPr lang="en-US" sz="3000" dirty="0">
                <a:latin typeface="Century" panose="02040604050505020304" pitchFamily="18" charset="0"/>
              </a:rPr>
              <a:t>Strategies</a:t>
            </a:r>
          </a:p>
          <a:p>
            <a:pPr marL="742950" indent="-742950">
              <a:lnSpc>
                <a:spcPct val="200000"/>
              </a:lnSpc>
              <a:buFont typeface="+mj-lt"/>
              <a:buAutoNum type="arabicPeriod"/>
            </a:pPr>
            <a:r>
              <a:rPr lang="en-US" sz="3000" dirty="0">
                <a:latin typeface="Century" panose="02040604050505020304" pitchFamily="18" charset="0"/>
              </a:rPr>
              <a:t>Closing Prayer</a:t>
            </a:r>
          </a:p>
        </p:txBody>
      </p:sp>
    </p:spTree>
    <p:extLst>
      <p:ext uri="{BB962C8B-B14F-4D97-AF65-F5344CB8AC3E}">
        <p14:creationId xmlns:p14="http://schemas.microsoft.com/office/powerpoint/2010/main" val="80529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4895" y="217521"/>
            <a:ext cx="4622210" cy="640895"/>
          </a:xfrm>
        </p:spPr>
        <p:txBody>
          <a:bodyPr>
            <a:normAutofit/>
          </a:bodyPr>
          <a:lstStyle/>
          <a:p>
            <a:pPr algn="ctr"/>
            <a:r>
              <a:rPr lang="en-US" sz="3200" b="1" dirty="0"/>
              <a:t>Opening prayer</a:t>
            </a:r>
            <a:endParaRPr lang="en-US" sz="3200" dirty="0">
              <a:solidFill>
                <a:srgbClr val="FF0000"/>
              </a:solidFill>
            </a:endParaRPr>
          </a:p>
        </p:txBody>
      </p:sp>
      <p:sp>
        <p:nvSpPr>
          <p:cNvPr id="3" name="Rectangle 2"/>
          <p:cNvSpPr/>
          <p:nvPr/>
        </p:nvSpPr>
        <p:spPr>
          <a:xfrm>
            <a:off x="1739575" y="1112825"/>
            <a:ext cx="10122283" cy="5693866"/>
          </a:xfrm>
          <a:prstGeom prst="rect">
            <a:avLst/>
          </a:prstGeom>
        </p:spPr>
        <p:txBody>
          <a:bodyPr wrap="square">
            <a:spAutoFit/>
          </a:bodyPr>
          <a:lstStyle/>
          <a:p>
            <a:r>
              <a:rPr lang="en-US" sz="2600" dirty="0">
                <a:latin typeface="Century" panose="02040604050505020304" pitchFamily="18" charset="0"/>
                <a:cs typeface="Times New Roman" panose="02020603050405020304" pitchFamily="18" charset="0"/>
              </a:rPr>
              <a:t>Good and loving God, Our source of love and light,</a:t>
            </a:r>
          </a:p>
          <a:p>
            <a:endParaRPr lang="en-US" sz="2600" dirty="0">
              <a:latin typeface="Century" panose="02040604050505020304" pitchFamily="18" charset="0"/>
              <a:cs typeface="Times New Roman" panose="02020603050405020304" pitchFamily="18" charset="0"/>
            </a:endParaRPr>
          </a:p>
          <a:p>
            <a:r>
              <a:rPr lang="en-US" sz="2600" dirty="0">
                <a:latin typeface="Century" panose="02040604050505020304" pitchFamily="18" charset="0"/>
                <a:cs typeface="Times New Roman" panose="02020603050405020304" pitchFamily="18" charset="0"/>
              </a:rPr>
              <a:t>Thank You for bringing us together today in a spirit of generosity.</a:t>
            </a:r>
          </a:p>
          <a:p>
            <a:endParaRPr lang="en-US" sz="2600" dirty="0">
              <a:latin typeface="Century" panose="02040604050505020304" pitchFamily="18" charset="0"/>
              <a:cs typeface="Times New Roman" panose="02020603050405020304" pitchFamily="18" charset="0"/>
            </a:endParaRPr>
          </a:p>
          <a:p>
            <a:r>
              <a:rPr lang="en-US" sz="2600" dirty="0">
                <a:latin typeface="Century" panose="02040604050505020304" pitchFamily="18" charset="0"/>
                <a:cs typeface="Times New Roman" panose="02020603050405020304" pitchFamily="18" charset="0"/>
              </a:rPr>
              <a:t>We offer You this prayer in gratitude.</a:t>
            </a:r>
          </a:p>
          <a:p>
            <a:r>
              <a:rPr lang="en-US" sz="2600" dirty="0">
                <a:latin typeface="Century" panose="02040604050505020304" pitchFamily="18" charset="0"/>
                <a:cs typeface="Times New Roman" panose="02020603050405020304" pitchFamily="18" charset="0"/>
              </a:rPr>
              <a:t>May we </a:t>
            </a:r>
            <a:r>
              <a:rPr lang="en-US" sz="2600" dirty="0" err="1">
                <a:latin typeface="Century" panose="02040604050505020304" pitchFamily="18" charset="0"/>
                <a:cs typeface="Times New Roman" panose="02020603050405020304" pitchFamily="18" charset="0"/>
              </a:rPr>
              <a:t>honour</a:t>
            </a:r>
            <a:r>
              <a:rPr lang="en-US" sz="2600" dirty="0">
                <a:latin typeface="Century" panose="02040604050505020304" pitchFamily="18" charset="0"/>
                <a:cs typeface="Times New Roman" panose="02020603050405020304" pitchFamily="18" charset="0"/>
              </a:rPr>
              <a:t> one another by keeping an open mind.</a:t>
            </a:r>
          </a:p>
          <a:p>
            <a:r>
              <a:rPr lang="en-US" sz="2600" dirty="0">
                <a:latin typeface="Century" panose="02040604050505020304" pitchFamily="18" charset="0"/>
                <a:cs typeface="Times New Roman" panose="02020603050405020304" pitchFamily="18" charset="0"/>
              </a:rPr>
              <a:t>May we voice our truth and listen with an open heart.</a:t>
            </a:r>
          </a:p>
          <a:p>
            <a:r>
              <a:rPr lang="en-US" sz="2600" dirty="0">
                <a:latin typeface="Century" panose="02040604050505020304" pitchFamily="18" charset="0"/>
                <a:cs typeface="Times New Roman" panose="02020603050405020304" pitchFamily="18" charset="0"/>
              </a:rPr>
              <a:t>May we discern Your will to unite us in a fruitful outcome.</a:t>
            </a:r>
          </a:p>
          <a:p>
            <a:r>
              <a:rPr lang="en-US" sz="2600" dirty="0">
                <a:latin typeface="Century" panose="02040604050505020304" pitchFamily="18" charset="0"/>
                <a:cs typeface="Times New Roman" panose="02020603050405020304" pitchFamily="18" charset="0"/>
              </a:rPr>
              <a:t>We ask for Your wisdom and grace to use our talents for the betterment of others.</a:t>
            </a:r>
          </a:p>
          <a:p>
            <a:endParaRPr lang="en-US" sz="2600" dirty="0">
              <a:latin typeface="Century" panose="02040604050505020304" pitchFamily="18" charset="0"/>
              <a:cs typeface="Times New Roman" panose="02020603050405020304" pitchFamily="18" charset="0"/>
            </a:endParaRPr>
          </a:p>
          <a:p>
            <a:r>
              <a:rPr lang="en-US" sz="2600" dirty="0">
                <a:latin typeface="Century" panose="02040604050505020304" pitchFamily="18" charset="0"/>
                <a:cs typeface="Times New Roman" panose="02020603050405020304" pitchFamily="18" charset="0"/>
              </a:rPr>
              <a:t>With the guidance of the Holy Spirit, and the loving intercession of Our Lady of Good Counsel, through Christ our Lord, Amen.</a:t>
            </a:r>
          </a:p>
        </p:txBody>
      </p:sp>
    </p:spTree>
    <p:extLst>
      <p:ext uri="{BB962C8B-B14F-4D97-AF65-F5344CB8AC3E}">
        <p14:creationId xmlns:p14="http://schemas.microsoft.com/office/powerpoint/2010/main" val="2338809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31783" y="1083616"/>
            <a:ext cx="9873455" cy="1487138"/>
          </a:xfrm>
          <a:prstGeom prst="rect">
            <a:avLst/>
          </a:prstGeom>
        </p:spPr>
        <p:txBody>
          <a:bodyPr wrap="square">
            <a:spAutoFit/>
          </a:bodyPr>
          <a:lstStyle/>
          <a:p>
            <a:pPr algn="ctr">
              <a:lnSpc>
                <a:spcPct val="150000"/>
              </a:lnSpc>
            </a:pPr>
            <a:r>
              <a:rPr lang="en-US" sz="2400" dirty="0">
                <a:latin typeface="Century" panose="02040604050505020304" pitchFamily="18" charset="0"/>
              </a:rPr>
              <a:t>“When people are financially invested, they want a return. </a:t>
            </a:r>
          </a:p>
          <a:p>
            <a:pPr algn="ctr">
              <a:lnSpc>
                <a:spcPct val="150000"/>
              </a:lnSpc>
            </a:pPr>
            <a:r>
              <a:rPr lang="en-US" sz="2400" dirty="0">
                <a:latin typeface="Century" panose="02040604050505020304" pitchFamily="18" charset="0"/>
              </a:rPr>
              <a:t>When people are emotionally invested, they want to contribute.”</a:t>
            </a:r>
          </a:p>
          <a:p>
            <a:pPr algn="ctr">
              <a:lnSpc>
                <a:spcPct val="150000"/>
              </a:lnSpc>
            </a:pPr>
            <a:r>
              <a:rPr lang="en-US" sz="1400" dirty="0">
                <a:latin typeface="Century" panose="02040604050505020304" pitchFamily="18" charset="0"/>
              </a:rPr>
              <a:t>(Simon Sinek)</a:t>
            </a:r>
            <a:r>
              <a:rPr lang="en-US" sz="1400" dirty="0"/>
              <a:t>	</a:t>
            </a:r>
          </a:p>
        </p:txBody>
      </p:sp>
      <p:sp>
        <p:nvSpPr>
          <p:cNvPr id="8" name="TextBox 7">
            <a:extLst>
              <a:ext uri="{FF2B5EF4-FFF2-40B4-BE49-F238E27FC236}">
                <a16:creationId xmlns:a16="http://schemas.microsoft.com/office/drawing/2014/main" id="{A3507BF9-1A8E-A9D9-6C3B-6AD25FDF3653}"/>
              </a:ext>
            </a:extLst>
          </p:cNvPr>
          <p:cNvSpPr txBox="1"/>
          <p:nvPr/>
        </p:nvSpPr>
        <p:spPr>
          <a:xfrm>
            <a:off x="1931784" y="2636402"/>
            <a:ext cx="9873454" cy="3701463"/>
          </a:xfrm>
          <a:prstGeom prst="rect">
            <a:avLst/>
          </a:prstGeom>
          <a:noFill/>
        </p:spPr>
        <p:txBody>
          <a:bodyPr wrap="square" rtlCol="0">
            <a:spAutoFit/>
          </a:bodyPr>
          <a:lstStyle/>
          <a:p>
            <a:pPr marL="514350" indent="-514350">
              <a:lnSpc>
                <a:spcPct val="150000"/>
              </a:lnSpc>
              <a:spcAft>
                <a:spcPts val="1200"/>
              </a:spcAft>
              <a:buFont typeface="+mj-lt"/>
              <a:buAutoNum type="arabicPeriod"/>
            </a:pPr>
            <a:r>
              <a:rPr lang="en-US" sz="2800" dirty="0">
                <a:latin typeface="Century" panose="02040604050505020304" pitchFamily="18" charset="0"/>
              </a:rPr>
              <a:t>Foster a genuinely warm and hospitable environment.</a:t>
            </a:r>
          </a:p>
          <a:p>
            <a:pPr marL="514350" indent="-514350">
              <a:lnSpc>
                <a:spcPct val="150000"/>
              </a:lnSpc>
              <a:spcAft>
                <a:spcPts val="1200"/>
              </a:spcAft>
              <a:buFont typeface="+mj-lt"/>
              <a:buAutoNum type="arabicPeriod"/>
            </a:pPr>
            <a:r>
              <a:rPr lang="en-US" sz="2800" dirty="0">
                <a:latin typeface="Century" panose="02040604050505020304" pitchFamily="18" charset="0"/>
              </a:rPr>
              <a:t>Share and discuss ideas, strategies and activities.</a:t>
            </a:r>
          </a:p>
          <a:p>
            <a:pPr marL="514350" indent="-514350">
              <a:lnSpc>
                <a:spcPct val="150000"/>
              </a:lnSpc>
              <a:spcAft>
                <a:spcPts val="1200"/>
              </a:spcAft>
              <a:buFont typeface="+mj-lt"/>
              <a:buAutoNum type="arabicPeriod"/>
            </a:pPr>
            <a:r>
              <a:rPr lang="en-US" sz="2800" dirty="0">
                <a:latin typeface="Century" panose="02040604050505020304" pitchFamily="18" charset="0"/>
              </a:rPr>
              <a:t>Develop leadership habits.</a:t>
            </a:r>
          </a:p>
          <a:p>
            <a:pPr marL="514350" indent="-514350">
              <a:lnSpc>
                <a:spcPct val="150000"/>
              </a:lnSpc>
              <a:spcAft>
                <a:spcPts val="1200"/>
              </a:spcAft>
              <a:buFont typeface="+mj-lt"/>
              <a:buAutoNum type="arabicPeriod"/>
            </a:pPr>
            <a:r>
              <a:rPr lang="en-US" sz="2800" dirty="0">
                <a:latin typeface="Century" panose="02040604050505020304" pitchFamily="18" charset="0"/>
              </a:rPr>
              <a:t>Build an environment where </a:t>
            </a:r>
            <a:br>
              <a:rPr lang="en-US" sz="2800" dirty="0">
                <a:latin typeface="Century" panose="02040604050505020304" pitchFamily="18" charset="0"/>
              </a:rPr>
            </a:br>
            <a:r>
              <a:rPr lang="en-US" sz="2800" dirty="0">
                <a:latin typeface="Century" panose="02040604050505020304" pitchFamily="18" charset="0"/>
              </a:rPr>
              <a:t>members can thrive.</a:t>
            </a:r>
            <a:endParaRPr lang="en-CA" sz="2800" dirty="0">
              <a:latin typeface="Century" panose="02040604050505020304" pitchFamily="18" charset="0"/>
            </a:endParaRPr>
          </a:p>
        </p:txBody>
      </p:sp>
      <p:sp>
        <p:nvSpPr>
          <p:cNvPr id="6" name="Title 5">
            <a:extLst>
              <a:ext uri="{FF2B5EF4-FFF2-40B4-BE49-F238E27FC236}">
                <a16:creationId xmlns:a16="http://schemas.microsoft.com/office/drawing/2014/main" id="{FD3361B4-64C1-47AB-9041-DA00F99BF026}"/>
              </a:ext>
            </a:extLst>
          </p:cNvPr>
          <p:cNvSpPr>
            <a:spLocks noGrp="1"/>
          </p:cNvSpPr>
          <p:nvPr>
            <p:ph type="title"/>
          </p:nvPr>
        </p:nvSpPr>
        <p:spPr>
          <a:xfrm>
            <a:off x="1931783" y="669"/>
            <a:ext cx="9873455" cy="839811"/>
          </a:xfrm>
        </p:spPr>
        <p:txBody>
          <a:bodyPr>
            <a:normAutofit/>
          </a:bodyPr>
          <a:lstStyle/>
          <a:p>
            <a:pPr algn="ctr"/>
            <a:r>
              <a:rPr lang="en-CA" sz="3200" b="1" dirty="0"/>
              <a:t>introduction</a:t>
            </a:r>
          </a:p>
        </p:txBody>
      </p:sp>
      <p:pic>
        <p:nvPicPr>
          <p:cNvPr id="3" name="Picture 2" descr="Colleagues reviewing documents">
            <a:extLst>
              <a:ext uri="{FF2B5EF4-FFF2-40B4-BE49-F238E27FC236}">
                <a16:creationId xmlns:a16="http://schemas.microsoft.com/office/drawing/2014/main" id="{ABE22285-F361-BBBC-7485-7EF75B6E94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8129" y="4603180"/>
            <a:ext cx="3248083" cy="2165388"/>
          </a:xfrm>
          <a:prstGeom prst="rect">
            <a:avLst/>
          </a:prstGeom>
        </p:spPr>
      </p:pic>
    </p:spTree>
    <p:extLst>
      <p:ext uri="{BB962C8B-B14F-4D97-AF65-F5344CB8AC3E}">
        <p14:creationId xmlns:p14="http://schemas.microsoft.com/office/powerpoint/2010/main" val="203336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2401" y="176851"/>
            <a:ext cx="8853573" cy="770806"/>
          </a:xfrm>
        </p:spPr>
        <p:txBody>
          <a:bodyPr>
            <a:normAutofit/>
          </a:bodyPr>
          <a:lstStyle/>
          <a:p>
            <a:pPr algn="ctr"/>
            <a:r>
              <a:rPr lang="en-US" sz="3200" b="1" dirty="0"/>
              <a:t>BUILDING ON FOUNDATION</a:t>
            </a:r>
          </a:p>
        </p:txBody>
      </p:sp>
      <p:sp>
        <p:nvSpPr>
          <p:cNvPr id="3" name="Rectangle 2"/>
          <p:cNvSpPr/>
          <p:nvPr/>
        </p:nvSpPr>
        <p:spPr>
          <a:xfrm>
            <a:off x="2092401" y="1971569"/>
            <a:ext cx="5331267" cy="1015663"/>
          </a:xfrm>
          <a:prstGeom prst="rect">
            <a:avLst/>
          </a:prstGeom>
        </p:spPr>
        <p:txBody>
          <a:bodyPr wrap="square">
            <a:spAutoFit/>
          </a:bodyPr>
          <a:lstStyle/>
          <a:p>
            <a:pPr algn="ctr"/>
            <a:r>
              <a:rPr lang="en-US" sz="3000" dirty="0">
                <a:latin typeface="Century" panose="02040604050505020304" pitchFamily="18" charset="0"/>
              </a:rPr>
              <a:t>Why do women join the League?</a:t>
            </a:r>
          </a:p>
        </p:txBody>
      </p:sp>
      <p:sp>
        <p:nvSpPr>
          <p:cNvPr id="4" name="TextBox 3">
            <a:extLst>
              <a:ext uri="{FF2B5EF4-FFF2-40B4-BE49-F238E27FC236}">
                <a16:creationId xmlns:a16="http://schemas.microsoft.com/office/drawing/2014/main" id="{C20ED5FF-69B9-3A25-D187-D589550E87EA}"/>
              </a:ext>
            </a:extLst>
          </p:cNvPr>
          <p:cNvSpPr txBox="1"/>
          <p:nvPr/>
        </p:nvSpPr>
        <p:spPr>
          <a:xfrm>
            <a:off x="2092401" y="3803109"/>
            <a:ext cx="8853573" cy="2323713"/>
          </a:xfrm>
          <a:prstGeom prst="rect">
            <a:avLst/>
          </a:prstGeom>
          <a:noFill/>
        </p:spPr>
        <p:txBody>
          <a:bodyPr wrap="square" rtlCol="0">
            <a:spAutoFit/>
          </a:bodyPr>
          <a:lstStyle/>
          <a:p>
            <a:pPr marL="914400" lvl="1" indent="-457200">
              <a:spcAft>
                <a:spcPts val="1500"/>
              </a:spcAft>
              <a:buFont typeface="Arial" panose="020B0604020202020204" pitchFamily="34" charset="0"/>
              <a:buChar char="•"/>
            </a:pPr>
            <a:r>
              <a:rPr lang="en-US" sz="3000" dirty="0">
                <a:latin typeface="Century" panose="02040604050505020304" pitchFamily="18" charset="0"/>
              </a:rPr>
              <a:t>For spiritual growth, service, social action and sisterhood</a:t>
            </a:r>
          </a:p>
          <a:p>
            <a:pPr marL="914400" lvl="1" indent="-457200">
              <a:spcAft>
                <a:spcPts val="1500"/>
              </a:spcAft>
              <a:buFont typeface="Arial" panose="020B0604020202020204" pitchFamily="34" charset="0"/>
              <a:buChar char="•"/>
            </a:pPr>
            <a:r>
              <a:rPr lang="en-US" sz="3000" dirty="0">
                <a:latin typeface="Century" panose="02040604050505020304" pitchFamily="18" charset="0"/>
              </a:rPr>
              <a:t>To feel a sense of purpose and belonging</a:t>
            </a:r>
          </a:p>
          <a:p>
            <a:pPr marL="914400" lvl="1" indent="-457200">
              <a:spcAft>
                <a:spcPts val="1500"/>
              </a:spcAft>
              <a:buFont typeface="Arial" panose="020B0604020202020204" pitchFamily="34" charset="0"/>
              <a:buChar char="•"/>
            </a:pPr>
            <a:r>
              <a:rPr lang="en-US" sz="3000" dirty="0">
                <a:latin typeface="Century" panose="02040604050505020304" pitchFamily="18" charset="0"/>
              </a:rPr>
              <a:t>To experience faith, fun and fulfillment</a:t>
            </a:r>
          </a:p>
        </p:txBody>
      </p:sp>
      <p:pic>
        <p:nvPicPr>
          <p:cNvPr id="5" name="Picture 4" descr="Little girl playing with wooden blocks at home · Free Stock Photo">
            <a:extLst>
              <a:ext uri="{FF2B5EF4-FFF2-40B4-BE49-F238E27FC236}">
                <a16:creationId xmlns:a16="http://schemas.microsoft.com/office/drawing/2014/main" id="{5D7C847B-DF31-4D9B-F6D8-AD87D0D8DA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4708" y="1052863"/>
            <a:ext cx="4012784" cy="2414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19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B37818-89E9-C834-EFA1-DDAFB06A0488}"/>
              </a:ext>
            </a:extLst>
          </p:cNvPr>
          <p:cNvSpPr txBox="1"/>
          <p:nvPr/>
        </p:nvSpPr>
        <p:spPr>
          <a:xfrm>
            <a:off x="4238866" y="2835810"/>
            <a:ext cx="4920704" cy="2492990"/>
          </a:xfrm>
          <a:prstGeom prst="rect">
            <a:avLst/>
          </a:prstGeom>
          <a:noFill/>
        </p:spPr>
        <p:txBody>
          <a:bodyPr wrap="square" rtlCol="0">
            <a:spAutoFit/>
          </a:bodyPr>
          <a:lstStyle/>
          <a:p>
            <a:pPr lvl="1" algn="ctr">
              <a:spcAft>
                <a:spcPts val="1500"/>
              </a:spcAft>
            </a:pPr>
            <a:r>
              <a:rPr lang="en-CA" sz="2200" i="1" dirty="0">
                <a:latin typeface="Century" panose="02040604050505020304" pitchFamily="18" charset="0"/>
              </a:rPr>
              <a:t>Cast Out into the Deep</a:t>
            </a:r>
          </a:p>
          <a:p>
            <a:pPr lvl="1" algn="ctr">
              <a:spcAft>
                <a:spcPts val="1500"/>
              </a:spcAft>
            </a:pPr>
            <a:r>
              <a:rPr lang="en-CA" sz="2200" i="1" dirty="0">
                <a:latin typeface="Century" panose="02040604050505020304" pitchFamily="18" charset="0"/>
              </a:rPr>
              <a:t>Companions on the Journey</a:t>
            </a:r>
          </a:p>
          <a:p>
            <a:pPr lvl="1" algn="ctr">
              <a:spcAft>
                <a:spcPts val="1500"/>
              </a:spcAft>
            </a:pPr>
            <a:r>
              <a:rPr lang="en-US" sz="2200" i="1" dirty="0">
                <a:latin typeface="Century" panose="02040604050505020304" pitchFamily="18" charset="0"/>
              </a:rPr>
              <a:t>Centred on Faith and Justice</a:t>
            </a:r>
          </a:p>
          <a:p>
            <a:pPr lvl="1" algn="ctr">
              <a:spcAft>
                <a:spcPts val="1500"/>
              </a:spcAft>
            </a:pPr>
            <a:r>
              <a:rPr lang="en-US" sz="2200" i="1" dirty="0">
                <a:latin typeface="Century" panose="02040604050505020304" pitchFamily="18" charset="0"/>
              </a:rPr>
              <a:t>We Have Seen the Lord!</a:t>
            </a:r>
          </a:p>
          <a:p>
            <a:endParaRPr lang="en-CA" dirty="0"/>
          </a:p>
        </p:txBody>
      </p:sp>
      <p:sp>
        <p:nvSpPr>
          <p:cNvPr id="2" name="Title 1"/>
          <p:cNvSpPr>
            <a:spLocks noGrp="1"/>
          </p:cNvSpPr>
          <p:nvPr>
            <p:ph type="title"/>
          </p:nvPr>
        </p:nvSpPr>
        <p:spPr>
          <a:xfrm>
            <a:off x="1899762" y="34957"/>
            <a:ext cx="10026918" cy="770806"/>
          </a:xfrm>
        </p:spPr>
        <p:txBody>
          <a:bodyPr>
            <a:normAutofit/>
          </a:bodyPr>
          <a:lstStyle/>
          <a:p>
            <a:pPr algn="ctr"/>
            <a:r>
              <a:rPr lang="en-US" sz="3200" b="1" dirty="0"/>
              <a:t>BUILDING ON FOUNDATION</a:t>
            </a:r>
          </a:p>
        </p:txBody>
      </p:sp>
      <p:pic>
        <p:nvPicPr>
          <p:cNvPr id="7" name="Picture 6" descr="A picture containing text, clipart&#10;&#10;Description automatically generated">
            <a:extLst>
              <a:ext uri="{FF2B5EF4-FFF2-40B4-BE49-F238E27FC236}">
                <a16:creationId xmlns:a16="http://schemas.microsoft.com/office/drawing/2014/main" id="{6DB5CD33-87F3-B496-F305-E42F3C38D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847" y="1413359"/>
            <a:ext cx="2767111" cy="876252"/>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842851BB-D25B-4959-2664-1855558ED8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9571" y="938929"/>
            <a:ext cx="2767110" cy="2767110"/>
          </a:xfrm>
          <a:prstGeom prst="rect">
            <a:avLst/>
          </a:prstGeom>
        </p:spPr>
      </p:pic>
      <p:pic>
        <p:nvPicPr>
          <p:cNvPr id="12" name="Picture 11" descr="Logo, company name&#10;&#10;Description automatically generated">
            <a:extLst>
              <a:ext uri="{FF2B5EF4-FFF2-40B4-BE49-F238E27FC236}">
                <a16:creationId xmlns:a16="http://schemas.microsoft.com/office/drawing/2014/main" id="{DDCDCD03-1088-6229-6457-923656A0A4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9762" y="3706039"/>
            <a:ext cx="2855476" cy="2914883"/>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050A1064-3DB5-0213-82C3-D96F7D7955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5015" y="5366574"/>
            <a:ext cx="3271935" cy="1057149"/>
          </a:xfrm>
          <a:prstGeom prst="rect">
            <a:avLst/>
          </a:prstGeom>
        </p:spPr>
      </p:pic>
      <p:pic>
        <p:nvPicPr>
          <p:cNvPr id="16" name="Picture 15">
            <a:extLst>
              <a:ext uri="{FF2B5EF4-FFF2-40B4-BE49-F238E27FC236}">
                <a16:creationId xmlns:a16="http://schemas.microsoft.com/office/drawing/2014/main" id="{3AB57744-2F21-5F6A-36E0-1BC4A0C1528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159570" y="4088773"/>
            <a:ext cx="2767110" cy="2454545"/>
          </a:xfrm>
          <a:prstGeom prst="rect">
            <a:avLst/>
          </a:prstGeom>
        </p:spPr>
      </p:pic>
      <p:pic>
        <p:nvPicPr>
          <p:cNvPr id="18" name="Picture 17">
            <a:extLst>
              <a:ext uri="{FF2B5EF4-FFF2-40B4-BE49-F238E27FC236}">
                <a16:creationId xmlns:a16="http://schemas.microsoft.com/office/drawing/2014/main" id="{0E71F78E-3418-B3A1-E36E-D03B602C9F8A}"/>
              </a:ext>
            </a:extLst>
          </p:cNvPr>
          <p:cNvPicPr>
            <a:picLocks noChangeAspect="1"/>
          </p:cNvPicPr>
          <p:nvPr/>
        </p:nvPicPr>
        <p:blipFill rotWithShape="1">
          <a:blip r:embed="rId8">
            <a:extLst>
              <a:ext uri="{28A0092B-C50C-407E-A947-70E740481C1C}">
                <a14:useLocalDpi xmlns:a14="http://schemas.microsoft.com/office/drawing/2010/main" val="0"/>
              </a:ext>
            </a:extLst>
          </a:blip>
          <a:srcRect l="6849" t="7383" r="8515" b="32650"/>
          <a:stretch/>
        </p:blipFill>
        <p:spPr>
          <a:xfrm>
            <a:off x="1894282" y="938929"/>
            <a:ext cx="2860956" cy="2623237"/>
          </a:xfrm>
          <a:prstGeom prst="rect">
            <a:avLst/>
          </a:prstGeom>
        </p:spPr>
      </p:pic>
    </p:spTree>
    <p:extLst>
      <p:ext uri="{BB962C8B-B14F-4D97-AF65-F5344CB8AC3E}">
        <p14:creationId xmlns:p14="http://schemas.microsoft.com/office/powerpoint/2010/main" val="4538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28E65-9BAE-C7E6-64DD-13DF1B03A9F6}"/>
              </a:ext>
            </a:extLst>
          </p:cNvPr>
          <p:cNvSpPr>
            <a:spLocks noGrp="1"/>
          </p:cNvSpPr>
          <p:nvPr>
            <p:ph type="title"/>
          </p:nvPr>
        </p:nvSpPr>
        <p:spPr>
          <a:xfrm>
            <a:off x="2430941" y="342928"/>
            <a:ext cx="8976047" cy="694252"/>
          </a:xfrm>
        </p:spPr>
        <p:txBody>
          <a:bodyPr>
            <a:normAutofit/>
          </a:bodyPr>
          <a:lstStyle/>
          <a:p>
            <a:pPr algn="ctr"/>
            <a:r>
              <a:rPr lang="en-CA" sz="3200" b="1" dirty="0"/>
              <a:t>REFLECTION AND DISCUSSION</a:t>
            </a:r>
          </a:p>
        </p:txBody>
      </p:sp>
      <p:sp>
        <p:nvSpPr>
          <p:cNvPr id="4" name="TextBox 3">
            <a:extLst>
              <a:ext uri="{FF2B5EF4-FFF2-40B4-BE49-F238E27FC236}">
                <a16:creationId xmlns:a16="http://schemas.microsoft.com/office/drawing/2014/main" id="{DECE6B08-ACBB-8347-CA4E-2D549D069948}"/>
              </a:ext>
            </a:extLst>
          </p:cNvPr>
          <p:cNvSpPr txBox="1"/>
          <p:nvPr/>
        </p:nvSpPr>
        <p:spPr>
          <a:xfrm>
            <a:off x="2430942" y="1361759"/>
            <a:ext cx="8976048" cy="4208396"/>
          </a:xfrm>
          <a:prstGeom prst="rect">
            <a:avLst/>
          </a:prstGeom>
          <a:noFill/>
        </p:spPr>
        <p:txBody>
          <a:bodyPr wrap="square">
            <a:spAutoFit/>
          </a:bodyPr>
          <a:lstStyle/>
          <a:p>
            <a:r>
              <a:rPr lang="en-CA" sz="3000" dirty="0">
                <a:latin typeface="Century" panose="02040604050505020304" pitchFamily="18" charset="0"/>
              </a:rPr>
              <a:t>Take a few minutes to reflect on:</a:t>
            </a:r>
          </a:p>
          <a:p>
            <a:endParaRPr lang="en-CA" sz="3000" dirty="0">
              <a:latin typeface="Century" panose="02040604050505020304" pitchFamily="18" charset="0"/>
            </a:endParaRPr>
          </a:p>
          <a:p>
            <a:pPr marL="514350" indent="-514350">
              <a:lnSpc>
                <a:spcPct val="150000"/>
              </a:lnSpc>
              <a:spcAft>
                <a:spcPts val="2000"/>
              </a:spcAft>
              <a:buFont typeface="Arial" panose="020B0604020202020204" pitchFamily="34" charset="0"/>
              <a:buChar char="•"/>
            </a:pPr>
            <a:r>
              <a:rPr lang="en-CA" sz="3000" dirty="0">
                <a:latin typeface="Century" panose="02040604050505020304" pitchFamily="18" charset="0"/>
              </a:rPr>
              <a:t>Your gifts and talents</a:t>
            </a:r>
          </a:p>
          <a:p>
            <a:pPr marL="514350" indent="-514350">
              <a:lnSpc>
                <a:spcPct val="150000"/>
              </a:lnSpc>
              <a:spcAft>
                <a:spcPts val="2000"/>
              </a:spcAft>
              <a:buFont typeface="Arial" panose="020B0604020202020204" pitchFamily="34" charset="0"/>
              <a:buChar char="•"/>
            </a:pPr>
            <a:r>
              <a:rPr lang="en-CA" sz="3000" dirty="0">
                <a:latin typeface="Century" panose="02040604050505020304" pitchFamily="18" charset="0"/>
              </a:rPr>
              <a:t>Recognizing and affirming the skills of others</a:t>
            </a:r>
          </a:p>
          <a:p>
            <a:pPr marL="514350" indent="-514350">
              <a:lnSpc>
                <a:spcPct val="150000"/>
              </a:lnSpc>
              <a:spcAft>
                <a:spcPts val="2000"/>
              </a:spcAft>
              <a:buFont typeface="Arial" panose="020B0604020202020204" pitchFamily="34" charset="0"/>
              <a:buChar char="•"/>
            </a:pPr>
            <a:r>
              <a:rPr lang="en-CA" sz="3000" dirty="0">
                <a:latin typeface="Century" panose="02040604050505020304" pitchFamily="18" charset="0"/>
              </a:rPr>
              <a:t>How we can use these talents to build an engaging council</a:t>
            </a:r>
          </a:p>
        </p:txBody>
      </p:sp>
    </p:spTree>
    <p:extLst>
      <p:ext uri="{BB962C8B-B14F-4D97-AF65-F5344CB8AC3E}">
        <p14:creationId xmlns:p14="http://schemas.microsoft.com/office/powerpoint/2010/main" val="189298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6FD50-E33A-536C-0E38-F9D8691B5268}"/>
              </a:ext>
            </a:extLst>
          </p:cNvPr>
          <p:cNvSpPr>
            <a:spLocks noGrp="1"/>
          </p:cNvSpPr>
          <p:nvPr>
            <p:ph type="title"/>
          </p:nvPr>
        </p:nvSpPr>
        <p:spPr>
          <a:xfrm>
            <a:off x="1602659" y="85749"/>
            <a:ext cx="10589341" cy="896453"/>
          </a:xfrm>
        </p:spPr>
        <p:txBody>
          <a:bodyPr>
            <a:normAutofit/>
          </a:bodyPr>
          <a:lstStyle/>
          <a:p>
            <a:pPr algn="ctr"/>
            <a:r>
              <a:rPr lang="en-US" sz="3200" b="1" dirty="0"/>
              <a:t>KNOWING COUNCIL MEMBERS IS KEY</a:t>
            </a:r>
            <a:endParaRPr lang="en-CA" sz="3200" b="1" dirty="0"/>
          </a:p>
        </p:txBody>
      </p:sp>
      <p:sp>
        <p:nvSpPr>
          <p:cNvPr id="3" name="TextBox 2">
            <a:extLst>
              <a:ext uri="{FF2B5EF4-FFF2-40B4-BE49-F238E27FC236}">
                <a16:creationId xmlns:a16="http://schemas.microsoft.com/office/drawing/2014/main" id="{80115757-3578-0D0D-55B2-04F7E3C5DCDB}"/>
              </a:ext>
            </a:extLst>
          </p:cNvPr>
          <p:cNvSpPr txBox="1"/>
          <p:nvPr/>
        </p:nvSpPr>
        <p:spPr>
          <a:xfrm>
            <a:off x="3163877" y="1719538"/>
            <a:ext cx="7450494" cy="2082621"/>
          </a:xfrm>
          <a:prstGeom prst="rect">
            <a:avLst/>
          </a:prstGeom>
          <a:noFill/>
        </p:spPr>
        <p:txBody>
          <a:bodyPr wrap="square" rtlCol="0">
            <a:spAutoFit/>
          </a:bodyPr>
          <a:lstStyle/>
          <a:p>
            <a:pPr marL="514350" indent="-514350">
              <a:spcAft>
                <a:spcPts val="2000"/>
              </a:spcAft>
              <a:buAutoNum type="arabicPeriod"/>
            </a:pPr>
            <a:r>
              <a:rPr lang="en-US" sz="3200" dirty="0">
                <a:latin typeface="Century" panose="02040604050505020304" pitchFamily="18" charset="0"/>
              </a:rPr>
              <a:t>Where can I serve best?</a:t>
            </a:r>
          </a:p>
          <a:p>
            <a:pPr marL="514350" indent="-514350">
              <a:spcAft>
                <a:spcPts val="2000"/>
              </a:spcAft>
              <a:buAutoNum type="arabicPeriod"/>
            </a:pPr>
            <a:r>
              <a:rPr lang="en-US" sz="3200" dirty="0">
                <a:latin typeface="Century" panose="02040604050505020304" pitchFamily="18" charset="0"/>
              </a:rPr>
              <a:t>Complete </a:t>
            </a:r>
            <a:r>
              <a:rPr lang="en-US" sz="3200" i="1" dirty="0">
                <a:latin typeface="Century" panose="02040604050505020304" pitchFamily="18" charset="0"/>
              </a:rPr>
              <a:t>Welcome Program </a:t>
            </a:r>
            <a:r>
              <a:rPr lang="en-US" sz="3200" dirty="0">
                <a:latin typeface="Century" panose="02040604050505020304" pitchFamily="18" charset="0"/>
              </a:rPr>
              <a:t>forms</a:t>
            </a:r>
          </a:p>
          <a:p>
            <a:pPr marL="514350" indent="-514350">
              <a:spcAft>
                <a:spcPts val="2000"/>
              </a:spcAft>
              <a:buAutoNum type="arabicPeriod"/>
            </a:pPr>
            <a:r>
              <a:rPr lang="en-US" sz="3200" dirty="0">
                <a:latin typeface="Century" panose="02040604050505020304" pitchFamily="18" charset="0"/>
              </a:rPr>
              <a:t>Invite members to participate</a:t>
            </a:r>
            <a:endParaRPr lang="en-CA" sz="3200" dirty="0">
              <a:latin typeface="Century" panose="02040604050505020304" pitchFamily="18" charset="0"/>
            </a:endParaRPr>
          </a:p>
        </p:txBody>
      </p:sp>
      <p:sp>
        <p:nvSpPr>
          <p:cNvPr id="6" name="TextBox 5">
            <a:extLst>
              <a:ext uri="{FF2B5EF4-FFF2-40B4-BE49-F238E27FC236}">
                <a16:creationId xmlns:a16="http://schemas.microsoft.com/office/drawing/2014/main" id="{597A6F66-1085-2BC3-8045-DF19C7AF8319}"/>
              </a:ext>
            </a:extLst>
          </p:cNvPr>
          <p:cNvSpPr txBox="1"/>
          <p:nvPr/>
        </p:nvSpPr>
        <p:spPr>
          <a:xfrm>
            <a:off x="1602659" y="4539496"/>
            <a:ext cx="10589341" cy="1692771"/>
          </a:xfrm>
          <a:prstGeom prst="rect">
            <a:avLst/>
          </a:prstGeom>
          <a:noFill/>
          <a:ln w="63500">
            <a:solidFill>
              <a:srgbClr val="7030A0"/>
            </a:solidFill>
          </a:ln>
        </p:spPr>
        <p:txBody>
          <a:bodyPr wrap="square" rtlCol="0">
            <a:spAutoFit/>
          </a:bodyPr>
          <a:lstStyle/>
          <a:p>
            <a:pPr algn="ctr"/>
            <a:r>
              <a:rPr lang="en-US" sz="2800" i="1" dirty="0"/>
              <a:t>“For as in one body we have many members, and not all the members have the same function, so we, who are many, are one body in Christ, and individually we are members one of another.”</a:t>
            </a:r>
          </a:p>
          <a:p>
            <a:pPr algn="ctr"/>
            <a:r>
              <a:rPr lang="en-US" sz="2000" i="1" dirty="0"/>
              <a:t>(Rom 12: 4-5)</a:t>
            </a:r>
            <a:endParaRPr lang="en-CA" sz="2000" i="1" dirty="0"/>
          </a:p>
        </p:txBody>
      </p:sp>
    </p:spTree>
    <p:extLst>
      <p:ext uri="{BB962C8B-B14F-4D97-AF65-F5344CB8AC3E}">
        <p14:creationId xmlns:p14="http://schemas.microsoft.com/office/powerpoint/2010/main" val="358120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rchwayVTI">
  <a:themeElements>
    <a:clrScheme name="Custom 1">
      <a:dk1>
        <a:sysClr val="windowText" lastClr="000000"/>
      </a:dk1>
      <a:lt1>
        <a:sysClr val="window" lastClr="FFFFFF"/>
      </a:lt1>
      <a:dk2>
        <a:srgbClr val="2E3A3C"/>
      </a:dk2>
      <a:lt2>
        <a:srgbClr val="EDE9E7"/>
      </a:lt2>
      <a:accent1>
        <a:srgbClr val="898470"/>
      </a:accent1>
      <a:accent2>
        <a:srgbClr val="7A8773"/>
      </a:accent2>
      <a:accent3>
        <a:srgbClr val="8C845E"/>
      </a:accent3>
      <a:accent4>
        <a:srgbClr val="9F7E56"/>
      </a:accent4>
      <a:accent5>
        <a:srgbClr val="9B7E69"/>
      </a:accent5>
      <a:accent6>
        <a:srgbClr val="AA7862"/>
      </a:accent6>
      <a:hlink>
        <a:srgbClr val="7A8773"/>
      </a:hlink>
      <a:folHlink>
        <a:srgbClr val="9F7E56"/>
      </a:folHlink>
    </a:clrScheme>
    <a:fontScheme name="Archway">
      <a:majorFont>
        <a:latin typeface="Felix Titling"/>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wayVTI" id="{309F1D27-9968-4F93-BA7C-3666A757FD2E}" vid="{76D8E8FD-8787-4E56-A14A-C28BF58ABE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5828D99-9B83-4B8C-B377-195B5B44B6F6}">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10308</TotalTime>
  <Words>5231</Words>
  <Application>Microsoft Office PowerPoint</Application>
  <PresentationFormat>Widescreen</PresentationFormat>
  <Paragraphs>408</Paragraphs>
  <Slides>24</Slides>
  <Notes>24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Calibri</vt:lpstr>
      <vt:lpstr>Century</vt:lpstr>
      <vt:lpstr>Century Gothic</vt:lpstr>
      <vt:lpstr>Felix Titling</vt:lpstr>
      <vt:lpstr>Goudy Old Style</vt:lpstr>
      <vt:lpstr>Source Sans Pro</vt:lpstr>
      <vt:lpstr>Times New Roman</vt:lpstr>
      <vt:lpstr>Wingdings</vt:lpstr>
      <vt:lpstr>ArchwayVTI</vt:lpstr>
      <vt:lpstr>STRATEGIES TO ENGAGE MEMBERS Before You Start</vt:lpstr>
      <vt:lpstr>THE Joy of Leadership</vt:lpstr>
      <vt:lpstr>Outline of program</vt:lpstr>
      <vt:lpstr>Opening prayer</vt:lpstr>
      <vt:lpstr>introduction</vt:lpstr>
      <vt:lpstr>BUILDING ON FOUNDATION</vt:lpstr>
      <vt:lpstr>BUILDING ON FOUNDATION</vt:lpstr>
      <vt:lpstr>REFLECTION AND DISCUSSION</vt:lpstr>
      <vt:lpstr>KNOWING COUNCIL MEMBERS IS KEY</vt:lpstr>
      <vt:lpstr>HOW TO IGNITE EVERY PASSION</vt:lpstr>
      <vt:lpstr>Reflection and Discussion</vt:lpstr>
      <vt:lpstr>CULTIVATE RELATIONSHIPS, Teamwork AND COLLABORATION</vt:lpstr>
      <vt:lpstr>RECOGNIZE AND APPRECIATE   </vt:lpstr>
      <vt:lpstr>APPRECIATION</vt:lpstr>
      <vt:lpstr>Appreciation</vt:lpstr>
      <vt:lpstr>Overcoming Challenges</vt:lpstr>
      <vt:lpstr>FORMAL OR CASUAL MEETING?</vt:lpstr>
      <vt:lpstr>OPPORTUNITIES FOR ENGAGEMENT</vt:lpstr>
      <vt:lpstr>Project-Based Committees</vt:lpstr>
      <vt:lpstr>REFLECTION and DISCUSSION</vt:lpstr>
      <vt:lpstr>Questions?</vt:lpstr>
      <vt:lpstr>CLOSING PRAYER</vt:lpstr>
      <vt:lpstr>You shall go out with joy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Kopp</dc:creator>
  <cp:lastModifiedBy>Communications</cp:lastModifiedBy>
  <cp:revision>217</cp:revision>
  <cp:lastPrinted>2023-03-08T15:52:29Z</cp:lastPrinted>
  <dcterms:created xsi:type="dcterms:W3CDTF">2022-12-01T21:21:51Z</dcterms:created>
  <dcterms:modified xsi:type="dcterms:W3CDTF">2023-06-07T19:29:46Z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09E0D141-0D82-4B3A-90A8-23F7731A2340</vt:lpwstr>
  </property>
  <property fmtid="{D5CDD505-2E9C-101B-9397-08002B2CF9AE}" pid="3" name="ArticulatePath">
    <vt:lpwstr>CWLT_PPT_template</vt:lpwstr>
  </property>
</Properties>
</file>