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handoutMasterIdLst>
    <p:handoutMasterId r:id="rId65"/>
  </p:handoutMasterIdLst>
  <p:sldIdLst>
    <p:sldId id="256" r:id="rId2"/>
    <p:sldId id="297" r:id="rId3"/>
    <p:sldId id="287" r:id="rId4"/>
    <p:sldId id="258" r:id="rId5"/>
    <p:sldId id="303" r:id="rId6"/>
    <p:sldId id="259" r:id="rId7"/>
    <p:sldId id="304" r:id="rId8"/>
    <p:sldId id="273" r:id="rId9"/>
    <p:sldId id="260" r:id="rId10"/>
    <p:sldId id="261" r:id="rId11"/>
    <p:sldId id="264" r:id="rId12"/>
    <p:sldId id="265" r:id="rId13"/>
    <p:sldId id="311" r:id="rId14"/>
    <p:sldId id="290" r:id="rId15"/>
    <p:sldId id="267" r:id="rId16"/>
    <p:sldId id="306" r:id="rId17"/>
    <p:sldId id="268" r:id="rId18"/>
    <p:sldId id="269" r:id="rId19"/>
    <p:sldId id="291" r:id="rId20"/>
    <p:sldId id="270" r:id="rId21"/>
    <p:sldId id="307" r:id="rId22"/>
    <p:sldId id="271" r:id="rId23"/>
    <p:sldId id="289" r:id="rId24"/>
    <p:sldId id="322" r:id="rId25"/>
    <p:sldId id="274" r:id="rId26"/>
    <p:sldId id="312" r:id="rId27"/>
    <p:sldId id="292" r:id="rId28"/>
    <p:sldId id="313" r:id="rId29"/>
    <p:sldId id="275" r:id="rId30"/>
    <p:sldId id="314" r:id="rId31"/>
    <p:sldId id="294" r:id="rId32"/>
    <p:sldId id="276" r:id="rId33"/>
    <p:sldId id="280" r:id="rId34"/>
    <p:sldId id="315" r:id="rId35"/>
    <p:sldId id="317" r:id="rId36"/>
    <p:sldId id="326" r:id="rId37"/>
    <p:sldId id="328" r:id="rId38"/>
    <p:sldId id="296" r:id="rId39"/>
    <p:sldId id="319" r:id="rId40"/>
    <p:sldId id="318" r:id="rId41"/>
    <p:sldId id="278" r:id="rId42"/>
    <p:sldId id="316" r:id="rId43"/>
    <p:sldId id="301" r:id="rId44"/>
    <p:sldId id="320" r:id="rId45"/>
    <p:sldId id="295" r:id="rId46"/>
    <p:sldId id="321" r:id="rId47"/>
    <p:sldId id="277" r:id="rId48"/>
    <p:sldId id="282" r:id="rId49"/>
    <p:sldId id="309" r:id="rId50"/>
    <p:sldId id="288" r:id="rId51"/>
    <p:sldId id="310" r:id="rId52"/>
    <p:sldId id="285" r:id="rId53"/>
    <p:sldId id="283" r:id="rId54"/>
    <p:sldId id="323" r:id="rId55"/>
    <p:sldId id="284" r:id="rId56"/>
    <p:sldId id="325" r:id="rId57"/>
    <p:sldId id="298" r:id="rId58"/>
    <p:sldId id="281" r:id="rId59"/>
    <p:sldId id="279" r:id="rId60"/>
    <p:sldId id="257" r:id="rId61"/>
    <p:sldId id="299" r:id="rId62"/>
    <p:sldId id="300" r:id="rId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01881-473D-4FE9-0FF2-7713D3C5B409}" name="Communications" initials="C" userId="S::Communications@cwl.ca::a08fb4ea-083c-44bd-a7f5-ed499a553e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2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9" autoAdjust="0"/>
    <p:restoredTop sz="46106" autoAdjust="0"/>
  </p:normalViewPr>
  <p:slideViewPr>
    <p:cSldViewPr snapToGrid="0">
      <p:cViewPr varScale="1">
        <p:scale>
          <a:sx n="39" d="100"/>
          <a:sy n="39" d="100"/>
        </p:scale>
        <p:origin x="2544" y="53"/>
      </p:cViewPr>
      <p:guideLst/>
    </p:cSldViewPr>
  </p:slideViewPr>
  <p:notesTextViewPr>
    <p:cViewPr>
      <p:scale>
        <a:sx n="100" d="100"/>
        <a:sy n="100" d="100"/>
      </p:scale>
      <p:origin x="0" y="0"/>
    </p:cViewPr>
  </p:notesTextViewPr>
  <p:sorterViewPr>
    <p:cViewPr>
      <p:scale>
        <a:sx n="100" d="100"/>
        <a:sy n="100" d="100"/>
      </p:scale>
      <p:origin x="0" y="-18595"/>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8C7586-86EA-1754-3AC9-702F48DA778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a:extLst>
              <a:ext uri="{FF2B5EF4-FFF2-40B4-BE49-F238E27FC236}">
                <a16:creationId xmlns:a16="http://schemas.microsoft.com/office/drawing/2014/main" id="{E50BAE49-9512-6311-598C-1C3E2BEE474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8162B0-3796-4A6A-A3E7-99331FE64D05}" type="datetimeFigureOut">
              <a:rPr lang="en-CA" smtClean="0"/>
              <a:t>2023-04-20</a:t>
            </a:fld>
            <a:endParaRPr lang="en-CA"/>
          </a:p>
        </p:txBody>
      </p:sp>
      <p:sp>
        <p:nvSpPr>
          <p:cNvPr id="4" name="Footer Placeholder 3">
            <a:extLst>
              <a:ext uri="{FF2B5EF4-FFF2-40B4-BE49-F238E27FC236}">
                <a16:creationId xmlns:a16="http://schemas.microsoft.com/office/drawing/2014/main" id="{E280BD34-5AED-48F1-A008-137777B629E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5D86B88-3280-7D74-1926-863E3853A7F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0815FC-0F95-453C-8AC9-1F17566232AF}" type="slidenum">
              <a:rPr lang="en-CA" smtClean="0"/>
              <a:t>‹#›</a:t>
            </a:fld>
            <a:endParaRPr lang="en-CA"/>
          </a:p>
        </p:txBody>
      </p:sp>
    </p:spTree>
    <p:extLst>
      <p:ext uri="{BB962C8B-B14F-4D97-AF65-F5344CB8AC3E}">
        <p14:creationId xmlns:p14="http://schemas.microsoft.com/office/powerpoint/2010/main" val="1837517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B741A0-3EFA-487B-B547-8F7544C65328}" type="datetimeFigureOut">
              <a:rPr lang="en-CA" smtClean="0"/>
              <a:t>2023-04-20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8FA10C-FA0C-4312-834B-57294CBD4A41}" type="slidenum">
              <a:rPr lang="en-CA" smtClean="0"/>
              <a:t>‹#›</a:t>
            </a:fld>
            <a:endParaRPr lang="en-CA"/>
          </a:p>
        </p:txBody>
      </p:sp>
    </p:spTree>
    <p:extLst>
      <p:ext uri="{BB962C8B-B14F-4D97-AF65-F5344CB8AC3E}">
        <p14:creationId xmlns:p14="http://schemas.microsoft.com/office/powerpoint/2010/main" val="296160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CA" b="0" dirty="0">
                <a:solidFill>
                  <a:schemeClr val="bg1"/>
                </a:solidFill>
              </a:rPr>
              <a:t>This workshop has been prepared to assist members in researching and developing a resolution in preparation for its adoption. It also contains information for the review of a resolution by a resolutions subcommittee. </a:t>
            </a:r>
          </a:p>
          <a:p>
            <a:pPr algn="just" defTabSz="931774">
              <a:defRPr/>
            </a:pPr>
            <a:endParaRPr lang="en-CA" b="0" dirty="0">
              <a:solidFill>
                <a:schemeClr val="bg1"/>
              </a:solidFill>
            </a:endParaRPr>
          </a:p>
          <a:p>
            <a:pPr algn="just" defTabSz="931774">
              <a:defRPr/>
            </a:pPr>
            <a:r>
              <a:rPr lang="en-CA" b="0" dirty="0">
                <a:solidFill>
                  <a:schemeClr val="bg1"/>
                </a:solidFill>
              </a:rPr>
              <a:t>Resolutions play a significant part in the League’s work by providing a voice for members to governments and organizations on topics of interest and concern. As far back as 1922, at a national convention, members were challenged to “take up some work of a national character that affects into the life of the whole country.”</a:t>
            </a:r>
          </a:p>
          <a:p>
            <a:pPr algn="just" defTabSz="931774">
              <a:defRPr/>
            </a:pPr>
            <a:endParaRPr lang="en-CA" b="0" dirty="0">
              <a:solidFill>
                <a:schemeClr val="bg1"/>
              </a:solidFill>
            </a:endParaRPr>
          </a:p>
          <a:p>
            <a:pPr algn="just" defTabSz="931774">
              <a:defRPr/>
            </a:pPr>
            <a:r>
              <a:rPr lang="en-CA" b="0" dirty="0">
                <a:solidFill>
                  <a:schemeClr val="bg1"/>
                </a:solidFill>
              </a:rPr>
              <a:t>Resolutions can be a powerful tool ”to infuse a Christian spirit into the temporal order” (</a:t>
            </a:r>
            <a:r>
              <a:rPr lang="en-CA" b="0" i="1" dirty="0">
                <a:solidFill>
                  <a:schemeClr val="bg1"/>
                </a:solidFill>
              </a:rPr>
              <a:t>Decree on the Apostolate of the Laity). </a:t>
            </a:r>
            <a:r>
              <a:rPr lang="en-CA" b="0" i="0" dirty="0">
                <a:solidFill>
                  <a:schemeClr val="bg1"/>
                </a:solidFill>
              </a:rPr>
              <a:t>The League can serve the Roman Catholic Church’s mission and be a Christian witness through resolutions. </a:t>
            </a:r>
            <a:r>
              <a:rPr lang="en-CA" b="0" dirty="0">
                <a:solidFill>
                  <a:schemeClr val="bg1"/>
                </a:solidFill>
              </a:rPr>
              <a:t>Through the intercession of our patroness, Mary, Our Lady of Good Counsel, prayer should accompany the resolution development process, asking the Holy Spirit to “give light to our minds and strength to our wills.”  </a:t>
            </a:r>
          </a:p>
        </p:txBody>
      </p:sp>
      <p:sp>
        <p:nvSpPr>
          <p:cNvPr id="4" name="Slide Number Placeholder 3"/>
          <p:cNvSpPr>
            <a:spLocks noGrp="1"/>
          </p:cNvSpPr>
          <p:nvPr>
            <p:ph type="sldNum" sz="quarter" idx="5"/>
          </p:nvPr>
        </p:nvSpPr>
        <p:spPr/>
        <p:txBody>
          <a:bodyPr/>
          <a:lstStyle/>
          <a:p>
            <a:fld id="{B38FA10C-FA0C-4312-834B-57294CBD4A41}" type="slidenum">
              <a:rPr lang="en-CA" smtClean="0"/>
              <a:t>1</a:t>
            </a:fld>
            <a:endParaRPr lang="en-CA" dirty="0"/>
          </a:p>
        </p:txBody>
      </p:sp>
    </p:spTree>
    <p:extLst>
      <p:ext uri="{BB962C8B-B14F-4D97-AF65-F5344CB8AC3E}">
        <p14:creationId xmlns:p14="http://schemas.microsoft.com/office/powerpoint/2010/main" val="81469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The resolution’s objective must be captured in its resolved clause(s).  </a:t>
            </a:r>
          </a:p>
          <a:p>
            <a:pPr algn="just"/>
            <a:endParaRPr lang="en-US" dirty="0">
              <a:solidFill>
                <a:srgbClr val="0E101A"/>
              </a:solidFill>
              <a:effectLst/>
            </a:endParaRPr>
          </a:p>
          <a:p>
            <a:pPr algn="just"/>
            <a:r>
              <a:rPr lang="en-US" dirty="0">
                <a:solidFill>
                  <a:srgbClr val="0E101A"/>
                </a:solidFill>
                <a:effectLst/>
              </a:rPr>
              <a:t>The resolution’s origin will change as it is adopted through the various levels of the League on its way to its intended destination for action. For example, a resolution originating at a parish level and submitted to the diocesan level for adoption will be treated as a diocesan resolution when brought forward at the diocesan AMM. In other words, the originating council will now be the diocesan council’s name rather than the parish council’s. The same holds true as the resolution progresses to the provincial and national levels. So, even though a resolution originated at a parish level, it is presented for adoption as a national resolution at the national AMM when the national level is the intended destination for the resolution.</a:t>
            </a:r>
          </a:p>
          <a:p>
            <a:pPr algn="just"/>
            <a:br>
              <a:rPr lang="en-US" dirty="0">
                <a:solidFill>
                  <a:srgbClr val="0E101A"/>
                </a:solidFill>
                <a:effectLst/>
              </a:rPr>
            </a:br>
            <a:r>
              <a:rPr lang="en-US" dirty="0">
                <a:solidFill>
                  <a:srgbClr val="0E101A"/>
                </a:solidFill>
                <a:effectLst/>
              </a:rPr>
              <a:t>Despite the change in the name of the originating council, the destination and intent always remain the same when a resolution is presented for adoption. </a:t>
            </a:r>
          </a:p>
          <a:p>
            <a:pPr algn="just"/>
            <a:endParaRPr lang="en-US" dirty="0">
              <a:solidFill>
                <a:srgbClr val="0E101A"/>
              </a:solidFill>
              <a:effectLst/>
            </a:endParaRPr>
          </a:p>
          <a:p>
            <a:pPr algn="just"/>
            <a:r>
              <a:rPr lang="en-US" dirty="0">
                <a:solidFill>
                  <a:srgbClr val="0E101A"/>
                </a:solidFill>
                <a:effectLst/>
              </a:rPr>
              <a:t>If adopted at the national level, it becomes a national resolution and can be published in </a:t>
            </a:r>
            <a:r>
              <a:rPr lang="en-US" i="1" dirty="0">
                <a:solidFill>
                  <a:srgbClr val="0E101A"/>
                </a:solidFill>
                <a:effectLst/>
              </a:rPr>
              <a:t>The Canadian League</a:t>
            </a:r>
            <a:r>
              <a:rPr lang="en-US" dirty="0">
                <a:solidFill>
                  <a:srgbClr val="0E101A"/>
                </a:solidFill>
                <a:effectLst/>
              </a:rPr>
              <a:t> and posted on the national website. However, any identification of the submitting provincial council and standing committee designation will not be published. </a:t>
            </a:r>
          </a:p>
        </p:txBody>
      </p:sp>
      <p:sp>
        <p:nvSpPr>
          <p:cNvPr id="4" name="Slide Number Placeholder 3"/>
          <p:cNvSpPr>
            <a:spLocks noGrp="1"/>
          </p:cNvSpPr>
          <p:nvPr>
            <p:ph type="sldNum" sz="quarter" idx="5"/>
          </p:nvPr>
        </p:nvSpPr>
        <p:spPr/>
        <p:txBody>
          <a:bodyPr/>
          <a:lstStyle/>
          <a:p>
            <a:fld id="{B38FA10C-FA0C-4312-834B-57294CBD4A41}" type="slidenum">
              <a:rPr lang="en-CA" smtClean="0"/>
              <a:t>10</a:t>
            </a:fld>
            <a:endParaRPr lang="en-CA" dirty="0"/>
          </a:p>
        </p:txBody>
      </p:sp>
    </p:spTree>
    <p:extLst>
      <p:ext uri="{BB962C8B-B14F-4D97-AF65-F5344CB8AC3E}">
        <p14:creationId xmlns:p14="http://schemas.microsoft.com/office/powerpoint/2010/main" val="113584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will capture the essential components of writing a resolved clause if you can remember the words </a:t>
            </a:r>
            <a:r>
              <a:rPr lang="en-US" i="1" dirty="0"/>
              <a:t>who</a:t>
            </a:r>
            <a:r>
              <a:rPr lang="en-US" dirty="0"/>
              <a:t>, </a:t>
            </a:r>
            <a:r>
              <a:rPr lang="en-US" i="1" dirty="0"/>
              <a:t>through</a:t>
            </a:r>
            <a:r>
              <a:rPr lang="en-US" dirty="0"/>
              <a:t>, </a:t>
            </a:r>
            <a:r>
              <a:rPr lang="en-US" i="1" dirty="0"/>
              <a:t>to</a:t>
            </a:r>
            <a:r>
              <a:rPr lang="en-US" dirty="0"/>
              <a:t> and </a:t>
            </a:r>
            <a:r>
              <a:rPr lang="en-US" i="1" dirty="0"/>
              <a:t>what</a:t>
            </a:r>
            <a:r>
              <a:rPr lang="en-US" dirty="0"/>
              <a:t>. </a:t>
            </a:r>
          </a:p>
          <a:p>
            <a:pPr algn="just"/>
            <a:endParaRPr lang="en-US" dirty="0"/>
          </a:p>
          <a:p>
            <a:pPr algn="just"/>
            <a:r>
              <a:rPr lang="en-US" b="1" dirty="0"/>
              <a:t>Review the content on the slide.</a:t>
            </a:r>
            <a:endParaRPr lang="en-CA" b="1" dirty="0"/>
          </a:p>
        </p:txBody>
      </p:sp>
      <p:sp>
        <p:nvSpPr>
          <p:cNvPr id="4" name="Slide Number Placeholder 3"/>
          <p:cNvSpPr>
            <a:spLocks noGrp="1"/>
          </p:cNvSpPr>
          <p:nvPr>
            <p:ph type="sldNum" sz="quarter" idx="5"/>
          </p:nvPr>
        </p:nvSpPr>
        <p:spPr/>
        <p:txBody>
          <a:bodyPr/>
          <a:lstStyle/>
          <a:p>
            <a:fld id="{B38FA10C-FA0C-4312-834B-57294CBD4A41}" type="slidenum">
              <a:rPr lang="en-CA" smtClean="0"/>
              <a:t>11</a:t>
            </a:fld>
            <a:endParaRPr lang="en-CA" dirty="0"/>
          </a:p>
        </p:txBody>
      </p:sp>
    </p:spTree>
    <p:extLst>
      <p:ext uri="{BB962C8B-B14F-4D97-AF65-F5344CB8AC3E}">
        <p14:creationId xmlns:p14="http://schemas.microsoft.com/office/powerpoint/2010/main" val="31407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Even though bridging clauses start with the word “resolved,” they differ by the request they contain. </a:t>
            </a:r>
            <a:r>
              <a:rPr lang="en-CA" sz="1800" dirty="0">
                <a:latin typeface="Times New Roman" panose="02020603050405020304" pitchFamily="18" charset="0"/>
                <a:ea typeface="Calibri" panose="020F0502020204030204" pitchFamily="34" charset="0"/>
                <a:cs typeface="Times New Roman" panose="02020603050405020304" pitchFamily="18" charset="0"/>
              </a:rPr>
              <a:t>These clauses </a:t>
            </a:r>
            <a:r>
              <a:rPr lang="en-CA" sz="1800" i="1" dirty="0">
                <a:latin typeface="Times New Roman" panose="02020603050405020304" pitchFamily="18" charset="0"/>
                <a:ea typeface="Calibri" panose="020F0502020204030204" pitchFamily="34" charset="0"/>
                <a:cs typeface="Times New Roman" panose="02020603050405020304" pitchFamily="18" charset="0"/>
              </a:rPr>
              <a:t>bridge</a:t>
            </a:r>
            <a:r>
              <a:rPr lang="en-CA" sz="1800" dirty="0">
                <a:latin typeface="Times New Roman" panose="02020603050405020304" pitchFamily="18" charset="0"/>
                <a:ea typeface="Calibri" panose="020F0502020204030204" pitchFamily="34" charset="0"/>
                <a:cs typeface="Times New Roman" panose="02020603050405020304" pitchFamily="18" charset="0"/>
              </a:rPr>
              <a:t> a resolution from one level of the League to the next.</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r>
              <a:rPr lang="en-CA" dirty="0"/>
              <a:t> </a:t>
            </a:r>
          </a:p>
          <a:p>
            <a:r>
              <a:rPr lang="en-CA" b="1" dirty="0"/>
              <a:t>Review the content on the slide</a:t>
            </a:r>
            <a:r>
              <a:rPr lang="en-CA" dirty="0"/>
              <a:t>.</a:t>
            </a:r>
          </a:p>
        </p:txBody>
      </p:sp>
      <p:sp>
        <p:nvSpPr>
          <p:cNvPr id="4" name="Slide Number Placeholder 3"/>
          <p:cNvSpPr>
            <a:spLocks noGrp="1"/>
          </p:cNvSpPr>
          <p:nvPr>
            <p:ph type="sldNum" sz="quarter" idx="5"/>
          </p:nvPr>
        </p:nvSpPr>
        <p:spPr/>
        <p:txBody>
          <a:bodyPr/>
          <a:lstStyle/>
          <a:p>
            <a:fld id="{B38FA10C-FA0C-4312-834B-57294CBD4A41}" type="slidenum">
              <a:rPr lang="en-CA" smtClean="0"/>
              <a:t>12</a:t>
            </a:fld>
            <a:endParaRPr lang="en-CA" dirty="0"/>
          </a:p>
        </p:txBody>
      </p:sp>
    </p:spTree>
    <p:extLst>
      <p:ext uri="{BB962C8B-B14F-4D97-AF65-F5344CB8AC3E}">
        <p14:creationId xmlns:p14="http://schemas.microsoft.com/office/powerpoint/2010/main" val="118575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There are specific resolved clauses to enable bridging a resolution from one level of the League to the next towards its final destination. The examples in the </a:t>
            </a:r>
            <a:r>
              <a:rPr lang="en-US" i="1" dirty="0">
                <a:solidFill>
                  <a:srgbClr val="0E101A"/>
                </a:solidFill>
                <a:effectLst/>
              </a:rPr>
              <a:t>Resolutions Handbook</a:t>
            </a:r>
            <a:r>
              <a:rPr lang="en-US" dirty="0">
                <a:solidFill>
                  <a:srgbClr val="0E101A"/>
                </a:solidFill>
                <a:effectLst/>
              </a:rPr>
              <a:t> provide wording to be used by parish councils as well as the other levels.</a:t>
            </a:r>
          </a:p>
          <a:p>
            <a:pPr algn="just"/>
            <a:br>
              <a:rPr lang="en-US" dirty="0">
                <a:solidFill>
                  <a:srgbClr val="0E101A"/>
                </a:solidFill>
                <a:effectLst/>
              </a:rPr>
            </a:br>
            <a:r>
              <a:rPr lang="en-US" b="1" dirty="0">
                <a:solidFill>
                  <a:srgbClr val="0E101A"/>
                </a:solidFill>
                <a:effectLst/>
              </a:rPr>
              <a:t>Review the content on the slide</a:t>
            </a:r>
            <a:r>
              <a:rPr lang="en-US" dirty="0">
                <a:solidFill>
                  <a:srgbClr val="0E101A"/>
                </a:solidFill>
                <a:effectLst/>
              </a:rPr>
              <a:t>.</a:t>
            </a:r>
          </a:p>
          <a:p>
            <a:pPr algn="just"/>
            <a:r>
              <a:rPr lang="en-US" dirty="0">
                <a:solidFill>
                  <a:srgbClr val="0E101A"/>
                </a:solidFill>
                <a:effectLst/>
              </a:rPr>
              <a:t> </a:t>
            </a:r>
          </a:p>
          <a:p>
            <a:pPr algn="just"/>
            <a:r>
              <a:rPr lang="en-US" dirty="0">
                <a:solidFill>
                  <a:srgbClr val="0E101A"/>
                </a:solidFill>
                <a:effectLst/>
              </a:rPr>
              <a:t>As with the resolution's resolved clause(s), the bridging clause(s) must be revised by the receiving resolutions subcommittee at the next level of the League to make them applicable to that level and to enable bridging the resolution towards its final destination.  </a:t>
            </a:r>
          </a:p>
        </p:txBody>
      </p:sp>
      <p:sp>
        <p:nvSpPr>
          <p:cNvPr id="4" name="Slide Number Placeholder 3"/>
          <p:cNvSpPr>
            <a:spLocks noGrp="1"/>
          </p:cNvSpPr>
          <p:nvPr>
            <p:ph type="sldNum" sz="quarter" idx="5"/>
          </p:nvPr>
        </p:nvSpPr>
        <p:spPr/>
        <p:txBody>
          <a:bodyPr/>
          <a:lstStyle/>
          <a:p>
            <a:fld id="{B38FA10C-FA0C-4312-834B-57294CBD4A41}" type="slidenum">
              <a:rPr lang="en-CA" smtClean="0"/>
              <a:t>13</a:t>
            </a:fld>
            <a:endParaRPr lang="en-CA" dirty="0"/>
          </a:p>
        </p:txBody>
      </p:sp>
    </p:spTree>
    <p:extLst>
      <p:ext uri="{BB962C8B-B14F-4D97-AF65-F5344CB8AC3E}">
        <p14:creationId xmlns:p14="http://schemas.microsoft.com/office/powerpoint/2010/main" val="114151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of the research into the topic provides credibility for the resolution and protects the League’s integrity and reputation. This section offers guidance on gathering evidence to support the resolution’s position and organizing the information.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14</a:t>
            </a:fld>
            <a:endParaRPr lang="en-CA" dirty="0"/>
          </a:p>
        </p:txBody>
      </p:sp>
    </p:spTree>
    <p:extLst>
      <p:ext uri="{BB962C8B-B14F-4D97-AF65-F5344CB8AC3E}">
        <p14:creationId xmlns:p14="http://schemas.microsoft.com/office/powerpoint/2010/main" val="154348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The information to support a resolution can be varied and may come from multiple sources, including print, online, digital and broadcast media. </a:t>
            </a:r>
            <a:r>
              <a:rPr lang="en-US" sz="1800">
                <a:effectLst/>
                <a:latin typeface="Times New Roman" panose="02020603050405020304" pitchFamily="18" charset="0"/>
                <a:ea typeface="Calibri" panose="020F0502020204030204" pitchFamily="34" charset="0"/>
              </a:rPr>
              <a:t>For a resolution directed to an organization, it is also important to determine if it is national or local, its mission statement, its history, culture and values (“about us”), and its resources related to the topic.</a:t>
            </a:r>
            <a:r>
              <a:rPr lang="en-US"/>
              <a:t> </a:t>
            </a:r>
            <a:endParaRPr lang="en-US" dirty="0"/>
          </a:p>
          <a:p>
            <a:pPr algn="just" defTabSz="931774">
              <a:defRPr/>
            </a:pPr>
            <a:endParaRPr lang="en-US" dirty="0"/>
          </a:p>
          <a:p>
            <a:pPr algn="just" defTabSz="931774">
              <a:defRPr/>
            </a:pPr>
            <a:r>
              <a:rPr lang="en-US" dirty="0"/>
              <a:t>Use the keyword search to find resources on the League’s website. </a:t>
            </a:r>
          </a:p>
          <a:p>
            <a:pPr algn="just" defTabSz="931774">
              <a:defRPr/>
            </a:pPr>
            <a:endParaRPr lang="en-US" dirty="0"/>
          </a:p>
          <a:p>
            <a:pPr algn="just" defTabSz="931774">
              <a:defRPr/>
            </a:pPr>
            <a:r>
              <a:rPr lang="en-US" dirty="0"/>
              <a:t>Staying organized with the information gathered is crucial as it will be the basis for writing the brief and preparing the reference list. It is also essential to entertain opposing viewpoints regarding the topic and be able to defend the position taken by the resolution.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15</a:t>
            </a:fld>
            <a:endParaRPr lang="en-CA" dirty="0"/>
          </a:p>
        </p:txBody>
      </p:sp>
    </p:spTree>
    <p:extLst>
      <p:ext uri="{BB962C8B-B14F-4D97-AF65-F5344CB8AC3E}">
        <p14:creationId xmlns:p14="http://schemas.microsoft.com/office/powerpoint/2010/main" val="70732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E101A"/>
                </a:solidFill>
                <a:effectLst/>
              </a:rPr>
              <a:t>Review the slide content</a:t>
            </a:r>
            <a:r>
              <a:rPr lang="en-US" dirty="0">
                <a:solidFill>
                  <a:srgbClr val="0E101A"/>
                </a:solidFill>
                <a:effectLst/>
              </a:rPr>
              <a:t>.</a:t>
            </a:r>
          </a:p>
          <a:p>
            <a:pPr algn="just"/>
            <a:br>
              <a:rPr lang="en-US" dirty="0">
                <a:solidFill>
                  <a:srgbClr val="0E101A"/>
                </a:solidFill>
                <a:effectLst/>
              </a:rPr>
            </a:br>
            <a:r>
              <a:rPr lang="en-US" dirty="0">
                <a:solidFill>
                  <a:srgbClr val="0E101A"/>
                </a:solidFill>
                <a:effectLst/>
              </a:rPr>
              <a:t>The RADAR Tool handout can be found as an appendix in the </a:t>
            </a:r>
            <a:r>
              <a:rPr lang="en-US" i="1" dirty="0">
                <a:solidFill>
                  <a:srgbClr val="0E101A"/>
                </a:solidFill>
                <a:effectLst/>
              </a:rPr>
              <a:t>Resolutions Handbook</a:t>
            </a:r>
            <a:r>
              <a:rPr lang="en-US" dirty="0">
                <a:solidFill>
                  <a:srgbClr val="0E101A"/>
                </a:solidFill>
                <a:effectLst/>
              </a:rPr>
              <a:t>. </a:t>
            </a:r>
          </a:p>
          <a:p>
            <a:pPr algn="just"/>
            <a:br>
              <a:rPr lang="en-US" dirty="0">
                <a:solidFill>
                  <a:srgbClr val="0E101A"/>
                </a:solidFill>
                <a:effectLst/>
              </a:rPr>
            </a:br>
            <a:r>
              <a:rPr lang="en-US" dirty="0">
                <a:solidFill>
                  <a:srgbClr val="0E101A"/>
                </a:solidFill>
                <a:effectLst/>
              </a:rPr>
              <a:t>Using a whole document or publication is unnecessary if some information is irrelevant to the resolution. It is permissible to select only paragraphs or pages from a document or publication as references to support the resolution's intent. These excerpts will be part of the reference material folder. </a:t>
            </a:r>
          </a:p>
        </p:txBody>
      </p:sp>
      <p:sp>
        <p:nvSpPr>
          <p:cNvPr id="4" name="Slide Number Placeholder 3"/>
          <p:cNvSpPr>
            <a:spLocks noGrp="1"/>
          </p:cNvSpPr>
          <p:nvPr>
            <p:ph type="sldNum" sz="quarter" idx="5"/>
          </p:nvPr>
        </p:nvSpPr>
        <p:spPr/>
        <p:txBody>
          <a:bodyPr/>
          <a:lstStyle/>
          <a:p>
            <a:fld id="{B38FA10C-FA0C-4312-834B-57294CBD4A41}" type="slidenum">
              <a:rPr lang="en-CA" smtClean="0"/>
              <a:t>16</a:t>
            </a:fld>
            <a:endParaRPr lang="en-CA" dirty="0"/>
          </a:p>
        </p:txBody>
      </p:sp>
    </p:spTree>
    <p:extLst>
      <p:ext uri="{BB962C8B-B14F-4D97-AF65-F5344CB8AC3E}">
        <p14:creationId xmlns:p14="http://schemas.microsoft.com/office/powerpoint/2010/main" val="159031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Poll results can be helpful to support the significance of the resolution topic or issue. It can be confusing, however, to decipher their reliability and validity. Therefore, if little information is available regarding the poll procedures and the focus of the questions, the poll results should not be used as a reference. </a:t>
            </a:r>
          </a:p>
          <a:p>
            <a:pPr algn="just"/>
            <a:br>
              <a:rPr lang="en-US" dirty="0">
                <a:solidFill>
                  <a:srgbClr val="0E101A"/>
                </a:solidFill>
                <a:effectLst/>
              </a:rPr>
            </a:br>
            <a:r>
              <a:rPr lang="en-US" b="1" dirty="0">
                <a:solidFill>
                  <a:srgbClr val="0E101A"/>
                </a:solidFill>
                <a:effectLst/>
              </a:rPr>
              <a:t>Review the slide content</a:t>
            </a:r>
            <a:r>
              <a:rPr lang="en-US" dirty="0">
                <a:solidFill>
                  <a:srgbClr val="0E101A"/>
                </a:solidFill>
                <a:effectLst/>
              </a:rPr>
              <a:t>.</a:t>
            </a:r>
          </a:p>
        </p:txBody>
      </p:sp>
      <p:sp>
        <p:nvSpPr>
          <p:cNvPr id="4" name="Slide Number Placeholder 3"/>
          <p:cNvSpPr>
            <a:spLocks noGrp="1"/>
          </p:cNvSpPr>
          <p:nvPr>
            <p:ph type="sldNum" sz="quarter" idx="5"/>
          </p:nvPr>
        </p:nvSpPr>
        <p:spPr/>
        <p:txBody>
          <a:bodyPr/>
          <a:lstStyle/>
          <a:p>
            <a:fld id="{B38FA10C-FA0C-4312-834B-57294CBD4A41}" type="slidenum">
              <a:rPr lang="en-CA" smtClean="0"/>
              <a:t>17</a:t>
            </a:fld>
            <a:endParaRPr lang="en-CA" dirty="0"/>
          </a:p>
        </p:txBody>
      </p:sp>
    </p:spTree>
    <p:extLst>
      <p:ext uri="{BB962C8B-B14F-4D97-AF65-F5344CB8AC3E}">
        <p14:creationId xmlns:p14="http://schemas.microsoft.com/office/powerpoint/2010/main" val="150636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Guidance and information from others with specialized knowledge and understanding of the topic/issue can strengthen a resolution. </a:t>
            </a:r>
          </a:p>
          <a:p>
            <a:pPr algn="just"/>
            <a:br>
              <a:rPr lang="en-US" dirty="0">
                <a:solidFill>
                  <a:srgbClr val="0E101A"/>
                </a:solidFill>
                <a:effectLst/>
              </a:rPr>
            </a:br>
            <a:r>
              <a:rPr lang="en-US" dirty="0">
                <a:solidFill>
                  <a:srgbClr val="0E101A"/>
                </a:solidFill>
                <a:effectLst/>
              </a:rPr>
              <a:t>The subcommittee should provide the council with its research progress and determine whether to proceed in developing the resolution to completion. </a:t>
            </a:r>
          </a:p>
          <a:p>
            <a:pPr algn="just"/>
            <a:br>
              <a:rPr lang="en-US" dirty="0">
                <a:solidFill>
                  <a:srgbClr val="0E101A"/>
                </a:solidFill>
                <a:effectLst/>
              </a:rPr>
            </a:br>
            <a:r>
              <a:rPr lang="en-US" b="1" dirty="0">
                <a:solidFill>
                  <a:srgbClr val="0E101A"/>
                </a:solidFill>
                <a:effectLst/>
              </a:rPr>
              <a:t>Review the slide content</a:t>
            </a:r>
            <a:r>
              <a:rPr lang="en-US" dirty="0">
                <a:solidFill>
                  <a:srgbClr val="0E101A"/>
                </a:solidFill>
                <a:effectLst/>
              </a:rPr>
              <a:t>.</a:t>
            </a:r>
          </a:p>
        </p:txBody>
      </p:sp>
      <p:sp>
        <p:nvSpPr>
          <p:cNvPr id="4" name="Slide Number Placeholder 3"/>
          <p:cNvSpPr>
            <a:spLocks noGrp="1"/>
          </p:cNvSpPr>
          <p:nvPr>
            <p:ph type="sldNum" sz="quarter" idx="5"/>
          </p:nvPr>
        </p:nvSpPr>
        <p:spPr/>
        <p:txBody>
          <a:bodyPr/>
          <a:lstStyle/>
          <a:p>
            <a:fld id="{B38FA10C-FA0C-4312-834B-57294CBD4A41}" type="slidenum">
              <a:rPr lang="en-CA" smtClean="0"/>
              <a:t>18</a:t>
            </a:fld>
            <a:endParaRPr lang="en-CA" dirty="0"/>
          </a:p>
        </p:txBody>
      </p:sp>
    </p:spTree>
    <p:extLst>
      <p:ext uri="{BB962C8B-B14F-4D97-AF65-F5344CB8AC3E}">
        <p14:creationId xmlns:p14="http://schemas.microsoft.com/office/powerpoint/2010/main" val="488765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section explains in detail the elements of a brief and the requirements to meet the writing standards and League criteria. The brief presents the evidence by order of importance to support the resolution. It should be informative and persuasive of the action in the resolved clause.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19</a:t>
            </a:fld>
            <a:endParaRPr lang="en-CA" dirty="0"/>
          </a:p>
        </p:txBody>
      </p:sp>
    </p:spTree>
    <p:extLst>
      <p:ext uri="{BB962C8B-B14F-4D97-AF65-F5344CB8AC3E}">
        <p14:creationId xmlns:p14="http://schemas.microsoft.com/office/powerpoint/2010/main" val="202281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dirty="0"/>
              <a:t>The information in this workshop is based on the </a:t>
            </a:r>
            <a:r>
              <a:rPr lang="en-CA" i="1" dirty="0"/>
              <a:t>Resolutions Handbook, </a:t>
            </a:r>
            <a:r>
              <a:rPr lang="en-CA" dirty="0"/>
              <a:t>which sets out policies and procedures to guide the resolutions process.  </a:t>
            </a:r>
          </a:p>
          <a:p>
            <a:pPr algn="just"/>
            <a:endParaRPr lang="en-CA" b="1" dirty="0"/>
          </a:p>
          <a:p>
            <a:pPr algn="just"/>
            <a:r>
              <a:rPr lang="en-CA" b="1" dirty="0"/>
              <a:t>Review objectives on the slide</a:t>
            </a:r>
            <a:r>
              <a:rPr lang="en-CA" dirty="0"/>
              <a:t>. </a:t>
            </a:r>
          </a:p>
        </p:txBody>
      </p:sp>
      <p:sp>
        <p:nvSpPr>
          <p:cNvPr id="4" name="Slide Number Placeholder 3"/>
          <p:cNvSpPr>
            <a:spLocks noGrp="1"/>
          </p:cNvSpPr>
          <p:nvPr>
            <p:ph type="sldNum" sz="quarter" idx="5"/>
          </p:nvPr>
        </p:nvSpPr>
        <p:spPr/>
        <p:txBody>
          <a:bodyPr/>
          <a:lstStyle/>
          <a:p>
            <a:fld id="{B38FA10C-FA0C-4312-834B-57294CBD4A41}" type="slidenum">
              <a:rPr lang="en-CA" smtClean="0"/>
              <a:t>2</a:t>
            </a:fld>
            <a:endParaRPr lang="en-CA" dirty="0"/>
          </a:p>
        </p:txBody>
      </p:sp>
    </p:spTree>
    <p:extLst>
      <p:ext uri="{BB962C8B-B14F-4D97-AF65-F5344CB8AC3E}">
        <p14:creationId xmlns:p14="http://schemas.microsoft.com/office/powerpoint/2010/main" val="2997199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101A"/>
                </a:solidFill>
                <a:effectLst/>
              </a:rPr>
              <a:t>The organization of resource material is an individual preference. Some may use electronic means, while others may prefer to do it in print using highlighting, sticky notes etc.</a:t>
            </a:r>
          </a:p>
          <a:p>
            <a:br>
              <a:rPr lang="en-US" dirty="0">
                <a:solidFill>
                  <a:srgbClr val="0E101A"/>
                </a:solidFill>
                <a:effectLst/>
              </a:rPr>
            </a:br>
            <a:r>
              <a:rPr lang="en-US" dirty="0">
                <a:solidFill>
                  <a:srgbClr val="0E101A"/>
                </a:solidFill>
                <a:effectLst/>
              </a:rPr>
              <a:t>In writing the brief, selecting excerpts of a paragraph or quotations from a document or publication that support the resolution's intent is recommended. </a:t>
            </a:r>
          </a:p>
          <a:p>
            <a:endParaRPr lang="en-US" dirty="0">
              <a:solidFill>
                <a:srgbClr val="0E101A"/>
              </a:solidFill>
              <a:effectLst/>
            </a:endParaRPr>
          </a:p>
          <a:p>
            <a:r>
              <a:rPr lang="en-US" b="1" dirty="0">
                <a:solidFill>
                  <a:srgbClr val="0E101A"/>
                </a:solidFill>
                <a:effectLst/>
              </a:rPr>
              <a:t>Review the content of the second set of statements on the slide</a:t>
            </a:r>
            <a:r>
              <a:rPr lang="en-US" dirty="0">
                <a:solidFill>
                  <a:srgbClr val="0E101A"/>
                </a:solidFill>
                <a:effectLst/>
              </a:rPr>
              <a:t>.</a:t>
            </a:r>
          </a:p>
        </p:txBody>
      </p:sp>
      <p:sp>
        <p:nvSpPr>
          <p:cNvPr id="4" name="Slide Number Placeholder 3"/>
          <p:cNvSpPr>
            <a:spLocks noGrp="1"/>
          </p:cNvSpPr>
          <p:nvPr>
            <p:ph type="sldNum" sz="quarter" idx="5"/>
          </p:nvPr>
        </p:nvSpPr>
        <p:spPr/>
        <p:txBody>
          <a:bodyPr/>
          <a:lstStyle/>
          <a:p>
            <a:fld id="{B38FA10C-FA0C-4312-834B-57294CBD4A41}" type="slidenum">
              <a:rPr lang="en-CA" smtClean="0"/>
              <a:t>20</a:t>
            </a:fld>
            <a:endParaRPr lang="en-CA" dirty="0"/>
          </a:p>
        </p:txBody>
      </p:sp>
    </p:spTree>
    <p:extLst>
      <p:ext uri="{BB962C8B-B14F-4D97-AF65-F5344CB8AC3E}">
        <p14:creationId xmlns:p14="http://schemas.microsoft.com/office/powerpoint/2010/main" val="1295036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take an organized approach in writing the brief so the argument supporting the resolution develops logically. Being limited to one page makes it important to present only the most significant facts directly related to the resolution. </a:t>
            </a:r>
          </a:p>
          <a:p>
            <a:endParaRPr lang="en-US" dirty="0"/>
          </a:p>
          <a:p>
            <a:r>
              <a:rPr lang="en-US" dirty="0"/>
              <a:t>The strength of the argument relies on the information presented in the brief. It should convince others of the significance of the viewpoint and the resolution's requested action.</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21</a:t>
            </a:fld>
            <a:endParaRPr lang="en-CA" dirty="0"/>
          </a:p>
        </p:txBody>
      </p:sp>
    </p:spTree>
    <p:extLst>
      <p:ext uri="{BB962C8B-B14F-4D97-AF65-F5344CB8AC3E}">
        <p14:creationId xmlns:p14="http://schemas.microsoft.com/office/powerpoint/2010/main" val="215883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These components of a brief described in this slide conform with the criteria used during the subcommittee's review and vetting process. They are detailed in the </a:t>
            </a:r>
            <a:r>
              <a:rPr lang="en-US" i="1" dirty="0">
                <a:solidFill>
                  <a:srgbClr val="0E101A"/>
                </a:solidFill>
                <a:effectLst/>
              </a:rPr>
              <a:t>Resolutions Handbook</a:t>
            </a:r>
            <a:r>
              <a:rPr lang="en-US" dirty="0">
                <a:solidFill>
                  <a:srgbClr val="0E101A"/>
                </a:solidFill>
                <a:effectLst/>
              </a:rPr>
              <a:t> and are a requirement of the “Checklist for Reviewing Resolutions.” If the brief is not constructed this way, the resolution will likely be returned for further development and revision. </a:t>
            </a:r>
          </a:p>
          <a:p>
            <a:pPr algn="just"/>
            <a:br>
              <a:rPr lang="en-US" dirty="0">
                <a:solidFill>
                  <a:srgbClr val="0E101A"/>
                </a:solidFill>
                <a:effectLst/>
              </a:rPr>
            </a:br>
            <a:r>
              <a:rPr lang="en-US" b="1" dirty="0">
                <a:solidFill>
                  <a:srgbClr val="0E101A"/>
                </a:solidFill>
                <a:effectLst/>
              </a:rPr>
              <a:t>Review the slide content</a:t>
            </a:r>
            <a:r>
              <a:rPr lang="en-US" dirty="0">
                <a:solidFill>
                  <a:srgbClr val="0E101A"/>
                </a:solidFill>
                <a:effectLst/>
              </a:rPr>
              <a:t>.</a:t>
            </a:r>
          </a:p>
        </p:txBody>
      </p:sp>
      <p:sp>
        <p:nvSpPr>
          <p:cNvPr id="4" name="Slide Number Placeholder 3"/>
          <p:cNvSpPr>
            <a:spLocks noGrp="1"/>
          </p:cNvSpPr>
          <p:nvPr>
            <p:ph type="sldNum" sz="quarter" idx="5"/>
          </p:nvPr>
        </p:nvSpPr>
        <p:spPr/>
        <p:txBody>
          <a:bodyPr/>
          <a:lstStyle/>
          <a:p>
            <a:fld id="{B38FA10C-FA0C-4312-834B-57294CBD4A41}" type="slidenum">
              <a:rPr lang="en-CA" smtClean="0"/>
              <a:t>22</a:t>
            </a:fld>
            <a:endParaRPr lang="en-CA" dirty="0"/>
          </a:p>
        </p:txBody>
      </p:sp>
    </p:spTree>
    <p:extLst>
      <p:ext uri="{BB962C8B-B14F-4D97-AF65-F5344CB8AC3E}">
        <p14:creationId xmlns:p14="http://schemas.microsoft.com/office/powerpoint/2010/main" val="428856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rPr>
              <a:t>An example of maintaining a dignified and respectful tone is, “the federal government is urged to …” instead of “the federal government must; has a responsibility to….” </a:t>
            </a:r>
          </a:p>
          <a:p>
            <a:pPr algn="just"/>
            <a:br>
              <a:rPr lang="en-US" dirty="0">
                <a:solidFill>
                  <a:srgbClr val="0E101A"/>
                </a:solidFill>
              </a:rPr>
            </a:br>
            <a:r>
              <a:rPr lang="en-US" dirty="0">
                <a:solidFill>
                  <a:srgbClr val="0E101A"/>
                </a:solidFill>
              </a:rPr>
              <a:t>For a nonpartisan stance, quoting government documents in the brief is appropriate. However, there must be no mention of a political party or elected officials at any level of government. </a:t>
            </a:r>
          </a:p>
          <a:p>
            <a:pPr algn="just"/>
            <a:br>
              <a:rPr lang="en-US" dirty="0">
                <a:solidFill>
                  <a:srgbClr val="0E101A"/>
                </a:solidFill>
              </a:rPr>
            </a:br>
            <a:r>
              <a:rPr lang="en-US" b="1" dirty="0">
                <a:solidFill>
                  <a:srgbClr val="0E101A"/>
                </a:solidFill>
              </a:rPr>
              <a:t>Review the last statement on the slide that leads into the next slide</a:t>
            </a:r>
            <a:r>
              <a:rPr lang="en-US" dirty="0">
                <a:solidFill>
                  <a:srgbClr val="0E101A"/>
                </a:solidFill>
              </a:rPr>
              <a:t>. </a:t>
            </a:r>
          </a:p>
          <a:p>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23</a:t>
            </a:fld>
            <a:endParaRPr lang="en-CA" dirty="0"/>
          </a:p>
        </p:txBody>
      </p:sp>
    </p:spTree>
    <p:extLst>
      <p:ext uri="{BB962C8B-B14F-4D97-AF65-F5344CB8AC3E}">
        <p14:creationId xmlns:p14="http://schemas.microsoft.com/office/powerpoint/2010/main" val="570305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b="1" dirty="0"/>
              <a:t>Review the slide content</a:t>
            </a:r>
            <a:r>
              <a:rPr lang="en-CA" b="0" dirty="0"/>
              <a:t>. </a:t>
            </a:r>
          </a:p>
        </p:txBody>
      </p:sp>
      <p:sp>
        <p:nvSpPr>
          <p:cNvPr id="4" name="Slide Number Placeholder 3"/>
          <p:cNvSpPr>
            <a:spLocks noGrp="1"/>
          </p:cNvSpPr>
          <p:nvPr>
            <p:ph type="sldNum" sz="quarter" idx="5"/>
          </p:nvPr>
        </p:nvSpPr>
        <p:spPr/>
        <p:txBody>
          <a:bodyPr/>
          <a:lstStyle/>
          <a:p>
            <a:fld id="{B38FA10C-FA0C-4312-834B-57294CBD4A41}" type="slidenum">
              <a:rPr lang="en-CA" smtClean="0"/>
              <a:t>24</a:t>
            </a:fld>
            <a:endParaRPr lang="en-CA" dirty="0"/>
          </a:p>
        </p:txBody>
      </p:sp>
    </p:spTree>
    <p:extLst>
      <p:ext uri="{BB962C8B-B14F-4D97-AF65-F5344CB8AC3E}">
        <p14:creationId xmlns:p14="http://schemas.microsoft.com/office/powerpoint/2010/main" val="131657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Correct formatting, grammar and use of references are significant elements that underlie the credibility of the information in the brief. </a:t>
            </a:r>
          </a:p>
          <a:p>
            <a:pPr algn="just"/>
            <a:br>
              <a:rPr lang="en-US" dirty="0">
                <a:solidFill>
                  <a:srgbClr val="0E101A"/>
                </a:solidFill>
                <a:effectLst/>
              </a:rPr>
            </a:br>
            <a:r>
              <a:rPr lang="en-US" dirty="0">
                <a:solidFill>
                  <a:srgbClr val="0E101A"/>
                </a:solidFill>
                <a:effectLst/>
              </a:rPr>
              <a:t>It is sometimes helpful to have someone who has not worked on the resolution review the completed brief for editing and provide feedback.</a:t>
            </a:r>
          </a:p>
          <a:p>
            <a:pPr algn="just"/>
            <a:br>
              <a:rPr lang="en-US" dirty="0">
                <a:solidFill>
                  <a:srgbClr val="0E101A"/>
                </a:solidFill>
                <a:effectLst/>
              </a:rPr>
            </a:br>
            <a:r>
              <a:rPr lang="en-US" b="1" dirty="0">
                <a:solidFill>
                  <a:srgbClr val="0E101A"/>
                </a:solidFill>
                <a:effectLst/>
              </a:rPr>
              <a:t>Review the slide content</a:t>
            </a:r>
            <a:r>
              <a:rPr lang="en-US" dirty="0">
                <a:solidFill>
                  <a:srgbClr val="0E101A"/>
                </a:solidFill>
                <a:effectLst/>
              </a:rPr>
              <a:t>. </a:t>
            </a:r>
          </a:p>
        </p:txBody>
      </p:sp>
      <p:sp>
        <p:nvSpPr>
          <p:cNvPr id="4" name="Slide Number Placeholder 3"/>
          <p:cNvSpPr>
            <a:spLocks noGrp="1"/>
          </p:cNvSpPr>
          <p:nvPr>
            <p:ph type="sldNum" sz="quarter" idx="5"/>
          </p:nvPr>
        </p:nvSpPr>
        <p:spPr/>
        <p:txBody>
          <a:bodyPr/>
          <a:lstStyle/>
          <a:p>
            <a:fld id="{B38FA10C-FA0C-4312-834B-57294CBD4A41}" type="slidenum">
              <a:rPr lang="en-CA" smtClean="0"/>
              <a:t>25</a:t>
            </a:fld>
            <a:endParaRPr lang="en-CA" dirty="0"/>
          </a:p>
        </p:txBody>
      </p:sp>
    </p:spTree>
    <p:extLst>
      <p:ext uri="{BB962C8B-B14F-4D97-AF65-F5344CB8AC3E}">
        <p14:creationId xmlns:p14="http://schemas.microsoft.com/office/powerpoint/2010/main" val="2088139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The League uses Modern Language Association (MLA) formatting for all reference citations in the text of the brief. In-text citations are placed at the end of a sentence, as in the image on the slide, although they may also appear elsewhere in the sentence. In-text citations are also referred to as parenthetical references. It is important to use the most current version of MLA format. Many university online writing lab websites provide detailed information regarding MLA in-text citations. </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Highlight in-text citations in the resource material, as it is required for the resolutions subcommittee's review and vetting process. The resolution may be returned if this is not done.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26</a:t>
            </a:fld>
            <a:endParaRPr lang="en-CA" dirty="0"/>
          </a:p>
        </p:txBody>
      </p:sp>
    </p:spTree>
    <p:extLst>
      <p:ext uri="{BB962C8B-B14F-4D97-AF65-F5344CB8AC3E}">
        <p14:creationId xmlns:p14="http://schemas.microsoft.com/office/powerpoint/2010/main" val="320930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with in-text citations, the League uses MLA formatting for the list of references. This section details constructing the works cited list (reference list). The works cited only lists direct references used in the brief. It differs from a bibliography which would include all sources of material reviewed in the preparation of the resolution. Resource material consulted but not referenced should not appear on a works cited list. For example, a newspaper article that gave the idea for a resolution is not considered a reliable resource and would not appear in the works cited.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27</a:t>
            </a:fld>
            <a:endParaRPr lang="en-CA" dirty="0"/>
          </a:p>
        </p:txBody>
      </p:sp>
    </p:spTree>
    <p:extLst>
      <p:ext uri="{BB962C8B-B14F-4D97-AF65-F5344CB8AC3E}">
        <p14:creationId xmlns:p14="http://schemas.microsoft.com/office/powerpoint/2010/main" val="205679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references in the works cited list must correspond directly with in-text citations quoted or paraphrased in the brief. </a:t>
            </a:r>
          </a:p>
          <a:p>
            <a:pPr algn="just"/>
            <a:endParaRPr lang="en-US" dirty="0"/>
          </a:p>
          <a:p>
            <a:pPr algn="just"/>
            <a:r>
              <a:rPr lang="en-US" dirty="0"/>
              <a:t>The greater the number of direct, reliable sources supporting the resolution's stance strengthens the argument and makes it more impactful.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28</a:t>
            </a:fld>
            <a:endParaRPr lang="en-CA" dirty="0"/>
          </a:p>
        </p:txBody>
      </p:sp>
    </p:spTree>
    <p:extLst>
      <p:ext uri="{BB962C8B-B14F-4D97-AF65-F5344CB8AC3E}">
        <p14:creationId xmlns:p14="http://schemas.microsoft.com/office/powerpoint/2010/main" val="1056433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example of a list of references as they would appear in a works cited list, using MLA formatting version 9. </a:t>
            </a:r>
          </a:p>
        </p:txBody>
      </p:sp>
      <p:sp>
        <p:nvSpPr>
          <p:cNvPr id="4" name="Slide Number Placeholder 3"/>
          <p:cNvSpPr>
            <a:spLocks noGrp="1"/>
          </p:cNvSpPr>
          <p:nvPr>
            <p:ph type="sldNum" sz="quarter" idx="5"/>
          </p:nvPr>
        </p:nvSpPr>
        <p:spPr/>
        <p:txBody>
          <a:bodyPr/>
          <a:lstStyle/>
          <a:p>
            <a:fld id="{B38FA10C-FA0C-4312-834B-57294CBD4A41}" type="slidenum">
              <a:rPr lang="en-CA" smtClean="0"/>
              <a:t>29</a:t>
            </a:fld>
            <a:endParaRPr lang="en-CA" dirty="0"/>
          </a:p>
        </p:txBody>
      </p:sp>
    </p:spTree>
    <p:extLst>
      <p:ext uri="{BB962C8B-B14F-4D97-AF65-F5344CB8AC3E}">
        <p14:creationId xmlns:p14="http://schemas.microsoft.com/office/powerpoint/2010/main" val="119866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dirty="0"/>
              <a:t>This section of the workshop provides background for taking an idea for a resolution through to starting the actual development of the resolution by putting together a committee. </a:t>
            </a:r>
          </a:p>
        </p:txBody>
      </p:sp>
      <p:sp>
        <p:nvSpPr>
          <p:cNvPr id="4" name="Slide Number Placeholder 3"/>
          <p:cNvSpPr>
            <a:spLocks noGrp="1"/>
          </p:cNvSpPr>
          <p:nvPr>
            <p:ph type="sldNum" sz="quarter" idx="5"/>
          </p:nvPr>
        </p:nvSpPr>
        <p:spPr/>
        <p:txBody>
          <a:bodyPr/>
          <a:lstStyle/>
          <a:p>
            <a:fld id="{B38FA10C-FA0C-4312-834B-57294CBD4A41}" type="slidenum">
              <a:rPr lang="en-CA" smtClean="0"/>
              <a:t>3</a:t>
            </a:fld>
            <a:endParaRPr lang="en-CA" dirty="0"/>
          </a:p>
        </p:txBody>
      </p:sp>
    </p:spTree>
    <p:extLst>
      <p:ext uri="{BB962C8B-B14F-4D97-AF65-F5344CB8AC3E}">
        <p14:creationId xmlns:p14="http://schemas.microsoft.com/office/powerpoint/2010/main" val="82769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MLA formatting requires an alphabetical listing of references in a works cited list with an indentation of five spaces. However, the League also requires that the alphabetical list of references be assigned sequential numbering corresponding to the index tabs of resource material submitted with the resolution. It helps the resolutions subcommittee cross-reference the brief's in-text citations with the resource material when reviewing and vetting the resolution. As a result, it is permissible for the works cited list in a resolution to not comply with the MLA requirement of the five spaces indent.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30</a:t>
            </a:fld>
            <a:endParaRPr lang="en-CA" dirty="0"/>
          </a:p>
        </p:txBody>
      </p:sp>
    </p:spTree>
    <p:extLst>
      <p:ext uri="{BB962C8B-B14F-4D97-AF65-F5344CB8AC3E}">
        <p14:creationId xmlns:p14="http://schemas.microsoft.com/office/powerpoint/2010/main" val="3257064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Resolutions are a point of pride for the League. However, developing a resolution is the work of a few. Without the membership following through on the recommended action plan, the resolution remains ineffective in its intended advocacy. There is no guarantee that meetings with government by national and provincial councils will result in elected officials paying attention to concerns and requested action(s) sought by a resolution. It is through actions such as letter writing by members and their education and awareness about the topic that influences the impact and outcome intended by the resolution. A resolution is merely words on a piece of paper unless members embrace their part to bring it to life through their actions.</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31</a:t>
            </a:fld>
            <a:endParaRPr lang="en-CA" dirty="0"/>
          </a:p>
        </p:txBody>
      </p:sp>
    </p:spTree>
    <p:extLst>
      <p:ext uri="{BB962C8B-B14F-4D97-AF65-F5344CB8AC3E}">
        <p14:creationId xmlns:p14="http://schemas.microsoft.com/office/powerpoint/2010/main" val="905940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Suggestions for action by members include becoming aware, writing letters, inviting speakers and becoming familiar with a particular law, publication, government stance etc.</a:t>
            </a:r>
          </a:p>
          <a:p>
            <a:pPr algn="just"/>
            <a:br>
              <a:rPr lang="en-US" dirty="0">
                <a:solidFill>
                  <a:srgbClr val="0E101A"/>
                </a:solidFill>
                <a:effectLst/>
              </a:rPr>
            </a:br>
            <a:r>
              <a:rPr lang="en-US" dirty="0">
                <a:solidFill>
                  <a:srgbClr val="0E101A"/>
                </a:solidFill>
                <a:effectLst/>
              </a:rPr>
              <a:t>Every standing committee chairperson provides leadership for initiating actions on resolutions in her council by bringing forward an adopted resolution for discussion and awareness and encouraging members to act upon it. </a:t>
            </a:r>
          </a:p>
          <a:p>
            <a:pPr algn="just"/>
            <a:br>
              <a:rPr lang="en-US" dirty="0">
                <a:solidFill>
                  <a:srgbClr val="0E101A"/>
                </a:solidFill>
                <a:effectLst/>
              </a:rPr>
            </a:br>
            <a:r>
              <a:rPr lang="en-US" dirty="0">
                <a:solidFill>
                  <a:srgbClr val="0E101A"/>
                </a:solidFill>
                <a:effectLst/>
              </a:rPr>
              <a:t>Letter writing effectively allows a member to advocate for the concern(s) addressed in a resolution. Letter-writing campaigns initiated by councils are an effective way of “walking the talk” by adding power to the message through numbers. The more letters the government or organization receives from members, the more impact it should have. </a:t>
            </a:r>
          </a:p>
          <a:p>
            <a:pPr algn="just"/>
            <a:br>
              <a:rPr lang="en-US" dirty="0">
                <a:solidFill>
                  <a:srgbClr val="0E101A"/>
                </a:solidFill>
                <a:effectLst/>
              </a:rPr>
            </a:br>
            <a:r>
              <a:rPr lang="en-US" dirty="0">
                <a:solidFill>
                  <a:srgbClr val="0E101A"/>
                </a:solidFill>
                <a:effectLst/>
              </a:rPr>
              <a:t>Resolutions are the voice of the League and can be a powerful tool “to infuse a Christian spirit into the temporal order” (</a:t>
            </a:r>
            <a:r>
              <a:rPr lang="en-US" i="1" dirty="0">
                <a:solidFill>
                  <a:srgbClr val="0E101A"/>
                </a:solidFill>
                <a:effectLst/>
              </a:rPr>
              <a:t>Decree on the Apostolate of the Laity</a:t>
            </a:r>
            <a:r>
              <a:rPr lang="en-US" dirty="0">
                <a:solidFill>
                  <a:srgbClr val="0E101A"/>
                </a:solidFill>
                <a:effectLst/>
              </a:rPr>
              <a:t>). The League can serve the mission of the Roman </a:t>
            </a:r>
            <a:r>
              <a:rPr lang="en-US">
                <a:solidFill>
                  <a:srgbClr val="0E101A"/>
                </a:solidFill>
                <a:effectLst/>
              </a:rPr>
              <a:t>Catholic Church and </a:t>
            </a:r>
            <a:r>
              <a:rPr lang="en-US" dirty="0">
                <a:solidFill>
                  <a:srgbClr val="0E101A"/>
                </a:solidFill>
                <a:effectLst/>
              </a:rPr>
              <a:t>be a Christian witness through resolutions and the letter-writing by members who lend their voices to the advocacy effort. Doing so is “faith in action.”</a:t>
            </a:r>
          </a:p>
          <a:p>
            <a:pPr algn="just"/>
            <a:br>
              <a:rPr lang="en-US" dirty="0">
                <a:solidFill>
                  <a:srgbClr val="0E101A"/>
                </a:solidFill>
                <a:effectLst/>
              </a:rPr>
            </a:br>
            <a:r>
              <a:rPr lang="en-US" b="1" dirty="0">
                <a:solidFill>
                  <a:srgbClr val="0E101A"/>
                </a:solidFill>
                <a:effectLst/>
              </a:rPr>
              <a:t>Review slide content</a:t>
            </a:r>
            <a:r>
              <a:rPr lang="en-US" dirty="0">
                <a:solidFill>
                  <a:srgbClr val="0E101A"/>
                </a:solidFill>
                <a:effectLst/>
              </a:rPr>
              <a:t>.</a:t>
            </a:r>
          </a:p>
        </p:txBody>
      </p:sp>
      <p:sp>
        <p:nvSpPr>
          <p:cNvPr id="4" name="Slide Number Placeholder 3"/>
          <p:cNvSpPr>
            <a:spLocks noGrp="1"/>
          </p:cNvSpPr>
          <p:nvPr>
            <p:ph type="sldNum" sz="quarter" idx="5"/>
          </p:nvPr>
        </p:nvSpPr>
        <p:spPr/>
        <p:txBody>
          <a:bodyPr/>
          <a:lstStyle/>
          <a:p>
            <a:fld id="{B38FA10C-FA0C-4312-834B-57294CBD4A41}" type="slidenum">
              <a:rPr lang="en-CA" smtClean="0"/>
              <a:t>32</a:t>
            </a:fld>
            <a:endParaRPr lang="en-CA" dirty="0"/>
          </a:p>
        </p:txBody>
      </p:sp>
    </p:spTree>
    <p:extLst>
      <p:ext uri="{BB962C8B-B14F-4D97-AF65-F5344CB8AC3E}">
        <p14:creationId xmlns:p14="http://schemas.microsoft.com/office/powerpoint/2010/main" val="915621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with most projects, a resolution must be reviewed in its entirety and requires diligent editing to achieve the best final product. The following section provides information on the steps to completion for submitting the resolution.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33</a:t>
            </a:fld>
            <a:endParaRPr lang="en-CA" dirty="0"/>
          </a:p>
        </p:txBody>
      </p:sp>
    </p:spTree>
    <p:extLst>
      <p:ext uri="{BB962C8B-B14F-4D97-AF65-F5344CB8AC3E}">
        <p14:creationId xmlns:p14="http://schemas.microsoft.com/office/powerpoint/2010/main" val="264507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Deciding upon a title after the development of the resolution is complete is recommended. It is through writing the brief that keywords emerge that could be captured in a title. The title must reflect the resolved clause(s). </a:t>
            </a:r>
            <a:endParaRPr lang="en-CA" dirty="0"/>
          </a:p>
          <a:p>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34</a:t>
            </a:fld>
            <a:endParaRPr lang="en-CA" dirty="0"/>
          </a:p>
        </p:txBody>
      </p:sp>
    </p:spTree>
    <p:extLst>
      <p:ext uri="{BB962C8B-B14F-4D97-AF65-F5344CB8AC3E}">
        <p14:creationId xmlns:p14="http://schemas.microsoft.com/office/powerpoint/2010/main" val="310659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The left margin line numbering allows easy referencing when the resolutions subcommittee reviews and vets the resolution. Line numbering is particularly helpful in a resolutions dialogue session or during the adoption process. In addition, it aids in easy referencing during group discussions.</a:t>
            </a:r>
          </a:p>
          <a:p>
            <a:pPr algn="just"/>
            <a:br>
              <a:rPr lang="en-US" dirty="0">
                <a:solidFill>
                  <a:srgbClr val="0E101A"/>
                </a:solidFill>
                <a:effectLst/>
              </a:rPr>
            </a:br>
            <a:r>
              <a:rPr lang="en-US" b="1" dirty="0">
                <a:solidFill>
                  <a:srgbClr val="0E101A"/>
                </a:solidFill>
                <a:effectLst/>
              </a:rPr>
              <a:t>Review slide content</a:t>
            </a:r>
            <a:r>
              <a:rPr lang="en-US" dirty="0">
                <a:solidFill>
                  <a:srgbClr val="0E101A"/>
                </a:solidFill>
                <a:effectLst/>
              </a:rPr>
              <a:t>. </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35</a:t>
            </a:fld>
            <a:endParaRPr lang="en-CA" dirty="0"/>
          </a:p>
        </p:txBody>
      </p:sp>
    </p:spTree>
    <p:extLst>
      <p:ext uri="{BB962C8B-B14F-4D97-AF65-F5344CB8AC3E}">
        <p14:creationId xmlns:p14="http://schemas.microsoft.com/office/powerpoint/2010/main" val="2141378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 the screen is a comparison of the MLA formatted works cited list and how the list appears with line numbering and meets the criteria for submitting a resolution. Because of the added sequential numbering assigned to the works cited list, the indent for the second line of each citation is not required by the League at the time of submission.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36</a:t>
            </a:fld>
            <a:endParaRPr lang="en-CA" dirty="0"/>
          </a:p>
        </p:txBody>
      </p:sp>
    </p:spTree>
    <p:extLst>
      <p:ext uri="{BB962C8B-B14F-4D97-AF65-F5344CB8AC3E}">
        <p14:creationId xmlns:p14="http://schemas.microsoft.com/office/powerpoint/2010/main" val="3727227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Here is an example of a brief of an adopted resolution as it would appear when published on the national website. Note that all numbering is removed for current resolutions throughout, except for the action plan.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37</a:t>
            </a:fld>
            <a:endParaRPr lang="en-CA" dirty="0"/>
          </a:p>
        </p:txBody>
      </p:sp>
    </p:spTree>
    <p:extLst>
      <p:ext uri="{BB962C8B-B14F-4D97-AF65-F5344CB8AC3E}">
        <p14:creationId xmlns:p14="http://schemas.microsoft.com/office/powerpoint/2010/main" val="3764597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A print copy provides universal access to the complete resolution file regardless of the technology available and facilitates the review of resources supporting the resolution. A print copy of the adopted resolution is also necessary for the originating council’s records and its archives. The same holds true for the receiving council. Editing the resolution will be required to bridge the resolution from one level of the League to the next. It is also anticipated that other edits may be required. Therefore, PDFs, photographs and scanned image files cannot be accepted. </a:t>
            </a:r>
            <a:endParaRPr lang="en-CA" dirty="0"/>
          </a:p>
          <a:p>
            <a:pPr defTabSz="931774">
              <a:defRPr/>
            </a:pPr>
            <a:endParaRPr lang="en-CA" dirty="0"/>
          </a:p>
          <a:p>
            <a:pPr defTabSz="931774">
              <a:defRPr/>
            </a:pPr>
            <a:endParaRPr lang="en-CA" dirty="0"/>
          </a:p>
          <a:p>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38</a:t>
            </a:fld>
            <a:endParaRPr lang="en-CA" dirty="0"/>
          </a:p>
        </p:txBody>
      </p:sp>
    </p:spTree>
    <p:extLst>
      <p:ext uri="{BB962C8B-B14F-4D97-AF65-F5344CB8AC3E}">
        <p14:creationId xmlns:p14="http://schemas.microsoft.com/office/powerpoint/2010/main" val="3029439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summary for the finished product. </a:t>
            </a:r>
          </a:p>
          <a:p>
            <a:endParaRPr lang="en-CA" dirty="0"/>
          </a:p>
          <a:p>
            <a:r>
              <a:rPr lang="en-CA" b="1" dirty="0"/>
              <a:t>Refer to slide content and images as actual examples</a:t>
            </a:r>
            <a:r>
              <a:rPr lang="en-CA" b="0" dirty="0"/>
              <a:t>.</a:t>
            </a:r>
          </a:p>
        </p:txBody>
      </p:sp>
      <p:sp>
        <p:nvSpPr>
          <p:cNvPr id="4" name="Slide Number Placeholder 3"/>
          <p:cNvSpPr>
            <a:spLocks noGrp="1"/>
          </p:cNvSpPr>
          <p:nvPr>
            <p:ph type="sldNum" sz="quarter" idx="5"/>
          </p:nvPr>
        </p:nvSpPr>
        <p:spPr/>
        <p:txBody>
          <a:bodyPr/>
          <a:lstStyle/>
          <a:p>
            <a:fld id="{B38FA10C-FA0C-4312-834B-57294CBD4A41}" type="slidenum">
              <a:rPr lang="en-CA" smtClean="0"/>
              <a:t>39</a:t>
            </a:fld>
            <a:endParaRPr lang="en-CA" dirty="0"/>
          </a:p>
        </p:txBody>
      </p:sp>
    </p:spTree>
    <p:extLst>
      <p:ext uri="{BB962C8B-B14F-4D97-AF65-F5344CB8AC3E}">
        <p14:creationId xmlns:p14="http://schemas.microsoft.com/office/powerpoint/2010/main" val="26486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Before starting any formal development on a resolution, it is important to verify that a League resolution has not already addressed the topic. There may be archived resolutions on the same issue you are interested in. However, a new resolution may be warranted if there has been a change since it was adopted and the topic is again current and relevant. For example, a resolution could be archived if a government bill addressed its concern; however, it would be appropriate for a new resolution if a subsequent bill were introduced to overturn or broaden the previous legislation.</a:t>
            </a:r>
          </a:p>
          <a:p>
            <a:pPr algn="just"/>
            <a:endParaRPr lang="en-US" dirty="0"/>
          </a:p>
          <a:p>
            <a:pPr algn="just"/>
            <a:r>
              <a:rPr lang="en-US" dirty="0"/>
              <a:t>A new resolution must conform with established positions and policies in the League’s published position papers and adopted national resolutions, policies and procedures. </a:t>
            </a:r>
            <a:endParaRPr lang="en-CA" dirty="0"/>
          </a:p>
          <a:p>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4</a:t>
            </a:fld>
            <a:endParaRPr lang="en-CA" dirty="0"/>
          </a:p>
        </p:txBody>
      </p:sp>
    </p:spTree>
    <p:extLst>
      <p:ext uri="{BB962C8B-B14F-4D97-AF65-F5344CB8AC3E}">
        <p14:creationId xmlns:p14="http://schemas.microsoft.com/office/powerpoint/2010/main" val="22354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“Checklist for Reviewing Resolutions” has already been introduced as a guide to developing the resolution. It is essential to meet every checklist requirement in the overall resolution review before submitting it for adoption.</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40</a:t>
            </a:fld>
            <a:endParaRPr lang="en-CA" dirty="0"/>
          </a:p>
        </p:txBody>
      </p:sp>
    </p:spTree>
    <p:extLst>
      <p:ext uri="{BB962C8B-B14F-4D97-AF65-F5344CB8AC3E}">
        <p14:creationId xmlns:p14="http://schemas.microsoft.com/office/powerpoint/2010/main" val="3128630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101A"/>
                </a:solidFill>
                <a:effectLst/>
              </a:rPr>
              <a:t>The checklist has been revised to reflect the requirements for resolutions according to the </a:t>
            </a:r>
            <a:r>
              <a:rPr lang="en-US" i="1" dirty="0">
                <a:solidFill>
                  <a:srgbClr val="0E101A"/>
                </a:solidFill>
                <a:effectLst/>
              </a:rPr>
              <a:t>Resolutions Handbook</a:t>
            </a:r>
            <a:r>
              <a:rPr lang="en-US" dirty="0">
                <a:solidFill>
                  <a:srgbClr val="0E101A"/>
                </a:solidFill>
                <a:effectLst/>
              </a:rPr>
              <a:t>. A checkmark in the right margin indicates that you have reviewed that particular requirement and are satisfied that it has been met.  </a:t>
            </a:r>
          </a:p>
          <a:p>
            <a:endParaRPr lang="en-US" dirty="0">
              <a:solidFill>
                <a:srgbClr val="0E101A"/>
              </a:solidFill>
              <a:effectLst/>
            </a:endParaRPr>
          </a:p>
          <a:p>
            <a:r>
              <a:rPr lang="en-US" b="1" dirty="0">
                <a:solidFill>
                  <a:srgbClr val="0E101A"/>
                </a:solidFill>
                <a:effectLst/>
              </a:rPr>
              <a:t>Review the slide content</a:t>
            </a:r>
            <a:r>
              <a:rPr lang="en-US" dirty="0">
                <a:solidFill>
                  <a:srgbClr val="0E101A"/>
                </a:solidFill>
                <a:effectLst/>
              </a:rPr>
              <a:t>. </a:t>
            </a:r>
          </a:p>
        </p:txBody>
      </p:sp>
      <p:sp>
        <p:nvSpPr>
          <p:cNvPr id="4" name="Slide Number Placeholder 3"/>
          <p:cNvSpPr>
            <a:spLocks noGrp="1"/>
          </p:cNvSpPr>
          <p:nvPr>
            <p:ph type="sldNum" sz="quarter" idx="5"/>
          </p:nvPr>
        </p:nvSpPr>
        <p:spPr/>
        <p:txBody>
          <a:bodyPr/>
          <a:lstStyle/>
          <a:p>
            <a:fld id="{B38FA10C-FA0C-4312-834B-57294CBD4A41}" type="slidenum">
              <a:rPr lang="en-CA" smtClean="0"/>
              <a:t>41</a:t>
            </a:fld>
            <a:endParaRPr lang="en-CA" dirty="0"/>
          </a:p>
        </p:txBody>
      </p:sp>
    </p:spTree>
    <p:extLst>
      <p:ext uri="{BB962C8B-B14F-4D97-AF65-F5344CB8AC3E}">
        <p14:creationId xmlns:p14="http://schemas.microsoft.com/office/powerpoint/2010/main" val="3439989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The checklist is used to review a resolution before being presented for adoption and must accompany the resolution when it is submitted to the next level of the League. The cover letter and checklist are the first documents the resolutions subcommittee at the next level will look at. A resolution may be returned if there is a failure to submit a completed checklist or if the checklist is submitted where one of the requirements still needs to be met. </a:t>
            </a:r>
          </a:p>
          <a:p>
            <a:pPr algn="just"/>
            <a:br>
              <a:rPr lang="en-US" dirty="0">
                <a:solidFill>
                  <a:srgbClr val="0E101A"/>
                </a:solidFill>
                <a:effectLst/>
              </a:rPr>
            </a:br>
            <a:r>
              <a:rPr lang="en-US" b="1" dirty="0">
                <a:solidFill>
                  <a:srgbClr val="0E101A"/>
                </a:solidFill>
                <a:effectLst/>
              </a:rPr>
              <a:t>Review the slide content</a:t>
            </a:r>
            <a:r>
              <a:rPr lang="en-US" dirty="0">
                <a:solidFill>
                  <a:srgbClr val="0E101A"/>
                </a:solidFill>
                <a:effectLst/>
              </a:rPr>
              <a:t>. </a:t>
            </a:r>
          </a:p>
        </p:txBody>
      </p:sp>
      <p:sp>
        <p:nvSpPr>
          <p:cNvPr id="4" name="Slide Number Placeholder 3"/>
          <p:cNvSpPr>
            <a:spLocks noGrp="1"/>
          </p:cNvSpPr>
          <p:nvPr>
            <p:ph type="sldNum" sz="quarter" idx="5"/>
          </p:nvPr>
        </p:nvSpPr>
        <p:spPr/>
        <p:txBody>
          <a:bodyPr/>
          <a:lstStyle/>
          <a:p>
            <a:fld id="{B38FA10C-FA0C-4312-834B-57294CBD4A41}" type="slidenum">
              <a:rPr lang="en-CA" smtClean="0"/>
              <a:t>42</a:t>
            </a:fld>
            <a:endParaRPr lang="en-CA" dirty="0"/>
          </a:p>
        </p:txBody>
      </p:sp>
    </p:spTree>
    <p:extLst>
      <p:ext uri="{BB962C8B-B14F-4D97-AF65-F5344CB8AC3E}">
        <p14:creationId xmlns:p14="http://schemas.microsoft.com/office/powerpoint/2010/main" val="1805505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Every level of the League is responsible for ensuring that a resolution meets League criteria. Therefore every resolutions subcommittee must complete a new checklist form to verify that its review of the resolution meets the checklist criteria.</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43</a:t>
            </a:fld>
            <a:endParaRPr lang="en-CA" dirty="0"/>
          </a:p>
        </p:txBody>
      </p:sp>
    </p:spTree>
    <p:extLst>
      <p:ext uri="{BB962C8B-B14F-4D97-AF65-F5344CB8AC3E}">
        <p14:creationId xmlns:p14="http://schemas.microsoft.com/office/powerpoint/2010/main" val="2777161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There is often a collective sigh of relief and excitement of anticipation when reaching the point of presenting a resolution for adoption. This is the point of the resolution being gifted to the League. </a:t>
            </a:r>
          </a:p>
          <a:p>
            <a:pPr algn="just"/>
            <a:endParaRPr lang="en-US" dirty="0"/>
          </a:p>
          <a:p>
            <a:pPr algn="just"/>
            <a:r>
              <a:rPr lang="en-US" dirty="0"/>
              <a:t>There is the risk, however, to personalize the adoption process by those who have worked in developing the resolution. Be prepared that your work will be critiqued and edited. Subcommittee members may have to answer questions for clarification, defend the resolution’s position, or verify the quality of references. In some circumstances, the resolution may not be adopted. These possibilities can leave a person with feelings of frustration or anger and that they and their work are under attack, not valued or rejected. A member’s disposition of “letting go” and being willing to try again is essential. Developing a resolution presents learning experiences, as does the process of adoption as the resolution moves through the levels of the League.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44</a:t>
            </a:fld>
            <a:endParaRPr lang="en-CA" dirty="0"/>
          </a:p>
        </p:txBody>
      </p:sp>
    </p:spTree>
    <p:extLst>
      <p:ext uri="{BB962C8B-B14F-4D97-AF65-F5344CB8AC3E}">
        <p14:creationId xmlns:p14="http://schemas.microsoft.com/office/powerpoint/2010/main" val="3904946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 resolution is a motion that is more formal in its structure that introduces new business to the assembly. The rules for presenting a resolution are the same as for other motions. The </a:t>
            </a:r>
            <a:r>
              <a:rPr lang="en-US" i="1" dirty="0">
                <a:solidFill>
                  <a:srgbClr val="0E101A"/>
                </a:solidFill>
                <a:effectLst/>
              </a:rPr>
              <a:t>Resolutions Handbook</a:t>
            </a:r>
            <a:r>
              <a:rPr lang="en-US" dirty="0"/>
              <a:t> explains in detail the process for the adoption of a resolution by every level of the League.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45</a:t>
            </a:fld>
            <a:endParaRPr lang="en-CA" dirty="0"/>
          </a:p>
        </p:txBody>
      </p:sp>
    </p:spTree>
    <p:extLst>
      <p:ext uri="{BB962C8B-B14F-4D97-AF65-F5344CB8AC3E}">
        <p14:creationId xmlns:p14="http://schemas.microsoft.com/office/powerpoint/2010/main" val="3634804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essential to be concise and clear when speaking in </a:t>
            </a:r>
            <a:r>
              <a:rPr lang="en-US" dirty="0" err="1"/>
              <a:t>favour</a:t>
            </a:r>
            <a:r>
              <a:rPr lang="en-US" dirty="0"/>
              <a:t> of the resolution when its adoption is open for debate. A rule of thumb is to have a three-minute statement. However, the standing rules of the convention/AMM will specify the amount of time allowed to speak to a motion. Requests for clarification or having to answer questions from the floor do not count in the time limitation. </a:t>
            </a:r>
          </a:p>
          <a:p>
            <a:endParaRPr lang="en-US" dirty="0"/>
          </a:p>
          <a:p>
            <a:r>
              <a:rPr lang="en-US" dirty="0"/>
              <a:t>Refer to the </a:t>
            </a:r>
            <a:r>
              <a:rPr lang="en-US" i="1" dirty="0">
                <a:solidFill>
                  <a:srgbClr val="0E101A"/>
                </a:solidFill>
                <a:effectLst/>
              </a:rPr>
              <a:t>Resolutions Handbook</a:t>
            </a:r>
            <a:r>
              <a:rPr lang="en-US" dirty="0"/>
              <a:t> for follow-up actions by each level of the League once a resolution is adopted. As a reminder, members can only act upon a resolution once it is adopted at its final destination.</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46</a:t>
            </a:fld>
            <a:endParaRPr lang="en-CA" dirty="0"/>
          </a:p>
        </p:txBody>
      </p:sp>
    </p:spTree>
    <p:extLst>
      <p:ext uri="{BB962C8B-B14F-4D97-AF65-F5344CB8AC3E}">
        <p14:creationId xmlns:p14="http://schemas.microsoft.com/office/powerpoint/2010/main" val="2302438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dirty="0"/>
              <a:t>The following guidelines direct the review and vetting of resolutions submitted to the national level. Resolutions at all levels should be developed with these guiding principles in mind. </a:t>
            </a:r>
          </a:p>
        </p:txBody>
      </p:sp>
      <p:sp>
        <p:nvSpPr>
          <p:cNvPr id="4" name="Slide Number Placeholder 3"/>
          <p:cNvSpPr>
            <a:spLocks noGrp="1"/>
          </p:cNvSpPr>
          <p:nvPr>
            <p:ph type="sldNum" sz="quarter" idx="5"/>
          </p:nvPr>
        </p:nvSpPr>
        <p:spPr/>
        <p:txBody>
          <a:bodyPr/>
          <a:lstStyle/>
          <a:p>
            <a:fld id="{B38FA10C-FA0C-4312-834B-57294CBD4A41}" type="slidenum">
              <a:rPr lang="en-CA" smtClean="0"/>
              <a:t>47</a:t>
            </a:fld>
            <a:endParaRPr lang="en-CA" dirty="0"/>
          </a:p>
        </p:txBody>
      </p:sp>
    </p:spTree>
    <p:extLst>
      <p:ext uri="{BB962C8B-B14F-4D97-AF65-F5344CB8AC3E}">
        <p14:creationId xmlns:p14="http://schemas.microsoft.com/office/powerpoint/2010/main" val="303242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101A"/>
                </a:solidFill>
                <a:effectLst/>
              </a:rPr>
              <a:t>The national resolutions subcommittee meets after all provincial councils have held their convention/AMM to review the provincial resolutions submitted by the deadline date. Refer to the </a:t>
            </a:r>
            <a:r>
              <a:rPr lang="en-US" i="1" dirty="0">
                <a:solidFill>
                  <a:srgbClr val="0E101A"/>
                </a:solidFill>
                <a:effectLst/>
              </a:rPr>
              <a:t>Resolutions Handbook</a:t>
            </a:r>
            <a:r>
              <a:rPr lang="en-US" dirty="0">
                <a:solidFill>
                  <a:srgbClr val="0E101A"/>
                </a:solidFill>
                <a:effectLst/>
              </a:rPr>
              <a:t> for detailed guidelines used by the national resolutions subcommittee for reviewing and vetting resolutions.</a:t>
            </a:r>
          </a:p>
          <a:p>
            <a:br>
              <a:rPr lang="en-US" dirty="0">
                <a:solidFill>
                  <a:srgbClr val="0E101A"/>
                </a:solidFill>
                <a:effectLst/>
              </a:rPr>
            </a:br>
            <a:r>
              <a:rPr lang="en-US" b="1" dirty="0">
                <a:solidFill>
                  <a:srgbClr val="0E101A"/>
                </a:solidFill>
                <a:effectLst/>
              </a:rPr>
              <a:t>Review slide content</a:t>
            </a:r>
            <a:r>
              <a:rPr lang="en-US" dirty="0">
                <a:solidFill>
                  <a:srgbClr val="0E101A"/>
                </a:solidFill>
                <a:effectLst/>
              </a:rPr>
              <a:t>.</a:t>
            </a:r>
          </a:p>
        </p:txBody>
      </p:sp>
      <p:sp>
        <p:nvSpPr>
          <p:cNvPr id="4" name="Slide Number Placeholder 3"/>
          <p:cNvSpPr>
            <a:spLocks noGrp="1"/>
          </p:cNvSpPr>
          <p:nvPr>
            <p:ph type="sldNum" sz="quarter" idx="5"/>
          </p:nvPr>
        </p:nvSpPr>
        <p:spPr/>
        <p:txBody>
          <a:bodyPr/>
          <a:lstStyle/>
          <a:p>
            <a:fld id="{B38FA10C-FA0C-4312-834B-57294CBD4A41}" type="slidenum">
              <a:rPr lang="en-CA" smtClean="0"/>
              <a:t>48</a:t>
            </a:fld>
            <a:endParaRPr lang="en-CA" dirty="0"/>
          </a:p>
        </p:txBody>
      </p:sp>
    </p:spTree>
    <p:extLst>
      <p:ext uri="{BB962C8B-B14F-4D97-AF65-F5344CB8AC3E}">
        <p14:creationId xmlns:p14="http://schemas.microsoft.com/office/powerpoint/2010/main" val="3892533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In vetting a resolution, subcommittee members avoid personal bias about the subject matter. The resolution is evaluated on the information submitted and the checklist. It must also satisfy the guidelines for reviewing and vetting a resolution and the criteria for acceptance by the national resolutions subcommittee as published in the </a:t>
            </a:r>
            <a:r>
              <a:rPr lang="en-US" i="1" dirty="0">
                <a:solidFill>
                  <a:srgbClr val="0E101A"/>
                </a:solidFill>
                <a:effectLst/>
              </a:rPr>
              <a:t>Resolutions Handbook</a:t>
            </a:r>
            <a:r>
              <a:rPr lang="en-US" dirty="0">
                <a:solidFill>
                  <a:srgbClr val="0E101A"/>
                </a:solidFill>
                <a:effectLst/>
              </a:rPr>
              <a:t>.  </a:t>
            </a:r>
          </a:p>
          <a:p>
            <a:pPr algn="just"/>
            <a:br>
              <a:rPr lang="en-US" dirty="0">
                <a:solidFill>
                  <a:srgbClr val="0E101A"/>
                </a:solidFill>
                <a:effectLst/>
              </a:rPr>
            </a:br>
            <a:r>
              <a:rPr lang="en-US" dirty="0">
                <a:solidFill>
                  <a:srgbClr val="0E101A"/>
                </a:solidFill>
                <a:effectLst/>
              </a:rPr>
              <a:t>The letter of disposition conveys the outcome of the initial review and states the committee’s decision and recommendations to the submitting council regarding the resolution. This allows councils to consider the recommendations. </a:t>
            </a:r>
          </a:p>
        </p:txBody>
      </p:sp>
      <p:sp>
        <p:nvSpPr>
          <p:cNvPr id="4" name="Slide Number Placeholder 3"/>
          <p:cNvSpPr>
            <a:spLocks noGrp="1"/>
          </p:cNvSpPr>
          <p:nvPr>
            <p:ph type="sldNum" sz="quarter" idx="5"/>
          </p:nvPr>
        </p:nvSpPr>
        <p:spPr/>
        <p:txBody>
          <a:bodyPr/>
          <a:lstStyle/>
          <a:p>
            <a:fld id="{B38FA10C-FA0C-4312-834B-57294CBD4A41}" type="slidenum">
              <a:rPr lang="en-CA" smtClean="0"/>
              <a:t>49</a:t>
            </a:fld>
            <a:endParaRPr lang="en-CA" dirty="0"/>
          </a:p>
        </p:txBody>
      </p:sp>
    </p:spTree>
    <p:extLst>
      <p:ext uri="{BB962C8B-B14F-4D97-AF65-F5344CB8AC3E}">
        <p14:creationId xmlns:p14="http://schemas.microsoft.com/office/powerpoint/2010/main" val="266341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member can bring forward an idea for a resolution. However, the intended recipient to act on the resolution (its destination) needs to be identified when the topic is being explored. </a:t>
            </a:r>
          </a:p>
          <a:p>
            <a:endParaRPr lang="en-US" dirty="0"/>
          </a:p>
          <a:p>
            <a:r>
              <a:rPr lang="en-US" dirty="0"/>
              <a:t>It is important to connect with the chairperson of social justice at the next level of the League so that she is aware of the possibility of a resolution. This aids in her planning, and she can provide helpful information, such as assistance with developing the resolution and the deadline date for submission. The timeline must include the deadline date for adoption by the originating council and be before the deadline date to submit it to the next level.</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a:t>
            </a:fld>
            <a:endParaRPr lang="en-CA" dirty="0"/>
          </a:p>
        </p:txBody>
      </p:sp>
    </p:spTree>
    <p:extLst>
      <p:ext uri="{BB962C8B-B14F-4D97-AF65-F5344CB8AC3E}">
        <p14:creationId xmlns:p14="http://schemas.microsoft.com/office/powerpoint/2010/main" val="3300136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The intent of a resolution through its resolved clause(s) cannot be changed by a subcommittee in its review and vetting process. </a:t>
            </a:r>
          </a:p>
          <a:p>
            <a:pPr algn="just" defTabSz="931774">
              <a:defRPr/>
            </a:pPr>
            <a:endParaRPr lang="en-US" dirty="0"/>
          </a:p>
          <a:p>
            <a:pPr algn="just" defTabSz="931774">
              <a:defRPr/>
            </a:pPr>
            <a:r>
              <a:rPr lang="en-US" dirty="0"/>
              <a:t>If the resolved clause is flawed or there is a discrepancy between the resolved clause’s intent and the purpose conveyed by the brief, the resolution will be returned. If the brief can be revised to correspond with the resolved clause’s intent, the resolutions subcommittee will return the resolution with a specified deadline date for revision and resubmission. </a:t>
            </a:r>
          </a:p>
          <a:p>
            <a:pPr algn="just" defTabSz="931774">
              <a:defRPr/>
            </a:pPr>
            <a:endParaRPr lang="en-US" dirty="0"/>
          </a:p>
          <a:p>
            <a:pPr algn="just" defTabSz="931774">
              <a:defRPr/>
            </a:pPr>
            <a:r>
              <a:rPr lang="en-US" dirty="0"/>
              <a:t>However, if a change to the resolved clause's intent is required, the subcommittee will return the resolution with recommendations that the resolution has merit but requires revision in its entirety. The adoption process would then have to be repeated the following year.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50</a:t>
            </a:fld>
            <a:endParaRPr lang="en-CA" dirty="0"/>
          </a:p>
        </p:txBody>
      </p:sp>
    </p:spTree>
    <p:extLst>
      <p:ext uri="{BB962C8B-B14F-4D97-AF65-F5344CB8AC3E}">
        <p14:creationId xmlns:p14="http://schemas.microsoft.com/office/powerpoint/2010/main" val="38790087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dirty="0">
                <a:solidFill>
                  <a:srgbClr val="0E101A"/>
                </a:solidFill>
              </a:rPr>
              <a:t>Review the slide content. The slide provides summary information that is important to reinforce</a:t>
            </a:r>
            <a:r>
              <a:rPr lang="en-US" sz="2900" dirty="0"/>
              <a:t>.</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51</a:t>
            </a:fld>
            <a:endParaRPr lang="en-CA"/>
          </a:p>
        </p:txBody>
      </p:sp>
    </p:spTree>
    <p:extLst>
      <p:ext uri="{BB962C8B-B14F-4D97-AF65-F5344CB8AC3E}">
        <p14:creationId xmlns:p14="http://schemas.microsoft.com/office/powerpoint/2010/main" val="2494685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 disposition letter is used to convey that a council’s submission is not a lost effort because it would offer recommendations and guidance. The national executive is hopeful suggestions provided in a disposition letter will be received in the spirit it was intended. The national level remains available to provide guidance and assistance to the submitting provincial council regarding the recommendations.</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52</a:t>
            </a:fld>
            <a:endParaRPr lang="en-CA"/>
          </a:p>
        </p:txBody>
      </p:sp>
    </p:spTree>
    <p:extLst>
      <p:ext uri="{BB962C8B-B14F-4D97-AF65-F5344CB8AC3E}">
        <p14:creationId xmlns:p14="http://schemas.microsoft.com/office/powerpoint/2010/main" val="2375678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Review slide content</a:t>
            </a:r>
            <a:r>
              <a:rPr lang="en-US" b="0" dirty="0"/>
              <a:t>. </a:t>
            </a:r>
          </a:p>
          <a:p>
            <a:pPr algn="just"/>
            <a:endParaRPr lang="en-US" b="0" dirty="0"/>
          </a:p>
          <a:p>
            <a:pPr algn="just"/>
            <a:r>
              <a:rPr lang="en-US" b="0" dirty="0"/>
              <a:t>In this instance, the provincial president should become familiar with the resolution’s adoption process at the convention/AMM and arrange for a designate to speak in </a:t>
            </a:r>
            <a:r>
              <a:rPr lang="en-US" b="0" dirty="0" err="1"/>
              <a:t>favour</a:t>
            </a:r>
            <a:r>
              <a:rPr lang="en-US" b="0" dirty="0"/>
              <a:t> of the resolution when its adoption is opened for debate. </a:t>
            </a:r>
            <a:endParaRPr lang="en-CA" b="0" dirty="0"/>
          </a:p>
        </p:txBody>
      </p:sp>
      <p:sp>
        <p:nvSpPr>
          <p:cNvPr id="4" name="Slide Number Placeholder 3"/>
          <p:cNvSpPr>
            <a:spLocks noGrp="1"/>
          </p:cNvSpPr>
          <p:nvPr>
            <p:ph type="sldNum" sz="quarter" idx="5"/>
          </p:nvPr>
        </p:nvSpPr>
        <p:spPr/>
        <p:txBody>
          <a:bodyPr/>
          <a:lstStyle/>
          <a:p>
            <a:fld id="{B38FA10C-FA0C-4312-834B-57294CBD4A41}" type="slidenum">
              <a:rPr lang="en-CA" smtClean="0"/>
              <a:t>53</a:t>
            </a:fld>
            <a:endParaRPr lang="en-CA"/>
          </a:p>
        </p:txBody>
      </p:sp>
    </p:spTree>
    <p:extLst>
      <p:ext uri="{BB962C8B-B14F-4D97-AF65-F5344CB8AC3E}">
        <p14:creationId xmlns:p14="http://schemas.microsoft.com/office/powerpoint/2010/main" val="784204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subcommittee stops further review and vetting when it identifies that additional information is required to strengthen the resolution. The disposition letter will advise what is needed with a specified deadline date. </a:t>
            </a:r>
          </a:p>
          <a:p>
            <a:pPr algn="just"/>
            <a:endParaRPr lang="en-US" dirty="0"/>
          </a:p>
          <a:p>
            <a:pPr algn="just"/>
            <a:r>
              <a:rPr lang="en-US" dirty="0"/>
              <a:t>A further review in August will result in the final disposition letter. The resolutions subcommittee will recommend acceptance of the resolution if it now fulfills the criteria. </a:t>
            </a:r>
          </a:p>
          <a:p>
            <a:pPr algn="just"/>
            <a:endParaRPr lang="en-US" dirty="0"/>
          </a:p>
          <a:p>
            <a:pPr algn="just"/>
            <a:r>
              <a:rPr lang="en-US" dirty="0"/>
              <a:t>The reasons for recommending not to accept the resolution will be provided in the disposition letter if the resolution is returned. The reasons may vary, such as not meeting the deadline date or the additional information still does not adequately support the resolved clause’s intent. The national resolutions subcommittee presents its recommendations for each resolution it has received to the national executive, which makes the final decision to accept or return a resolution.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54</a:t>
            </a:fld>
            <a:endParaRPr lang="en-CA"/>
          </a:p>
        </p:txBody>
      </p:sp>
    </p:spTree>
    <p:extLst>
      <p:ext uri="{BB962C8B-B14F-4D97-AF65-F5344CB8AC3E}">
        <p14:creationId xmlns:p14="http://schemas.microsoft.com/office/powerpoint/2010/main" val="32847540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integrity and reputation of the League lie in the resolutions put forward for adoption. Each adopted national resolution establishes a League position. The subcommittee tasked with reviewing and vetting resolutions includes appointed members at large, national officers (including the national president) and the national spiritual advisor. </a:t>
            </a:r>
          </a:p>
          <a:p>
            <a:pPr algn="just"/>
            <a:endParaRPr lang="en-US" dirty="0"/>
          </a:p>
          <a:p>
            <a:pPr algn="just"/>
            <a:r>
              <a:rPr lang="en-US" dirty="0"/>
              <a:t>Great care is given to distinguishing between actions requested through the resolved clause(s) and the ability of the national level to act. When a resolution topic is of national interest to members, but the action requested is not feasible at the national level, the subcommittee can recommend that it be forwarded to a national standing committee chairperson for member awareness and action. This ensures the resolution receives national attention and awareness instead of risking the loss of the resolution on the convention floor. </a:t>
            </a:r>
          </a:p>
          <a:p>
            <a:pPr algn="just"/>
            <a:endParaRPr lang="en-US" dirty="0"/>
          </a:p>
          <a:p>
            <a:pPr algn="just"/>
            <a:r>
              <a:rPr lang="en-US" dirty="0"/>
              <a:t>As with all resolutions, the national executive decides whether to accept the recommendations of the resolutions subcommittee.</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55</a:t>
            </a:fld>
            <a:endParaRPr lang="en-CA"/>
          </a:p>
        </p:txBody>
      </p:sp>
    </p:spTree>
    <p:extLst>
      <p:ext uri="{BB962C8B-B14F-4D97-AF65-F5344CB8AC3E}">
        <p14:creationId xmlns:p14="http://schemas.microsoft.com/office/powerpoint/2010/main" val="3204087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mentioned previously, the provincial council can consider resubmitting a resolution that has merit after incorporating the recommendations made by the national resolutions subcommittee and repeating the resolutions adoption process. </a:t>
            </a:r>
          </a:p>
          <a:p>
            <a:pPr algn="just"/>
            <a:endParaRPr lang="en-US" dirty="0"/>
          </a:p>
          <a:p>
            <a:pPr algn="just"/>
            <a:r>
              <a:rPr lang="en-US" dirty="0"/>
              <a:t>When it has been determined by the national executive not to accept a resolution, the complete resolution file will be returned to the provincial council, accompanied by a disposition letter explaining the rationale.</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56</a:t>
            </a:fld>
            <a:endParaRPr lang="en-CA"/>
          </a:p>
        </p:txBody>
      </p:sp>
    </p:spTree>
    <p:extLst>
      <p:ext uri="{BB962C8B-B14F-4D97-AF65-F5344CB8AC3E}">
        <p14:creationId xmlns:p14="http://schemas.microsoft.com/office/powerpoint/2010/main" val="3909036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policy that gives authority to the national executive to overturn the recommendations of a resolutions subcommittee is evidence of how seriously the League approaches the review and vetting process. The resolutions subcommittee must present a rationale for every recommendation. </a:t>
            </a:r>
          </a:p>
          <a:p>
            <a:pPr algn="just"/>
            <a:endParaRPr lang="en-US" dirty="0"/>
          </a:p>
          <a:p>
            <a:pPr algn="just"/>
            <a:r>
              <a:rPr lang="en-US" dirty="0"/>
              <a:t>A simple majority is adequate to accept the recommendations of a subcommittee regarding a resolution. The requirement for a two-thirds majority vote for the national executive to not accept a subcommittee recommendation is indicative of and respects the depth of review given to the resolution and the greater knowledge resolutions subcommittee members have regarding the resolution.</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57</a:t>
            </a:fld>
            <a:endParaRPr lang="en-CA"/>
          </a:p>
        </p:txBody>
      </p:sp>
    </p:spTree>
    <p:extLst>
      <p:ext uri="{BB962C8B-B14F-4D97-AF65-F5344CB8AC3E}">
        <p14:creationId xmlns:p14="http://schemas.microsoft.com/office/powerpoint/2010/main" val="856054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section is specific to the action required by the executive of a council to carry forward the resolution’s request to the intended government level or organization. This brings the resolution’s intent to life and is part of the advocacy of resolutions.</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58</a:t>
            </a:fld>
            <a:endParaRPr lang="en-CA"/>
          </a:p>
        </p:txBody>
      </p:sp>
    </p:spTree>
    <p:extLst>
      <p:ext uri="{BB962C8B-B14F-4D97-AF65-F5344CB8AC3E}">
        <p14:creationId xmlns:p14="http://schemas.microsoft.com/office/powerpoint/2010/main" val="2613892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highlight>
                  <a:srgbClr val="FFFF00"/>
                </a:highlight>
                <a:latin typeface="Times New Roman" panose="02020603050405020304" pitchFamily="18" charset="0"/>
                <a:ea typeface="Calibri" panose="020F0502020204030204" pitchFamily="34" charset="0"/>
              </a:rPr>
              <a:t>When meeting with government officials and, if time allows, resolutions previously presented to government may be revisited by the delegation to inquire about progress made since the last meeting.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59</a:t>
            </a:fld>
            <a:endParaRPr lang="en-CA"/>
          </a:p>
        </p:txBody>
      </p:sp>
    </p:spTree>
    <p:extLst>
      <p:ext uri="{BB962C8B-B14F-4D97-AF65-F5344CB8AC3E}">
        <p14:creationId xmlns:p14="http://schemas.microsoft.com/office/powerpoint/2010/main" val="266884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 resolution is not a project that belongs to an individual member or team; instead, an adopted resolution becomes a formal position of the League’s membership. Members should be proud of their work and contribution through resolutions and gifting them to the organization. As the resolution progresses through the League, it belongs to the council entrusted with presenting it for adoption at its AMM. It should be expected that resolutions may change in wording or content. However, the intent is always maintained as the resolution progresses toward its destination.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6</a:t>
            </a:fld>
            <a:endParaRPr lang="en-CA" dirty="0"/>
          </a:p>
        </p:txBody>
      </p:sp>
    </p:spTree>
    <p:extLst>
      <p:ext uri="{BB962C8B-B14F-4D97-AF65-F5344CB8AC3E}">
        <p14:creationId xmlns:p14="http://schemas.microsoft.com/office/powerpoint/2010/main" val="1160423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It is recognized that resolutions take effort and time to develop. It can be a challenging journey.</a:t>
            </a:r>
          </a:p>
          <a:p>
            <a:pPr algn="just"/>
            <a:br>
              <a:rPr lang="en-US" dirty="0">
                <a:solidFill>
                  <a:srgbClr val="0E101A"/>
                </a:solidFill>
                <a:effectLst/>
              </a:rPr>
            </a:br>
            <a:r>
              <a:rPr lang="en-US" dirty="0">
                <a:solidFill>
                  <a:srgbClr val="0E101A"/>
                </a:solidFill>
                <a:effectLst/>
              </a:rPr>
              <a:t>However, resolutions are foundational to the League's work. Through them, policy and position papers may be established, programs planned, or concerns and views expressed to governments and organizations.  </a:t>
            </a:r>
          </a:p>
          <a:p>
            <a:pPr algn="just"/>
            <a:br>
              <a:rPr lang="en-US" dirty="0">
                <a:solidFill>
                  <a:srgbClr val="0E101A"/>
                </a:solidFill>
                <a:effectLst/>
              </a:rPr>
            </a:br>
            <a:r>
              <a:rPr lang="en-US" dirty="0">
                <a:solidFill>
                  <a:srgbClr val="0E101A"/>
                </a:solidFill>
                <a:effectLst/>
              </a:rPr>
              <a:t>Developing and gifting resolutions afford opportunities for members to be a part of the direction and work of the organization at all levels and effect change. All efforts by members to develop a resolution are greatly valued and appreciated. </a:t>
            </a:r>
          </a:p>
          <a:p>
            <a:pPr algn="just"/>
            <a:br>
              <a:rPr lang="en-US" dirty="0">
                <a:solidFill>
                  <a:srgbClr val="0E101A"/>
                </a:solidFill>
                <a:effectLst/>
              </a:rPr>
            </a:br>
            <a:r>
              <a:rPr lang="en-US" dirty="0">
                <a:solidFill>
                  <a:srgbClr val="0E101A"/>
                </a:solidFill>
                <a:effectLst/>
              </a:rPr>
              <a:t>The receiving resolutions subcommittee at each level takes on ownership of a resolution to make it the best it can be before presenting it for adoption. Their efforts are also important and greatly valued. </a:t>
            </a:r>
          </a:p>
          <a:p>
            <a:pPr algn="just"/>
            <a:endParaRPr lang="en-US" dirty="0">
              <a:solidFill>
                <a:srgbClr val="0E101A"/>
              </a:solidFill>
              <a:effectLst/>
            </a:endParaRPr>
          </a:p>
          <a:p>
            <a:pPr algn="just"/>
            <a:r>
              <a:rPr lang="en-US" b="1" dirty="0">
                <a:solidFill>
                  <a:srgbClr val="0E101A"/>
                </a:solidFill>
                <a:effectLst/>
              </a:rPr>
              <a:t>Review slide content</a:t>
            </a:r>
            <a:r>
              <a:rPr lang="en-US" dirty="0">
                <a:solidFill>
                  <a:srgbClr val="0E101A"/>
                </a:solidFill>
                <a:effectLst/>
              </a:rPr>
              <a:t>. </a:t>
            </a:r>
          </a:p>
        </p:txBody>
      </p:sp>
      <p:sp>
        <p:nvSpPr>
          <p:cNvPr id="4" name="Slide Number Placeholder 3"/>
          <p:cNvSpPr>
            <a:spLocks noGrp="1"/>
          </p:cNvSpPr>
          <p:nvPr>
            <p:ph type="sldNum" sz="quarter" idx="5"/>
          </p:nvPr>
        </p:nvSpPr>
        <p:spPr/>
        <p:txBody>
          <a:bodyPr/>
          <a:lstStyle/>
          <a:p>
            <a:fld id="{B38FA10C-FA0C-4312-834B-57294CBD4A41}" type="slidenum">
              <a:rPr lang="en-CA" smtClean="0"/>
              <a:t>60</a:t>
            </a:fld>
            <a:endParaRPr lang="en-CA"/>
          </a:p>
        </p:txBody>
      </p:sp>
    </p:spTree>
    <p:extLst>
      <p:ext uri="{BB962C8B-B14F-4D97-AF65-F5344CB8AC3E}">
        <p14:creationId xmlns:p14="http://schemas.microsoft.com/office/powerpoint/2010/main" val="410981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E101A"/>
                </a:solidFill>
                <a:effectLst/>
              </a:rPr>
              <a:t>An attitude of humility and service surrounds the development of a resolution. Prayerfully seek the intercession of Mary, our patroness, and she will counsel you along your journey.</a:t>
            </a:r>
          </a:p>
          <a:p>
            <a:br>
              <a:rPr lang="en-US" dirty="0">
                <a:solidFill>
                  <a:srgbClr val="0E101A"/>
                </a:solidFill>
                <a:effectLst/>
              </a:rPr>
            </a:br>
            <a:r>
              <a:rPr lang="en-US" b="1" dirty="0">
                <a:solidFill>
                  <a:srgbClr val="0E101A"/>
                </a:solidFill>
                <a:effectLst/>
              </a:rPr>
              <a:t>Review slide content</a:t>
            </a:r>
            <a:r>
              <a:rPr lang="en-US" dirty="0">
                <a:solidFill>
                  <a:srgbClr val="0E101A"/>
                </a:solidFill>
                <a:effectLst/>
              </a:rPr>
              <a:t>.</a:t>
            </a:r>
          </a:p>
        </p:txBody>
      </p:sp>
      <p:sp>
        <p:nvSpPr>
          <p:cNvPr id="4" name="Slide Number Placeholder 3"/>
          <p:cNvSpPr>
            <a:spLocks noGrp="1"/>
          </p:cNvSpPr>
          <p:nvPr>
            <p:ph type="sldNum" sz="quarter" idx="5"/>
          </p:nvPr>
        </p:nvSpPr>
        <p:spPr/>
        <p:txBody>
          <a:bodyPr/>
          <a:lstStyle/>
          <a:p>
            <a:fld id="{B38FA10C-FA0C-4312-834B-57294CBD4A41}" type="slidenum">
              <a:rPr lang="en-CA" smtClean="0"/>
              <a:t>61</a:t>
            </a:fld>
            <a:endParaRPr lang="en-CA"/>
          </a:p>
        </p:txBody>
      </p:sp>
    </p:spTree>
    <p:extLst>
      <p:ext uri="{BB962C8B-B14F-4D97-AF65-F5344CB8AC3E}">
        <p14:creationId xmlns:p14="http://schemas.microsoft.com/office/powerpoint/2010/main" val="2165308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highlight>
                <a:srgbClr val="FFFF00"/>
              </a:highlight>
            </a:endParaRPr>
          </a:p>
        </p:txBody>
      </p:sp>
      <p:sp>
        <p:nvSpPr>
          <p:cNvPr id="4" name="Slide Number Placeholder 3"/>
          <p:cNvSpPr>
            <a:spLocks noGrp="1"/>
          </p:cNvSpPr>
          <p:nvPr>
            <p:ph type="sldNum" sz="quarter" idx="5"/>
          </p:nvPr>
        </p:nvSpPr>
        <p:spPr/>
        <p:txBody>
          <a:bodyPr/>
          <a:lstStyle/>
          <a:p>
            <a:fld id="{B38FA10C-FA0C-4312-834B-57294CBD4A41}" type="slidenum">
              <a:rPr lang="en-CA" smtClean="0"/>
              <a:t>62</a:t>
            </a:fld>
            <a:endParaRPr lang="en-CA"/>
          </a:p>
        </p:txBody>
      </p:sp>
    </p:spTree>
    <p:extLst>
      <p:ext uri="{BB962C8B-B14F-4D97-AF65-F5344CB8AC3E}">
        <p14:creationId xmlns:p14="http://schemas.microsoft.com/office/powerpoint/2010/main" val="27144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integrity and reputation of the League depend on well-researched and credible resolutions. Resolutions need to be original in development. Those researched by other groups or organizations will not be accepted.</a:t>
            </a:r>
          </a:p>
          <a:p>
            <a:pPr algn="just"/>
            <a:endParaRPr lang="en-US" dirty="0"/>
          </a:p>
          <a:p>
            <a:pPr algn="just"/>
            <a:r>
              <a:rPr lang="en-US" dirty="0"/>
              <a:t>The spiritual advisor serves on the committee because all resolutions shall conform to Roman Catholic Church teaching and doctrine. Developing a resolution can be made easier and less time-consuming if some committee members have skills related to developing resolutions or expertise on the topic. </a:t>
            </a:r>
          </a:p>
          <a:p>
            <a:pPr algn="just"/>
            <a:endParaRPr lang="en-US" dirty="0"/>
          </a:p>
          <a:p>
            <a:pPr algn="just"/>
            <a:r>
              <a:rPr lang="en-US" dirty="0"/>
              <a:t>All members are encouraged to learn about resolutions by participating on a subcommittee and attending workshops.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7</a:t>
            </a:fld>
            <a:endParaRPr lang="en-CA" dirty="0"/>
          </a:p>
        </p:txBody>
      </p:sp>
    </p:spTree>
    <p:extLst>
      <p:ext uri="{BB962C8B-B14F-4D97-AF65-F5344CB8AC3E}">
        <p14:creationId xmlns:p14="http://schemas.microsoft.com/office/powerpoint/2010/main" val="326958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section provides information on writing resolved clauses and bridging clauses and the difference between them—even though they both begin with the word “resolved.” </a:t>
            </a:r>
            <a:endParaRPr lang="en-CA" dirty="0"/>
          </a:p>
        </p:txBody>
      </p:sp>
      <p:sp>
        <p:nvSpPr>
          <p:cNvPr id="4" name="Slide Number Placeholder 3"/>
          <p:cNvSpPr>
            <a:spLocks noGrp="1"/>
          </p:cNvSpPr>
          <p:nvPr>
            <p:ph type="sldNum" sz="quarter" idx="5"/>
          </p:nvPr>
        </p:nvSpPr>
        <p:spPr/>
        <p:txBody>
          <a:bodyPr/>
          <a:lstStyle/>
          <a:p>
            <a:fld id="{B38FA10C-FA0C-4312-834B-57294CBD4A41}" type="slidenum">
              <a:rPr lang="en-CA" smtClean="0"/>
              <a:t>8</a:t>
            </a:fld>
            <a:endParaRPr lang="en-CA" dirty="0"/>
          </a:p>
        </p:txBody>
      </p:sp>
    </p:spTree>
    <p:extLst>
      <p:ext uri="{BB962C8B-B14F-4D97-AF65-F5344CB8AC3E}">
        <p14:creationId xmlns:p14="http://schemas.microsoft.com/office/powerpoint/2010/main" val="133386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E101A"/>
                </a:solidFill>
                <a:effectLst/>
              </a:rPr>
              <a:t>It is important to refer to the “Checklist for Reviewing Resolutions” as it contains the prerequisites for all resolutions to be considered at all levels of the League, especially the national level. The </a:t>
            </a:r>
            <a:r>
              <a:rPr lang="en-US" i="1" dirty="0">
                <a:solidFill>
                  <a:srgbClr val="0E101A"/>
                </a:solidFill>
                <a:effectLst/>
              </a:rPr>
              <a:t>Resolutions Guide</a:t>
            </a:r>
            <a:r>
              <a:rPr lang="en-US" dirty="0">
                <a:solidFill>
                  <a:srgbClr val="0E101A"/>
                </a:solidFill>
                <a:effectLst/>
              </a:rPr>
              <a:t> is a quick reference to aid in writing a resolution and is supplemental to the </a:t>
            </a:r>
            <a:r>
              <a:rPr lang="en-US" i="1" dirty="0">
                <a:solidFill>
                  <a:srgbClr val="0E101A"/>
                </a:solidFill>
                <a:effectLst/>
              </a:rPr>
              <a:t>Resolutions Handbook</a:t>
            </a:r>
            <a:r>
              <a:rPr lang="en-US" dirty="0">
                <a:solidFill>
                  <a:srgbClr val="0E101A"/>
                </a:solidFill>
                <a:effectLst/>
              </a:rPr>
              <a:t>. The handbook should always be the primary reference for writing a resolution as it contains more extensive information. Knowing the checklist’s requirements from the start helps serve as a guidepost for developing a resolution.</a:t>
            </a:r>
          </a:p>
          <a:p>
            <a:pPr algn="just"/>
            <a:br>
              <a:rPr lang="en-US" dirty="0">
                <a:solidFill>
                  <a:srgbClr val="0E101A"/>
                </a:solidFill>
                <a:effectLst/>
              </a:rPr>
            </a:br>
            <a:r>
              <a:rPr lang="en-US" dirty="0">
                <a:solidFill>
                  <a:srgbClr val="0E101A"/>
                </a:solidFill>
                <a:effectLst/>
              </a:rPr>
              <a:t>The “whereas clauses” were removed in 2019, although you will still see them in resolutions adopted before this date. The reasons behind the decision not to use “whereas clauses” include:</a:t>
            </a:r>
          </a:p>
          <a:p>
            <a:pPr marL="174708" indent="-174708" algn="just">
              <a:buFont typeface="Arial" panose="020B0604020202020204" pitchFamily="34" charset="0"/>
              <a:buChar char="•"/>
            </a:pPr>
            <a:r>
              <a:rPr lang="en-US" dirty="0">
                <a:solidFill>
                  <a:srgbClr val="0E101A"/>
                </a:solidFill>
                <a:effectLst/>
              </a:rPr>
              <a:t>Some members who approve of the action proposed (resolved clause) may dislike voting for the motion if it states reasons (whereas clauses) with which they disagree. </a:t>
            </a:r>
          </a:p>
          <a:p>
            <a:pPr marL="174708" indent="-174708" algn="just">
              <a:buFont typeface="Arial" panose="020B0604020202020204" pitchFamily="34" charset="0"/>
              <a:buChar char="•"/>
            </a:pPr>
            <a:r>
              <a:rPr lang="en-US" dirty="0">
                <a:solidFill>
                  <a:srgbClr val="0E101A"/>
                </a:solidFill>
                <a:effectLst/>
              </a:rPr>
              <a:t>At past conventions, the debates’ focus was often caught up in the wording of “whereas” clauses rather than the merit of the resolved clause(s). </a:t>
            </a:r>
          </a:p>
        </p:txBody>
      </p:sp>
      <p:sp>
        <p:nvSpPr>
          <p:cNvPr id="4" name="Slide Number Placeholder 3"/>
          <p:cNvSpPr>
            <a:spLocks noGrp="1"/>
          </p:cNvSpPr>
          <p:nvPr>
            <p:ph type="sldNum" sz="quarter" idx="5"/>
          </p:nvPr>
        </p:nvSpPr>
        <p:spPr/>
        <p:txBody>
          <a:bodyPr/>
          <a:lstStyle/>
          <a:p>
            <a:fld id="{B38FA10C-FA0C-4312-834B-57294CBD4A41}" type="slidenum">
              <a:rPr lang="en-CA" smtClean="0"/>
              <a:t>9</a:t>
            </a:fld>
            <a:endParaRPr lang="en-CA" dirty="0"/>
          </a:p>
        </p:txBody>
      </p:sp>
    </p:spTree>
    <p:extLst>
      <p:ext uri="{BB962C8B-B14F-4D97-AF65-F5344CB8AC3E}">
        <p14:creationId xmlns:p14="http://schemas.microsoft.com/office/powerpoint/2010/main" val="334230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CA" dirty="0"/>
              <a:t>2022-08</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222821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FD5C8-952D-4287-ACA2-075CE4AD2D86}"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27237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FD5C8-952D-4287-ACA2-075CE4AD2D86}"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340159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useBgFill="1">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49FD5C8-952D-4287-ACA2-075CE4AD2D86}"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244448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FD5C8-952D-4287-ACA2-075CE4AD2D86}"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38933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9FD5C8-952D-4287-ACA2-075CE4AD2D86}"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403295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9FD5C8-952D-4287-ACA2-075CE4AD2D86}" type="datetimeFigureOut">
              <a:rPr lang="en-CA" smtClean="0"/>
              <a:t>2023-04-20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9459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FD5C8-952D-4287-ACA2-075CE4AD2D86}" type="datetimeFigureOut">
              <a:rPr lang="en-CA" smtClean="0"/>
              <a:t>2023-04-20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12943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FD5C8-952D-4287-ACA2-075CE4AD2D86}" type="datetimeFigureOut">
              <a:rPr lang="en-CA" smtClean="0"/>
              <a:t>2023-04-20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416278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FD5C8-952D-4287-ACA2-075CE4AD2D86}"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91372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FD5C8-952D-4287-ACA2-075CE4AD2D86}"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147E70-9E92-4545-BE39-5B5DED66DA6B}" type="slidenum">
              <a:rPr lang="en-CA" smtClean="0"/>
              <a:t>‹#›</a:t>
            </a:fld>
            <a:endParaRPr lang="en-CA"/>
          </a:p>
        </p:txBody>
      </p:sp>
    </p:spTree>
    <p:extLst>
      <p:ext uri="{BB962C8B-B14F-4D97-AF65-F5344CB8AC3E}">
        <p14:creationId xmlns:p14="http://schemas.microsoft.com/office/powerpoint/2010/main" val="71312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FD5C8-952D-4287-ACA2-075CE4AD2D86}" type="datetimeFigureOut">
              <a:rPr lang="en-CA" smtClean="0"/>
              <a:t>2023-04-20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47E70-9E92-4545-BE39-5B5DED66DA6B}" type="slidenum">
              <a:rPr lang="en-CA" smtClean="0"/>
              <a:t>‹#›</a:t>
            </a:fld>
            <a:endParaRPr lang="en-CA"/>
          </a:p>
        </p:txBody>
      </p:sp>
    </p:spTree>
    <p:extLst>
      <p:ext uri="{BB962C8B-B14F-4D97-AF65-F5344CB8AC3E}">
        <p14:creationId xmlns:p14="http://schemas.microsoft.com/office/powerpoint/2010/main" val="934370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F173-C85A-7734-3455-0F212D3E6DC9}"/>
              </a:ext>
            </a:extLst>
          </p:cNvPr>
          <p:cNvSpPr>
            <a:spLocks noGrp="1"/>
          </p:cNvSpPr>
          <p:nvPr>
            <p:ph type="ctrTitle"/>
          </p:nvPr>
        </p:nvSpPr>
        <p:spPr>
          <a:xfrm>
            <a:off x="4636007" y="814602"/>
            <a:ext cx="7457670" cy="1493028"/>
          </a:xfrm>
          <a:noFill/>
        </p:spPr>
        <p:txBody>
          <a:bodyPr vert="horz" lIns="91440" tIns="45720" rIns="91440" bIns="45720" rtlCol="0">
            <a:normAutofit fontScale="90000"/>
          </a:bodyPr>
          <a:lstStyle/>
          <a:p>
            <a:r>
              <a:rPr lang="en-US" sz="2800" kern="1200" dirty="0"/>
              <a:t>The Catholic Women’s </a:t>
            </a:r>
            <a:r>
              <a:rPr lang="en-US" sz="2800" dirty="0"/>
              <a:t>League of Canada</a:t>
            </a:r>
            <a:br>
              <a:rPr lang="en-US" sz="4000" dirty="0"/>
            </a:br>
            <a:br>
              <a:rPr lang="en-US" sz="2800" dirty="0"/>
            </a:br>
            <a:r>
              <a:rPr lang="en-US" sz="5400" b="1" kern="1200" dirty="0">
                <a:latin typeface="+mj-lt"/>
                <a:ea typeface="+mj-ea"/>
                <a:cs typeface="+mj-cs"/>
              </a:rPr>
              <a:t>Resolutions Workshop</a:t>
            </a:r>
          </a:p>
        </p:txBody>
      </p:sp>
      <p:sp>
        <p:nvSpPr>
          <p:cNvPr id="33" name="Subtitle 32">
            <a:extLst>
              <a:ext uri="{FF2B5EF4-FFF2-40B4-BE49-F238E27FC236}">
                <a16:creationId xmlns:a16="http://schemas.microsoft.com/office/drawing/2014/main" id="{45EB44B4-3EC9-A9F6-4A92-966F5E48F227}"/>
              </a:ext>
            </a:extLst>
          </p:cNvPr>
          <p:cNvSpPr>
            <a:spLocks noGrp="1"/>
          </p:cNvSpPr>
          <p:nvPr>
            <p:ph type="subTitle" idx="1"/>
          </p:nvPr>
        </p:nvSpPr>
        <p:spPr>
          <a:xfrm>
            <a:off x="4636007" y="2687053"/>
            <a:ext cx="7670967" cy="3791524"/>
          </a:xfrm>
          <a:noFill/>
        </p:spPr>
        <p:txBody>
          <a:bodyPr>
            <a:normAutofit fontScale="92500" lnSpcReduction="10000"/>
          </a:bodyPr>
          <a:lstStyle/>
          <a:p>
            <a:endParaRPr lang="en-CA" sz="4000" dirty="0"/>
          </a:p>
          <a:p>
            <a:endParaRPr lang="en-CA" sz="4000" dirty="0"/>
          </a:p>
          <a:p>
            <a:r>
              <a:rPr lang="en-CA" sz="4000" dirty="0"/>
              <a:t>A Guide to the:</a:t>
            </a:r>
          </a:p>
          <a:p>
            <a:r>
              <a:rPr lang="en-CA" sz="4000" dirty="0"/>
              <a:t>Development, Adoption and </a:t>
            </a:r>
          </a:p>
          <a:p>
            <a:r>
              <a:rPr lang="en-CA" sz="4000" dirty="0"/>
              <a:t>Review of Resolutions</a:t>
            </a:r>
          </a:p>
          <a:p>
            <a:r>
              <a:rPr lang="en-CA" sz="5000" dirty="0"/>
              <a:t> </a:t>
            </a:r>
          </a:p>
        </p:txBody>
      </p:sp>
      <p:sp>
        <p:nvSpPr>
          <p:cNvPr id="153" name="Rectangle 142">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with medium confidence">
            <a:extLst>
              <a:ext uri="{FF2B5EF4-FFF2-40B4-BE49-F238E27FC236}">
                <a16:creationId xmlns:a16="http://schemas.microsoft.com/office/drawing/2014/main" id="{C35478CE-9D90-6903-C11E-90699429D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43" y="1872451"/>
            <a:ext cx="3017520" cy="3113097"/>
          </a:xfrm>
          <a:prstGeom prst="rect">
            <a:avLst/>
          </a:prstGeom>
          <a:effectLst/>
        </p:spPr>
      </p:pic>
    </p:spTree>
    <p:extLst>
      <p:ext uri="{BB962C8B-B14F-4D97-AF65-F5344CB8AC3E}">
        <p14:creationId xmlns:p14="http://schemas.microsoft.com/office/powerpoint/2010/main" val="85679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83B2E8-24AE-622A-7CC7-7F116CDB5F03}"/>
              </a:ext>
            </a:extLst>
          </p:cNvPr>
          <p:cNvSpPr>
            <a:spLocks noGrp="1"/>
          </p:cNvSpPr>
          <p:nvPr>
            <p:ph type="title"/>
          </p:nvPr>
        </p:nvSpPr>
        <p:spPr>
          <a:xfrm>
            <a:off x="1115568" y="548640"/>
            <a:ext cx="10168128" cy="1179576"/>
          </a:xfrm>
        </p:spPr>
        <p:txBody>
          <a:bodyPr>
            <a:noAutofit/>
          </a:bodyPr>
          <a:lstStyle/>
          <a:p>
            <a:r>
              <a:rPr lang="en-CA" sz="4800" dirty="0"/>
              <a:t>Structuring the resolution: resolved clauses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BEAB7EB-9B58-9C87-C304-B6821F434219}"/>
              </a:ext>
            </a:extLst>
          </p:cNvPr>
          <p:cNvSpPr>
            <a:spLocks noGrp="1"/>
          </p:cNvSpPr>
          <p:nvPr>
            <p:ph idx="1"/>
          </p:nvPr>
        </p:nvSpPr>
        <p:spPr>
          <a:xfrm>
            <a:off x="1115567" y="2278535"/>
            <a:ext cx="10358677" cy="4309077"/>
          </a:xfrm>
        </p:spPr>
        <p:txBody>
          <a:bodyPr>
            <a:normAutofit fontScale="85000" lnSpcReduction="20000"/>
          </a:bodyPr>
          <a:lstStyle/>
          <a:p>
            <a:pPr>
              <a:lnSpc>
                <a:spcPct val="120000"/>
              </a:lnSpc>
            </a:pPr>
            <a:r>
              <a:rPr lang="en-US" sz="3100" dirty="0"/>
              <a:t>The resolved clause clearly states what level of the League is requested to act and the action requested. </a:t>
            </a:r>
          </a:p>
          <a:p>
            <a:pPr>
              <a:lnSpc>
                <a:spcPct val="120000"/>
              </a:lnSpc>
            </a:pPr>
            <a:r>
              <a:rPr lang="en-US" sz="3100" dirty="0"/>
              <a:t>The resolution’s intent must remain the same as it progresses through the various levels of the League. </a:t>
            </a:r>
          </a:p>
          <a:p>
            <a:pPr>
              <a:lnSpc>
                <a:spcPct val="120000"/>
              </a:lnSpc>
            </a:pPr>
            <a:r>
              <a:rPr lang="en-US" sz="3100" dirty="0"/>
              <a:t>You may use two government destinations in the same resolution, e.g.,  directing action at the provincial and federal levels. </a:t>
            </a:r>
          </a:p>
          <a:p>
            <a:pPr>
              <a:lnSpc>
                <a:spcPct val="120000"/>
              </a:lnSpc>
            </a:pPr>
            <a:r>
              <a:rPr lang="en-US" sz="3100" dirty="0"/>
              <a:t>Source the </a:t>
            </a:r>
            <a:r>
              <a:rPr lang="en-US" sz="3100" i="1" dirty="0"/>
              <a:t>Resolutions Handbook </a:t>
            </a:r>
            <a:r>
              <a:rPr lang="en-US" sz="3100" dirty="0"/>
              <a:t>for the correct wording for each resolved clause pertinent to each level of the League (the council where the resolution </a:t>
            </a:r>
            <a:r>
              <a:rPr lang="en-US" sz="3100" u="sng" dirty="0"/>
              <a:t>originates</a:t>
            </a:r>
            <a:r>
              <a:rPr lang="en-US" sz="3100" dirty="0"/>
              <a:t> and where it is </a:t>
            </a:r>
            <a:r>
              <a:rPr lang="en-US" sz="3100" u="sng" dirty="0"/>
              <a:t>directed for action</a:t>
            </a:r>
            <a:r>
              <a:rPr lang="en-US" sz="3100" dirty="0"/>
              <a:t>).</a:t>
            </a:r>
          </a:p>
          <a:p>
            <a:pPr marL="0" indent="0">
              <a:lnSpc>
                <a:spcPct val="100000"/>
              </a:lnSpc>
              <a:buNone/>
            </a:pPr>
            <a:endParaRPr lang="en-US" sz="2400" dirty="0"/>
          </a:p>
          <a:p>
            <a:endParaRPr lang="en-CA" sz="2000" dirty="0"/>
          </a:p>
        </p:txBody>
      </p:sp>
    </p:spTree>
    <p:extLst>
      <p:ext uri="{BB962C8B-B14F-4D97-AF65-F5344CB8AC3E}">
        <p14:creationId xmlns:p14="http://schemas.microsoft.com/office/powerpoint/2010/main" val="366198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E3F26E-56AD-E53E-61A7-485701862D44}"/>
              </a:ext>
            </a:extLst>
          </p:cNvPr>
          <p:cNvSpPr>
            <a:spLocks noGrp="1"/>
          </p:cNvSpPr>
          <p:nvPr>
            <p:ph type="title"/>
          </p:nvPr>
        </p:nvSpPr>
        <p:spPr>
          <a:xfrm>
            <a:off x="1115568" y="548640"/>
            <a:ext cx="10168128" cy="1179576"/>
          </a:xfrm>
        </p:spPr>
        <p:txBody>
          <a:bodyPr>
            <a:noAutofit/>
          </a:bodyPr>
          <a:lstStyle/>
          <a:p>
            <a:r>
              <a:rPr lang="en-US" sz="4800" dirty="0"/>
              <a:t>Structuring the resolution: resolved clauses</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6C9B1F8-952F-7F70-E72B-91988A0A2602}"/>
              </a:ext>
            </a:extLst>
          </p:cNvPr>
          <p:cNvSpPr>
            <a:spLocks noGrp="1"/>
          </p:cNvSpPr>
          <p:nvPr>
            <p:ph idx="1"/>
          </p:nvPr>
        </p:nvSpPr>
        <p:spPr>
          <a:xfrm>
            <a:off x="566928" y="2221992"/>
            <a:ext cx="11155680" cy="4203992"/>
          </a:xfrm>
        </p:spPr>
        <p:txBody>
          <a:bodyPr>
            <a:normAutofit fontScale="92500" lnSpcReduction="10000"/>
          </a:bodyPr>
          <a:lstStyle/>
          <a:p>
            <a:pPr>
              <a:lnSpc>
                <a:spcPct val="110000"/>
              </a:lnSpc>
            </a:pPr>
            <a:r>
              <a:rPr lang="en-US" dirty="0"/>
              <a:t>More than one resolved clause is appropriate if more than one action is requested or more than one level is being requested to take action. </a:t>
            </a:r>
          </a:p>
          <a:p>
            <a:pPr>
              <a:lnSpc>
                <a:spcPct val="110000"/>
              </a:lnSpc>
            </a:pPr>
            <a:r>
              <a:rPr lang="en-US" dirty="0"/>
              <a:t>Compose the resolved clause(s) stating:</a:t>
            </a:r>
          </a:p>
          <a:p>
            <a:pPr lvl="1">
              <a:lnSpc>
                <a:spcPct val="110000"/>
              </a:lnSpc>
            </a:pPr>
            <a:r>
              <a:rPr lang="en-US" dirty="0"/>
              <a:t>The name of the council requesting the action</a:t>
            </a:r>
          </a:p>
          <a:p>
            <a:pPr lvl="1">
              <a:lnSpc>
                <a:spcPct val="110000"/>
              </a:lnSpc>
            </a:pPr>
            <a:r>
              <a:rPr lang="en-US" dirty="0"/>
              <a:t>The level of the League entrusted to act on the resolution (final </a:t>
            </a:r>
            <a:r>
              <a:rPr lang="en-CA" dirty="0"/>
              <a:t>destination</a:t>
            </a:r>
            <a:r>
              <a:rPr lang="en-US" dirty="0"/>
              <a:t>) after adoption. </a:t>
            </a:r>
          </a:p>
          <a:p>
            <a:pPr lvl="1">
              <a:lnSpc>
                <a:spcPct val="110000"/>
              </a:lnSpc>
            </a:pPr>
            <a:r>
              <a:rPr lang="en-US" dirty="0"/>
              <a:t>The name of the outside organization or government to which the resolution is directed.</a:t>
            </a:r>
          </a:p>
          <a:p>
            <a:pPr lvl="1">
              <a:lnSpc>
                <a:spcPct val="110000"/>
              </a:lnSpc>
            </a:pPr>
            <a:r>
              <a:rPr lang="en-US" dirty="0"/>
              <a:t>What action is requested of the organization or government.   </a:t>
            </a:r>
          </a:p>
          <a:p>
            <a:pPr marL="457200" lvl="1" indent="0">
              <a:lnSpc>
                <a:spcPct val="110000"/>
              </a:lnSpc>
              <a:buNone/>
            </a:pPr>
            <a:endParaRPr lang="en-US" sz="2200" dirty="0"/>
          </a:p>
          <a:p>
            <a:pPr marL="457200" lvl="1" indent="0" algn="ctr">
              <a:lnSpc>
                <a:spcPct val="110000"/>
              </a:lnSpc>
              <a:buNone/>
            </a:pPr>
            <a:r>
              <a:rPr lang="en-US" sz="2800" i="1" dirty="0"/>
              <a:t>Who</a:t>
            </a:r>
            <a:r>
              <a:rPr lang="en-US" sz="2800" dirty="0"/>
              <a:t>,</a:t>
            </a:r>
            <a:r>
              <a:rPr lang="en-US" sz="2800" i="1" dirty="0"/>
              <a:t> Through</a:t>
            </a:r>
            <a:r>
              <a:rPr lang="en-US" sz="2800" dirty="0"/>
              <a:t>,</a:t>
            </a:r>
            <a:r>
              <a:rPr lang="en-US" sz="2800" i="1" dirty="0"/>
              <a:t> To </a:t>
            </a:r>
            <a:r>
              <a:rPr lang="en-US" sz="2800" dirty="0"/>
              <a:t>and </a:t>
            </a:r>
            <a:r>
              <a:rPr lang="en-US" sz="2800" i="1" dirty="0"/>
              <a:t>What</a:t>
            </a:r>
          </a:p>
          <a:p>
            <a:pPr marL="0" indent="0">
              <a:buNone/>
            </a:pPr>
            <a:endParaRPr lang="en-US" sz="2200" dirty="0"/>
          </a:p>
          <a:p>
            <a:pPr marL="0" indent="0">
              <a:buNone/>
            </a:pPr>
            <a:endParaRPr lang="en-CA" sz="2200" dirty="0"/>
          </a:p>
        </p:txBody>
      </p:sp>
    </p:spTree>
    <p:extLst>
      <p:ext uri="{BB962C8B-B14F-4D97-AF65-F5344CB8AC3E}">
        <p14:creationId xmlns:p14="http://schemas.microsoft.com/office/powerpoint/2010/main" val="308956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2615EF-62CB-7187-BAA3-DE37487EEF1A}"/>
              </a:ext>
            </a:extLst>
          </p:cNvPr>
          <p:cNvSpPr>
            <a:spLocks noGrp="1"/>
          </p:cNvSpPr>
          <p:nvPr>
            <p:ph type="title"/>
          </p:nvPr>
        </p:nvSpPr>
        <p:spPr>
          <a:xfrm>
            <a:off x="1115568" y="548640"/>
            <a:ext cx="10168128" cy="1179576"/>
          </a:xfrm>
        </p:spPr>
        <p:txBody>
          <a:bodyPr>
            <a:noAutofit/>
          </a:bodyPr>
          <a:lstStyle/>
          <a:p>
            <a:r>
              <a:rPr lang="en-US" sz="4800" dirty="0"/>
              <a:t>Structuring the resolution: bridging clauses</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AF0BC33-FEB7-0575-09E1-4505BA9A4EB5}"/>
              </a:ext>
            </a:extLst>
          </p:cNvPr>
          <p:cNvSpPr>
            <a:spLocks noGrp="1"/>
          </p:cNvSpPr>
          <p:nvPr>
            <p:ph idx="1"/>
          </p:nvPr>
        </p:nvSpPr>
        <p:spPr>
          <a:xfrm>
            <a:off x="626850" y="2197264"/>
            <a:ext cx="11368505" cy="4577162"/>
          </a:xfrm>
        </p:spPr>
        <p:txBody>
          <a:bodyPr>
            <a:normAutofit/>
          </a:bodyPr>
          <a:lstStyle/>
          <a:p>
            <a:pPr>
              <a:lnSpc>
                <a:spcPct val="100000"/>
              </a:lnSpc>
            </a:pPr>
            <a:r>
              <a:rPr lang="en-US" sz="3200" dirty="0"/>
              <a:t>Use correct bridging clauses to:</a:t>
            </a:r>
          </a:p>
          <a:p>
            <a:pPr lvl="1">
              <a:lnSpc>
                <a:spcPct val="100000"/>
              </a:lnSpc>
            </a:pPr>
            <a:r>
              <a:rPr lang="en-US" sz="2800" dirty="0"/>
              <a:t>Enable the resolution to be </a:t>
            </a:r>
            <a:r>
              <a:rPr lang="en-US" sz="2800" u="sng" dirty="0"/>
              <a:t>forwarded</a:t>
            </a:r>
            <a:r>
              <a:rPr lang="en-US" sz="2800" dirty="0"/>
              <a:t> to its intended destination within the League</a:t>
            </a:r>
          </a:p>
          <a:p>
            <a:pPr lvl="1">
              <a:lnSpc>
                <a:spcPct val="100000"/>
              </a:lnSpc>
            </a:pPr>
            <a:r>
              <a:rPr lang="en-US" sz="2800" dirty="0"/>
              <a:t>Ensure action on a resolution is only taken after its adoption at its final destination within the League. </a:t>
            </a:r>
          </a:p>
          <a:p>
            <a:pPr marL="457200" lvl="1" indent="0">
              <a:buNone/>
            </a:pPr>
            <a:endParaRPr lang="en-US" sz="2200" dirty="0"/>
          </a:p>
        </p:txBody>
      </p:sp>
    </p:spTree>
    <p:extLst>
      <p:ext uri="{BB962C8B-B14F-4D97-AF65-F5344CB8AC3E}">
        <p14:creationId xmlns:p14="http://schemas.microsoft.com/office/powerpoint/2010/main" val="39025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2615EF-62CB-7187-BAA3-DE37487EEF1A}"/>
              </a:ext>
            </a:extLst>
          </p:cNvPr>
          <p:cNvSpPr>
            <a:spLocks noGrp="1"/>
          </p:cNvSpPr>
          <p:nvPr>
            <p:ph type="title"/>
          </p:nvPr>
        </p:nvSpPr>
        <p:spPr>
          <a:xfrm>
            <a:off x="1115568" y="429371"/>
            <a:ext cx="10168128" cy="1179576"/>
          </a:xfrm>
        </p:spPr>
        <p:txBody>
          <a:bodyPr>
            <a:noAutofit/>
          </a:bodyPr>
          <a:lstStyle/>
          <a:p>
            <a:r>
              <a:rPr lang="en-US" sz="4800" dirty="0"/>
              <a:t>Structuring the resolution: bridging clauses</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AF0BC33-FEB7-0575-09E1-4505BA9A4EB5}"/>
              </a:ext>
            </a:extLst>
          </p:cNvPr>
          <p:cNvSpPr>
            <a:spLocks noGrp="1"/>
          </p:cNvSpPr>
          <p:nvPr>
            <p:ph idx="1"/>
          </p:nvPr>
        </p:nvSpPr>
        <p:spPr>
          <a:xfrm>
            <a:off x="626850" y="2197264"/>
            <a:ext cx="11368505" cy="4577162"/>
          </a:xfrm>
        </p:spPr>
        <p:txBody>
          <a:bodyPr>
            <a:normAutofit/>
          </a:bodyPr>
          <a:lstStyle/>
          <a:p>
            <a:pPr>
              <a:lnSpc>
                <a:spcPct val="100000"/>
              </a:lnSpc>
            </a:pPr>
            <a:r>
              <a:rPr lang="en-US" dirty="0"/>
              <a:t>Use the </a:t>
            </a:r>
            <a:r>
              <a:rPr lang="en-US" i="1" dirty="0"/>
              <a:t>Resolutions Handbook </a:t>
            </a:r>
            <a:r>
              <a:rPr lang="en-US" dirty="0"/>
              <a:t>for the correct wording of bridging clauses for resolutions destined for the diocesan, provincial or national level. </a:t>
            </a:r>
          </a:p>
          <a:p>
            <a:pPr>
              <a:lnSpc>
                <a:spcPct val="100000"/>
              </a:lnSpc>
            </a:pPr>
            <a:r>
              <a:rPr lang="en-US" dirty="0"/>
              <a:t>Examples of the types of bridging clauses for resolutions destined for the national level:</a:t>
            </a:r>
          </a:p>
          <a:p>
            <a:pPr lvl="1">
              <a:lnSpc>
                <a:spcPct val="100000"/>
              </a:lnSpc>
            </a:pPr>
            <a:r>
              <a:rPr lang="en-US" dirty="0"/>
              <a:t>To the national council for consideration at its AMM. </a:t>
            </a:r>
          </a:p>
          <a:p>
            <a:pPr lvl="1">
              <a:lnSpc>
                <a:spcPct val="100000"/>
              </a:lnSpc>
            </a:pPr>
            <a:r>
              <a:rPr lang="en-US" dirty="0"/>
              <a:t>Through the national executive to the national chairperson of a standing committee for education/action.</a:t>
            </a:r>
          </a:p>
          <a:p>
            <a:pPr lvl="1">
              <a:lnSpc>
                <a:spcPct val="100000"/>
              </a:lnSpc>
            </a:pPr>
            <a:r>
              <a:rPr lang="en-US" dirty="0"/>
              <a:t>Through the national executive to provincial councils urging them to become aware of the topic as it pertains to their province/territory and to act on it as deemed necessary/prudent.</a:t>
            </a:r>
            <a:endParaRPr lang="en-US" sz="2200" dirty="0"/>
          </a:p>
          <a:p>
            <a:pPr lvl="1"/>
            <a:endParaRPr lang="en-US" sz="2200" dirty="0"/>
          </a:p>
          <a:p>
            <a:endParaRPr lang="en-CA" sz="2200" dirty="0"/>
          </a:p>
        </p:txBody>
      </p:sp>
    </p:spTree>
    <p:extLst>
      <p:ext uri="{BB962C8B-B14F-4D97-AF65-F5344CB8AC3E}">
        <p14:creationId xmlns:p14="http://schemas.microsoft.com/office/powerpoint/2010/main" val="140232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3038167"/>
            <a:ext cx="10512552" cy="1479753"/>
          </a:xfrm>
        </p:spPr>
        <p:txBody>
          <a:bodyPr vert="horz" lIns="91440" tIns="45720" rIns="91440" bIns="45720" rtlCol="0" anchor="b">
            <a:normAutofit/>
          </a:bodyPr>
          <a:lstStyle/>
          <a:p>
            <a:r>
              <a:rPr lang="en-US" sz="6600" kern="1200" dirty="0">
                <a:solidFill>
                  <a:schemeClr val="tx1"/>
                </a:solidFill>
                <a:latin typeface="+mj-lt"/>
                <a:ea typeface="+mj-ea"/>
                <a:cs typeface="+mj-cs"/>
              </a:rPr>
              <a:t>Researching the Topic</a:t>
            </a: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0610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66BE90-5C9A-FA9C-B565-247B936E7962}"/>
              </a:ext>
            </a:extLst>
          </p:cNvPr>
          <p:cNvSpPr>
            <a:spLocks noGrp="1"/>
          </p:cNvSpPr>
          <p:nvPr>
            <p:ph type="title"/>
          </p:nvPr>
        </p:nvSpPr>
        <p:spPr>
          <a:xfrm>
            <a:off x="838200" y="365125"/>
            <a:ext cx="10515600" cy="1325563"/>
          </a:xfrm>
        </p:spPr>
        <p:txBody>
          <a:bodyPr>
            <a:noAutofit/>
          </a:bodyPr>
          <a:lstStyle/>
          <a:p>
            <a:r>
              <a:rPr lang="en-US" sz="4800" dirty="0"/>
              <a:t>Researching and gathering support for the resolution</a:t>
            </a:r>
            <a:endParaRPr lang="en-CA" sz="4800" dirty="0"/>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5084132-6631-1CD2-FB52-6E8EA70772D4}"/>
              </a:ext>
            </a:extLst>
          </p:cNvPr>
          <p:cNvSpPr>
            <a:spLocks noGrp="1"/>
          </p:cNvSpPr>
          <p:nvPr>
            <p:ph idx="1"/>
          </p:nvPr>
        </p:nvSpPr>
        <p:spPr>
          <a:xfrm>
            <a:off x="715499" y="1923854"/>
            <a:ext cx="11249760" cy="4696006"/>
          </a:xfrm>
        </p:spPr>
        <p:txBody>
          <a:bodyPr>
            <a:normAutofit fontScale="92500" lnSpcReduction="10000"/>
          </a:bodyPr>
          <a:lstStyle/>
          <a:p>
            <a:pPr>
              <a:lnSpc>
                <a:spcPct val="110000"/>
              </a:lnSpc>
            </a:pPr>
            <a:r>
              <a:rPr lang="en-US" sz="2600" dirty="0"/>
              <a:t>Start a folder to collect resources that support the resolution. </a:t>
            </a:r>
          </a:p>
          <a:p>
            <a:pPr>
              <a:lnSpc>
                <a:spcPct val="110000"/>
              </a:lnSpc>
            </a:pPr>
            <a:r>
              <a:rPr lang="en-US" sz="2600" dirty="0"/>
              <a:t>Check for current and archived resolutions and position papers on the national website pertaining to the resolution topic.  </a:t>
            </a:r>
          </a:p>
          <a:p>
            <a:pPr>
              <a:lnSpc>
                <a:spcPct val="110000"/>
              </a:lnSpc>
            </a:pPr>
            <a:r>
              <a:rPr lang="en-US" sz="2600" dirty="0"/>
              <a:t>If possible, partner with other councils that are interested in or have studied the topic. </a:t>
            </a:r>
          </a:p>
          <a:p>
            <a:pPr>
              <a:lnSpc>
                <a:spcPct val="110000"/>
              </a:lnSpc>
            </a:pPr>
            <a:r>
              <a:rPr lang="en-US" sz="2600" dirty="0"/>
              <a:t>Use online sources to determine the resolution’s destination (e.g., level of government and department and ministers pertinent to the topic). For organizations, consult their websites.  </a:t>
            </a:r>
          </a:p>
          <a:p>
            <a:pPr>
              <a:lnSpc>
                <a:spcPct val="110000"/>
              </a:lnSpc>
            </a:pPr>
            <a:r>
              <a:rPr lang="en-US" sz="2600" dirty="0"/>
              <a:t>For government-directed resolutions, search online for legislative sources pertinent to the topic (i.e., Hansard, LEGISinfo).  </a:t>
            </a:r>
          </a:p>
          <a:p>
            <a:pPr>
              <a:lnSpc>
                <a:spcPct val="110000"/>
              </a:lnSpc>
            </a:pPr>
            <a:r>
              <a:rPr lang="en-US" sz="2600" dirty="0"/>
              <a:t>Check for the topic in League publications using the national website.  </a:t>
            </a:r>
          </a:p>
          <a:p>
            <a:pPr marL="0" indent="0">
              <a:lnSpc>
                <a:spcPct val="100000"/>
              </a:lnSpc>
              <a:buNone/>
            </a:pPr>
            <a:endParaRPr lang="en-CA" sz="2400" dirty="0"/>
          </a:p>
        </p:txBody>
      </p:sp>
    </p:spTree>
    <p:extLst>
      <p:ext uri="{BB962C8B-B14F-4D97-AF65-F5344CB8AC3E}">
        <p14:creationId xmlns:p14="http://schemas.microsoft.com/office/powerpoint/2010/main" val="245998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66BE90-5C9A-FA9C-B565-247B936E7962}"/>
              </a:ext>
            </a:extLst>
          </p:cNvPr>
          <p:cNvSpPr>
            <a:spLocks noGrp="1"/>
          </p:cNvSpPr>
          <p:nvPr>
            <p:ph type="title"/>
          </p:nvPr>
        </p:nvSpPr>
        <p:spPr>
          <a:xfrm>
            <a:off x="838200" y="365125"/>
            <a:ext cx="10515600" cy="1325563"/>
          </a:xfrm>
        </p:spPr>
        <p:txBody>
          <a:bodyPr>
            <a:noAutofit/>
          </a:bodyPr>
          <a:lstStyle/>
          <a:p>
            <a:r>
              <a:rPr lang="en-US" sz="4800" dirty="0"/>
              <a:t>Researching and gathering support for the resolution</a:t>
            </a:r>
            <a:endParaRPr lang="en-CA" sz="4800" dirty="0"/>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5084132-6631-1CD2-FB52-6E8EA70772D4}"/>
              </a:ext>
            </a:extLst>
          </p:cNvPr>
          <p:cNvSpPr>
            <a:spLocks noGrp="1"/>
          </p:cNvSpPr>
          <p:nvPr>
            <p:ph idx="1"/>
          </p:nvPr>
        </p:nvSpPr>
        <p:spPr>
          <a:xfrm>
            <a:off x="838200" y="1929383"/>
            <a:ext cx="10515600" cy="4563491"/>
          </a:xfrm>
        </p:spPr>
        <p:txBody>
          <a:bodyPr>
            <a:normAutofit/>
          </a:bodyPr>
          <a:lstStyle/>
          <a:p>
            <a:pPr>
              <a:lnSpc>
                <a:spcPct val="100000"/>
              </a:lnSpc>
            </a:pPr>
            <a:r>
              <a:rPr lang="en-US" sz="2400" dirty="0"/>
              <a:t>Reflect on the information gathered to determine if there is enough factual information to support the resolution’s intent. Do not use theories, assumptions or personal opinions. </a:t>
            </a:r>
          </a:p>
          <a:p>
            <a:pPr>
              <a:lnSpc>
                <a:spcPct val="100000"/>
              </a:lnSpc>
            </a:pPr>
            <a:r>
              <a:rPr lang="en-US" sz="2400" dirty="0"/>
              <a:t>Use only reliable sources as primary resources. </a:t>
            </a:r>
          </a:p>
          <a:p>
            <a:pPr lvl="1">
              <a:lnSpc>
                <a:spcPct val="100000"/>
              </a:lnSpc>
            </a:pPr>
            <a:r>
              <a:rPr lang="en-US" sz="2000" dirty="0"/>
              <a:t>The RADAR Tool handout provides examples of assessing if a resource is reliable.  </a:t>
            </a:r>
          </a:p>
          <a:p>
            <a:pPr lvl="1">
              <a:lnSpc>
                <a:spcPct val="100000"/>
              </a:lnSpc>
            </a:pPr>
            <a:r>
              <a:rPr lang="en-US" sz="2000" dirty="0"/>
              <a:t>Personal blogs, media accounts, secondary sources and opinion pieces can be used to find primary resources but should not be used as a reference.  For example, they may provide background research information, key terms or words that assist in finding reliable resources.</a:t>
            </a:r>
          </a:p>
          <a:p>
            <a:pPr>
              <a:lnSpc>
                <a:spcPct val="100000"/>
              </a:lnSpc>
            </a:pPr>
            <a:r>
              <a:rPr lang="en-US" sz="2400" dirty="0"/>
              <a:t>Only use documents and publications that directly support the resolution’s intent and that will be cited in the brief. </a:t>
            </a:r>
          </a:p>
          <a:p>
            <a:pPr marL="0" indent="0">
              <a:lnSpc>
                <a:spcPct val="100000"/>
              </a:lnSpc>
              <a:buNone/>
            </a:pPr>
            <a:endParaRPr lang="en-CA" sz="2400" dirty="0"/>
          </a:p>
        </p:txBody>
      </p:sp>
    </p:spTree>
    <p:extLst>
      <p:ext uri="{BB962C8B-B14F-4D97-AF65-F5344CB8AC3E}">
        <p14:creationId xmlns:p14="http://schemas.microsoft.com/office/powerpoint/2010/main" val="220824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66BE90-5C9A-FA9C-B565-247B936E7962}"/>
              </a:ext>
            </a:extLst>
          </p:cNvPr>
          <p:cNvSpPr>
            <a:spLocks noGrp="1"/>
          </p:cNvSpPr>
          <p:nvPr>
            <p:ph type="title"/>
          </p:nvPr>
        </p:nvSpPr>
        <p:spPr>
          <a:xfrm>
            <a:off x="838200" y="365125"/>
            <a:ext cx="10515600" cy="1325563"/>
          </a:xfrm>
        </p:spPr>
        <p:txBody>
          <a:bodyPr>
            <a:noAutofit/>
          </a:bodyPr>
          <a:lstStyle/>
          <a:p>
            <a:r>
              <a:rPr lang="en-US" sz="4800" dirty="0"/>
              <a:t>Researching and gathering support for the resolution</a:t>
            </a:r>
            <a:endParaRPr lang="en-CA" sz="4800" dirty="0"/>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5084132-6631-1CD2-FB52-6E8EA70772D4}"/>
              </a:ext>
            </a:extLst>
          </p:cNvPr>
          <p:cNvSpPr>
            <a:spLocks noGrp="1"/>
          </p:cNvSpPr>
          <p:nvPr>
            <p:ph idx="1"/>
          </p:nvPr>
        </p:nvSpPr>
        <p:spPr>
          <a:xfrm>
            <a:off x="536522" y="1874456"/>
            <a:ext cx="11439888" cy="4794802"/>
          </a:xfrm>
        </p:spPr>
        <p:txBody>
          <a:bodyPr>
            <a:normAutofit/>
          </a:bodyPr>
          <a:lstStyle/>
          <a:p>
            <a:pPr>
              <a:lnSpc>
                <a:spcPct val="120000"/>
              </a:lnSpc>
            </a:pPr>
            <a:r>
              <a:rPr lang="en-US" sz="2400" dirty="0"/>
              <a:t>Poll results used as a resource must reflect the most current information and meet scientific (statistical) standards. Published reviews of a poll will often help determine how accurate a poll is. </a:t>
            </a:r>
          </a:p>
          <a:p>
            <a:pPr>
              <a:lnSpc>
                <a:spcPct val="120000"/>
              </a:lnSpc>
            </a:pPr>
            <a:r>
              <a:rPr lang="en-US" sz="2400" dirty="0"/>
              <a:t>At a minimum, the published description of a poll should reveal: </a:t>
            </a:r>
          </a:p>
          <a:p>
            <a:pPr lvl="1">
              <a:lnSpc>
                <a:spcPct val="120000"/>
              </a:lnSpc>
            </a:pPr>
            <a:r>
              <a:rPr lang="en-US" sz="2000" dirty="0"/>
              <a:t>The margin of error. Generally, it should not be more than five or six points, with a “confidence level” most often at 95%. </a:t>
            </a:r>
          </a:p>
          <a:p>
            <a:pPr lvl="1">
              <a:lnSpc>
                <a:spcPct val="120000"/>
              </a:lnSpc>
            </a:pPr>
            <a:r>
              <a:rPr lang="en-US" sz="2000" dirty="0"/>
              <a:t>The questions used and any bias. </a:t>
            </a:r>
          </a:p>
          <a:p>
            <a:pPr lvl="1">
              <a:lnSpc>
                <a:spcPct val="120000"/>
              </a:lnSpc>
            </a:pPr>
            <a:r>
              <a:rPr lang="en-US" sz="2000" dirty="0"/>
              <a:t>The number and demographics of respondents (how representative it is of the population). </a:t>
            </a:r>
          </a:p>
          <a:p>
            <a:pPr lvl="1">
              <a:lnSpc>
                <a:spcPct val="120000"/>
              </a:lnSpc>
            </a:pPr>
            <a:r>
              <a:rPr lang="en-US" sz="2000" dirty="0"/>
              <a:t>The poll procedure (methodology)—whether conducted online, by telephone, etc.</a:t>
            </a:r>
          </a:p>
          <a:p>
            <a:pPr marL="0" indent="0">
              <a:lnSpc>
                <a:spcPct val="100000"/>
              </a:lnSpc>
              <a:buNone/>
            </a:pPr>
            <a:endParaRPr lang="en-CA" sz="2400" dirty="0"/>
          </a:p>
        </p:txBody>
      </p:sp>
    </p:spTree>
    <p:extLst>
      <p:ext uri="{BB962C8B-B14F-4D97-AF65-F5344CB8AC3E}">
        <p14:creationId xmlns:p14="http://schemas.microsoft.com/office/powerpoint/2010/main" val="312445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66BE90-5C9A-FA9C-B565-247B936E7962}"/>
              </a:ext>
            </a:extLst>
          </p:cNvPr>
          <p:cNvSpPr>
            <a:spLocks noGrp="1"/>
          </p:cNvSpPr>
          <p:nvPr>
            <p:ph type="title"/>
          </p:nvPr>
        </p:nvSpPr>
        <p:spPr>
          <a:xfrm>
            <a:off x="838200" y="365125"/>
            <a:ext cx="10515600" cy="1325563"/>
          </a:xfrm>
        </p:spPr>
        <p:txBody>
          <a:bodyPr>
            <a:noAutofit/>
          </a:bodyPr>
          <a:lstStyle/>
          <a:p>
            <a:r>
              <a:rPr lang="en-US" sz="4800" dirty="0"/>
              <a:t>Researching and gathering support for the resolution</a:t>
            </a:r>
            <a:endParaRPr lang="en-CA" sz="4800" dirty="0"/>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5084132-6631-1CD2-FB52-6E8EA70772D4}"/>
              </a:ext>
            </a:extLst>
          </p:cNvPr>
          <p:cNvSpPr>
            <a:spLocks noGrp="1"/>
          </p:cNvSpPr>
          <p:nvPr>
            <p:ph idx="1"/>
          </p:nvPr>
        </p:nvSpPr>
        <p:spPr>
          <a:xfrm>
            <a:off x="838200" y="1881500"/>
            <a:ext cx="11082454" cy="4846700"/>
          </a:xfrm>
        </p:spPr>
        <p:txBody>
          <a:bodyPr>
            <a:normAutofit/>
          </a:bodyPr>
          <a:lstStyle/>
          <a:p>
            <a:pPr>
              <a:lnSpc>
                <a:spcPct val="100000"/>
              </a:lnSpc>
            </a:pPr>
            <a:r>
              <a:rPr lang="en-US" sz="3000" dirty="0"/>
              <a:t>Consider using outside expertise.</a:t>
            </a:r>
          </a:p>
          <a:p>
            <a:pPr lvl="1">
              <a:lnSpc>
                <a:spcPct val="100000"/>
              </a:lnSpc>
            </a:pPr>
            <a:r>
              <a:rPr lang="en-US" sz="2600" dirty="0"/>
              <a:t>Consult members whose education and gifts of expertise can provide guidance on the topic and resources, such as those with careers as a lawyer, law enforcement officer, educator, bioethicist or health care professional.</a:t>
            </a:r>
          </a:p>
          <a:p>
            <a:pPr lvl="1">
              <a:lnSpc>
                <a:spcPct val="100000"/>
              </a:lnSpc>
            </a:pPr>
            <a:r>
              <a:rPr lang="en-US" sz="2600" dirty="0"/>
              <a:t>Consult elected parliamentarians, legislators or senators who share a common interest in the topic or can direct you to current government legislation, statistics and studies.</a:t>
            </a:r>
          </a:p>
          <a:p>
            <a:pPr lvl="1">
              <a:lnSpc>
                <a:spcPct val="100000"/>
              </a:lnSpc>
            </a:pPr>
            <a:r>
              <a:rPr lang="en-US" sz="2600" dirty="0"/>
              <a:t>Consult your spiritual advisor, clergy or other consecrated religious on topics regarding the church’s teaching. </a:t>
            </a:r>
            <a:endParaRPr lang="en-CA" sz="2600" dirty="0"/>
          </a:p>
        </p:txBody>
      </p:sp>
    </p:spTree>
    <p:extLst>
      <p:ext uri="{BB962C8B-B14F-4D97-AF65-F5344CB8AC3E}">
        <p14:creationId xmlns:p14="http://schemas.microsoft.com/office/powerpoint/2010/main" val="304902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3038167"/>
            <a:ext cx="10512552" cy="1479753"/>
          </a:xfrm>
        </p:spPr>
        <p:txBody>
          <a:bodyPr vert="horz" lIns="91440" tIns="45720" rIns="91440" bIns="45720" rtlCol="0" anchor="b">
            <a:normAutofit/>
          </a:bodyPr>
          <a:lstStyle/>
          <a:p>
            <a:r>
              <a:rPr lang="en-US" sz="6600" dirty="0"/>
              <a:t>Writing the Brief</a:t>
            </a:r>
            <a:endParaRPr lang="en-US" sz="66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354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8F44-62E7-0E71-1FE8-9CA0207D915E}"/>
              </a:ext>
            </a:extLst>
          </p:cNvPr>
          <p:cNvSpPr>
            <a:spLocks noGrp="1"/>
          </p:cNvSpPr>
          <p:nvPr>
            <p:ph type="title"/>
          </p:nvPr>
        </p:nvSpPr>
        <p:spPr>
          <a:xfrm>
            <a:off x="838200" y="365125"/>
            <a:ext cx="10515600" cy="1325563"/>
          </a:xfrm>
        </p:spPr>
        <p:txBody>
          <a:bodyPr>
            <a:normAutofit/>
          </a:bodyPr>
          <a:lstStyle/>
          <a:p>
            <a:r>
              <a:rPr lang="en-US" sz="4800" dirty="0"/>
              <a:t>Objectives of the workshop</a:t>
            </a:r>
            <a:endParaRPr lang="en-CA" sz="4800" dirty="0"/>
          </a:p>
        </p:txBody>
      </p:sp>
      <p:sp>
        <p:nvSpPr>
          <p:cNvPr id="109" name="Rectangle 108">
            <a:extLst>
              <a:ext uri="{FF2B5EF4-FFF2-40B4-BE49-F238E27FC236}">
                <a16:creationId xmlns:a16="http://schemas.microsoft.com/office/drawing/2014/main" id="{C7B97305-E151-42DC-94BA-BF01D95D3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533FA4E-9709-78AA-4AFE-763794660FBE}"/>
              </a:ext>
            </a:extLst>
          </p:cNvPr>
          <p:cNvPicPr>
            <a:picLocks noChangeAspect="1"/>
          </p:cNvPicPr>
          <p:nvPr/>
        </p:nvPicPr>
        <p:blipFill rotWithShape="1">
          <a:blip r:embed="rId3"/>
          <a:srcRect l="8394" r="12814" b="-4"/>
          <a:stretch/>
        </p:blipFill>
        <p:spPr>
          <a:xfrm>
            <a:off x="799188" y="1904281"/>
            <a:ext cx="3374810" cy="4272681"/>
          </a:xfrm>
          <a:prstGeom prst="rect">
            <a:avLst/>
          </a:prstGeom>
        </p:spPr>
      </p:pic>
      <p:sp>
        <p:nvSpPr>
          <p:cNvPr id="3" name="Content Placeholder 2">
            <a:extLst>
              <a:ext uri="{FF2B5EF4-FFF2-40B4-BE49-F238E27FC236}">
                <a16:creationId xmlns:a16="http://schemas.microsoft.com/office/drawing/2014/main" id="{F5360E7F-4A4C-5744-74A4-F2DE49A6F5F0}"/>
              </a:ext>
            </a:extLst>
          </p:cNvPr>
          <p:cNvSpPr>
            <a:spLocks noGrp="1"/>
          </p:cNvSpPr>
          <p:nvPr>
            <p:ph idx="1"/>
          </p:nvPr>
        </p:nvSpPr>
        <p:spPr>
          <a:xfrm>
            <a:off x="4659454" y="1524433"/>
            <a:ext cx="7413752" cy="5032375"/>
          </a:xfrm>
        </p:spPr>
        <p:txBody>
          <a:bodyPr>
            <a:normAutofit fontScale="92500" lnSpcReduction="10000"/>
          </a:bodyPr>
          <a:lstStyle/>
          <a:p>
            <a:pPr>
              <a:lnSpc>
                <a:spcPct val="100000"/>
              </a:lnSpc>
            </a:pPr>
            <a:r>
              <a:rPr lang="en-CA" sz="2700" dirty="0"/>
              <a:t>To provide guidelines and suggestions that will aid members in developing, writing and implementing resolutions. </a:t>
            </a:r>
          </a:p>
          <a:p>
            <a:pPr marL="0" indent="0">
              <a:lnSpc>
                <a:spcPct val="100000"/>
              </a:lnSpc>
              <a:buNone/>
            </a:pPr>
            <a:endParaRPr lang="en-CA" sz="2700" dirty="0"/>
          </a:p>
          <a:p>
            <a:pPr>
              <a:lnSpc>
                <a:spcPct val="100000"/>
              </a:lnSpc>
            </a:pPr>
            <a:r>
              <a:rPr lang="en-US" sz="2700" dirty="0"/>
              <a:t>To overview the required procedures for the development, submission and adoption of resolutions and their subsequent review and disposition by the next levels of the League. </a:t>
            </a:r>
          </a:p>
          <a:p>
            <a:pPr marL="0" indent="0">
              <a:lnSpc>
                <a:spcPct val="100000"/>
              </a:lnSpc>
              <a:buNone/>
            </a:pPr>
            <a:endParaRPr lang="en-US" sz="2700" dirty="0"/>
          </a:p>
          <a:p>
            <a:pPr>
              <a:lnSpc>
                <a:spcPct val="100000"/>
              </a:lnSpc>
            </a:pPr>
            <a:r>
              <a:rPr lang="en-CA" sz="2700" dirty="0"/>
              <a:t>To facilitate understanding of the disposition of resolutions submitted by provincial councils to the national council.  </a:t>
            </a:r>
          </a:p>
        </p:txBody>
      </p:sp>
    </p:spTree>
    <p:extLst>
      <p:ext uri="{BB962C8B-B14F-4D97-AF65-F5344CB8AC3E}">
        <p14:creationId xmlns:p14="http://schemas.microsoft.com/office/powerpoint/2010/main" val="242979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Autofit/>
          </a:bodyPr>
          <a:lstStyle/>
          <a:p>
            <a:r>
              <a:rPr lang="en-CA" sz="4800" dirty="0"/>
              <a:t>Writing the brief: organizing resource material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838200" y="1929384"/>
            <a:ext cx="10684764" cy="4649836"/>
          </a:xfrm>
        </p:spPr>
        <p:txBody>
          <a:bodyPr>
            <a:normAutofit lnSpcReduction="10000"/>
          </a:bodyPr>
          <a:lstStyle/>
          <a:p>
            <a:pPr>
              <a:lnSpc>
                <a:spcPct val="100000"/>
              </a:lnSpc>
            </a:pPr>
            <a:r>
              <a:rPr lang="en-US" dirty="0"/>
              <a:t>Organize and review all resource documents that will be used in the brief.</a:t>
            </a:r>
          </a:p>
          <a:p>
            <a:pPr lvl="1">
              <a:lnSpc>
                <a:spcPct val="100000"/>
              </a:lnSpc>
            </a:pPr>
            <a:r>
              <a:rPr lang="en-US" dirty="0"/>
              <a:t>Only use documents or parts of documents that directly support the resolution’s intent</a:t>
            </a:r>
            <a:r>
              <a:rPr lang="en-US" sz="2000" dirty="0"/>
              <a:t>. </a:t>
            </a:r>
          </a:p>
          <a:p>
            <a:pPr>
              <a:lnSpc>
                <a:spcPct val="100000"/>
              </a:lnSpc>
            </a:pPr>
            <a:r>
              <a:rPr lang="en-US" dirty="0"/>
              <a:t>All statements of fact must be supported by a credible reference.  Therefore, the method of organization of resources must make it easy to locate the information for: </a:t>
            </a:r>
          </a:p>
          <a:p>
            <a:pPr lvl="1">
              <a:lnSpc>
                <a:spcPct val="100000"/>
              </a:lnSpc>
            </a:pPr>
            <a:r>
              <a:rPr lang="en-US" dirty="0"/>
              <a:t>writing the brief</a:t>
            </a:r>
          </a:p>
          <a:p>
            <a:pPr lvl="1">
              <a:lnSpc>
                <a:spcPct val="100000"/>
              </a:lnSpc>
            </a:pPr>
            <a:r>
              <a:rPr lang="en-US" dirty="0"/>
              <a:t>inserting in-text citations within the brief (references in parenthesis)</a:t>
            </a:r>
          </a:p>
          <a:p>
            <a:pPr lvl="1">
              <a:lnSpc>
                <a:spcPct val="100000"/>
              </a:lnSpc>
            </a:pPr>
            <a:r>
              <a:rPr lang="en-US" dirty="0"/>
              <a:t>reviewing the resolution in its completed form by the resolutions subcommittee at another level of the League. </a:t>
            </a:r>
          </a:p>
          <a:p>
            <a:pPr marL="0" indent="0">
              <a:buNone/>
            </a:pPr>
            <a:endParaRPr lang="en-CA" sz="2200" dirty="0"/>
          </a:p>
        </p:txBody>
      </p:sp>
    </p:spTree>
    <p:extLst>
      <p:ext uri="{BB962C8B-B14F-4D97-AF65-F5344CB8AC3E}">
        <p14:creationId xmlns:p14="http://schemas.microsoft.com/office/powerpoint/2010/main" val="87865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Autofit/>
          </a:bodyPr>
          <a:lstStyle/>
          <a:p>
            <a:r>
              <a:rPr lang="en-CA" sz="4800" dirty="0"/>
              <a:t>Writing the brief: organizing resource material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669036" y="1897809"/>
            <a:ext cx="11340827" cy="4748096"/>
          </a:xfrm>
        </p:spPr>
        <p:txBody>
          <a:bodyPr>
            <a:normAutofit/>
          </a:bodyPr>
          <a:lstStyle/>
          <a:p>
            <a:pPr>
              <a:lnSpc>
                <a:spcPct val="100000"/>
              </a:lnSpc>
            </a:pPr>
            <a:r>
              <a:rPr lang="en-US" sz="3200" dirty="0"/>
              <a:t>Develop an outline that organizes the information from the most important to that of lesser significance, as it will guide the writing of the brief.  </a:t>
            </a:r>
          </a:p>
          <a:p>
            <a:pPr marL="0" indent="0">
              <a:lnSpc>
                <a:spcPct val="100000"/>
              </a:lnSpc>
              <a:buNone/>
            </a:pPr>
            <a:endParaRPr lang="en-US" sz="3200" dirty="0"/>
          </a:p>
          <a:p>
            <a:pPr>
              <a:lnSpc>
                <a:spcPct val="100000"/>
              </a:lnSpc>
            </a:pPr>
            <a:r>
              <a:rPr lang="en-US" sz="3200" dirty="0"/>
              <a:t>The brief will be one page consisting of concise statements of facts explaining why the resolution is necessary. </a:t>
            </a:r>
          </a:p>
          <a:p>
            <a:pPr lvl="1">
              <a:lnSpc>
                <a:spcPct val="100000"/>
              </a:lnSpc>
            </a:pPr>
            <a:r>
              <a:rPr lang="en-US" sz="3000" dirty="0"/>
              <a:t>It should be informative and persuasive of the action requested in the resolved clause(s).</a:t>
            </a:r>
          </a:p>
          <a:p>
            <a:pPr marL="0" indent="0">
              <a:lnSpc>
                <a:spcPct val="100000"/>
              </a:lnSpc>
              <a:buNone/>
            </a:pPr>
            <a:endParaRPr lang="en-US" dirty="0"/>
          </a:p>
          <a:p>
            <a:pPr marL="0" indent="0">
              <a:buNone/>
            </a:pPr>
            <a:endParaRPr lang="en-US" dirty="0"/>
          </a:p>
          <a:p>
            <a:pPr marL="0" indent="0">
              <a:buNone/>
            </a:pPr>
            <a:endParaRPr lang="en-CA" sz="2200" dirty="0"/>
          </a:p>
        </p:txBody>
      </p:sp>
    </p:spTree>
    <p:extLst>
      <p:ext uri="{BB962C8B-B14F-4D97-AF65-F5344CB8AC3E}">
        <p14:creationId xmlns:p14="http://schemas.microsoft.com/office/powerpoint/2010/main" val="356897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rmAutofit/>
          </a:bodyPr>
          <a:lstStyle/>
          <a:p>
            <a:r>
              <a:rPr lang="en-CA" sz="4800" dirty="0"/>
              <a:t>Writing the brief</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669036" y="1947672"/>
            <a:ext cx="11201400" cy="4837176"/>
          </a:xfrm>
        </p:spPr>
        <p:txBody>
          <a:bodyPr>
            <a:normAutofit/>
          </a:bodyPr>
          <a:lstStyle/>
          <a:p>
            <a:pPr>
              <a:lnSpc>
                <a:spcPct val="100000"/>
              </a:lnSpc>
            </a:pPr>
            <a:r>
              <a:rPr lang="en-US" dirty="0"/>
              <a:t>The first paragraph of the brief defines the topic in the resolved clause(s) and outlines why a specific action is desired. Only address the topic of the resolution. </a:t>
            </a:r>
          </a:p>
          <a:p>
            <a:pPr>
              <a:lnSpc>
                <a:spcPct val="100000"/>
              </a:lnSpc>
            </a:pPr>
            <a:r>
              <a:rPr lang="en-US" dirty="0"/>
              <a:t>The body of the brief should reinforce and expand on the reasons for the desired action of the resolved clause(s). Describe the most important reasons first—other less significant reasons may follow. </a:t>
            </a:r>
          </a:p>
          <a:p>
            <a:pPr marL="0" indent="0">
              <a:lnSpc>
                <a:spcPct val="100000"/>
              </a:lnSpc>
              <a:buNone/>
            </a:pPr>
            <a:endParaRPr lang="en-US" dirty="0"/>
          </a:p>
          <a:p>
            <a:pPr>
              <a:lnSpc>
                <a:spcPct val="100000"/>
              </a:lnSpc>
            </a:pPr>
            <a:r>
              <a:rPr lang="en-US" dirty="0"/>
              <a:t>The closing paragraph summarizes the topic and the validity of the concerns—it emphasizes the requested action of the resolved clause(s). </a:t>
            </a:r>
          </a:p>
          <a:p>
            <a:pPr marL="0" indent="0">
              <a:buNone/>
            </a:pPr>
            <a:endParaRPr lang="en-US" sz="2200" dirty="0"/>
          </a:p>
        </p:txBody>
      </p:sp>
    </p:spTree>
    <p:extLst>
      <p:ext uri="{BB962C8B-B14F-4D97-AF65-F5344CB8AC3E}">
        <p14:creationId xmlns:p14="http://schemas.microsoft.com/office/powerpoint/2010/main" val="137182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1115568" y="548640"/>
            <a:ext cx="10168128" cy="1179576"/>
          </a:xfrm>
        </p:spPr>
        <p:txBody>
          <a:bodyPr>
            <a:normAutofit/>
          </a:bodyPr>
          <a:lstStyle/>
          <a:p>
            <a:r>
              <a:rPr lang="en-CA" sz="4800" dirty="0"/>
              <a:t>Writing the brief: other considerations</a:t>
            </a:r>
          </a:p>
        </p:txBody>
      </p:sp>
      <p:sp>
        <p:nvSpPr>
          <p:cNvPr id="21" name="Rectangle 2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626849" y="2187002"/>
            <a:ext cx="10935885" cy="4390779"/>
          </a:xfrm>
        </p:spPr>
        <p:txBody>
          <a:bodyPr>
            <a:normAutofit fontScale="25000" lnSpcReduction="20000"/>
          </a:bodyPr>
          <a:lstStyle/>
          <a:p>
            <a:pPr marL="447675" lvl="2" indent="-269875">
              <a:lnSpc>
                <a:spcPct val="120000"/>
              </a:lnSpc>
            </a:pPr>
            <a:r>
              <a:rPr lang="en-CA" sz="11200" dirty="0">
                <a:effectLst/>
                <a:latin typeface="Calibri" panose="020F0502020204030204" pitchFamily="34" charset="0"/>
                <a:ea typeface="Calibri" panose="020F0502020204030204" pitchFamily="34" charset="0"/>
                <a:cs typeface="Times New Roman" panose="02020603050405020304" pitchFamily="18" charset="0"/>
              </a:rPr>
              <a:t>Maintain a dignified and respectful tone and do not mandate the government or organization to act.</a:t>
            </a:r>
          </a:p>
          <a:p>
            <a:pPr marL="177800" lvl="2" indent="0">
              <a:lnSpc>
                <a:spcPct val="120000"/>
              </a:lnSpc>
              <a:buNone/>
            </a:pPr>
            <a:endParaRPr lang="en-CA" sz="11200" dirty="0">
              <a:effectLst/>
              <a:latin typeface="Calibri" panose="020F0502020204030204" pitchFamily="34" charset="0"/>
              <a:ea typeface="Calibri" panose="020F0502020204030204" pitchFamily="34" charset="0"/>
              <a:cs typeface="Times New Roman" panose="02020603050405020304" pitchFamily="18" charset="0"/>
            </a:endParaRPr>
          </a:p>
          <a:p>
            <a:pPr marL="447675" lvl="2" indent="-269875">
              <a:lnSpc>
                <a:spcPct val="120000"/>
              </a:lnSpc>
            </a:pPr>
            <a:r>
              <a:rPr lang="en-CA" sz="11200" dirty="0">
                <a:effectLst/>
                <a:latin typeface="Calibri" panose="020F0502020204030204" pitchFamily="34" charset="0"/>
                <a:ea typeface="Calibri" panose="020F0502020204030204" pitchFamily="34" charset="0"/>
                <a:cs typeface="Times New Roman" panose="02020603050405020304" pitchFamily="18" charset="0"/>
              </a:rPr>
              <a:t>Keep the wording in line with the League’s </a:t>
            </a:r>
            <a:r>
              <a:rPr lang="en-CA" sz="11200" u="sng" dirty="0">
                <a:effectLst/>
                <a:latin typeface="Calibri" panose="020F0502020204030204" pitchFamily="34" charset="0"/>
                <a:ea typeface="Calibri" panose="020F0502020204030204" pitchFamily="34" charset="0"/>
                <a:cs typeface="Times New Roman" panose="02020603050405020304" pitchFamily="18" charset="0"/>
              </a:rPr>
              <a:t>non-partisan</a:t>
            </a:r>
            <a:r>
              <a:rPr lang="en-CA" sz="11200" dirty="0">
                <a:effectLst/>
                <a:latin typeface="Calibri" panose="020F0502020204030204" pitchFamily="34" charset="0"/>
                <a:ea typeface="Calibri" panose="020F0502020204030204" pitchFamily="34" charset="0"/>
                <a:cs typeface="Times New Roman" panose="02020603050405020304" pitchFamily="18" charset="0"/>
              </a:rPr>
              <a:t> stance.  </a:t>
            </a:r>
          </a:p>
          <a:p>
            <a:pPr marL="177800" lvl="2" indent="0">
              <a:lnSpc>
                <a:spcPct val="120000"/>
              </a:lnSpc>
              <a:buNone/>
            </a:pPr>
            <a:endParaRPr lang="en-CA" sz="11200" dirty="0">
              <a:effectLst/>
              <a:latin typeface="Calibri" panose="020F0502020204030204" pitchFamily="34" charset="0"/>
              <a:ea typeface="Calibri" panose="020F0502020204030204" pitchFamily="34" charset="0"/>
              <a:cs typeface="Times New Roman" panose="02020603050405020304" pitchFamily="18" charset="0"/>
            </a:endParaRPr>
          </a:p>
          <a:p>
            <a:pPr marL="447675" lvl="2" indent="-269875">
              <a:lnSpc>
                <a:spcPct val="120000"/>
              </a:lnSpc>
            </a:pPr>
            <a:r>
              <a:rPr lang="en-US" sz="11200" dirty="0">
                <a:effectLst/>
                <a:latin typeface="Calibri" panose="020F0502020204030204" pitchFamily="34" charset="0"/>
                <a:ea typeface="Calibri" panose="020F0502020204030204" pitchFamily="34" charset="0"/>
                <a:cs typeface="Times New Roman" panose="02020603050405020304" pitchFamily="18" charset="0"/>
              </a:rPr>
              <a:t>Be aware </a:t>
            </a:r>
            <a:r>
              <a:rPr lang="en-US" sz="11200" dirty="0">
                <a:latin typeface="Calibri" panose="020F0502020204030204" pitchFamily="34" charset="0"/>
                <a:ea typeface="Calibri" panose="020F0502020204030204" pitchFamily="34" charset="0"/>
                <a:cs typeface="Times New Roman" panose="02020603050405020304" pitchFamily="18" charset="0"/>
              </a:rPr>
              <a:t>of </a:t>
            </a:r>
            <a:r>
              <a:rPr lang="en-US" sz="11200" dirty="0">
                <a:effectLst/>
                <a:latin typeface="Calibri" panose="020F0502020204030204" pitchFamily="34" charset="0"/>
                <a:ea typeface="Calibri" panose="020F0502020204030204" pitchFamily="34" charset="0"/>
                <a:cs typeface="Times New Roman" panose="02020603050405020304" pitchFamily="18" charset="0"/>
              </a:rPr>
              <a:t>counterarguments or resources to the position to defend the resolved clause(s). These should not be included in the brief or works cited.</a:t>
            </a:r>
          </a:p>
          <a:p>
            <a:pPr marL="177800" lvl="2" indent="0">
              <a:lnSpc>
                <a:spcPct val="120000"/>
              </a:lnSpc>
              <a:spcAft>
                <a:spcPts val="800"/>
              </a:spcAft>
              <a:buNone/>
            </a:pPr>
            <a:endParaRPr lang="en-C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3888239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466722" y="586855"/>
            <a:ext cx="3201366" cy="3387497"/>
          </a:xfrm>
        </p:spPr>
        <p:txBody>
          <a:bodyPr anchor="b">
            <a:normAutofit/>
          </a:bodyPr>
          <a:lstStyle/>
          <a:p>
            <a:pPr algn="r"/>
            <a:r>
              <a:rPr lang="en-CA" sz="4800" dirty="0">
                <a:solidFill>
                  <a:srgbClr val="FFFFFF"/>
                </a:solidFill>
              </a:rPr>
              <a:t>Writing the brief</a:t>
            </a:r>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4810259" y="649480"/>
            <a:ext cx="6915019" cy="5546047"/>
          </a:xfrm>
        </p:spPr>
        <p:txBody>
          <a:bodyPr anchor="ctr">
            <a:normAutofit/>
          </a:bodyPr>
          <a:lstStyle/>
          <a:p>
            <a:pPr marL="0" indent="0">
              <a:lnSpc>
                <a:spcPct val="100000"/>
              </a:lnSpc>
              <a:buNone/>
            </a:pPr>
            <a:endParaRPr lang="en-US" dirty="0"/>
          </a:p>
          <a:p>
            <a:pPr marL="0" indent="0">
              <a:lnSpc>
                <a:spcPct val="100000"/>
              </a:lnSpc>
              <a:buNone/>
            </a:pPr>
            <a:r>
              <a:rPr lang="en-US" sz="3200" dirty="0"/>
              <a:t>The brief needs to: </a:t>
            </a:r>
          </a:p>
          <a:p>
            <a:pPr>
              <a:lnSpc>
                <a:spcPct val="100000"/>
              </a:lnSpc>
            </a:pPr>
            <a:r>
              <a:rPr lang="en-US" sz="3200" dirty="0"/>
              <a:t>Inform and persuade the subcommittee responsible for reviewing and vetting the resolution at another level of the League.   </a:t>
            </a:r>
          </a:p>
          <a:p>
            <a:pPr>
              <a:lnSpc>
                <a:spcPct val="100000"/>
              </a:lnSpc>
            </a:pPr>
            <a:r>
              <a:rPr lang="en-US" sz="3200" dirty="0"/>
              <a:t>Persuade accredited and voting delegates as well as the government or organization to whom the resolution is directed. </a:t>
            </a:r>
          </a:p>
          <a:p>
            <a:pPr marL="0" indent="0">
              <a:buNone/>
            </a:pPr>
            <a:endParaRPr lang="en-US" sz="2000" dirty="0"/>
          </a:p>
        </p:txBody>
      </p:sp>
    </p:spTree>
    <p:extLst>
      <p:ext uri="{BB962C8B-B14F-4D97-AF65-F5344CB8AC3E}">
        <p14:creationId xmlns:p14="http://schemas.microsoft.com/office/powerpoint/2010/main" val="1075824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1115568" y="548640"/>
            <a:ext cx="10168128" cy="1179576"/>
          </a:xfrm>
        </p:spPr>
        <p:txBody>
          <a:bodyPr>
            <a:normAutofit/>
          </a:bodyPr>
          <a:lstStyle/>
          <a:p>
            <a:r>
              <a:rPr lang="en-CA" sz="4800" dirty="0"/>
              <a:t>Writing the brief: other considerations </a:t>
            </a:r>
          </a:p>
        </p:txBody>
      </p:sp>
      <p:sp>
        <p:nvSpPr>
          <p:cNvPr id="21" name="Rectangle 2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626850" y="2187002"/>
            <a:ext cx="11095758" cy="4477388"/>
          </a:xfrm>
        </p:spPr>
        <p:txBody>
          <a:bodyPr>
            <a:normAutofit fontScale="25000" lnSpcReduction="20000"/>
          </a:bodyPr>
          <a:lstStyle/>
          <a:p>
            <a:pPr marL="447675" lvl="2" indent="-269875">
              <a:lnSpc>
                <a:spcPct val="120000"/>
              </a:lnSpc>
              <a:spcAft>
                <a:spcPts val="800"/>
              </a:spcAft>
            </a:pPr>
            <a:r>
              <a:rPr lang="en-US" sz="11200" dirty="0">
                <a:effectLst/>
                <a:ea typeface="Calibri" panose="020F0502020204030204" pitchFamily="34" charset="0"/>
                <a:cs typeface="Times New Roman" panose="02020603050405020304" pitchFamily="18" charset="0"/>
              </a:rPr>
              <a:t>Cite as much as possible—let the resources talk for you.  </a:t>
            </a:r>
          </a:p>
          <a:p>
            <a:pPr marL="447675" lvl="2" indent="-269875">
              <a:lnSpc>
                <a:spcPct val="120000"/>
              </a:lnSpc>
              <a:spcAft>
                <a:spcPts val="800"/>
              </a:spcAft>
            </a:pPr>
            <a:r>
              <a:rPr lang="en-US" sz="11200" dirty="0">
                <a:effectLst/>
                <a:ea typeface="Calibri" panose="020F0502020204030204" pitchFamily="34" charset="0"/>
                <a:cs typeface="Times New Roman" panose="02020603050405020304" pitchFamily="18" charset="0"/>
              </a:rPr>
              <a:t>Use quotation marks for exact quotes to avoid plagiarism.</a:t>
            </a:r>
          </a:p>
          <a:p>
            <a:pPr marL="447675" lvl="2" indent="-269875">
              <a:lnSpc>
                <a:spcPct val="120000"/>
              </a:lnSpc>
              <a:spcAft>
                <a:spcPts val="800"/>
              </a:spcAft>
            </a:pPr>
            <a:r>
              <a:rPr lang="en-US" sz="11200" dirty="0"/>
              <a:t>Summary statements and logical conclusions of the evidence may be   used.</a:t>
            </a:r>
          </a:p>
          <a:p>
            <a:pPr marL="447675" lvl="2" indent="-269875">
              <a:lnSpc>
                <a:spcPct val="120000"/>
              </a:lnSpc>
              <a:spcAft>
                <a:spcPts val="800"/>
              </a:spcAft>
            </a:pPr>
            <a:r>
              <a:rPr lang="en-US" sz="11200" dirty="0">
                <a:effectLst/>
                <a:ea typeface="Calibri" panose="020F0502020204030204" pitchFamily="34" charset="0"/>
                <a:cs typeface="Times New Roman" panose="02020603050405020304" pitchFamily="18" charset="0"/>
              </a:rPr>
              <a:t>Ensure </a:t>
            </a:r>
            <a:r>
              <a:rPr lang="en-US" sz="11200" u="sng" dirty="0">
                <a:effectLst/>
                <a:ea typeface="Calibri" panose="020F0502020204030204" pitchFamily="34" charset="0"/>
                <a:cs typeface="Times New Roman" panose="02020603050405020304" pitchFamily="18" charset="0"/>
              </a:rPr>
              <a:t>spelling, grammar and format of the text </a:t>
            </a:r>
            <a:r>
              <a:rPr lang="en-US" sz="11200" dirty="0">
                <a:effectLst/>
                <a:ea typeface="Calibri" panose="020F0502020204030204" pitchFamily="34" charset="0"/>
                <a:cs typeface="Times New Roman" panose="02020603050405020304" pitchFamily="18" charset="0"/>
              </a:rPr>
              <a:t>is correct according to League’s “Style Guide.” </a:t>
            </a:r>
          </a:p>
          <a:p>
            <a:pPr marL="177800" lvl="2" indent="0">
              <a:lnSpc>
                <a:spcPct val="120000"/>
              </a:lnSpc>
              <a:spcAft>
                <a:spcPts val="800"/>
              </a:spcAft>
              <a:buNone/>
            </a:pPr>
            <a:r>
              <a:rPr lang="en-US" sz="11200" dirty="0">
                <a:effectLst/>
                <a:ea typeface="Calibri" panose="020F0502020204030204" pitchFamily="34" charset="0"/>
                <a:cs typeface="Times New Roman" panose="02020603050405020304" pitchFamily="18" charset="0"/>
              </a:rPr>
              <a:t> </a:t>
            </a:r>
          </a:p>
          <a:p>
            <a:pPr marL="541338" lvl="2" indent="-363538">
              <a:lnSpc>
                <a:spcPct val="120000"/>
              </a:lnSpc>
              <a:spcAft>
                <a:spcPts val="800"/>
              </a:spcAft>
              <a:buFont typeface="Wingdings" panose="05000000000000000000" pitchFamily="2" charset="2"/>
              <a:buChar char=""/>
            </a:pPr>
            <a:endParaRPr lang="en-CA" sz="8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1986843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1702904" y="221232"/>
            <a:ext cx="8786192" cy="1325563"/>
          </a:xfrm>
        </p:spPr>
        <p:txBody>
          <a:bodyPr>
            <a:noAutofit/>
          </a:bodyPr>
          <a:lstStyle/>
          <a:p>
            <a:pPr algn="ctr"/>
            <a:r>
              <a:rPr lang="en-CA" sz="4800" dirty="0"/>
              <a:t>Writing the brief: in-text citations</a:t>
            </a:r>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4294967295"/>
          </p:nvPr>
        </p:nvSpPr>
        <p:spPr>
          <a:xfrm>
            <a:off x="0" y="1825625"/>
            <a:ext cx="10515600" cy="4351338"/>
          </a:xfrm>
        </p:spPr>
        <p:txBody>
          <a:bodyPr>
            <a:normAutofit/>
          </a:bodyPr>
          <a:lstStyle/>
          <a:p>
            <a:pPr marL="177800" lvl="2" indent="0">
              <a:lnSpc>
                <a:spcPct val="120000"/>
              </a:lnSpc>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77800" lvl="2" indent="0">
              <a:lnSpc>
                <a:spcPct val="120000"/>
              </a:lnSpc>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47675" lvl="2" indent="-269875">
              <a:lnSpc>
                <a:spcPct val="120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77800" lvl="2" indent="0">
              <a:lnSpc>
                <a:spcPct val="120000"/>
              </a:lnSpc>
              <a:spcAft>
                <a:spcPts val="800"/>
              </a:spcAft>
              <a:buNone/>
            </a:pPr>
            <a:endParaRPr lang="en-CA" sz="8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
        <p:nvSpPr>
          <p:cNvPr id="6" name="Text Placeholder 5">
            <a:extLst>
              <a:ext uri="{FF2B5EF4-FFF2-40B4-BE49-F238E27FC236}">
                <a16:creationId xmlns:a16="http://schemas.microsoft.com/office/drawing/2014/main" id="{81CFEFCD-65EB-142B-4997-0666D9ECE214}"/>
              </a:ext>
            </a:extLst>
          </p:cNvPr>
          <p:cNvSpPr>
            <a:spLocks noGrp="1"/>
          </p:cNvSpPr>
          <p:nvPr>
            <p:ph type="body" sz="half" idx="4294967295"/>
          </p:nvPr>
        </p:nvSpPr>
        <p:spPr>
          <a:xfrm>
            <a:off x="0" y="1152525"/>
            <a:ext cx="11314113" cy="3316288"/>
          </a:xfrm>
        </p:spPr>
        <p:txBody>
          <a:bodyPr>
            <a:normAutofit/>
          </a:bodyPr>
          <a:lstStyle/>
          <a:p>
            <a:pPr>
              <a:lnSpc>
                <a:spcPct val="100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pic>
        <p:nvPicPr>
          <p:cNvPr id="7" name="Picture 6">
            <a:extLst>
              <a:ext uri="{FF2B5EF4-FFF2-40B4-BE49-F238E27FC236}">
                <a16:creationId xmlns:a16="http://schemas.microsoft.com/office/drawing/2014/main" id="{45670727-6678-7988-D3A3-0EE5F315BD7A}"/>
              </a:ext>
            </a:extLst>
          </p:cNvPr>
          <p:cNvPicPr>
            <a:picLocks noChangeAspect="1"/>
          </p:cNvPicPr>
          <p:nvPr/>
        </p:nvPicPr>
        <p:blipFill>
          <a:blip r:embed="rId3"/>
          <a:stretch>
            <a:fillRect/>
          </a:stretch>
        </p:blipFill>
        <p:spPr>
          <a:xfrm>
            <a:off x="1676400" y="4942162"/>
            <a:ext cx="2690082" cy="121053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FC2CD1C-0A62-4230-29D9-6060005314CC}"/>
              </a:ext>
            </a:extLst>
          </p:cNvPr>
          <p:cNvPicPr>
            <a:picLocks noChangeAspect="1"/>
          </p:cNvPicPr>
          <p:nvPr/>
        </p:nvPicPr>
        <p:blipFill rotWithShape="1">
          <a:blip r:embed="rId4"/>
          <a:srcRect r="24164" b="57490"/>
          <a:stretch/>
        </p:blipFill>
        <p:spPr>
          <a:xfrm>
            <a:off x="5798048" y="1667666"/>
            <a:ext cx="6128173" cy="2436815"/>
          </a:xfrm>
          <a:prstGeom prst="rect">
            <a:avLst/>
          </a:prstGeom>
        </p:spPr>
      </p:pic>
      <p:sp>
        <p:nvSpPr>
          <p:cNvPr id="5" name="TextBox 4">
            <a:extLst>
              <a:ext uri="{FF2B5EF4-FFF2-40B4-BE49-F238E27FC236}">
                <a16:creationId xmlns:a16="http://schemas.microsoft.com/office/drawing/2014/main" id="{6CF6DE10-2C24-4AF7-78D0-23067604DD09}"/>
              </a:ext>
            </a:extLst>
          </p:cNvPr>
          <p:cNvSpPr txBox="1"/>
          <p:nvPr/>
        </p:nvSpPr>
        <p:spPr>
          <a:xfrm>
            <a:off x="1730477" y="5706268"/>
            <a:ext cx="1533833" cy="773190"/>
          </a:xfrm>
          <a:prstGeom prst="rect">
            <a:avLst/>
          </a:prstGeom>
          <a:noFill/>
        </p:spPr>
        <p:txBody>
          <a:bodyPr wrap="square" rtlCol="0">
            <a:spAutoFit/>
          </a:bodyPr>
          <a:lstStyle/>
          <a:p>
            <a:endParaRPr lang="en-CA" dirty="0"/>
          </a:p>
        </p:txBody>
      </p:sp>
      <p:sp>
        <p:nvSpPr>
          <p:cNvPr id="8" name="TextBox 7">
            <a:extLst>
              <a:ext uri="{FF2B5EF4-FFF2-40B4-BE49-F238E27FC236}">
                <a16:creationId xmlns:a16="http://schemas.microsoft.com/office/drawing/2014/main" id="{92C58213-09B4-2FDE-340C-9A4096431B0B}"/>
              </a:ext>
            </a:extLst>
          </p:cNvPr>
          <p:cNvSpPr txBox="1"/>
          <p:nvPr/>
        </p:nvSpPr>
        <p:spPr>
          <a:xfrm>
            <a:off x="4663959" y="4952368"/>
            <a:ext cx="6590264" cy="830997"/>
          </a:xfrm>
          <a:prstGeom prst="rect">
            <a:avLst/>
          </a:prstGeom>
          <a:noFill/>
        </p:spPr>
        <p:txBody>
          <a:bodyPr wrap="square" rtlCol="0">
            <a:spAutoFit/>
          </a:bodyPr>
          <a:lstStyle/>
          <a:p>
            <a:pPr>
              <a:lnSpc>
                <a:spcPct val="100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in-text citations and quotations in the brief must be highlighted and flagged in the resource file. </a:t>
            </a:r>
          </a:p>
        </p:txBody>
      </p:sp>
      <p:sp>
        <p:nvSpPr>
          <p:cNvPr id="9" name="TextBox 8">
            <a:extLst>
              <a:ext uri="{FF2B5EF4-FFF2-40B4-BE49-F238E27FC236}">
                <a16:creationId xmlns:a16="http://schemas.microsoft.com/office/drawing/2014/main" id="{BBCF0345-FFC9-2B20-9F29-A959A018AB76}"/>
              </a:ext>
            </a:extLst>
          </p:cNvPr>
          <p:cNvSpPr txBox="1"/>
          <p:nvPr/>
        </p:nvSpPr>
        <p:spPr>
          <a:xfrm>
            <a:off x="612108" y="1841173"/>
            <a:ext cx="5304403" cy="1938992"/>
          </a:xfrm>
          <a:prstGeom prst="rect">
            <a:avLst/>
          </a:prstGeom>
          <a:noFill/>
        </p:spPr>
        <p:txBody>
          <a:bodyPr wrap="square" rtlCol="0">
            <a:spAutoFit/>
          </a:bodyPr>
          <a:lstStyle/>
          <a:p>
            <a:pPr>
              <a:lnSpc>
                <a:spcPct val="100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Insert in-text citations after each fact or statement obtained from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reference material </a:t>
            </a:r>
            <a:r>
              <a:rPr lang="en-US" sz="2400" dirty="0">
                <a:effectLst/>
                <a:latin typeface="Calibri" panose="020F0502020204030204" pitchFamily="34" charset="0"/>
                <a:ea typeface="Calibri" panose="020F0502020204030204" pitchFamily="34" charset="0"/>
                <a:cs typeface="Times New Roman" panose="02020603050405020304" pitchFamily="18" charset="0"/>
              </a:rPr>
              <a:t>using the most </a:t>
            </a:r>
            <a:r>
              <a:rPr lang="en-US" sz="2400" dirty="0">
                <a:latin typeface="Calibri" panose="020F0502020204030204" pitchFamily="34" charset="0"/>
                <a:ea typeface="Calibri" panose="020F0502020204030204" pitchFamily="34" charset="0"/>
                <a:cs typeface="Times New Roman" panose="02020603050405020304" pitchFamily="18" charset="0"/>
              </a:rPr>
              <a:t>current version of </a:t>
            </a:r>
            <a:r>
              <a:rPr lang="en-US" sz="2400" dirty="0">
                <a:effectLst/>
                <a:latin typeface="Calibri" panose="020F0502020204030204" pitchFamily="34" charset="0"/>
                <a:ea typeface="Calibri" panose="020F0502020204030204" pitchFamily="34" charset="0"/>
                <a:cs typeface="Times New Roman" panose="02020603050405020304" pitchFamily="18" charset="0"/>
              </a:rPr>
              <a:t>Modern Language Association (MLA) format. </a:t>
            </a:r>
          </a:p>
        </p:txBody>
      </p:sp>
    </p:spTree>
    <p:extLst>
      <p:ext uri="{BB962C8B-B14F-4D97-AF65-F5344CB8AC3E}">
        <p14:creationId xmlns:p14="http://schemas.microsoft.com/office/powerpoint/2010/main" val="4139833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3038167"/>
            <a:ext cx="10512552" cy="1479753"/>
          </a:xfrm>
        </p:spPr>
        <p:txBody>
          <a:bodyPr vert="horz" lIns="91440" tIns="45720" rIns="91440" bIns="45720" rtlCol="0" anchor="b">
            <a:normAutofit/>
          </a:bodyPr>
          <a:lstStyle/>
          <a:p>
            <a:r>
              <a:rPr lang="en-US" sz="6600" dirty="0"/>
              <a:t>Works Cited </a:t>
            </a:r>
            <a:r>
              <a:rPr lang="en-US" sz="5400" dirty="0"/>
              <a:t>(Reference List)</a:t>
            </a:r>
            <a:endParaRPr lang="en-US" sz="54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812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rmAutofit/>
          </a:bodyPr>
          <a:lstStyle/>
          <a:p>
            <a:r>
              <a:rPr lang="en-US" sz="4800" dirty="0"/>
              <a:t>Works cited list</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838200" y="2055813"/>
            <a:ext cx="11082454" cy="4599432"/>
          </a:xfrm>
        </p:spPr>
        <p:txBody>
          <a:bodyPr>
            <a:normAutofit/>
          </a:bodyPr>
          <a:lstStyle/>
          <a:p>
            <a:pPr>
              <a:lnSpc>
                <a:spcPct val="100000"/>
              </a:lnSpc>
            </a:pPr>
            <a:r>
              <a:rPr lang="en-US" dirty="0"/>
              <a:t>A works cited list consists of direct references cited as in-text citations in the brief.</a:t>
            </a:r>
          </a:p>
          <a:p>
            <a:pPr>
              <a:lnSpc>
                <a:spcPct val="100000"/>
              </a:lnSpc>
            </a:pPr>
            <a:r>
              <a:rPr lang="en-US" dirty="0"/>
              <a:t>Resources must originate from a minimum of three reliable sources. </a:t>
            </a:r>
          </a:p>
          <a:p>
            <a:pPr>
              <a:lnSpc>
                <a:spcPct val="100000"/>
              </a:lnSpc>
            </a:pPr>
            <a:r>
              <a:rPr lang="en-US" dirty="0"/>
              <a:t>Use URLs/hyperlinks to enable direct sourcing of the citation by the resolutions subcommittee (where possible). </a:t>
            </a:r>
          </a:p>
          <a:p>
            <a:pPr>
              <a:lnSpc>
                <a:spcPct val="100000"/>
              </a:lnSpc>
            </a:pPr>
            <a:r>
              <a:rPr lang="en-US" dirty="0"/>
              <a:t>Resources related to the topic but not cited in the brief shall not be included in the works cited list. Therefore, do not submit a list of these resources.   </a:t>
            </a:r>
          </a:p>
          <a:p>
            <a:pPr marL="0" indent="0">
              <a:lnSpc>
                <a:spcPct val="100000"/>
              </a:lnSpc>
              <a:buNone/>
            </a:pPr>
            <a:endParaRPr lang="en-US" sz="2400" dirty="0"/>
          </a:p>
          <a:p>
            <a:pPr marL="0" indent="0">
              <a:lnSpc>
                <a:spcPct val="100000"/>
              </a:lnSpc>
              <a:buNone/>
            </a:pPr>
            <a:endParaRPr lang="en-US" sz="2200" dirty="0"/>
          </a:p>
        </p:txBody>
      </p:sp>
    </p:spTree>
    <p:extLst>
      <p:ext uri="{BB962C8B-B14F-4D97-AF65-F5344CB8AC3E}">
        <p14:creationId xmlns:p14="http://schemas.microsoft.com/office/powerpoint/2010/main" val="1560991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649347" y="492924"/>
            <a:ext cx="3505495" cy="924232"/>
          </a:xfrm>
        </p:spPr>
        <p:txBody>
          <a:bodyPr>
            <a:normAutofit/>
          </a:bodyPr>
          <a:lstStyle/>
          <a:p>
            <a:r>
              <a:rPr lang="en-US" sz="4800" dirty="0"/>
              <a:t>Works cited</a:t>
            </a:r>
            <a:endParaRPr lang="en-CA" sz="4800"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206476" y="1818968"/>
            <a:ext cx="4172483" cy="4845992"/>
          </a:xfrm>
        </p:spPr>
        <p:txBody>
          <a:bodyPr>
            <a:normAutofit/>
          </a:bodyPr>
          <a:lstStyle/>
          <a:p>
            <a:pPr>
              <a:lnSpc>
                <a:spcPct val="110000"/>
              </a:lnSpc>
            </a:pPr>
            <a:r>
              <a:rPr lang="en-US" sz="2400" dirty="0"/>
              <a:t>Create a citation list in MLA format using all available information regarding the identification and location of the resource.  </a:t>
            </a:r>
          </a:p>
          <a:p>
            <a:pPr>
              <a:lnSpc>
                <a:spcPct val="110000"/>
              </a:lnSpc>
            </a:pPr>
            <a:r>
              <a:rPr lang="en-US" sz="2400" dirty="0"/>
              <a:t>List works cited on a separate page in alphabetical order by last name of an author, title of publication or organization. See MLA formatting sites for examples.</a:t>
            </a:r>
          </a:p>
          <a:p>
            <a:pPr marL="0" indent="0">
              <a:buNone/>
            </a:pPr>
            <a:endParaRPr lang="en-US" sz="1700" dirty="0"/>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7EFC43-6409-D573-46EE-71F90E40708D}"/>
              </a:ext>
            </a:extLst>
          </p:cNvPr>
          <p:cNvPicPr>
            <a:picLocks noChangeAspect="1"/>
          </p:cNvPicPr>
          <p:nvPr/>
        </p:nvPicPr>
        <p:blipFill>
          <a:blip r:embed="rId3"/>
          <a:stretch>
            <a:fillRect/>
          </a:stretch>
        </p:blipFill>
        <p:spPr>
          <a:xfrm>
            <a:off x="5215092" y="955040"/>
            <a:ext cx="6365618" cy="4917440"/>
          </a:xfrm>
          <a:prstGeom prst="rect">
            <a:avLst/>
          </a:prstGeom>
          <a:effectLst/>
        </p:spPr>
      </p:pic>
    </p:spTree>
    <p:extLst>
      <p:ext uri="{BB962C8B-B14F-4D97-AF65-F5344CB8AC3E}">
        <p14:creationId xmlns:p14="http://schemas.microsoft.com/office/powerpoint/2010/main" val="10007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3038167"/>
            <a:ext cx="10512552" cy="1479753"/>
          </a:xfrm>
        </p:spPr>
        <p:txBody>
          <a:bodyPr vert="horz" lIns="91440" tIns="45720" rIns="91440" bIns="45720" rtlCol="0" anchor="b">
            <a:normAutofit/>
          </a:bodyPr>
          <a:lstStyle/>
          <a:p>
            <a:r>
              <a:rPr lang="en-US" sz="6600" kern="1200" dirty="0">
                <a:solidFill>
                  <a:schemeClr val="tx1"/>
                </a:solidFill>
                <a:latin typeface="+mj-lt"/>
                <a:ea typeface="+mj-ea"/>
                <a:cs typeface="+mj-cs"/>
              </a:rPr>
              <a:t>Getting Started </a:t>
            </a: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143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675861" y="487897"/>
            <a:ext cx="5021543" cy="827900"/>
          </a:xfrm>
        </p:spPr>
        <p:txBody>
          <a:bodyPr anchor="b">
            <a:noAutofit/>
          </a:bodyPr>
          <a:lstStyle/>
          <a:p>
            <a:pPr algn="ctr"/>
            <a:r>
              <a:rPr lang="en-US" sz="4800" dirty="0"/>
              <a:t>Works cited</a:t>
            </a:r>
            <a:endParaRPr lang="en-CA" sz="4800"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287457" y="1449686"/>
            <a:ext cx="5753251" cy="5185290"/>
          </a:xfrm>
        </p:spPr>
        <p:txBody>
          <a:bodyPr>
            <a:normAutofit lnSpcReduction="10000"/>
          </a:bodyPr>
          <a:lstStyle/>
          <a:p>
            <a:pPr>
              <a:lnSpc>
                <a:spcPct val="110000"/>
              </a:lnSpc>
            </a:pPr>
            <a:r>
              <a:rPr lang="en-US" dirty="0"/>
              <a:t>Assign sequential numbering to the alphabetically-organized works cited list to enable index tabbing for the review committee and for ease of locating information.   </a:t>
            </a:r>
          </a:p>
          <a:p>
            <a:pPr>
              <a:lnSpc>
                <a:spcPct val="110000"/>
              </a:lnSpc>
            </a:pPr>
            <a:r>
              <a:rPr lang="en-US" dirty="0"/>
              <a:t>Organize a file of all resource material in the same alphabetical order as in the works cited list.  </a:t>
            </a:r>
          </a:p>
          <a:p>
            <a:pPr>
              <a:lnSpc>
                <a:spcPct val="110000"/>
              </a:lnSpc>
            </a:pPr>
            <a:r>
              <a:rPr lang="en-US" dirty="0"/>
              <a:t>Number each index divider tab to correspond to the works cited list numbering.</a:t>
            </a:r>
          </a:p>
          <a:p>
            <a:pPr marL="0" indent="0">
              <a:buNone/>
            </a:pPr>
            <a:endParaRPr lang="en-US" sz="2000" dirty="0"/>
          </a:p>
        </p:txBody>
      </p:sp>
      <p:cxnSp>
        <p:nvCxnSpPr>
          <p:cNvPr id="15" name="Straight Connector 14">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CBCED2A-43ED-9FE2-B0AF-4FF879C2326A}"/>
              </a:ext>
            </a:extLst>
          </p:cNvPr>
          <p:cNvPicPr>
            <a:picLocks noChangeAspect="1"/>
          </p:cNvPicPr>
          <p:nvPr/>
        </p:nvPicPr>
        <p:blipFill rotWithShape="1">
          <a:blip r:embed="rId3"/>
          <a:srcRect t="23288" r="-3" b="23013"/>
          <a:stretch/>
        </p:blipFill>
        <p:spPr>
          <a:xfrm>
            <a:off x="7382625" y="4224425"/>
            <a:ext cx="3467466" cy="2097973"/>
          </a:xfrm>
          <a:prstGeom prst="rect">
            <a:avLst/>
          </a:prstGeom>
        </p:spPr>
      </p:pic>
      <p:pic>
        <p:nvPicPr>
          <p:cNvPr id="5" name="Picture 4">
            <a:extLst>
              <a:ext uri="{FF2B5EF4-FFF2-40B4-BE49-F238E27FC236}">
                <a16:creationId xmlns:a16="http://schemas.microsoft.com/office/drawing/2014/main" id="{5E2D49B1-653C-C80B-E9F2-B5FD819E82E1}"/>
              </a:ext>
            </a:extLst>
          </p:cNvPr>
          <p:cNvPicPr>
            <a:picLocks noChangeAspect="1"/>
          </p:cNvPicPr>
          <p:nvPr/>
        </p:nvPicPr>
        <p:blipFill>
          <a:blip r:embed="rId4"/>
          <a:stretch>
            <a:fillRect/>
          </a:stretch>
        </p:blipFill>
        <p:spPr>
          <a:xfrm>
            <a:off x="6494597" y="901847"/>
            <a:ext cx="5522569" cy="2922432"/>
          </a:xfrm>
          <a:prstGeom prst="rect">
            <a:avLst/>
          </a:prstGeom>
        </p:spPr>
      </p:pic>
    </p:spTree>
    <p:extLst>
      <p:ext uri="{BB962C8B-B14F-4D97-AF65-F5344CB8AC3E}">
        <p14:creationId xmlns:p14="http://schemas.microsoft.com/office/powerpoint/2010/main" val="640486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3038167"/>
            <a:ext cx="10512552" cy="1479753"/>
          </a:xfrm>
        </p:spPr>
        <p:txBody>
          <a:bodyPr vert="horz" lIns="91440" tIns="45720" rIns="91440" bIns="45720" rtlCol="0" anchor="b">
            <a:normAutofit/>
          </a:bodyPr>
          <a:lstStyle/>
          <a:p>
            <a:r>
              <a:rPr lang="en-US" sz="6600" dirty="0"/>
              <a:t>Action Plan</a:t>
            </a:r>
            <a:endParaRPr lang="en-US" sz="54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5262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596348" y="182775"/>
            <a:ext cx="10952183" cy="1087225"/>
          </a:xfrm>
        </p:spPr>
        <p:txBody>
          <a:bodyPr>
            <a:normAutofit/>
          </a:bodyPr>
          <a:lstStyle/>
          <a:p>
            <a:r>
              <a:rPr lang="en-CA" sz="4800" dirty="0"/>
              <a:t>Action plan</a:t>
            </a:r>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267168" y="2129138"/>
            <a:ext cx="5695617" cy="2998781"/>
          </a:xfrm>
        </p:spPr>
        <p:txBody>
          <a:bodyPr>
            <a:normAutofit/>
          </a:bodyPr>
          <a:lstStyle/>
          <a:p>
            <a:pPr>
              <a:lnSpc>
                <a:spcPct val="100000"/>
              </a:lnSpc>
            </a:pPr>
            <a:r>
              <a:rPr lang="en-US" dirty="0"/>
              <a:t>Develop suggestions for action by members regarding the objective of the resolution.   </a:t>
            </a:r>
          </a:p>
          <a:p>
            <a:pPr>
              <a:lnSpc>
                <a:spcPct val="100000"/>
              </a:lnSpc>
            </a:pPr>
            <a:r>
              <a:rPr lang="en-US" dirty="0"/>
              <a:t>View the more current national resolutions on the League website for examples of action plans</a:t>
            </a:r>
            <a:r>
              <a:rPr lang="en-US" sz="2000" dirty="0"/>
              <a:t>. </a:t>
            </a:r>
          </a:p>
        </p:txBody>
      </p:sp>
      <p:pic>
        <p:nvPicPr>
          <p:cNvPr id="5" name="Picture 4">
            <a:extLst>
              <a:ext uri="{FF2B5EF4-FFF2-40B4-BE49-F238E27FC236}">
                <a16:creationId xmlns:a16="http://schemas.microsoft.com/office/drawing/2014/main" id="{8767E4BD-89E3-89F7-3CB0-BBB3ABEBA988}"/>
              </a:ext>
            </a:extLst>
          </p:cNvPr>
          <p:cNvPicPr>
            <a:picLocks noChangeAspect="1"/>
          </p:cNvPicPr>
          <p:nvPr/>
        </p:nvPicPr>
        <p:blipFill>
          <a:blip r:embed="rId3"/>
          <a:stretch>
            <a:fillRect/>
          </a:stretch>
        </p:blipFill>
        <p:spPr>
          <a:xfrm>
            <a:off x="6217365" y="2025445"/>
            <a:ext cx="5331167" cy="2998781"/>
          </a:xfrm>
          <a:prstGeom prst="rect">
            <a:avLst/>
          </a:prstGeom>
        </p:spPr>
      </p:pic>
    </p:spTree>
    <p:extLst>
      <p:ext uri="{BB962C8B-B14F-4D97-AF65-F5344CB8AC3E}">
        <p14:creationId xmlns:p14="http://schemas.microsoft.com/office/powerpoint/2010/main" val="3760612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dirty="0"/>
              <a:t>Final Steps</a:t>
            </a:r>
            <a:endParaRPr lang="en-US" sz="66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803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435078" y="146848"/>
            <a:ext cx="7814400" cy="1042856"/>
          </a:xfrm>
        </p:spPr>
        <p:txBody>
          <a:bodyPr>
            <a:normAutofit/>
          </a:bodyPr>
          <a:lstStyle/>
          <a:p>
            <a:r>
              <a:rPr lang="en-CA" sz="4800" dirty="0"/>
              <a:t>Final steps</a:t>
            </a:r>
          </a:p>
        </p:txBody>
      </p:sp>
      <p:sp>
        <p:nvSpPr>
          <p:cNvPr id="9" name="Content Placeholder 8">
            <a:extLst>
              <a:ext uri="{FF2B5EF4-FFF2-40B4-BE49-F238E27FC236}">
                <a16:creationId xmlns:a16="http://schemas.microsoft.com/office/drawing/2014/main" id="{90DEEE8E-594B-D716-54FA-357C220DCAEA}"/>
              </a:ext>
            </a:extLst>
          </p:cNvPr>
          <p:cNvSpPr>
            <a:spLocks noGrp="1"/>
          </p:cNvSpPr>
          <p:nvPr>
            <p:ph idx="1"/>
          </p:nvPr>
        </p:nvSpPr>
        <p:spPr>
          <a:xfrm>
            <a:off x="435078" y="1327356"/>
            <a:ext cx="10949513" cy="5152101"/>
          </a:xfrm>
        </p:spPr>
        <p:txBody>
          <a:bodyPr>
            <a:normAutofit/>
          </a:bodyPr>
          <a:lstStyle/>
          <a:p>
            <a:pPr>
              <a:lnSpc>
                <a:spcPct val="100000"/>
              </a:lnSpc>
            </a:pPr>
            <a:r>
              <a:rPr lang="en-US" sz="3600" dirty="0">
                <a:effectLst/>
                <a:ea typeface="Calibri" panose="020F0502020204030204" pitchFamily="34" charset="0"/>
                <a:cs typeface="Times New Roman" panose="02020603050405020304" pitchFamily="18" charset="0"/>
              </a:rPr>
              <a:t>Title the resolution</a:t>
            </a:r>
          </a:p>
          <a:p>
            <a:pPr lvl="1">
              <a:lnSpc>
                <a:spcPct val="100000"/>
              </a:lnSpc>
            </a:pPr>
            <a:r>
              <a:rPr lang="en-US" sz="2800" dirty="0">
                <a:effectLst/>
                <a:ea typeface="Calibri" panose="020F0502020204030204" pitchFamily="34" charset="0"/>
                <a:cs typeface="Times New Roman" panose="02020603050405020304" pitchFamily="18" charset="0"/>
              </a:rPr>
              <a:t>Capture the topic and intent of the resolution using keywords from the resolved clause(s) to create the title.  </a:t>
            </a:r>
          </a:p>
          <a:p>
            <a:pPr lvl="1">
              <a:lnSpc>
                <a:spcPct val="100000"/>
              </a:lnSpc>
            </a:pPr>
            <a:r>
              <a:rPr lang="en-US" sz="2800" dirty="0">
                <a:effectLst/>
                <a:ea typeface="Calibri" panose="020F0502020204030204" pitchFamily="34" charset="0"/>
                <a:cs typeface="Times New Roman" panose="02020603050405020304" pitchFamily="18" charset="0"/>
              </a:rPr>
              <a:t>Keep it brief.</a:t>
            </a:r>
          </a:p>
          <a:p>
            <a:pPr marL="457200" lvl="1" indent="0">
              <a:lnSpc>
                <a:spcPct val="100000"/>
              </a:lnSpc>
              <a:buNone/>
            </a:pPr>
            <a:endParaRPr lang="en-US" dirty="0">
              <a:effectLst/>
              <a:ea typeface="Calibri" panose="020F0502020204030204" pitchFamily="34" charset="0"/>
              <a:cs typeface="Times New Roman" panose="02020603050405020304" pitchFamily="18" charset="0"/>
            </a:endParaRPr>
          </a:p>
          <a:p>
            <a:pPr>
              <a:lnSpc>
                <a:spcPct val="100000"/>
              </a:lnSpc>
            </a:pPr>
            <a:r>
              <a:rPr lang="en-CA" sz="3200" dirty="0"/>
              <a:t>Ensure</a:t>
            </a:r>
          </a:p>
          <a:p>
            <a:pPr lvl="1">
              <a:lnSpc>
                <a:spcPct val="100000"/>
              </a:lnSpc>
            </a:pPr>
            <a:r>
              <a:rPr lang="en-CA" sz="2800" dirty="0"/>
              <a:t>The text of the brief conforms to the League’s “Style Guide.”</a:t>
            </a:r>
            <a:r>
              <a:rPr lang="en-CA" sz="2800" i="1" dirty="0"/>
              <a:t> </a:t>
            </a:r>
          </a:p>
          <a:p>
            <a:pPr lvl="1">
              <a:lnSpc>
                <a:spcPct val="100000"/>
              </a:lnSpc>
            </a:pPr>
            <a:r>
              <a:rPr lang="en-CA" sz="2800" dirty="0"/>
              <a:t>All references used for in-text citations and in the works cited list follow the most current MLA citation format.</a:t>
            </a:r>
            <a:r>
              <a:rPr lang="en-CA" sz="2800" dirty="0">
                <a:solidFill>
                  <a:schemeClr val="bg1"/>
                </a:solidFill>
              </a:rPr>
              <a:t>. </a:t>
            </a:r>
          </a:p>
          <a:p>
            <a:pPr>
              <a:lnSpc>
                <a:spcPct val="110000"/>
              </a:lnSpc>
            </a:pPr>
            <a:endParaRPr lang="en-US" dirty="0">
              <a:effectLst/>
              <a:ea typeface="Calibri" panose="020F0502020204030204" pitchFamily="34" charset="0"/>
              <a:cs typeface="Times New Roman" panose="02020603050405020304" pitchFamily="18" charset="0"/>
            </a:endParaRPr>
          </a:p>
          <a:p>
            <a:pPr marL="457200" lvl="1" indent="0">
              <a:lnSpc>
                <a:spcPct val="110000"/>
              </a:lnSpc>
              <a:buNone/>
            </a:pPr>
            <a:endParaRPr lang="en-US" dirty="0">
              <a:effectLs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13657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649347" y="210435"/>
            <a:ext cx="3505495" cy="1013802"/>
          </a:xfrm>
        </p:spPr>
        <p:txBody>
          <a:bodyPr>
            <a:normAutofit/>
          </a:bodyPr>
          <a:lstStyle/>
          <a:p>
            <a:r>
              <a:rPr lang="en-CA" dirty="0"/>
              <a:t>Final steps</a:t>
            </a:r>
          </a:p>
        </p:txBody>
      </p:sp>
      <p:sp>
        <p:nvSpPr>
          <p:cNvPr id="9" name="Content Placeholder 8">
            <a:extLst>
              <a:ext uri="{FF2B5EF4-FFF2-40B4-BE49-F238E27FC236}">
                <a16:creationId xmlns:a16="http://schemas.microsoft.com/office/drawing/2014/main" id="{90DEEE8E-594B-D716-54FA-357C220DCAEA}"/>
              </a:ext>
            </a:extLst>
          </p:cNvPr>
          <p:cNvSpPr>
            <a:spLocks noGrp="1"/>
          </p:cNvSpPr>
          <p:nvPr>
            <p:ph idx="1"/>
          </p:nvPr>
        </p:nvSpPr>
        <p:spPr>
          <a:xfrm>
            <a:off x="57933" y="1578619"/>
            <a:ext cx="4560997" cy="3046680"/>
          </a:xfrm>
        </p:spPr>
        <p:txBody>
          <a:bodyPr>
            <a:noAutofit/>
          </a:bodyPr>
          <a:lstStyle/>
          <a:p>
            <a:pPr marL="0" indent="0">
              <a:lnSpc>
                <a:spcPct val="100000"/>
              </a:lnSpc>
              <a:buNone/>
            </a:pPr>
            <a:r>
              <a:rPr lang="en-US" dirty="0">
                <a:effectLst/>
                <a:ea typeface="Calibri" panose="020F0502020204030204" pitchFamily="34" charset="0"/>
                <a:cs typeface="Times New Roman" panose="02020603050405020304" pitchFamily="18" charset="0"/>
              </a:rPr>
              <a:t>When the document is complete, insert line numbering in the left margin </a:t>
            </a:r>
            <a:r>
              <a:rPr lang="en-CA" dirty="0"/>
              <a:t>for </a:t>
            </a:r>
            <a:r>
              <a:rPr lang="en-CA" u="sng" dirty="0"/>
              <a:t>each</a:t>
            </a:r>
            <a:r>
              <a:rPr lang="en-CA" dirty="0"/>
              <a:t> page—resolution, brief, works cited and action plan. </a:t>
            </a:r>
          </a:p>
          <a:p>
            <a:pPr marL="0" indent="0">
              <a:lnSpc>
                <a:spcPct val="100000"/>
              </a:lnSpc>
              <a:buNone/>
            </a:pPr>
            <a:endParaRPr lang="en-CA" dirty="0"/>
          </a:p>
          <a:p>
            <a:pPr marL="0" indent="0">
              <a:lnSpc>
                <a:spcPct val="100000"/>
              </a:lnSpc>
              <a:buNone/>
            </a:pPr>
            <a:r>
              <a:rPr lang="en-CA" dirty="0"/>
              <a:t>The line numbering restarts at number one with each section.  </a:t>
            </a:r>
          </a:p>
          <a:p>
            <a:pPr marL="0" indent="0">
              <a:lnSpc>
                <a:spcPct val="100000"/>
              </a:lnSpc>
              <a:buNone/>
            </a:pPr>
            <a:endParaRPr lang="en-CA" sz="2400" dirty="0"/>
          </a:p>
          <a:p>
            <a:pPr marL="0" indent="0">
              <a:lnSpc>
                <a:spcPct val="100000"/>
              </a:lnSpc>
              <a:buNone/>
            </a:pPr>
            <a:endParaRPr lang="en-CA" sz="2400" dirty="0">
              <a:ea typeface="Calibri" panose="020F0502020204030204" pitchFamily="34" charset="0"/>
              <a:cs typeface="Times New Roman" panose="02020603050405020304" pitchFamily="18" charset="0"/>
            </a:endParaRPr>
          </a:p>
        </p:txBody>
      </p:sp>
      <p:sp>
        <p:nvSpPr>
          <p:cNvPr id="52" name="Rectangle 4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9122D6F-EB74-CA5F-5373-7C1EC88EBF4F}"/>
              </a:ext>
            </a:extLst>
          </p:cNvPr>
          <p:cNvPicPr>
            <a:picLocks noChangeAspect="1"/>
          </p:cNvPicPr>
          <p:nvPr/>
        </p:nvPicPr>
        <p:blipFill rotWithShape="1">
          <a:blip r:embed="rId3"/>
          <a:srcRect l="21714" t="22855" r="46990" b="45798"/>
          <a:stretch/>
        </p:blipFill>
        <p:spPr>
          <a:xfrm>
            <a:off x="6188927" y="1750741"/>
            <a:ext cx="1874884" cy="1405053"/>
          </a:xfrm>
          <a:prstGeom prst="rect">
            <a:avLst/>
          </a:prstGeom>
        </p:spPr>
      </p:pic>
      <p:pic>
        <p:nvPicPr>
          <p:cNvPr id="4" name="Picture 3">
            <a:extLst>
              <a:ext uri="{FF2B5EF4-FFF2-40B4-BE49-F238E27FC236}">
                <a16:creationId xmlns:a16="http://schemas.microsoft.com/office/drawing/2014/main" id="{ECC320E3-E6A3-DB4A-5664-CBE17666CCEA}"/>
              </a:ext>
            </a:extLst>
          </p:cNvPr>
          <p:cNvPicPr>
            <a:picLocks noChangeAspect="1"/>
          </p:cNvPicPr>
          <p:nvPr/>
        </p:nvPicPr>
        <p:blipFill>
          <a:blip r:embed="rId4"/>
          <a:stretch>
            <a:fillRect/>
          </a:stretch>
        </p:blipFill>
        <p:spPr>
          <a:xfrm>
            <a:off x="5474477" y="744016"/>
            <a:ext cx="5988428" cy="4715887"/>
          </a:xfrm>
          <a:prstGeom prst="rect">
            <a:avLst/>
          </a:prstGeom>
          <a:effectLst/>
        </p:spPr>
      </p:pic>
      <p:pic>
        <p:nvPicPr>
          <p:cNvPr id="11" name="Picture 10">
            <a:extLst>
              <a:ext uri="{FF2B5EF4-FFF2-40B4-BE49-F238E27FC236}">
                <a16:creationId xmlns:a16="http://schemas.microsoft.com/office/drawing/2014/main" id="{817D886D-C6DC-59BA-5126-73113B7D4950}"/>
              </a:ext>
            </a:extLst>
          </p:cNvPr>
          <p:cNvPicPr>
            <a:picLocks noChangeAspect="1"/>
          </p:cNvPicPr>
          <p:nvPr/>
        </p:nvPicPr>
        <p:blipFill rotWithShape="1">
          <a:blip r:embed="rId5"/>
          <a:srcRect l="17056" t="2705" r="12485" b="4999"/>
          <a:stretch/>
        </p:blipFill>
        <p:spPr>
          <a:xfrm>
            <a:off x="6003074" y="744016"/>
            <a:ext cx="1939866" cy="2174488"/>
          </a:xfrm>
          <a:prstGeom prst="rect">
            <a:avLst/>
          </a:prstGeom>
        </p:spPr>
      </p:pic>
    </p:spTree>
    <p:extLst>
      <p:ext uri="{BB962C8B-B14F-4D97-AF65-F5344CB8AC3E}">
        <p14:creationId xmlns:p14="http://schemas.microsoft.com/office/powerpoint/2010/main" val="242229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AF18BA1-E152-76AD-8256-CBB7F8ABD581}"/>
              </a:ext>
            </a:extLst>
          </p:cNvPr>
          <p:cNvPicPr>
            <a:picLocks noChangeAspect="1"/>
          </p:cNvPicPr>
          <p:nvPr/>
        </p:nvPicPr>
        <p:blipFill>
          <a:blip r:embed="rId3"/>
          <a:stretch>
            <a:fillRect/>
          </a:stretch>
        </p:blipFill>
        <p:spPr>
          <a:xfrm>
            <a:off x="6250115" y="1428344"/>
            <a:ext cx="5294716" cy="3044461"/>
          </a:xfrm>
          <a:prstGeom prst="rect">
            <a:avLst/>
          </a:prstGeom>
        </p:spPr>
      </p:pic>
      <p:cxnSp>
        <p:nvCxnSpPr>
          <p:cNvPr id="22" name="Straight Connector 2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1CADF5-A2BD-8AE3-4A5E-4F1A863B865C}"/>
              </a:ext>
            </a:extLst>
          </p:cNvPr>
          <p:cNvPicPr>
            <a:picLocks noChangeAspect="1"/>
          </p:cNvPicPr>
          <p:nvPr/>
        </p:nvPicPr>
        <p:blipFill>
          <a:blip r:embed="rId4"/>
          <a:stretch>
            <a:fillRect/>
          </a:stretch>
        </p:blipFill>
        <p:spPr>
          <a:xfrm>
            <a:off x="546737" y="1143000"/>
            <a:ext cx="5294715" cy="4090167"/>
          </a:xfrm>
          <a:prstGeom prst="rect">
            <a:avLst/>
          </a:prstGeom>
        </p:spPr>
      </p:pic>
    </p:spTree>
    <p:extLst>
      <p:ext uri="{BB962C8B-B14F-4D97-AF65-F5344CB8AC3E}">
        <p14:creationId xmlns:p14="http://schemas.microsoft.com/office/powerpoint/2010/main" val="228948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3DE691-ADA1-9741-D465-2B6E408DCC4B}"/>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600" kern="1200" dirty="0">
                <a:solidFill>
                  <a:srgbClr val="FFFFFF"/>
                </a:solidFill>
                <a:latin typeface="+mj-lt"/>
                <a:ea typeface="+mj-ea"/>
                <a:cs typeface="+mj-cs"/>
              </a:rPr>
              <a:t>Posting the resolution on the national website</a:t>
            </a:r>
          </a:p>
        </p:txBody>
      </p:sp>
      <p:pic>
        <p:nvPicPr>
          <p:cNvPr id="10" name="Content Placeholder 9">
            <a:extLst>
              <a:ext uri="{FF2B5EF4-FFF2-40B4-BE49-F238E27FC236}">
                <a16:creationId xmlns:a16="http://schemas.microsoft.com/office/drawing/2014/main" id="{67F86299-2891-D4B9-6EEE-E9F81482D6AD}"/>
              </a:ext>
            </a:extLst>
          </p:cNvPr>
          <p:cNvPicPr>
            <a:picLocks noChangeAspect="1"/>
          </p:cNvPicPr>
          <p:nvPr/>
        </p:nvPicPr>
        <p:blipFill rotWithShape="1">
          <a:blip r:embed="rId3"/>
          <a:srcRect l="4559"/>
          <a:stretch/>
        </p:blipFill>
        <p:spPr>
          <a:xfrm>
            <a:off x="3624148" y="1149267"/>
            <a:ext cx="8181402" cy="4192165"/>
          </a:xfrm>
          <a:prstGeom prst="rect">
            <a:avLst/>
          </a:prstGeom>
        </p:spPr>
      </p:pic>
    </p:spTree>
    <p:extLst>
      <p:ext uri="{BB962C8B-B14F-4D97-AF65-F5344CB8AC3E}">
        <p14:creationId xmlns:p14="http://schemas.microsoft.com/office/powerpoint/2010/main" val="578870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rmAutofit/>
          </a:bodyPr>
          <a:lstStyle/>
          <a:p>
            <a:r>
              <a:rPr lang="en-US" sz="4800" dirty="0"/>
              <a:t>Final steps: submission format</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838200" y="1929383"/>
            <a:ext cx="10965024" cy="5040584"/>
          </a:xfrm>
        </p:spPr>
        <p:txBody>
          <a:bodyPr>
            <a:normAutofit fontScale="92500" lnSpcReduction="20000"/>
          </a:bodyPr>
          <a:lstStyle/>
          <a:p>
            <a:pPr>
              <a:lnSpc>
                <a:spcPct val="110000"/>
              </a:lnSpc>
            </a:pPr>
            <a:r>
              <a:rPr lang="en-US" sz="3200" dirty="0"/>
              <a:t>Prepare a file of print copies of the resolution, brief, works cited list and action plan, as well as the original source of reference material that corresponds to the order of the works cited list.  </a:t>
            </a:r>
          </a:p>
          <a:p>
            <a:pPr lvl="1">
              <a:lnSpc>
                <a:spcPct val="110000"/>
              </a:lnSpc>
            </a:pPr>
            <a:r>
              <a:rPr lang="en-US" sz="2800" dirty="0"/>
              <a:t>Print only the document pages that directly support the citations in the brief (references in parenthesis). </a:t>
            </a:r>
          </a:p>
          <a:p>
            <a:pPr>
              <a:lnSpc>
                <a:spcPct val="110000"/>
              </a:lnSpc>
            </a:pPr>
            <a:r>
              <a:rPr lang="en-US" sz="3200" dirty="0"/>
              <a:t>Ensure you have a </a:t>
            </a:r>
            <a:r>
              <a:rPr lang="en-US" sz="3200" u="sng" dirty="0"/>
              <a:t>digital copy</a:t>
            </a:r>
            <a:r>
              <a:rPr lang="en-US" sz="3200" dirty="0"/>
              <a:t> of all documents to submit to the next level, along with </a:t>
            </a:r>
            <a:r>
              <a:rPr lang="en-US" sz="3200" u="sng" dirty="0"/>
              <a:t>one printed copy</a:t>
            </a:r>
            <a:r>
              <a:rPr lang="en-US" sz="3200" dirty="0"/>
              <a:t> of the complete resolution file.  </a:t>
            </a:r>
          </a:p>
          <a:p>
            <a:pPr>
              <a:lnSpc>
                <a:spcPct val="110000"/>
              </a:lnSpc>
            </a:pPr>
            <a:r>
              <a:rPr lang="en-US" sz="3200" dirty="0"/>
              <a:t>The resolution, brief, works cited and action plan pages must be in an </a:t>
            </a:r>
            <a:r>
              <a:rPr lang="en-US" sz="3200" u="sng" dirty="0"/>
              <a:t>editable format</a:t>
            </a:r>
            <a:r>
              <a:rPr lang="en-US" sz="3200" dirty="0"/>
              <a:t> (not PDF or JPG/image). </a:t>
            </a:r>
          </a:p>
          <a:p>
            <a:pPr marL="0" indent="0">
              <a:lnSpc>
                <a:spcPct val="100000"/>
              </a:lnSpc>
              <a:buNone/>
            </a:pPr>
            <a:r>
              <a:rPr lang="en-US" dirty="0"/>
              <a:t> </a:t>
            </a:r>
            <a:endParaRPr lang="en-US" sz="2200" dirty="0"/>
          </a:p>
        </p:txBody>
      </p:sp>
    </p:spTree>
    <p:extLst>
      <p:ext uri="{BB962C8B-B14F-4D97-AF65-F5344CB8AC3E}">
        <p14:creationId xmlns:p14="http://schemas.microsoft.com/office/powerpoint/2010/main" val="230056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636195" y="380998"/>
            <a:ext cx="5054739" cy="1064386"/>
          </a:xfrm>
        </p:spPr>
        <p:txBody>
          <a:bodyPr>
            <a:noAutofit/>
          </a:bodyPr>
          <a:lstStyle/>
          <a:p>
            <a:r>
              <a:rPr lang="en-US" sz="4800" dirty="0"/>
              <a:t>Final steps: submission format</a:t>
            </a:r>
            <a:endParaRPr lang="en-CA" sz="4800" dirty="0"/>
          </a:p>
        </p:txBody>
      </p:sp>
      <p:sp>
        <p:nvSpPr>
          <p:cNvPr id="88" name="Content Placeholder 2">
            <a:extLst>
              <a:ext uri="{FF2B5EF4-FFF2-40B4-BE49-F238E27FC236}">
                <a16:creationId xmlns:a16="http://schemas.microsoft.com/office/drawing/2014/main" id="{AC8A93D4-E5BE-A6F4-D3A8-97C58F944095}"/>
              </a:ext>
            </a:extLst>
          </p:cNvPr>
          <p:cNvSpPr>
            <a:spLocks noGrp="1"/>
          </p:cNvSpPr>
          <p:nvPr>
            <p:ph idx="1"/>
          </p:nvPr>
        </p:nvSpPr>
        <p:spPr>
          <a:xfrm>
            <a:off x="302562" y="1946301"/>
            <a:ext cx="5537593" cy="4710977"/>
          </a:xfrm>
        </p:spPr>
        <p:txBody>
          <a:bodyPr>
            <a:normAutofit fontScale="92500" lnSpcReduction="10000"/>
          </a:bodyPr>
          <a:lstStyle/>
          <a:p>
            <a:pPr>
              <a:lnSpc>
                <a:spcPct val="110000"/>
              </a:lnSpc>
            </a:pPr>
            <a:r>
              <a:rPr lang="en-US" dirty="0"/>
              <a:t>Ensure all citations, statistics and quotes referenced within the brief are highlighted. </a:t>
            </a:r>
          </a:p>
          <a:p>
            <a:pPr>
              <a:lnSpc>
                <a:spcPct val="110000"/>
              </a:lnSpc>
            </a:pPr>
            <a:r>
              <a:rPr lang="en-US" dirty="0"/>
              <a:t>Organize the print copies in a folder or three-ring binder. </a:t>
            </a:r>
          </a:p>
          <a:p>
            <a:pPr>
              <a:lnSpc>
                <a:spcPct val="110000"/>
              </a:lnSpc>
            </a:pPr>
            <a:r>
              <a:rPr lang="en-US" dirty="0"/>
              <a:t>A file of all resource material must be organized in the same alphabetical order as in the works cited list. Each index divider tab is numbered to correspond to the works cited list numbering</a:t>
            </a:r>
            <a:r>
              <a:rPr lang="en-US" sz="2000" dirty="0"/>
              <a:t>. </a:t>
            </a:r>
          </a:p>
          <a:p>
            <a:pPr marL="0" indent="0">
              <a:buNone/>
            </a:pPr>
            <a:endParaRPr lang="en-US" sz="2000" dirty="0"/>
          </a:p>
        </p:txBody>
      </p:sp>
      <p:sp>
        <p:nvSpPr>
          <p:cNvPr id="112" name="Rectangle 111">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ACDDE97-F63A-7450-665F-AF30F34768F2}"/>
              </a:ext>
            </a:extLst>
          </p:cNvPr>
          <p:cNvPicPr>
            <a:picLocks noChangeAspect="1"/>
          </p:cNvPicPr>
          <p:nvPr/>
        </p:nvPicPr>
        <p:blipFill rotWithShape="1">
          <a:blip r:embed="rId3"/>
          <a:srcRect l="34541" t="13914" r="39053" b="8088"/>
          <a:stretch/>
        </p:blipFill>
        <p:spPr>
          <a:xfrm>
            <a:off x="7063984" y="913191"/>
            <a:ext cx="1265978" cy="1832326"/>
          </a:xfrm>
          <a:prstGeom prst="rect">
            <a:avLst/>
          </a:prstGeom>
          <a:solidFill>
            <a:srgbClr val="FFFFFF">
              <a:shade val="85000"/>
            </a:srgbClr>
          </a:solidFill>
        </p:spPr>
      </p:pic>
      <p:pic>
        <p:nvPicPr>
          <p:cNvPr id="10" name="Picture 9">
            <a:extLst>
              <a:ext uri="{FF2B5EF4-FFF2-40B4-BE49-F238E27FC236}">
                <a16:creationId xmlns:a16="http://schemas.microsoft.com/office/drawing/2014/main" id="{A3F9783F-8FF7-34E9-0518-81F1B6D949E3}"/>
              </a:ext>
            </a:extLst>
          </p:cNvPr>
          <p:cNvPicPr>
            <a:picLocks noChangeAspect="1"/>
          </p:cNvPicPr>
          <p:nvPr/>
        </p:nvPicPr>
        <p:blipFill>
          <a:blip r:embed="rId4"/>
          <a:stretch>
            <a:fillRect/>
          </a:stretch>
        </p:blipFill>
        <p:spPr>
          <a:xfrm>
            <a:off x="9516302" y="179777"/>
            <a:ext cx="2270538" cy="3087529"/>
          </a:xfrm>
          <a:prstGeom prst="rect">
            <a:avLst/>
          </a:prstGeom>
        </p:spPr>
      </p:pic>
      <p:pic>
        <p:nvPicPr>
          <p:cNvPr id="7" name="Picture 6">
            <a:extLst>
              <a:ext uri="{FF2B5EF4-FFF2-40B4-BE49-F238E27FC236}">
                <a16:creationId xmlns:a16="http://schemas.microsoft.com/office/drawing/2014/main" id="{F0663B9E-D18F-0FE9-39A9-E4C36E4D40FF}"/>
              </a:ext>
            </a:extLst>
          </p:cNvPr>
          <p:cNvPicPr>
            <a:picLocks noChangeAspect="1"/>
          </p:cNvPicPr>
          <p:nvPr/>
        </p:nvPicPr>
        <p:blipFill>
          <a:blip r:embed="rId5"/>
          <a:stretch>
            <a:fillRect/>
          </a:stretch>
        </p:blipFill>
        <p:spPr>
          <a:xfrm>
            <a:off x="6326665" y="3595632"/>
            <a:ext cx="5460175" cy="3146394"/>
          </a:xfrm>
          <a:prstGeom prst="rect">
            <a:avLst/>
          </a:prstGeom>
        </p:spPr>
      </p:pic>
    </p:spTree>
    <p:extLst>
      <p:ext uri="{BB962C8B-B14F-4D97-AF65-F5344CB8AC3E}">
        <p14:creationId xmlns:p14="http://schemas.microsoft.com/office/powerpoint/2010/main" val="54060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66BE90-5C9A-FA9C-B565-247B936E7962}"/>
              </a:ext>
            </a:extLst>
          </p:cNvPr>
          <p:cNvSpPr>
            <a:spLocks noGrp="1"/>
          </p:cNvSpPr>
          <p:nvPr>
            <p:ph type="title"/>
          </p:nvPr>
        </p:nvSpPr>
        <p:spPr>
          <a:xfrm>
            <a:off x="838200" y="365125"/>
            <a:ext cx="10515600" cy="1325563"/>
          </a:xfrm>
        </p:spPr>
        <p:txBody>
          <a:bodyPr>
            <a:normAutofit/>
          </a:bodyPr>
          <a:lstStyle/>
          <a:p>
            <a:r>
              <a:rPr lang="en-CA" sz="4800" dirty="0"/>
              <a:t>Developing an idea</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5084132-6631-1CD2-FB52-6E8EA70772D4}"/>
              </a:ext>
            </a:extLst>
          </p:cNvPr>
          <p:cNvSpPr>
            <a:spLocks noGrp="1"/>
          </p:cNvSpPr>
          <p:nvPr>
            <p:ph idx="1"/>
          </p:nvPr>
        </p:nvSpPr>
        <p:spPr>
          <a:xfrm>
            <a:off x="838200" y="1929384"/>
            <a:ext cx="10515600" cy="4649070"/>
          </a:xfrm>
        </p:spPr>
        <p:txBody>
          <a:bodyPr>
            <a:noAutofit/>
          </a:bodyPr>
          <a:lstStyle/>
          <a:p>
            <a:pPr>
              <a:lnSpc>
                <a:spcPct val="100000"/>
              </a:lnSpc>
            </a:pPr>
            <a:r>
              <a:rPr lang="en-US" sz="2500" dirty="0"/>
              <a:t>Check the national website (cwl.ca) for a list of current and archived resolutions and any published position paper on the topic. </a:t>
            </a:r>
          </a:p>
          <a:p>
            <a:pPr>
              <a:lnSpc>
                <a:spcPct val="100000"/>
              </a:lnSpc>
            </a:pPr>
            <a:r>
              <a:rPr lang="en-US" sz="2500" dirty="0"/>
              <a:t>Every adopted national resolution establishes the League’s position on the topic. This is separate from a position paper.  </a:t>
            </a:r>
          </a:p>
          <a:p>
            <a:pPr>
              <a:lnSpc>
                <a:spcPct val="100000"/>
              </a:lnSpc>
            </a:pPr>
            <a:r>
              <a:rPr lang="en-US" sz="2500" dirty="0"/>
              <a:t>Topics addressed in archived resolutions could be considered for a new resolution, but only if there has been a change and the issue is again relevant or emergent. </a:t>
            </a:r>
          </a:p>
          <a:p>
            <a:pPr>
              <a:lnSpc>
                <a:spcPct val="100000"/>
              </a:lnSpc>
            </a:pPr>
            <a:r>
              <a:rPr lang="en-US" sz="2500" dirty="0"/>
              <a:t>Ensure that the resolution will conform with any League position paper published on the topic and with the criteria for acceptance of resolutions established by the national executive/board (</a:t>
            </a:r>
            <a:r>
              <a:rPr lang="en-US" sz="2500" i="1" dirty="0"/>
              <a:t>National Manual of Policy and Procedure</a:t>
            </a:r>
            <a:r>
              <a:rPr lang="en-US" sz="2500" dirty="0"/>
              <a:t>).</a:t>
            </a:r>
          </a:p>
        </p:txBody>
      </p:sp>
    </p:spTree>
    <p:extLst>
      <p:ext uri="{BB962C8B-B14F-4D97-AF65-F5344CB8AC3E}">
        <p14:creationId xmlns:p14="http://schemas.microsoft.com/office/powerpoint/2010/main" val="1607497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451381"/>
            <a:ext cx="11049000" cy="4066540"/>
          </a:xfrm>
        </p:spPr>
        <p:txBody>
          <a:bodyPr vert="horz" lIns="91440" tIns="45720" rIns="91440" bIns="45720" rtlCol="0" anchor="b">
            <a:normAutofit/>
          </a:bodyPr>
          <a:lstStyle/>
          <a:p>
            <a:r>
              <a:rPr lang="en-US" sz="6600" kern="1200" dirty="0">
                <a:solidFill>
                  <a:schemeClr val="tx1"/>
                </a:solidFill>
                <a:latin typeface="+mj-lt"/>
                <a:ea typeface="+mj-ea"/>
                <a:cs typeface="+mj-cs"/>
              </a:rPr>
              <a:t>The “Checklist for Reviewing Resolutions”</a:t>
            </a: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27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rmAutofit/>
          </a:bodyPr>
          <a:lstStyle/>
          <a:p>
            <a:r>
              <a:rPr lang="en-US" sz="4800" dirty="0"/>
              <a:t>Using the checklist </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838200" y="1929384"/>
            <a:ext cx="4009103" cy="4425508"/>
          </a:xfrm>
        </p:spPr>
        <p:txBody>
          <a:bodyPr>
            <a:normAutofit/>
          </a:bodyPr>
          <a:lstStyle/>
          <a:p>
            <a:pPr>
              <a:lnSpc>
                <a:spcPct val="110000"/>
              </a:lnSpc>
            </a:pPr>
            <a:r>
              <a:rPr lang="en-US" dirty="0"/>
              <a:t>Ensure the checklist criteria have been satisfied. </a:t>
            </a:r>
          </a:p>
          <a:p>
            <a:pPr>
              <a:lnSpc>
                <a:spcPct val="110000"/>
              </a:lnSpc>
            </a:pPr>
            <a:endParaRPr lang="en-US" dirty="0"/>
          </a:p>
          <a:p>
            <a:pPr>
              <a:lnSpc>
                <a:spcPct val="110000"/>
              </a:lnSpc>
            </a:pPr>
            <a:r>
              <a:rPr lang="en-US" dirty="0"/>
              <a:t>Indicate with a check mark that each checklist requirement has been met. </a:t>
            </a:r>
          </a:p>
          <a:p>
            <a:pPr marL="457200" lvl="1" indent="0">
              <a:lnSpc>
                <a:spcPct val="110000"/>
              </a:lnSpc>
              <a:buNone/>
            </a:pPr>
            <a:endParaRPr lang="en-US" dirty="0"/>
          </a:p>
          <a:p>
            <a:pPr marL="0" indent="0">
              <a:lnSpc>
                <a:spcPct val="100000"/>
              </a:lnSpc>
              <a:buNone/>
            </a:pPr>
            <a:endParaRPr lang="en-US" sz="2200" dirty="0"/>
          </a:p>
        </p:txBody>
      </p:sp>
      <p:pic>
        <p:nvPicPr>
          <p:cNvPr id="4" name="Picture 3">
            <a:extLst>
              <a:ext uri="{FF2B5EF4-FFF2-40B4-BE49-F238E27FC236}">
                <a16:creationId xmlns:a16="http://schemas.microsoft.com/office/drawing/2014/main" id="{22AD1DD4-3318-9D5F-3CC0-4CEC442E4327}"/>
              </a:ext>
            </a:extLst>
          </p:cNvPr>
          <p:cNvPicPr>
            <a:picLocks noChangeAspect="1"/>
          </p:cNvPicPr>
          <p:nvPr/>
        </p:nvPicPr>
        <p:blipFill>
          <a:blip r:embed="rId3"/>
          <a:stretch>
            <a:fillRect/>
          </a:stretch>
        </p:blipFill>
        <p:spPr>
          <a:xfrm>
            <a:off x="4370925" y="1918999"/>
            <a:ext cx="6601876" cy="4705716"/>
          </a:xfrm>
          <a:prstGeom prst="rect">
            <a:avLst/>
          </a:prstGeom>
        </p:spPr>
      </p:pic>
    </p:spTree>
    <p:extLst>
      <p:ext uri="{BB962C8B-B14F-4D97-AF65-F5344CB8AC3E}">
        <p14:creationId xmlns:p14="http://schemas.microsoft.com/office/powerpoint/2010/main" val="2163550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667512" y="182641"/>
            <a:ext cx="10853928" cy="1325563"/>
          </a:xfrm>
        </p:spPr>
        <p:txBody>
          <a:bodyPr>
            <a:normAutofit/>
          </a:bodyPr>
          <a:lstStyle/>
          <a:p>
            <a:r>
              <a:rPr lang="en-US" sz="4800" dirty="0"/>
              <a:t>Using the checklist  </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499872" y="1929383"/>
            <a:ext cx="10853928" cy="4563491"/>
          </a:xfrm>
        </p:spPr>
        <p:txBody>
          <a:bodyPr>
            <a:normAutofit lnSpcReduction="10000"/>
          </a:bodyPr>
          <a:lstStyle/>
          <a:p>
            <a:pPr>
              <a:lnSpc>
                <a:spcPct val="110000"/>
              </a:lnSpc>
            </a:pPr>
            <a:r>
              <a:rPr lang="en-US" dirty="0"/>
              <a:t>The checklist must accompany the resolution after its adoption.  </a:t>
            </a:r>
          </a:p>
          <a:p>
            <a:pPr lvl="1">
              <a:lnSpc>
                <a:spcPct val="110000"/>
              </a:lnSpc>
            </a:pPr>
            <a:r>
              <a:rPr lang="en-US" sz="2800" dirty="0"/>
              <a:t>The checklist is to be used at all levels of the League. It can be printed, or a PDF fillable form is available on the national website. </a:t>
            </a:r>
          </a:p>
          <a:p>
            <a:pPr>
              <a:lnSpc>
                <a:spcPct val="110000"/>
              </a:lnSpc>
            </a:pPr>
            <a:r>
              <a:rPr lang="en-US" dirty="0"/>
              <a:t>Failure to meet checklist requirements could result in:</a:t>
            </a:r>
          </a:p>
          <a:p>
            <a:pPr lvl="1">
              <a:lnSpc>
                <a:spcPct val="110000"/>
              </a:lnSpc>
            </a:pPr>
            <a:r>
              <a:rPr lang="en-US" sz="2800" dirty="0"/>
              <a:t>the resolution being returned.</a:t>
            </a:r>
          </a:p>
          <a:p>
            <a:pPr lvl="1">
              <a:lnSpc>
                <a:spcPct val="110000"/>
              </a:lnSpc>
            </a:pPr>
            <a:r>
              <a:rPr lang="en-US" sz="2800" dirty="0"/>
              <a:t>the resolution not being thoroughly reviewed in time for the annual convention/AMM deadline. </a:t>
            </a:r>
          </a:p>
          <a:p>
            <a:pPr lvl="1">
              <a:lnSpc>
                <a:spcPct val="110000"/>
              </a:lnSpc>
            </a:pPr>
            <a:r>
              <a:rPr lang="en-US" sz="2800" dirty="0"/>
              <a:t>the request for additional information by a specified deadline date prior to the annual convention/AMM. </a:t>
            </a:r>
          </a:p>
          <a:p>
            <a:pPr marL="0" indent="0">
              <a:lnSpc>
                <a:spcPct val="100000"/>
              </a:lnSpc>
              <a:buNone/>
            </a:pPr>
            <a:endParaRPr lang="en-US" sz="2200" dirty="0"/>
          </a:p>
        </p:txBody>
      </p:sp>
    </p:spTree>
    <p:extLst>
      <p:ext uri="{BB962C8B-B14F-4D97-AF65-F5344CB8AC3E}">
        <p14:creationId xmlns:p14="http://schemas.microsoft.com/office/powerpoint/2010/main" val="147269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rmAutofit/>
          </a:bodyPr>
          <a:lstStyle/>
          <a:p>
            <a:r>
              <a:rPr lang="en-US" sz="4800" dirty="0"/>
              <a:t>Using the checklist</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838200" y="1929384"/>
            <a:ext cx="10515600" cy="4425508"/>
          </a:xfrm>
        </p:spPr>
        <p:txBody>
          <a:bodyPr>
            <a:normAutofit/>
          </a:bodyPr>
          <a:lstStyle/>
          <a:p>
            <a:pPr>
              <a:lnSpc>
                <a:spcPct val="100000"/>
              </a:lnSpc>
            </a:pPr>
            <a:r>
              <a:rPr lang="en-US" dirty="0"/>
              <a:t>Resolutions subcommittees at each level of the League are responsible for reviewing and vetting the resolution to satisfy the elements of the checklist.</a:t>
            </a:r>
          </a:p>
          <a:p>
            <a:pPr marL="0" indent="0">
              <a:lnSpc>
                <a:spcPct val="100000"/>
              </a:lnSpc>
              <a:buNone/>
            </a:pPr>
            <a:endParaRPr lang="en-US" dirty="0"/>
          </a:p>
          <a:p>
            <a:pPr>
              <a:lnSpc>
                <a:spcPct val="100000"/>
              </a:lnSpc>
            </a:pPr>
            <a:r>
              <a:rPr lang="en-US" dirty="0"/>
              <a:t>The resolutions subcommittee must submit a </a:t>
            </a:r>
            <a:r>
              <a:rPr lang="en-US" u="sng" dirty="0"/>
              <a:t>new</a:t>
            </a:r>
            <a:r>
              <a:rPr lang="en-US" dirty="0"/>
              <a:t> checklist as the resolution progresses through each level of the League. This verifies that the committee at each level has done a fresh review of the resolution and that the checklist requirements have been met. </a:t>
            </a:r>
          </a:p>
        </p:txBody>
      </p:sp>
    </p:spTree>
    <p:extLst>
      <p:ext uri="{BB962C8B-B14F-4D97-AF65-F5344CB8AC3E}">
        <p14:creationId xmlns:p14="http://schemas.microsoft.com/office/powerpoint/2010/main" val="600460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451381"/>
            <a:ext cx="11049000" cy="4066540"/>
          </a:xfrm>
        </p:spPr>
        <p:txBody>
          <a:bodyPr vert="horz" lIns="91440" tIns="45720" rIns="91440" bIns="45720" rtlCol="0" anchor="b">
            <a:normAutofit/>
          </a:bodyPr>
          <a:lstStyle/>
          <a:p>
            <a:r>
              <a:rPr lang="en-US" sz="6600" kern="1200" dirty="0">
                <a:solidFill>
                  <a:schemeClr val="tx1"/>
                </a:solidFill>
                <a:latin typeface="+mj-lt"/>
                <a:ea typeface="+mj-ea"/>
                <a:cs typeface="+mj-cs"/>
              </a:rPr>
              <a:t>Formal Presentation and Adoption of a Resolution</a:t>
            </a: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318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Autofit/>
          </a:bodyPr>
          <a:lstStyle/>
          <a:p>
            <a:r>
              <a:rPr lang="en-US" sz="4800" dirty="0"/>
              <a:t>Formal presentation and adoption of resolutions</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838200" y="1929384"/>
            <a:ext cx="10515600" cy="4425508"/>
          </a:xfrm>
        </p:spPr>
        <p:txBody>
          <a:bodyPr>
            <a:normAutofit/>
          </a:bodyPr>
          <a:lstStyle/>
          <a:p>
            <a:pPr>
              <a:lnSpc>
                <a:spcPct val="100000"/>
              </a:lnSpc>
            </a:pPr>
            <a:r>
              <a:rPr lang="en-US" dirty="0"/>
              <a:t>Resolutions must be formally presented to councils by motion. A resolution must be moved, seconded and adopted by a majority vote,  may be debated and amended and can have secondary motions applied.  </a:t>
            </a:r>
          </a:p>
          <a:p>
            <a:pPr>
              <a:lnSpc>
                <a:spcPct val="100000"/>
              </a:lnSpc>
            </a:pPr>
            <a:endParaRPr lang="en-US" dirty="0"/>
          </a:p>
          <a:p>
            <a:pPr>
              <a:lnSpc>
                <a:spcPct val="100000"/>
              </a:lnSpc>
            </a:pPr>
            <a:r>
              <a:rPr lang="en-US" dirty="0"/>
              <a:t>Each level of the League </a:t>
            </a:r>
            <a:r>
              <a:rPr lang="en-US" u="sng" dirty="0"/>
              <a:t>must consult</a:t>
            </a:r>
            <a:r>
              <a:rPr lang="en-US" dirty="0"/>
              <a:t> the</a:t>
            </a:r>
            <a:r>
              <a:rPr lang="en-US" i="1" dirty="0"/>
              <a:t> Resolutions Handbook </a:t>
            </a:r>
            <a:r>
              <a:rPr lang="en-US" dirty="0"/>
              <a:t>for direction on the formal presentation and adoption of a resolution and the procedures following adoption.</a:t>
            </a:r>
          </a:p>
          <a:p>
            <a:pPr marL="0" indent="0">
              <a:lnSpc>
                <a:spcPct val="100000"/>
              </a:lnSpc>
              <a:buNone/>
            </a:pPr>
            <a:endParaRPr lang="en-US" sz="2200" dirty="0"/>
          </a:p>
        </p:txBody>
      </p:sp>
    </p:spTree>
    <p:extLst>
      <p:ext uri="{BB962C8B-B14F-4D97-AF65-F5344CB8AC3E}">
        <p14:creationId xmlns:p14="http://schemas.microsoft.com/office/powerpoint/2010/main" val="2742333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F6FC5-7B8E-25DD-FD75-36A79B123D8A}"/>
              </a:ext>
            </a:extLst>
          </p:cNvPr>
          <p:cNvSpPr>
            <a:spLocks noGrp="1"/>
          </p:cNvSpPr>
          <p:nvPr>
            <p:ph type="title"/>
          </p:nvPr>
        </p:nvSpPr>
        <p:spPr>
          <a:xfrm>
            <a:off x="838200" y="365125"/>
            <a:ext cx="10515600" cy="1325563"/>
          </a:xfrm>
        </p:spPr>
        <p:txBody>
          <a:bodyPr>
            <a:noAutofit/>
          </a:bodyPr>
          <a:lstStyle/>
          <a:p>
            <a:r>
              <a:rPr lang="en-US" sz="4800" dirty="0"/>
              <a:t>Formal presentation and adoption of resolutions</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8A93D4-E5BE-A6F4-D3A8-97C58F944095}"/>
              </a:ext>
            </a:extLst>
          </p:cNvPr>
          <p:cNvSpPr>
            <a:spLocks noGrp="1"/>
          </p:cNvSpPr>
          <p:nvPr>
            <p:ph idx="1"/>
          </p:nvPr>
        </p:nvSpPr>
        <p:spPr>
          <a:xfrm>
            <a:off x="838200" y="1929384"/>
            <a:ext cx="10515600" cy="4425508"/>
          </a:xfrm>
        </p:spPr>
        <p:txBody>
          <a:bodyPr>
            <a:normAutofit/>
          </a:bodyPr>
          <a:lstStyle/>
          <a:p>
            <a:pPr>
              <a:lnSpc>
                <a:spcPct val="100000"/>
              </a:lnSpc>
            </a:pPr>
            <a:r>
              <a:rPr lang="en-US" dirty="0"/>
              <a:t>For each level of the League, it is advisable to have a prepared statement to speak in favour of the resolution when the motion for its adoption is opened for debate.  </a:t>
            </a:r>
          </a:p>
          <a:p>
            <a:pPr>
              <a:lnSpc>
                <a:spcPct val="100000"/>
              </a:lnSpc>
            </a:pPr>
            <a:r>
              <a:rPr lang="en-US" dirty="0"/>
              <a:t>Adopting a resolution initiates its review at the next level of the League. </a:t>
            </a:r>
          </a:p>
          <a:p>
            <a:pPr marL="0" indent="0">
              <a:lnSpc>
                <a:spcPct val="100000"/>
              </a:lnSpc>
              <a:buNone/>
            </a:pPr>
            <a:endParaRPr lang="en-US" sz="2200" dirty="0"/>
          </a:p>
        </p:txBody>
      </p:sp>
      <p:pic>
        <p:nvPicPr>
          <p:cNvPr id="4" name="Picture 3">
            <a:extLst>
              <a:ext uri="{FF2B5EF4-FFF2-40B4-BE49-F238E27FC236}">
                <a16:creationId xmlns:a16="http://schemas.microsoft.com/office/drawing/2014/main" id="{C244417E-56C4-9D2B-7C53-A871E5176281}"/>
              </a:ext>
            </a:extLst>
          </p:cNvPr>
          <p:cNvPicPr>
            <a:picLocks noChangeAspect="1"/>
          </p:cNvPicPr>
          <p:nvPr/>
        </p:nvPicPr>
        <p:blipFill>
          <a:blip r:embed="rId3"/>
          <a:stretch>
            <a:fillRect/>
          </a:stretch>
        </p:blipFill>
        <p:spPr>
          <a:xfrm>
            <a:off x="6401063" y="3779520"/>
            <a:ext cx="4601273" cy="2826926"/>
          </a:xfrm>
          <a:prstGeom prst="ellipse">
            <a:avLst/>
          </a:prstGeom>
          <a:ln>
            <a:noFill/>
          </a:ln>
          <a:effectLst>
            <a:softEdge rad="112500"/>
          </a:effectLst>
        </p:spPr>
      </p:pic>
    </p:spTree>
    <p:extLst>
      <p:ext uri="{BB962C8B-B14F-4D97-AF65-F5344CB8AC3E}">
        <p14:creationId xmlns:p14="http://schemas.microsoft.com/office/powerpoint/2010/main" val="386678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323385" y="451381"/>
            <a:ext cx="11641874" cy="4066540"/>
          </a:xfrm>
        </p:spPr>
        <p:txBody>
          <a:bodyPr vert="horz" lIns="91440" tIns="45720" rIns="91440" bIns="45720" rtlCol="0" anchor="b">
            <a:normAutofit/>
          </a:bodyPr>
          <a:lstStyle/>
          <a:p>
            <a:r>
              <a:rPr lang="en-US" sz="6600" kern="1200" dirty="0">
                <a:solidFill>
                  <a:schemeClr val="tx1"/>
                </a:solidFill>
                <a:latin typeface="+mj-lt"/>
                <a:ea typeface="+mj-ea"/>
                <a:cs typeface="+mj-cs"/>
              </a:rPr>
              <a:t>National Resolutions Subcommittee Review and Disposition</a:t>
            </a: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6134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473452" y="1921993"/>
            <a:ext cx="11413747" cy="4101120"/>
          </a:xfrm>
        </p:spPr>
        <p:txBody>
          <a:bodyPr>
            <a:normAutofit/>
          </a:bodyPr>
          <a:lstStyle/>
          <a:p>
            <a:pPr>
              <a:lnSpc>
                <a:spcPct val="100000"/>
              </a:lnSpc>
            </a:pPr>
            <a:r>
              <a:rPr lang="en-US" sz="3200" dirty="0"/>
              <a:t>The national resolutions subcommittee reviews and vets the resolutions submitted by provincial councils. </a:t>
            </a:r>
          </a:p>
          <a:p>
            <a:pPr>
              <a:lnSpc>
                <a:spcPct val="100000"/>
              </a:lnSpc>
            </a:pPr>
            <a:r>
              <a:rPr lang="en-US" sz="3200" dirty="0"/>
              <a:t>It is recommended that </a:t>
            </a:r>
            <a:r>
              <a:rPr lang="en-US" sz="3200" u="sng" dirty="0"/>
              <a:t>each level of the League</a:t>
            </a:r>
            <a:r>
              <a:rPr lang="en-US" sz="3200" dirty="0"/>
              <a:t> develop guidelines, such as deadlines for submission, for their resolutions subcommittee.  </a:t>
            </a:r>
          </a:p>
          <a:p>
            <a:pPr>
              <a:lnSpc>
                <a:spcPct val="100000"/>
              </a:lnSpc>
            </a:pPr>
            <a:r>
              <a:rPr lang="en-US" sz="3200" dirty="0"/>
              <a:t>All levels should use the national guidelines to review and vet resolutions</a:t>
            </a:r>
            <a:r>
              <a:rPr lang="en-US" sz="3600" dirty="0"/>
              <a:t>.</a:t>
            </a:r>
          </a:p>
        </p:txBody>
      </p:sp>
      <p:sp>
        <p:nvSpPr>
          <p:cNvPr id="6" name="Title 1">
            <a:extLst>
              <a:ext uri="{FF2B5EF4-FFF2-40B4-BE49-F238E27FC236}">
                <a16:creationId xmlns:a16="http://schemas.microsoft.com/office/drawing/2014/main" id="{CC32D7A8-C3AF-6832-D43F-AFBB780C5883}"/>
              </a:ext>
            </a:extLst>
          </p:cNvPr>
          <p:cNvSpPr>
            <a:spLocks noGrp="1"/>
          </p:cNvSpPr>
          <p:nvPr>
            <p:ph type="title"/>
          </p:nvPr>
        </p:nvSpPr>
        <p:spPr>
          <a:xfrm>
            <a:off x="838200" y="365125"/>
            <a:ext cx="10515600" cy="1325563"/>
          </a:xfrm>
        </p:spPr>
        <p:txBody>
          <a:bodyPr>
            <a:noAutofit/>
          </a:bodyPr>
          <a:lstStyle/>
          <a:p>
            <a:r>
              <a:rPr lang="en-US" sz="4800" dirty="0"/>
              <a:t>National resolutions subcommittee review and disposition</a:t>
            </a:r>
            <a:endParaRPr lang="en-CA" sz="4800" dirty="0"/>
          </a:p>
        </p:txBody>
      </p:sp>
    </p:spTree>
    <p:extLst>
      <p:ext uri="{BB962C8B-B14F-4D97-AF65-F5344CB8AC3E}">
        <p14:creationId xmlns:p14="http://schemas.microsoft.com/office/powerpoint/2010/main" val="1661937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C5B017-6E9D-0D15-1D32-10B9E2415A9E}"/>
              </a:ext>
            </a:extLst>
          </p:cNvPr>
          <p:cNvSpPr>
            <a:spLocks noGrp="1"/>
          </p:cNvSpPr>
          <p:nvPr>
            <p:ph type="title"/>
          </p:nvPr>
        </p:nvSpPr>
        <p:spPr>
          <a:xfrm>
            <a:off x="838200" y="365125"/>
            <a:ext cx="10515600" cy="1325563"/>
          </a:xfrm>
        </p:spPr>
        <p:txBody>
          <a:bodyPr>
            <a:noAutofit/>
          </a:bodyPr>
          <a:lstStyle/>
          <a:p>
            <a:r>
              <a:rPr lang="en-US" sz="4800" dirty="0"/>
              <a:t>National resolutions subcommittee review and disposition</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669036" y="1929383"/>
            <a:ext cx="11286990" cy="4472052"/>
          </a:xfrm>
        </p:spPr>
        <p:txBody>
          <a:bodyPr>
            <a:noAutofit/>
          </a:bodyPr>
          <a:lstStyle/>
          <a:p>
            <a:pPr>
              <a:lnSpc>
                <a:spcPct val="100000"/>
              </a:lnSpc>
            </a:pPr>
            <a:r>
              <a:rPr lang="en-US" sz="3200" dirty="0"/>
              <a:t>The national review and vetting process includes all the national resolutions subcommittee members per League policy.  </a:t>
            </a:r>
          </a:p>
          <a:p>
            <a:pPr>
              <a:lnSpc>
                <a:spcPct val="100000"/>
              </a:lnSpc>
            </a:pPr>
            <a:r>
              <a:rPr lang="en-US" sz="3200" dirty="0"/>
              <a:t>In addition to the subcommittee members, which includes the national spiritual advisor, the review may include consultation from outside experts on a specific topic </a:t>
            </a:r>
            <a:r>
              <a:rPr lang="en-US" dirty="0"/>
              <a:t>(e.g., a medical doctor regarding a health topic, a lawyer regarding a legal matter or an educator regarding a specialized topic).</a:t>
            </a:r>
          </a:p>
          <a:p>
            <a:pPr>
              <a:lnSpc>
                <a:spcPct val="100000"/>
              </a:lnSpc>
            </a:pPr>
            <a:r>
              <a:rPr lang="en-US" sz="3200" dirty="0"/>
              <a:t>Following the review, a disposition letter must be sent to the submitting council. </a:t>
            </a:r>
          </a:p>
        </p:txBody>
      </p:sp>
    </p:spTree>
    <p:extLst>
      <p:ext uri="{BB962C8B-B14F-4D97-AF65-F5344CB8AC3E}">
        <p14:creationId xmlns:p14="http://schemas.microsoft.com/office/powerpoint/2010/main" val="285398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66BE90-5C9A-FA9C-B565-247B936E7962}"/>
              </a:ext>
            </a:extLst>
          </p:cNvPr>
          <p:cNvSpPr>
            <a:spLocks noGrp="1"/>
          </p:cNvSpPr>
          <p:nvPr>
            <p:ph type="title"/>
          </p:nvPr>
        </p:nvSpPr>
        <p:spPr>
          <a:xfrm>
            <a:off x="838200" y="365125"/>
            <a:ext cx="10515600" cy="1325563"/>
          </a:xfrm>
        </p:spPr>
        <p:txBody>
          <a:bodyPr>
            <a:normAutofit/>
          </a:bodyPr>
          <a:lstStyle/>
          <a:p>
            <a:r>
              <a:rPr lang="en-CA" sz="4800" dirty="0"/>
              <a:t>Developing an idea</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5084132-6631-1CD2-FB52-6E8EA70772D4}"/>
              </a:ext>
            </a:extLst>
          </p:cNvPr>
          <p:cNvSpPr>
            <a:spLocks noGrp="1"/>
          </p:cNvSpPr>
          <p:nvPr>
            <p:ph idx="1"/>
          </p:nvPr>
        </p:nvSpPr>
        <p:spPr>
          <a:xfrm>
            <a:off x="838200" y="1929384"/>
            <a:ext cx="10515600" cy="4649070"/>
          </a:xfrm>
        </p:spPr>
        <p:txBody>
          <a:bodyPr>
            <a:normAutofit lnSpcReduction="10000"/>
          </a:bodyPr>
          <a:lstStyle/>
          <a:p>
            <a:pPr>
              <a:lnSpc>
                <a:spcPct val="100000"/>
              </a:lnSpc>
            </a:pPr>
            <a:r>
              <a:rPr lang="en-US" sz="2400" dirty="0"/>
              <a:t>The originating council is responsible for determining the League destination of its resolution.</a:t>
            </a:r>
          </a:p>
          <a:p>
            <a:pPr lvl="1">
              <a:lnSpc>
                <a:spcPct val="100000"/>
              </a:lnSpc>
            </a:pPr>
            <a:r>
              <a:rPr lang="en-US" sz="2000" dirty="0"/>
              <a:t>For example, a topic with a federal government focus would have the national level of the League as its destination.</a:t>
            </a:r>
          </a:p>
          <a:p>
            <a:pPr>
              <a:lnSpc>
                <a:spcPct val="100000"/>
              </a:lnSpc>
            </a:pPr>
            <a:r>
              <a:rPr lang="en-US" sz="2400" dirty="0"/>
              <a:t>For topics addressing government, ensure the proper jurisdiction is being addressed (municipal, provincial, federal).  </a:t>
            </a:r>
          </a:p>
          <a:p>
            <a:pPr>
              <a:lnSpc>
                <a:spcPct val="100000"/>
              </a:lnSpc>
            </a:pPr>
            <a:r>
              <a:rPr lang="en-US" sz="2400" dirty="0"/>
              <a:t>For topics addressing organizations, determine if the national, provincial or local level would address the resolution topic.  </a:t>
            </a:r>
          </a:p>
          <a:p>
            <a:pPr>
              <a:lnSpc>
                <a:spcPct val="100000"/>
              </a:lnSpc>
            </a:pPr>
            <a:r>
              <a:rPr lang="en-CA" sz="2400" dirty="0">
                <a:effectLst/>
                <a:latin typeface="Calibri" panose="020F0502020204030204" pitchFamily="34" charset="0"/>
                <a:ea typeface="Calibri" panose="020F0502020204030204" pitchFamily="34" charset="0"/>
                <a:cs typeface="Times New Roman" panose="02020603050405020304" pitchFamily="18" charset="0"/>
              </a:rPr>
              <a:t>As a courtesy, inform the chairperson of social justice at the next level about the idea and the desired action.  </a:t>
            </a:r>
          </a:p>
          <a:p>
            <a:pPr>
              <a:lnSpc>
                <a:spcPct val="100000"/>
              </a:lnSpc>
            </a:pPr>
            <a:r>
              <a:rPr lang="en-CA" sz="2400" dirty="0">
                <a:latin typeface="Calibri" panose="020F0502020204030204" pitchFamily="34" charset="0"/>
                <a:cs typeface="Times New Roman" panose="02020603050405020304" pitchFamily="18" charset="0"/>
              </a:rPr>
              <a:t>Inquire about the deadline date to submit your council’s resolution to the next level for consideration at its convention/annual meeting of members (AMM). </a:t>
            </a:r>
            <a:endParaRPr lang="en-US" sz="2400" dirty="0"/>
          </a:p>
        </p:txBody>
      </p:sp>
    </p:spTree>
    <p:extLst>
      <p:ext uri="{BB962C8B-B14F-4D97-AF65-F5344CB8AC3E}">
        <p14:creationId xmlns:p14="http://schemas.microsoft.com/office/powerpoint/2010/main" val="2518329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6C9B1F8-952F-7F70-E72B-91988A0A2602}"/>
              </a:ext>
            </a:extLst>
          </p:cNvPr>
          <p:cNvSpPr>
            <a:spLocks noGrp="1"/>
          </p:cNvSpPr>
          <p:nvPr>
            <p:ph idx="1"/>
          </p:nvPr>
        </p:nvSpPr>
        <p:spPr>
          <a:xfrm>
            <a:off x="677900" y="2276855"/>
            <a:ext cx="11167446" cy="4409079"/>
          </a:xfrm>
        </p:spPr>
        <p:txBody>
          <a:bodyPr>
            <a:normAutofit lnSpcReduction="10000"/>
          </a:bodyPr>
          <a:lstStyle/>
          <a:p>
            <a:pPr>
              <a:lnSpc>
                <a:spcPct val="100000"/>
              </a:lnSpc>
            </a:pPr>
            <a:r>
              <a:rPr lang="en-US" dirty="0"/>
              <a:t>The resolution’s intent must remain consistent as it progresses through the League. However, the resolved clause’s wording may be edited.</a:t>
            </a:r>
          </a:p>
          <a:p>
            <a:pPr lvl="1">
              <a:lnSpc>
                <a:spcPct val="100000"/>
              </a:lnSpc>
            </a:pPr>
            <a:r>
              <a:rPr lang="en-US" dirty="0"/>
              <a:t>As a resolution progresses through each level, resolutions subcommittees are responsible for revising the bridging clause to reflect the next level of the League accountable for the resolution. </a:t>
            </a:r>
          </a:p>
          <a:p>
            <a:pPr lvl="1">
              <a:lnSpc>
                <a:spcPct val="100000"/>
              </a:lnSpc>
            </a:pPr>
            <a:r>
              <a:rPr lang="en-US" dirty="0"/>
              <a:t>Briefs of accepted resolutions may be revised as the subcommittee deems necessary</a:t>
            </a:r>
            <a:r>
              <a:rPr lang="en-US" sz="2000" dirty="0"/>
              <a:t>. </a:t>
            </a:r>
          </a:p>
          <a:p>
            <a:pPr marL="457200" lvl="1" indent="0">
              <a:lnSpc>
                <a:spcPct val="100000"/>
              </a:lnSpc>
              <a:buNone/>
            </a:pPr>
            <a:endParaRPr lang="en-US" sz="2000" dirty="0"/>
          </a:p>
          <a:p>
            <a:pPr>
              <a:lnSpc>
                <a:spcPct val="100000"/>
              </a:lnSpc>
            </a:pPr>
            <a:r>
              <a:rPr lang="en-US" dirty="0"/>
              <a:t>Resolutions must go through the adoption process again if the subcommittee determines the intent must be changed, but the resolution has merit. </a:t>
            </a:r>
          </a:p>
          <a:p>
            <a:pPr marL="0" indent="0">
              <a:buNone/>
            </a:pPr>
            <a:endParaRPr lang="en-CA" sz="2200" dirty="0"/>
          </a:p>
        </p:txBody>
      </p:sp>
      <p:sp>
        <p:nvSpPr>
          <p:cNvPr id="4" name="Title 1">
            <a:extLst>
              <a:ext uri="{FF2B5EF4-FFF2-40B4-BE49-F238E27FC236}">
                <a16:creationId xmlns:a16="http://schemas.microsoft.com/office/drawing/2014/main" id="{46DD61D8-4124-FA36-84F6-AFF42A533ABC}"/>
              </a:ext>
            </a:extLst>
          </p:cNvPr>
          <p:cNvSpPr txBox="1">
            <a:spLocks/>
          </p:cNvSpPr>
          <p:nvPr/>
        </p:nvSpPr>
        <p:spPr>
          <a:xfrm>
            <a:off x="916929" y="47564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National resolutions subcommittee review and disposition</a:t>
            </a:r>
            <a:endParaRPr lang="en-CA" sz="4800" dirty="0"/>
          </a:p>
        </p:txBody>
      </p:sp>
    </p:spTree>
    <p:extLst>
      <p:ext uri="{BB962C8B-B14F-4D97-AF65-F5344CB8AC3E}">
        <p14:creationId xmlns:p14="http://schemas.microsoft.com/office/powerpoint/2010/main" val="1283189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6C9B1F8-952F-7F70-E72B-91988A0A2602}"/>
              </a:ext>
            </a:extLst>
          </p:cNvPr>
          <p:cNvSpPr>
            <a:spLocks noGrp="1"/>
          </p:cNvSpPr>
          <p:nvPr>
            <p:ph idx="1"/>
          </p:nvPr>
        </p:nvSpPr>
        <p:spPr>
          <a:xfrm>
            <a:off x="858417" y="2276856"/>
            <a:ext cx="10705572" cy="4306824"/>
          </a:xfrm>
        </p:spPr>
        <p:txBody>
          <a:bodyPr>
            <a:normAutofit/>
          </a:bodyPr>
          <a:lstStyle/>
          <a:p>
            <a:pPr marL="0" indent="0">
              <a:lnSpc>
                <a:spcPct val="100000"/>
              </a:lnSpc>
              <a:buNone/>
            </a:pPr>
            <a:r>
              <a:rPr lang="en-US" sz="3000" dirty="0"/>
              <a:t>If the resolved clause’s intent requires change, the resolution is returned. The resolution with a new intent is treated as a new resolution, and the adoption process must be repeated by the provincial council in the following year. </a:t>
            </a:r>
          </a:p>
          <a:p>
            <a:pPr marL="0" indent="0">
              <a:lnSpc>
                <a:spcPct val="100000"/>
              </a:lnSpc>
              <a:buNone/>
            </a:pPr>
            <a:endParaRPr lang="en-US" dirty="0"/>
          </a:p>
          <a:p>
            <a:pPr marL="457200" lvl="1" indent="0">
              <a:lnSpc>
                <a:spcPct val="100000"/>
              </a:lnSpc>
              <a:buNone/>
            </a:pPr>
            <a:r>
              <a:rPr lang="en-US" sz="3000" dirty="0"/>
              <a:t>The provincial council is responsible for revising and resubmitting the resolution. It does not return to the council where the resolution originated. </a:t>
            </a:r>
          </a:p>
          <a:p>
            <a:pPr marL="0" indent="0">
              <a:buNone/>
            </a:pPr>
            <a:endParaRPr lang="en-CA" sz="2200" dirty="0"/>
          </a:p>
        </p:txBody>
      </p:sp>
      <p:sp>
        <p:nvSpPr>
          <p:cNvPr id="4" name="Title 1">
            <a:extLst>
              <a:ext uri="{FF2B5EF4-FFF2-40B4-BE49-F238E27FC236}">
                <a16:creationId xmlns:a16="http://schemas.microsoft.com/office/drawing/2014/main" id="{50AB2D89-4CBB-F8B2-1E99-F4CAF677062E}"/>
              </a:ext>
            </a:extLst>
          </p:cNvPr>
          <p:cNvSpPr>
            <a:spLocks noGrp="1"/>
          </p:cNvSpPr>
          <p:nvPr>
            <p:ph type="title"/>
          </p:nvPr>
        </p:nvSpPr>
        <p:spPr>
          <a:xfrm>
            <a:off x="857599" y="549275"/>
            <a:ext cx="10167937" cy="1179513"/>
          </a:xfrm>
        </p:spPr>
        <p:txBody>
          <a:bodyPr>
            <a:noAutofit/>
          </a:bodyPr>
          <a:lstStyle/>
          <a:p>
            <a:r>
              <a:rPr lang="en-US" sz="4800" dirty="0"/>
              <a:t>National resolutions subcommittee review and disposition</a:t>
            </a:r>
            <a:endParaRPr lang="en-CA" sz="4800" dirty="0"/>
          </a:p>
        </p:txBody>
      </p:sp>
    </p:spTree>
    <p:extLst>
      <p:ext uri="{BB962C8B-B14F-4D97-AF65-F5344CB8AC3E}">
        <p14:creationId xmlns:p14="http://schemas.microsoft.com/office/powerpoint/2010/main" val="4090391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07" name="Rectangle 81">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8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464546" y="3572081"/>
            <a:ext cx="8892072" cy="2351315"/>
          </a:xfrm>
        </p:spPr>
        <p:txBody>
          <a:bodyPr anchor="t">
            <a:normAutofit/>
          </a:bodyPr>
          <a:lstStyle/>
          <a:p>
            <a:r>
              <a:rPr lang="en-US" sz="3200" dirty="0"/>
              <a:t>Just because a resolution may not be presented at a convention/AMM does not mean it is a failed effort.  </a:t>
            </a:r>
          </a:p>
          <a:p>
            <a:r>
              <a:rPr lang="en-US" sz="3200" dirty="0"/>
              <a:t>Other types of dispositions are equally important.</a:t>
            </a:r>
          </a:p>
          <a:p>
            <a:pPr marL="457200" lvl="1" indent="0">
              <a:buNone/>
            </a:pPr>
            <a:endParaRPr lang="en-CA" sz="2000" dirty="0"/>
          </a:p>
        </p:txBody>
      </p:sp>
      <p:pic>
        <p:nvPicPr>
          <p:cNvPr id="8" name="Picture 7">
            <a:extLst>
              <a:ext uri="{FF2B5EF4-FFF2-40B4-BE49-F238E27FC236}">
                <a16:creationId xmlns:a16="http://schemas.microsoft.com/office/drawing/2014/main" id="{5169F9B6-A63A-5548-FF82-301B71FC7798}"/>
              </a:ext>
            </a:extLst>
          </p:cNvPr>
          <p:cNvPicPr>
            <a:picLocks noChangeAspect="1"/>
          </p:cNvPicPr>
          <p:nvPr/>
        </p:nvPicPr>
        <p:blipFill>
          <a:blip r:embed="rId3"/>
          <a:stretch>
            <a:fillRect/>
          </a:stretch>
        </p:blipFill>
        <p:spPr>
          <a:xfrm>
            <a:off x="9359666" y="1530305"/>
            <a:ext cx="2735980" cy="4083552"/>
          </a:xfrm>
          <a:prstGeom prst="teardrop">
            <a:avLst/>
          </a:prstGeom>
        </p:spPr>
      </p:pic>
      <p:sp>
        <p:nvSpPr>
          <p:cNvPr id="4" name="Title 1">
            <a:extLst>
              <a:ext uri="{FF2B5EF4-FFF2-40B4-BE49-F238E27FC236}">
                <a16:creationId xmlns:a16="http://schemas.microsoft.com/office/drawing/2014/main" id="{D1066508-3B06-4C7C-FDBB-861864E5FD93}"/>
              </a:ext>
            </a:extLst>
          </p:cNvPr>
          <p:cNvSpPr>
            <a:spLocks noGrp="1"/>
          </p:cNvSpPr>
          <p:nvPr>
            <p:ph type="title"/>
          </p:nvPr>
        </p:nvSpPr>
        <p:spPr>
          <a:xfrm>
            <a:off x="677863" y="571500"/>
            <a:ext cx="11083925" cy="828675"/>
          </a:xfrm>
        </p:spPr>
        <p:txBody>
          <a:bodyPr>
            <a:noAutofit/>
          </a:bodyPr>
          <a:lstStyle/>
          <a:p>
            <a:r>
              <a:rPr lang="en-US" sz="4800" dirty="0"/>
              <a:t>National resolutions subcommittee review and disposition</a:t>
            </a:r>
            <a:endParaRPr lang="en-CA" sz="4800" dirty="0"/>
          </a:p>
        </p:txBody>
      </p:sp>
    </p:spTree>
    <p:extLst>
      <p:ext uri="{BB962C8B-B14F-4D97-AF65-F5344CB8AC3E}">
        <p14:creationId xmlns:p14="http://schemas.microsoft.com/office/powerpoint/2010/main" val="4112228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C5B017-6E9D-0D15-1D32-10B9E2415A9E}"/>
              </a:ext>
            </a:extLst>
          </p:cNvPr>
          <p:cNvSpPr>
            <a:spLocks noGrp="1"/>
          </p:cNvSpPr>
          <p:nvPr>
            <p:ph type="title"/>
          </p:nvPr>
        </p:nvSpPr>
        <p:spPr>
          <a:xfrm>
            <a:off x="1115568" y="548640"/>
            <a:ext cx="10168128" cy="1179576"/>
          </a:xfrm>
        </p:spPr>
        <p:txBody>
          <a:bodyPr>
            <a:normAutofit/>
          </a:bodyPr>
          <a:lstStyle/>
          <a:p>
            <a:r>
              <a:rPr lang="en-US" sz="4800" dirty="0"/>
              <a:t>Types of disposition: national level</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558209" y="2192694"/>
            <a:ext cx="11164399" cy="4478693"/>
          </a:xfrm>
        </p:spPr>
        <p:txBody>
          <a:bodyPr>
            <a:normAutofit/>
          </a:bodyPr>
          <a:lstStyle/>
          <a:p>
            <a:pPr>
              <a:lnSpc>
                <a:spcPct val="100000"/>
              </a:lnSpc>
            </a:pPr>
            <a:r>
              <a:rPr lang="en-US" b="1" dirty="0"/>
              <a:t>Recommended for presentation at the national convention/AMM</a:t>
            </a:r>
            <a:r>
              <a:rPr lang="en-US" dirty="0"/>
              <a:t>. </a:t>
            </a:r>
          </a:p>
          <a:p>
            <a:pPr lvl="1">
              <a:lnSpc>
                <a:spcPct val="100000"/>
              </a:lnSpc>
            </a:pPr>
            <a:r>
              <a:rPr lang="en-US" dirty="0"/>
              <a:t>The resolution fulfills the established criteria and passes the subcommittee’s review and vetting. </a:t>
            </a:r>
          </a:p>
        </p:txBody>
      </p:sp>
      <p:pic>
        <p:nvPicPr>
          <p:cNvPr id="4" name="Picture 3">
            <a:extLst>
              <a:ext uri="{FF2B5EF4-FFF2-40B4-BE49-F238E27FC236}">
                <a16:creationId xmlns:a16="http://schemas.microsoft.com/office/drawing/2014/main" id="{45C053B8-1A39-DF52-3798-DB3D63D81D44}"/>
              </a:ext>
            </a:extLst>
          </p:cNvPr>
          <p:cNvPicPr>
            <a:picLocks noChangeAspect="1"/>
          </p:cNvPicPr>
          <p:nvPr/>
        </p:nvPicPr>
        <p:blipFill rotWithShape="1">
          <a:blip r:embed="rId3"/>
          <a:srcRect t="22763"/>
          <a:stretch/>
        </p:blipFill>
        <p:spPr>
          <a:xfrm>
            <a:off x="4982547" y="3519725"/>
            <a:ext cx="6170520" cy="2679221"/>
          </a:xfrm>
          <a:prstGeom prst="rect">
            <a:avLst/>
          </a:prstGeom>
        </p:spPr>
      </p:pic>
    </p:spTree>
    <p:extLst>
      <p:ext uri="{BB962C8B-B14F-4D97-AF65-F5344CB8AC3E}">
        <p14:creationId xmlns:p14="http://schemas.microsoft.com/office/powerpoint/2010/main" val="36177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C5B017-6E9D-0D15-1D32-10B9E2415A9E}"/>
              </a:ext>
            </a:extLst>
          </p:cNvPr>
          <p:cNvSpPr>
            <a:spLocks noGrp="1"/>
          </p:cNvSpPr>
          <p:nvPr>
            <p:ph type="title"/>
          </p:nvPr>
        </p:nvSpPr>
        <p:spPr>
          <a:xfrm>
            <a:off x="1115568" y="548640"/>
            <a:ext cx="10168128" cy="1179576"/>
          </a:xfrm>
        </p:spPr>
        <p:txBody>
          <a:bodyPr>
            <a:normAutofit/>
          </a:bodyPr>
          <a:lstStyle/>
          <a:p>
            <a:r>
              <a:rPr lang="en-US" sz="4800" dirty="0"/>
              <a:t>Types of disposition: national level</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558209" y="2192694"/>
            <a:ext cx="11164399" cy="4478693"/>
          </a:xfrm>
        </p:spPr>
        <p:txBody>
          <a:bodyPr>
            <a:normAutofit/>
          </a:bodyPr>
          <a:lstStyle/>
          <a:p>
            <a:pPr>
              <a:lnSpc>
                <a:spcPct val="100000"/>
              </a:lnSpc>
            </a:pPr>
            <a:r>
              <a:rPr lang="en-US" sz="2600" b="1" dirty="0"/>
              <a:t>Recommendation pending discussion in August</a:t>
            </a:r>
            <a:r>
              <a:rPr lang="en-US" sz="2600" dirty="0"/>
              <a:t>. The resolution will be considered for the annual national convention/AMM pending: </a:t>
            </a:r>
          </a:p>
          <a:p>
            <a:pPr lvl="1">
              <a:lnSpc>
                <a:spcPct val="100000"/>
              </a:lnSpc>
            </a:pPr>
            <a:r>
              <a:rPr lang="en-US" dirty="0"/>
              <a:t>the receipt of additional information being provided to the subcommittee by a specified deadline date </a:t>
            </a:r>
          </a:p>
          <a:p>
            <a:pPr lvl="1">
              <a:lnSpc>
                <a:spcPct val="100000"/>
              </a:lnSpc>
            </a:pPr>
            <a:r>
              <a:rPr lang="en-US" dirty="0"/>
              <a:t>additional review and vetting by the national resolutions subcommittee in August.</a:t>
            </a:r>
          </a:p>
          <a:p>
            <a:pPr>
              <a:lnSpc>
                <a:spcPct val="100000"/>
              </a:lnSpc>
            </a:pPr>
            <a:r>
              <a:rPr lang="en-US" sz="2600" dirty="0"/>
              <a:t>After the subcommittee’s further review in August, the subcommittee issues its recommendation (disposition) regarding the resolution.  </a:t>
            </a:r>
          </a:p>
          <a:p>
            <a:pPr lvl="1">
              <a:lnSpc>
                <a:spcPct val="100000"/>
              </a:lnSpc>
            </a:pPr>
            <a:r>
              <a:rPr lang="en-US" sz="2200" dirty="0"/>
              <a:t>The subcommittee members decide to recommend or not recommend the resolution for presentation.  </a:t>
            </a:r>
          </a:p>
        </p:txBody>
      </p:sp>
    </p:spTree>
    <p:extLst>
      <p:ext uri="{BB962C8B-B14F-4D97-AF65-F5344CB8AC3E}">
        <p14:creationId xmlns:p14="http://schemas.microsoft.com/office/powerpoint/2010/main" val="664311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C5B017-6E9D-0D15-1D32-10B9E2415A9E}"/>
              </a:ext>
            </a:extLst>
          </p:cNvPr>
          <p:cNvSpPr>
            <a:spLocks noGrp="1"/>
          </p:cNvSpPr>
          <p:nvPr>
            <p:ph type="title"/>
          </p:nvPr>
        </p:nvSpPr>
        <p:spPr>
          <a:xfrm>
            <a:off x="1115568" y="548640"/>
            <a:ext cx="10168128" cy="1179576"/>
          </a:xfrm>
        </p:spPr>
        <p:txBody>
          <a:bodyPr>
            <a:normAutofit/>
          </a:bodyPr>
          <a:lstStyle/>
          <a:p>
            <a:r>
              <a:rPr lang="en-US" sz="4800" dirty="0"/>
              <a:t>Types of disposition: national level</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558209" y="2192693"/>
            <a:ext cx="8290823" cy="4545757"/>
          </a:xfrm>
        </p:spPr>
        <p:txBody>
          <a:bodyPr>
            <a:normAutofit/>
          </a:bodyPr>
          <a:lstStyle/>
          <a:p>
            <a:pPr>
              <a:lnSpc>
                <a:spcPct val="100000"/>
              </a:lnSpc>
            </a:pPr>
            <a:r>
              <a:rPr lang="en-US" sz="3200" b="1" dirty="0"/>
              <a:t>Recommended to be forwarded  to a national chairperson for action</a:t>
            </a:r>
            <a:r>
              <a:rPr lang="en-US" sz="2000" dirty="0"/>
              <a:t>.  </a:t>
            </a:r>
          </a:p>
          <a:p>
            <a:pPr lvl="1">
              <a:lnSpc>
                <a:spcPct val="110000"/>
              </a:lnSpc>
            </a:pPr>
            <a:r>
              <a:rPr lang="en-US" sz="2800" dirty="0"/>
              <a:t>The resolution has merit and is timely. However, the resolution lacks substantive support at a national level.  </a:t>
            </a:r>
          </a:p>
          <a:p>
            <a:pPr lvl="1">
              <a:lnSpc>
                <a:spcPct val="110000"/>
              </a:lnSpc>
            </a:pPr>
            <a:r>
              <a:rPr lang="en-US" sz="2800" dirty="0"/>
              <a:t>The national chairperson is directed to raise awareness of the topic through a communiqué or an article in </a:t>
            </a:r>
            <a:r>
              <a:rPr lang="en-US" sz="2800" i="1" dirty="0">
                <a:effectLst/>
              </a:rPr>
              <a:t>The Canadian League</a:t>
            </a:r>
            <a:r>
              <a:rPr lang="en-US" sz="2800" dirty="0"/>
              <a:t> and to encourage action by members.  </a:t>
            </a:r>
            <a:r>
              <a:rPr lang="en-US" sz="2000" dirty="0"/>
              <a:t> </a:t>
            </a:r>
            <a:endParaRPr lang="en-CA" sz="2000" dirty="0"/>
          </a:p>
        </p:txBody>
      </p:sp>
      <p:pic>
        <p:nvPicPr>
          <p:cNvPr id="4" name="Picture 3">
            <a:extLst>
              <a:ext uri="{FF2B5EF4-FFF2-40B4-BE49-F238E27FC236}">
                <a16:creationId xmlns:a16="http://schemas.microsoft.com/office/drawing/2014/main" id="{021069F7-213B-C508-1D43-C7C926FC40C8}"/>
              </a:ext>
            </a:extLst>
          </p:cNvPr>
          <p:cNvPicPr>
            <a:picLocks noChangeAspect="1"/>
          </p:cNvPicPr>
          <p:nvPr/>
        </p:nvPicPr>
        <p:blipFill>
          <a:blip r:embed="rId3"/>
          <a:stretch>
            <a:fillRect/>
          </a:stretch>
        </p:blipFill>
        <p:spPr>
          <a:xfrm>
            <a:off x="9254220" y="2876214"/>
            <a:ext cx="2156172" cy="28527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61025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C5B017-6E9D-0D15-1D32-10B9E2415A9E}"/>
              </a:ext>
            </a:extLst>
          </p:cNvPr>
          <p:cNvSpPr>
            <a:spLocks noGrp="1"/>
          </p:cNvSpPr>
          <p:nvPr>
            <p:ph type="title"/>
          </p:nvPr>
        </p:nvSpPr>
        <p:spPr>
          <a:xfrm>
            <a:off x="1115568" y="548640"/>
            <a:ext cx="10168128" cy="1179576"/>
          </a:xfrm>
        </p:spPr>
        <p:txBody>
          <a:bodyPr>
            <a:normAutofit/>
          </a:bodyPr>
          <a:lstStyle/>
          <a:p>
            <a:r>
              <a:rPr lang="en-US" sz="4800" dirty="0"/>
              <a:t>Types of disposition: national level</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558209" y="2192694"/>
            <a:ext cx="11164399" cy="4478693"/>
          </a:xfrm>
        </p:spPr>
        <p:txBody>
          <a:bodyPr>
            <a:normAutofit/>
          </a:bodyPr>
          <a:lstStyle/>
          <a:p>
            <a:pPr>
              <a:lnSpc>
                <a:spcPct val="100000"/>
              </a:lnSpc>
            </a:pPr>
            <a:r>
              <a:rPr lang="en-US" b="1" dirty="0"/>
              <a:t>Not recommended for presentation at the national convention/AMM</a:t>
            </a:r>
            <a:r>
              <a:rPr lang="en-US" sz="2400" dirty="0"/>
              <a:t>: </a:t>
            </a:r>
          </a:p>
          <a:p>
            <a:pPr lvl="1">
              <a:lnSpc>
                <a:spcPct val="100000"/>
              </a:lnSpc>
            </a:pPr>
            <a:r>
              <a:rPr lang="en-US" dirty="0"/>
              <a:t>The resolution has merit and is being returned with recommendations for revision by the provincial council. Before the revised resolution can be submitted to the national level, the provincial council must present its revised resolution for adoption at its convention/AMM the following year. </a:t>
            </a:r>
          </a:p>
          <a:p>
            <a:pPr marL="457200" lvl="1" indent="0">
              <a:lnSpc>
                <a:spcPct val="100000"/>
              </a:lnSpc>
              <a:buNone/>
            </a:pPr>
            <a:r>
              <a:rPr lang="en-US" u="sng" dirty="0"/>
              <a:t>or</a:t>
            </a:r>
          </a:p>
          <a:p>
            <a:pPr lvl="1">
              <a:lnSpc>
                <a:spcPct val="100000"/>
              </a:lnSpc>
            </a:pPr>
            <a:r>
              <a:rPr lang="en-US" dirty="0"/>
              <a:t>The resolution does not have merit at the national level as determined through the subcommittee review. This may be because the resolution topic is highly controversial or not in keeping with the objects and mission of the League. The resolution is returned to the provincial council. </a:t>
            </a:r>
            <a:endParaRPr lang="en-US" sz="2200" dirty="0"/>
          </a:p>
        </p:txBody>
      </p:sp>
    </p:spTree>
    <p:extLst>
      <p:ext uri="{BB962C8B-B14F-4D97-AF65-F5344CB8AC3E}">
        <p14:creationId xmlns:p14="http://schemas.microsoft.com/office/powerpoint/2010/main" val="1677489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C5B017-6E9D-0D15-1D32-10B9E2415A9E}"/>
              </a:ext>
            </a:extLst>
          </p:cNvPr>
          <p:cNvSpPr>
            <a:spLocks noGrp="1"/>
          </p:cNvSpPr>
          <p:nvPr>
            <p:ph type="title"/>
          </p:nvPr>
        </p:nvSpPr>
        <p:spPr>
          <a:xfrm>
            <a:off x="1115568" y="429370"/>
            <a:ext cx="10168128" cy="1179576"/>
          </a:xfrm>
        </p:spPr>
        <p:txBody>
          <a:bodyPr>
            <a:noAutofit/>
          </a:bodyPr>
          <a:lstStyle/>
          <a:p>
            <a:r>
              <a:rPr lang="en-US" sz="4800" dirty="0"/>
              <a:t>Resolutions subcommittee recommendations</a:t>
            </a:r>
            <a:endParaRPr lang="en-CA" sz="48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98F89A-FDAC-FE91-18E5-757F45E8028A}"/>
              </a:ext>
            </a:extLst>
          </p:cNvPr>
          <p:cNvSpPr>
            <a:spLocks noGrp="1"/>
          </p:cNvSpPr>
          <p:nvPr>
            <p:ph idx="1"/>
          </p:nvPr>
        </p:nvSpPr>
        <p:spPr>
          <a:xfrm>
            <a:off x="558209" y="2192694"/>
            <a:ext cx="11269997" cy="4665306"/>
          </a:xfrm>
        </p:spPr>
        <p:txBody>
          <a:bodyPr>
            <a:normAutofit/>
          </a:bodyPr>
          <a:lstStyle/>
          <a:p>
            <a:pPr>
              <a:lnSpc>
                <a:spcPct val="100000"/>
              </a:lnSpc>
            </a:pPr>
            <a:r>
              <a:rPr lang="en-US" dirty="0"/>
              <a:t>All recommendations for dispositions made by the national resolutions subcommittee are presented to the national executive/board at its pre-convention/AMM meeting.</a:t>
            </a:r>
          </a:p>
          <a:p>
            <a:pPr>
              <a:lnSpc>
                <a:spcPct val="100000"/>
              </a:lnSpc>
            </a:pPr>
            <a:r>
              <a:rPr lang="en-CA" dirty="0"/>
              <a:t>Each recommendation is put forward by motion for acceptance, debated and voted upon. </a:t>
            </a:r>
          </a:p>
          <a:p>
            <a:pPr>
              <a:lnSpc>
                <a:spcPct val="100000"/>
              </a:lnSpc>
            </a:pPr>
            <a:r>
              <a:rPr lang="en-US" dirty="0"/>
              <a:t>A two-thirds vote of the national executive is required to overturn the recommendation to accept a resolution.</a:t>
            </a:r>
            <a:endParaRPr lang="en-CA" dirty="0"/>
          </a:p>
        </p:txBody>
      </p:sp>
    </p:spTree>
    <p:extLst>
      <p:ext uri="{BB962C8B-B14F-4D97-AF65-F5344CB8AC3E}">
        <p14:creationId xmlns:p14="http://schemas.microsoft.com/office/powerpoint/2010/main" val="777661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I</a:t>
            </a:r>
            <a:r>
              <a:rPr lang="en-US" sz="6600" dirty="0"/>
              <a:t>mplementing the Adopted Resolution</a:t>
            </a:r>
            <a:endParaRPr lang="en-US" sz="6600" kern="1200" dirty="0">
              <a:solidFill>
                <a:schemeClr val="tx1"/>
              </a:solidFill>
              <a:latin typeface="+mj-lt"/>
              <a:ea typeface="+mj-ea"/>
              <a:cs typeface="+mj-cs"/>
            </a:endParaRP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815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A91A9-64F0-7185-2FD1-FB769BDDF491}"/>
              </a:ext>
            </a:extLst>
          </p:cNvPr>
          <p:cNvSpPr>
            <a:spLocks noGrp="1"/>
          </p:cNvSpPr>
          <p:nvPr>
            <p:ph type="title"/>
          </p:nvPr>
        </p:nvSpPr>
        <p:spPr>
          <a:xfrm>
            <a:off x="838200" y="365125"/>
            <a:ext cx="10515600" cy="1325563"/>
          </a:xfrm>
        </p:spPr>
        <p:txBody>
          <a:bodyPr>
            <a:normAutofit/>
          </a:bodyPr>
          <a:lstStyle/>
          <a:p>
            <a:r>
              <a:rPr lang="en-US" sz="4800" dirty="0"/>
              <a:t>Reaching the intended contacts</a:t>
            </a:r>
            <a:endParaRPr lang="en-CA" sz="48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0D959B-8C22-DA9B-EBA5-8C3D7E80F953}"/>
              </a:ext>
            </a:extLst>
          </p:cNvPr>
          <p:cNvSpPr>
            <a:spLocks noGrp="1"/>
          </p:cNvSpPr>
          <p:nvPr>
            <p:ph idx="1"/>
          </p:nvPr>
        </p:nvSpPr>
        <p:spPr>
          <a:xfrm>
            <a:off x="669035" y="1807759"/>
            <a:ext cx="11031351" cy="5050241"/>
          </a:xfrm>
        </p:spPr>
        <p:txBody>
          <a:bodyPr>
            <a:normAutofit/>
          </a:bodyPr>
          <a:lstStyle/>
          <a:p>
            <a:pPr>
              <a:lnSpc>
                <a:spcPct val="100000"/>
              </a:lnSpc>
            </a:pPr>
            <a:r>
              <a:rPr lang="en-US" dirty="0"/>
              <a:t>Each council level should have a policy and procedure for organizing a meeting to present current resolutions to the intended government or organization. </a:t>
            </a:r>
          </a:p>
          <a:p>
            <a:pPr lvl="1">
              <a:lnSpc>
                <a:spcPct val="100000"/>
              </a:lnSpc>
            </a:pPr>
            <a:r>
              <a:rPr lang="en-US" sz="2600" dirty="0"/>
              <a:t>For resolutions directed towards government, this will be flexible with each province and council level (e.g., parish/diocesan – municipal; province – provincial; national – federal). </a:t>
            </a:r>
          </a:p>
          <a:p>
            <a:pPr lvl="1">
              <a:lnSpc>
                <a:spcPct val="100000"/>
              </a:lnSpc>
            </a:pPr>
            <a:r>
              <a:rPr lang="en-US" sz="2600" dirty="0"/>
              <a:t>For resolutions directed to the church, the diocesan council would follow up with the diocesan bishop. </a:t>
            </a:r>
            <a:endParaRPr lang="en-CA" sz="2600" dirty="0"/>
          </a:p>
        </p:txBody>
      </p:sp>
    </p:spTree>
    <p:extLst>
      <p:ext uri="{BB962C8B-B14F-4D97-AF65-F5344CB8AC3E}">
        <p14:creationId xmlns:p14="http://schemas.microsoft.com/office/powerpoint/2010/main" val="177266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05F906-5C63-12EE-30CA-69BCF1769483}"/>
              </a:ext>
            </a:extLst>
          </p:cNvPr>
          <p:cNvSpPr>
            <a:spLocks noGrp="1"/>
          </p:cNvSpPr>
          <p:nvPr>
            <p:ph type="title"/>
          </p:nvPr>
        </p:nvSpPr>
        <p:spPr>
          <a:xfrm>
            <a:off x="838200" y="245855"/>
            <a:ext cx="10515600" cy="1325563"/>
          </a:xfrm>
        </p:spPr>
        <p:txBody>
          <a:bodyPr>
            <a:normAutofit/>
          </a:bodyPr>
          <a:lstStyle/>
          <a:p>
            <a:r>
              <a:rPr lang="en-CA" sz="4800" dirty="0"/>
              <a:t>Putting together a subcommittee </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B24C80-0FBA-8B6F-A637-9F910F5E4A39}"/>
              </a:ext>
            </a:extLst>
          </p:cNvPr>
          <p:cNvSpPr>
            <a:spLocks noGrp="1"/>
          </p:cNvSpPr>
          <p:nvPr>
            <p:ph idx="1"/>
          </p:nvPr>
        </p:nvSpPr>
        <p:spPr>
          <a:xfrm>
            <a:off x="838200" y="1929383"/>
            <a:ext cx="10853928" cy="4815545"/>
          </a:xfrm>
        </p:spPr>
        <p:txBody>
          <a:bodyPr>
            <a:normAutofit/>
          </a:bodyPr>
          <a:lstStyle/>
          <a:p>
            <a:pPr>
              <a:lnSpc>
                <a:spcPct val="100000"/>
              </a:lnSpc>
            </a:pPr>
            <a:r>
              <a:rPr lang="en-US" dirty="0"/>
              <a:t>Seek approval from your council for the topic and the desired action (intent).  </a:t>
            </a:r>
          </a:p>
          <a:p>
            <a:pPr>
              <a:lnSpc>
                <a:spcPct val="100000"/>
              </a:lnSpc>
            </a:pPr>
            <a:r>
              <a:rPr lang="en-US" dirty="0"/>
              <a:t>The council adopts a motion to form a subcommittee to research the topic and develop the resolution. </a:t>
            </a:r>
          </a:p>
          <a:p>
            <a:pPr lvl="1">
              <a:lnSpc>
                <a:spcPct val="100000"/>
              </a:lnSpc>
            </a:pPr>
            <a:r>
              <a:rPr lang="en-US" sz="2800" dirty="0"/>
              <a:t>Establish a chairperson – this could be the person who has the idea for the topic.</a:t>
            </a:r>
          </a:p>
          <a:p>
            <a:pPr>
              <a:lnSpc>
                <a:spcPct val="100000"/>
              </a:lnSpc>
            </a:pPr>
            <a:r>
              <a:rPr lang="en-US" dirty="0"/>
              <a:t>Once the motion to form a subcommittee is adopted, the resolution becomes a council project. </a:t>
            </a:r>
          </a:p>
          <a:p>
            <a:pPr>
              <a:lnSpc>
                <a:spcPct val="100000"/>
              </a:lnSpc>
            </a:pPr>
            <a:r>
              <a:rPr lang="en-US" dirty="0"/>
              <a:t>The subcommittee reports to the chairperson of social justice. </a:t>
            </a:r>
          </a:p>
          <a:p>
            <a:pPr marL="0" indent="0">
              <a:buNone/>
            </a:pPr>
            <a:endParaRPr lang="en-CA" sz="2200" dirty="0"/>
          </a:p>
        </p:txBody>
      </p:sp>
    </p:spTree>
    <p:extLst>
      <p:ext uri="{BB962C8B-B14F-4D97-AF65-F5344CB8AC3E}">
        <p14:creationId xmlns:p14="http://schemas.microsoft.com/office/powerpoint/2010/main" val="2918834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p:txBody>
          <a:bodyPr vert="horz" lIns="91440" tIns="45720" rIns="91440" bIns="45720" rtlCol="0" anchor="b">
            <a:normAutofit/>
          </a:bodyPr>
          <a:lstStyle/>
          <a:p>
            <a:r>
              <a:rPr lang="en-US" sz="4800" kern="1200" dirty="0">
                <a:solidFill>
                  <a:schemeClr val="tx1"/>
                </a:solidFill>
                <a:latin typeface="+mj-lt"/>
                <a:ea typeface="+mj-ea"/>
                <a:cs typeface="+mj-cs"/>
              </a:rPr>
              <a:t>Thank you</a:t>
            </a:r>
          </a:p>
        </p:txBody>
      </p:sp>
      <p:sp>
        <p:nvSpPr>
          <p:cNvPr id="2" name="Content Placeholder 1">
            <a:extLst>
              <a:ext uri="{FF2B5EF4-FFF2-40B4-BE49-F238E27FC236}">
                <a16:creationId xmlns:a16="http://schemas.microsoft.com/office/drawing/2014/main" id="{BA34B38C-71A2-09BE-FC4A-86181F23B770}"/>
              </a:ext>
            </a:extLst>
          </p:cNvPr>
          <p:cNvSpPr>
            <a:spLocks noGrp="1"/>
          </p:cNvSpPr>
          <p:nvPr>
            <p:ph idx="1"/>
          </p:nvPr>
        </p:nvSpPr>
        <p:spPr/>
        <p:txBody>
          <a:bodyPr>
            <a:normAutofit/>
          </a:bodyPr>
          <a:lstStyle/>
          <a:p>
            <a:r>
              <a:rPr lang="en-US" dirty="0"/>
              <a:t>Resolutions are hard work. Pat yourself on the back for even attempting a resolution.</a:t>
            </a:r>
            <a:endParaRPr lang="en-CA" dirty="0"/>
          </a:p>
          <a:p>
            <a:r>
              <a:rPr lang="en-US" dirty="0"/>
              <a:t>It can seem like thankless work—it may feel like there is little recognition of the time and energy required to create a resolution. </a:t>
            </a:r>
            <a:endParaRPr lang="en-CA" dirty="0"/>
          </a:p>
          <a:p>
            <a:r>
              <a:rPr lang="en-CA" dirty="0"/>
              <a:t>Do not get discouraged.  </a:t>
            </a:r>
          </a:p>
          <a:p>
            <a:pPr lvl="1"/>
            <a:r>
              <a:rPr lang="en-US" dirty="0"/>
              <a:t>Repeated attempts make us understand more and get better at it. </a:t>
            </a:r>
          </a:p>
          <a:p>
            <a:pPr lvl="1"/>
            <a:r>
              <a:rPr lang="en-US" dirty="0"/>
              <a:t>The League is working hard to develop meaningful and effective resources to guide members. </a:t>
            </a:r>
            <a:endParaRPr lang="en-CA" dirty="0"/>
          </a:p>
        </p:txBody>
      </p:sp>
    </p:spTree>
    <p:extLst>
      <p:ext uri="{BB962C8B-B14F-4D97-AF65-F5344CB8AC3E}">
        <p14:creationId xmlns:p14="http://schemas.microsoft.com/office/powerpoint/2010/main" val="2539015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6198-CE47-5069-68C9-F6D83BB39ACD}"/>
              </a:ext>
            </a:extLst>
          </p:cNvPr>
          <p:cNvSpPr>
            <a:spLocks noGrp="1"/>
          </p:cNvSpPr>
          <p:nvPr>
            <p:ph type="title"/>
          </p:nvPr>
        </p:nvSpPr>
        <p:spPr>
          <a:xfrm>
            <a:off x="330082" y="365125"/>
            <a:ext cx="11625943" cy="1325563"/>
          </a:xfrm>
        </p:spPr>
        <p:txBody>
          <a:bodyPr>
            <a:noAutofit/>
          </a:bodyPr>
          <a:lstStyle/>
          <a:p>
            <a:r>
              <a:rPr lang="en-CA" sz="4800" dirty="0"/>
              <a:t>At the end of the day, we are doing God’s work…</a:t>
            </a:r>
          </a:p>
        </p:txBody>
      </p:sp>
      <p:sp>
        <p:nvSpPr>
          <p:cNvPr id="3" name="Content Placeholder 2">
            <a:extLst>
              <a:ext uri="{FF2B5EF4-FFF2-40B4-BE49-F238E27FC236}">
                <a16:creationId xmlns:a16="http://schemas.microsoft.com/office/drawing/2014/main" id="{16E0D608-60F1-8F2C-5CC8-499A0196A45E}"/>
              </a:ext>
            </a:extLst>
          </p:cNvPr>
          <p:cNvSpPr>
            <a:spLocks noGrp="1"/>
          </p:cNvSpPr>
          <p:nvPr>
            <p:ph idx="1"/>
          </p:nvPr>
        </p:nvSpPr>
        <p:spPr>
          <a:xfrm>
            <a:off x="296550" y="1825625"/>
            <a:ext cx="11625942" cy="4351338"/>
          </a:xfrm>
        </p:spPr>
        <p:txBody>
          <a:bodyPr>
            <a:normAutofit/>
          </a:bodyPr>
          <a:lstStyle/>
          <a:p>
            <a:pPr marL="0" indent="0">
              <a:buNone/>
            </a:pPr>
            <a:r>
              <a:rPr lang="en-CA" dirty="0"/>
              <a:t>The </a:t>
            </a:r>
            <a:r>
              <a:rPr lang="en-CA" i="1" dirty="0"/>
              <a:t>Resolutions Handbook </a:t>
            </a:r>
            <a:r>
              <a:rPr lang="en-CA" dirty="0"/>
              <a:t>reminds us: </a:t>
            </a:r>
          </a:p>
          <a:p>
            <a:pPr marL="0" indent="0">
              <a:buNone/>
            </a:pPr>
            <a:endParaRPr lang="en-CA" dirty="0"/>
          </a:p>
          <a:p>
            <a:pPr marL="457200" lvl="1" indent="0">
              <a:buNone/>
            </a:pPr>
            <a:r>
              <a:rPr lang="en-CA" sz="2800" dirty="0"/>
              <a:t>Resolutions can be a powerful tool “to infuse a Christian spirit into the temporal order” (</a:t>
            </a:r>
            <a:r>
              <a:rPr lang="en-CA" sz="2800" i="1" dirty="0"/>
              <a:t>Decree on the Apostolate of the Laity</a:t>
            </a:r>
            <a:r>
              <a:rPr lang="en-CA" sz="2800" dirty="0"/>
              <a:t>).  </a:t>
            </a:r>
          </a:p>
          <a:p>
            <a:pPr marL="457200" lvl="1" indent="0">
              <a:buNone/>
            </a:pPr>
            <a:endParaRPr lang="en-CA" sz="2800" dirty="0"/>
          </a:p>
          <a:p>
            <a:pPr marL="457200" lvl="1" indent="0">
              <a:buNone/>
            </a:pPr>
            <a:r>
              <a:rPr lang="en-CA" sz="2800" dirty="0"/>
              <a:t>The League can serve the church’s mission and be a Christian witness through resolutions.  </a:t>
            </a:r>
          </a:p>
          <a:p>
            <a:pPr marL="457200" lvl="1" indent="0">
              <a:buNone/>
            </a:pPr>
            <a:endParaRPr lang="en-CA" sz="2800" dirty="0"/>
          </a:p>
          <a:p>
            <a:pPr marL="0" indent="0" algn="ctr">
              <a:buNone/>
            </a:pPr>
            <a:r>
              <a:rPr lang="en-CA" b="1" dirty="0"/>
              <a:t>Prayer is essential at every step of the resolutions process</a:t>
            </a:r>
            <a:r>
              <a:rPr lang="en-CA" dirty="0"/>
              <a:t>.   </a:t>
            </a:r>
          </a:p>
        </p:txBody>
      </p:sp>
    </p:spTree>
    <p:extLst>
      <p:ext uri="{BB962C8B-B14F-4D97-AF65-F5344CB8AC3E}">
        <p14:creationId xmlns:p14="http://schemas.microsoft.com/office/powerpoint/2010/main" val="1821249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C56198-CE47-5069-68C9-F6D83BB39ACD}"/>
              </a:ext>
            </a:extLst>
          </p:cNvPr>
          <p:cNvSpPr>
            <a:spLocks noGrp="1"/>
          </p:cNvSpPr>
          <p:nvPr>
            <p:ph type="title"/>
          </p:nvPr>
        </p:nvSpPr>
        <p:spPr>
          <a:xfrm>
            <a:off x="7631933" y="365125"/>
            <a:ext cx="3952071" cy="5530319"/>
          </a:xfrm>
        </p:spPr>
        <p:txBody>
          <a:bodyPr vert="horz" lIns="91440" tIns="45720" rIns="91440" bIns="45720" rtlCol="0" anchor="ctr">
            <a:normAutofit/>
          </a:bodyPr>
          <a:lstStyle/>
          <a:p>
            <a:pPr algn="ctr"/>
            <a:r>
              <a:rPr lang="en-US" sz="6600" dirty="0">
                <a:solidFill>
                  <a:schemeClr val="tx1">
                    <a:lumMod val="95000"/>
                  </a:schemeClr>
                </a:solidFill>
              </a:rPr>
              <a:t>Questions</a:t>
            </a:r>
            <a:r>
              <a:rPr lang="en-US" sz="6600" dirty="0"/>
              <a:t> and Thoughts</a:t>
            </a:r>
          </a:p>
        </p:txBody>
      </p:sp>
      <p:pic>
        <p:nvPicPr>
          <p:cNvPr id="10" name="Picture 9" descr="Row of flowers in glass vases">
            <a:extLst>
              <a:ext uri="{FF2B5EF4-FFF2-40B4-BE49-F238E27FC236}">
                <a16:creationId xmlns:a16="http://schemas.microsoft.com/office/drawing/2014/main" id="{988DB056-986B-7E2D-FB5B-A15A5DDA8EAF}"/>
              </a:ext>
            </a:extLst>
          </p:cNvPr>
          <p:cNvPicPr>
            <a:picLocks noChangeAspect="1"/>
          </p:cNvPicPr>
          <p:nvPr/>
        </p:nvPicPr>
        <p:blipFill rotWithShape="1">
          <a:blip r:embed="rId3">
            <a:extLst>
              <a:ext uri="{28A0092B-C50C-407E-A947-70E740481C1C}">
                <a14:useLocalDpi xmlns:a14="http://schemas.microsoft.com/office/drawing/2010/main" val="0"/>
              </a:ext>
            </a:extLst>
          </a:blip>
          <a:srcRect l="1500" r="28531" b="-1"/>
          <a:stretch/>
        </p:blipFill>
        <p:spPr>
          <a:xfrm>
            <a:off x="20" y="10"/>
            <a:ext cx="7188573" cy="6857990"/>
          </a:xfrm>
          <a:prstGeom prst="rect">
            <a:avLst/>
          </a:prstGeom>
        </p:spPr>
      </p:pic>
    </p:spTree>
    <p:extLst>
      <p:ext uri="{BB962C8B-B14F-4D97-AF65-F5344CB8AC3E}">
        <p14:creationId xmlns:p14="http://schemas.microsoft.com/office/powerpoint/2010/main" val="322546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05F906-5C63-12EE-30CA-69BCF1769483}"/>
              </a:ext>
            </a:extLst>
          </p:cNvPr>
          <p:cNvSpPr>
            <a:spLocks noGrp="1"/>
          </p:cNvSpPr>
          <p:nvPr>
            <p:ph type="title"/>
          </p:nvPr>
        </p:nvSpPr>
        <p:spPr>
          <a:xfrm>
            <a:off x="838200" y="365125"/>
            <a:ext cx="10515600" cy="1325563"/>
          </a:xfrm>
        </p:spPr>
        <p:txBody>
          <a:bodyPr>
            <a:normAutofit/>
          </a:bodyPr>
          <a:lstStyle/>
          <a:p>
            <a:r>
              <a:rPr lang="en-CA" sz="4800" dirty="0"/>
              <a:t>Putting together a subcommittee </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B24C80-0FBA-8B6F-A637-9F910F5E4A39}"/>
              </a:ext>
            </a:extLst>
          </p:cNvPr>
          <p:cNvSpPr>
            <a:spLocks noGrp="1"/>
          </p:cNvSpPr>
          <p:nvPr>
            <p:ph idx="1"/>
          </p:nvPr>
        </p:nvSpPr>
        <p:spPr>
          <a:xfrm>
            <a:off x="838200" y="1929383"/>
            <a:ext cx="10515600" cy="4815545"/>
          </a:xfrm>
        </p:spPr>
        <p:txBody>
          <a:bodyPr>
            <a:normAutofit/>
          </a:bodyPr>
          <a:lstStyle/>
          <a:p>
            <a:pPr>
              <a:lnSpc>
                <a:spcPct val="100000"/>
              </a:lnSpc>
            </a:pPr>
            <a:r>
              <a:rPr lang="en-US" dirty="0"/>
              <a:t>Choose a chairperson who will be a driving force to see the project through to completion.  </a:t>
            </a:r>
          </a:p>
          <a:p>
            <a:pPr>
              <a:lnSpc>
                <a:spcPct val="100000"/>
              </a:lnSpc>
            </a:pPr>
            <a:r>
              <a:rPr lang="en-US" dirty="0"/>
              <a:t>If possible, seek members with computer skills, skills in researching literature or expertise on the topic.  </a:t>
            </a:r>
          </a:p>
          <a:p>
            <a:pPr>
              <a:lnSpc>
                <a:spcPct val="100000"/>
              </a:lnSpc>
            </a:pPr>
            <a:r>
              <a:rPr lang="en-US" dirty="0"/>
              <a:t>Members interested in the topic or who want to learn about resolutions should be encouraged to join the subcommittee.  </a:t>
            </a:r>
          </a:p>
          <a:p>
            <a:pPr>
              <a:lnSpc>
                <a:spcPct val="100000"/>
              </a:lnSpc>
            </a:pPr>
            <a:r>
              <a:rPr lang="en-US" dirty="0"/>
              <a:t>Include the council spiritual advisor and the president as </a:t>
            </a:r>
            <a:r>
              <a:rPr lang="en-US" i="1" dirty="0"/>
              <a:t>ex-officio </a:t>
            </a:r>
            <a:r>
              <a:rPr lang="en-US" dirty="0"/>
              <a:t>members and the chairperson of social justice, if not already included. </a:t>
            </a:r>
          </a:p>
          <a:p>
            <a:pPr marL="0" indent="0">
              <a:buNone/>
            </a:pPr>
            <a:endParaRPr lang="en-CA" sz="2200" dirty="0"/>
          </a:p>
        </p:txBody>
      </p:sp>
    </p:spTree>
    <p:extLst>
      <p:ext uri="{BB962C8B-B14F-4D97-AF65-F5344CB8AC3E}">
        <p14:creationId xmlns:p14="http://schemas.microsoft.com/office/powerpoint/2010/main" val="70204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D1927D0-3B4A-860B-0EE4-0A0210393C8E}"/>
              </a:ext>
            </a:extLst>
          </p:cNvPr>
          <p:cNvSpPr>
            <a:spLocks noGrp="1"/>
          </p:cNvSpPr>
          <p:nvPr>
            <p:ph type="title"/>
          </p:nvPr>
        </p:nvSpPr>
        <p:spPr>
          <a:xfrm>
            <a:off x="838200" y="3038167"/>
            <a:ext cx="10512552" cy="1479753"/>
          </a:xfrm>
        </p:spPr>
        <p:txBody>
          <a:bodyPr vert="horz" lIns="91440" tIns="45720" rIns="91440" bIns="45720" rtlCol="0" anchor="b">
            <a:normAutofit/>
          </a:bodyPr>
          <a:lstStyle/>
          <a:p>
            <a:r>
              <a:rPr lang="en-US" sz="6600" kern="1200" dirty="0">
                <a:solidFill>
                  <a:schemeClr val="tx1"/>
                </a:solidFill>
                <a:latin typeface="+mj-lt"/>
                <a:ea typeface="+mj-ea"/>
                <a:cs typeface="+mj-cs"/>
              </a:rPr>
              <a:t>Developing the Resolution</a:t>
            </a:r>
          </a:p>
        </p:txBody>
      </p:sp>
      <p:sp>
        <p:nvSpPr>
          <p:cNvPr id="3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20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0BD807-0BC4-8293-B625-729981B5CB70}"/>
              </a:ext>
            </a:extLst>
          </p:cNvPr>
          <p:cNvSpPr>
            <a:spLocks noGrp="1"/>
          </p:cNvSpPr>
          <p:nvPr>
            <p:ph type="title"/>
          </p:nvPr>
        </p:nvSpPr>
        <p:spPr>
          <a:xfrm>
            <a:off x="838200" y="365125"/>
            <a:ext cx="10515600" cy="1325563"/>
          </a:xfrm>
        </p:spPr>
        <p:txBody>
          <a:bodyPr>
            <a:normAutofit/>
          </a:bodyPr>
          <a:lstStyle/>
          <a:p>
            <a:r>
              <a:rPr lang="en-CA" sz="4800" dirty="0"/>
              <a:t>Structuring the resolution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550FE5-5A76-1211-6488-19A75D916426}"/>
              </a:ext>
            </a:extLst>
          </p:cNvPr>
          <p:cNvSpPr>
            <a:spLocks noGrp="1"/>
          </p:cNvSpPr>
          <p:nvPr>
            <p:ph idx="1"/>
          </p:nvPr>
        </p:nvSpPr>
        <p:spPr>
          <a:xfrm>
            <a:off x="838200" y="1813605"/>
            <a:ext cx="10515600" cy="4759738"/>
          </a:xfrm>
        </p:spPr>
        <p:txBody>
          <a:bodyPr>
            <a:noAutofit/>
          </a:bodyPr>
          <a:lstStyle/>
          <a:p>
            <a:pPr>
              <a:lnSpc>
                <a:spcPct val="100000"/>
              </a:lnSpc>
            </a:pPr>
            <a:r>
              <a:rPr lang="en-US" sz="3200" dirty="0"/>
              <a:t>Use the “Checklist for Reviewing Resolutions”</a:t>
            </a:r>
            <a:r>
              <a:rPr lang="en-US" sz="3200" i="1" dirty="0"/>
              <a:t> </a:t>
            </a:r>
            <a:r>
              <a:rPr lang="en-US" sz="3200" dirty="0"/>
              <a:t>and the </a:t>
            </a:r>
            <a:r>
              <a:rPr lang="en-US" sz="3200" i="1" dirty="0"/>
              <a:t>Resolutions Handbook </a:t>
            </a:r>
            <a:r>
              <a:rPr lang="en-US" sz="3200" dirty="0"/>
              <a:t>for the requirements for developing a resolution.</a:t>
            </a:r>
          </a:p>
          <a:p>
            <a:pPr>
              <a:lnSpc>
                <a:spcPct val="100000"/>
              </a:lnSpc>
            </a:pPr>
            <a:r>
              <a:rPr lang="en-US" dirty="0"/>
              <a:t>Note:  the League no longer uses “whereas” clauses because:   </a:t>
            </a:r>
          </a:p>
          <a:p>
            <a:pPr lvl="1">
              <a:lnSpc>
                <a:spcPct val="100000"/>
              </a:lnSpc>
            </a:pPr>
            <a:r>
              <a:rPr lang="en-US" sz="2800" dirty="0"/>
              <a:t>A resolution is a “formal” motion. The reasons (whereas clauses) for adopting it should not be included in the motion (</a:t>
            </a:r>
            <a:r>
              <a:rPr lang="en-US" sz="2800" i="1" dirty="0"/>
              <a:t>Robert’s Rules of Order</a:t>
            </a:r>
            <a:r>
              <a:rPr lang="en-US" sz="2800" dirty="0"/>
              <a:t>)</a:t>
            </a:r>
            <a:r>
              <a:rPr lang="en-US" sz="2800" i="1" dirty="0"/>
              <a:t>. </a:t>
            </a:r>
          </a:p>
          <a:p>
            <a:pPr lvl="1">
              <a:lnSpc>
                <a:spcPct val="100000"/>
              </a:lnSpc>
            </a:pPr>
            <a:r>
              <a:rPr lang="en-US" sz="2800" dirty="0"/>
              <a:t>Debate on the convention floor is now limited to the resolved clause(s). </a:t>
            </a:r>
          </a:p>
        </p:txBody>
      </p:sp>
    </p:spTree>
    <p:extLst>
      <p:ext uri="{BB962C8B-B14F-4D97-AF65-F5344CB8AC3E}">
        <p14:creationId xmlns:p14="http://schemas.microsoft.com/office/powerpoint/2010/main" val="75782754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5038</TotalTime>
  <Words>8565</Words>
  <Application>Microsoft Office PowerPoint</Application>
  <PresentationFormat>Widescreen</PresentationFormat>
  <Paragraphs>486</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Times New Roman</vt:lpstr>
      <vt:lpstr>Tw Cen MT</vt:lpstr>
      <vt:lpstr>Wingdings</vt:lpstr>
      <vt:lpstr>Office Theme</vt:lpstr>
      <vt:lpstr>The Catholic Women’s League of Canada  Resolutions Workshop</vt:lpstr>
      <vt:lpstr>Objectives of the workshop</vt:lpstr>
      <vt:lpstr>Getting Started </vt:lpstr>
      <vt:lpstr>Developing an idea</vt:lpstr>
      <vt:lpstr>Developing an idea</vt:lpstr>
      <vt:lpstr>Putting together a subcommittee </vt:lpstr>
      <vt:lpstr>Putting together a subcommittee </vt:lpstr>
      <vt:lpstr>Developing the Resolution</vt:lpstr>
      <vt:lpstr>Structuring the resolution</vt:lpstr>
      <vt:lpstr>Structuring the resolution: resolved clauses</vt:lpstr>
      <vt:lpstr>Structuring the resolution: resolved clauses</vt:lpstr>
      <vt:lpstr>Structuring the resolution: bridging clauses</vt:lpstr>
      <vt:lpstr>Structuring the resolution: bridging clauses</vt:lpstr>
      <vt:lpstr>Researching the Topic</vt:lpstr>
      <vt:lpstr>Researching and gathering support for the resolution</vt:lpstr>
      <vt:lpstr>Researching and gathering support for the resolution</vt:lpstr>
      <vt:lpstr>Researching and gathering support for the resolution</vt:lpstr>
      <vt:lpstr>Researching and gathering support for the resolution</vt:lpstr>
      <vt:lpstr>Writing the Brief</vt:lpstr>
      <vt:lpstr>Writing the brief: organizing resource material </vt:lpstr>
      <vt:lpstr>Writing the brief: organizing resource material</vt:lpstr>
      <vt:lpstr>Writing the brief</vt:lpstr>
      <vt:lpstr>Writing the brief: other considerations</vt:lpstr>
      <vt:lpstr>Writing the brief</vt:lpstr>
      <vt:lpstr>Writing the brief: other considerations </vt:lpstr>
      <vt:lpstr>Writing the brief: in-text citations</vt:lpstr>
      <vt:lpstr>Works Cited (Reference List)</vt:lpstr>
      <vt:lpstr>Works cited list</vt:lpstr>
      <vt:lpstr>Works cited</vt:lpstr>
      <vt:lpstr>Works cited</vt:lpstr>
      <vt:lpstr>Action Plan</vt:lpstr>
      <vt:lpstr>Action plan</vt:lpstr>
      <vt:lpstr>Final Steps</vt:lpstr>
      <vt:lpstr>Final steps</vt:lpstr>
      <vt:lpstr>Final steps</vt:lpstr>
      <vt:lpstr>PowerPoint Presentation</vt:lpstr>
      <vt:lpstr>Posting the resolution on the national website</vt:lpstr>
      <vt:lpstr>Final steps: submission format</vt:lpstr>
      <vt:lpstr>Final steps: submission format</vt:lpstr>
      <vt:lpstr>The “Checklist for Reviewing Resolutions”</vt:lpstr>
      <vt:lpstr>Using the checklist </vt:lpstr>
      <vt:lpstr>Using the checklist  </vt:lpstr>
      <vt:lpstr>Using the checklist</vt:lpstr>
      <vt:lpstr>Formal Presentation and Adoption of a Resolution</vt:lpstr>
      <vt:lpstr>Formal presentation and adoption of resolutions</vt:lpstr>
      <vt:lpstr>Formal presentation and adoption of resolutions</vt:lpstr>
      <vt:lpstr>National Resolutions Subcommittee Review and Disposition</vt:lpstr>
      <vt:lpstr>National resolutions subcommittee review and disposition</vt:lpstr>
      <vt:lpstr>National resolutions subcommittee review and disposition</vt:lpstr>
      <vt:lpstr>PowerPoint Presentation</vt:lpstr>
      <vt:lpstr>National resolutions subcommittee review and disposition</vt:lpstr>
      <vt:lpstr>National resolutions subcommittee review and disposition</vt:lpstr>
      <vt:lpstr>Types of disposition: national level</vt:lpstr>
      <vt:lpstr>Types of disposition: national level</vt:lpstr>
      <vt:lpstr>Types of disposition: national level</vt:lpstr>
      <vt:lpstr>Types of disposition: national level</vt:lpstr>
      <vt:lpstr>Resolutions subcommittee recommendations</vt:lpstr>
      <vt:lpstr>Implementing the Adopted Resolution</vt:lpstr>
      <vt:lpstr>Reaching the intended contacts</vt:lpstr>
      <vt:lpstr>Thank you</vt:lpstr>
      <vt:lpstr>At the end of the day, we are doing God’s work…</vt:lpstr>
      <vt:lpstr>Questions and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Resolutions Dialogue Workshop</dc:title>
  <dc:creator>Glenda Carson</dc:creator>
  <cp:lastModifiedBy>Communications</cp:lastModifiedBy>
  <cp:revision>104</cp:revision>
  <cp:lastPrinted>2023-03-30T19:39:18Z</cp:lastPrinted>
  <dcterms:created xsi:type="dcterms:W3CDTF">2022-07-20T01:23:42Z</dcterms:created>
  <dcterms:modified xsi:type="dcterms:W3CDTF">2023-04-20T20:44:04Z</dcterms:modified>
</cp:coreProperties>
</file>