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303" r:id="rId2"/>
    <p:sldId id="258" r:id="rId3"/>
    <p:sldId id="304"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1" r:id="rId46"/>
    <p:sldId id="300" r:id="rId47"/>
    <p:sldId id="302" r:id="rId48"/>
  </p:sldIdLst>
  <p:sldSz cx="13003213" cy="9756775"/>
  <p:notesSz cx="6858000" cy="9144000"/>
  <p:defaultTextStyle>
    <a:defPPr>
      <a:defRPr lang="en-US"/>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3">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4EF"/>
    <a:srgbClr val="C4E6F0"/>
    <a:srgbClr val="0080C0"/>
    <a:srgbClr val="9DD4E7"/>
    <a:srgbClr val="383531"/>
    <a:srgbClr val="383532"/>
    <a:srgbClr val="5147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457" autoAdjust="0"/>
  </p:normalViewPr>
  <p:slideViewPr>
    <p:cSldViewPr snapToGrid="0" snapToObjects="1">
      <p:cViewPr varScale="1">
        <p:scale>
          <a:sx n="51" d="100"/>
          <a:sy n="51" d="100"/>
        </p:scale>
        <p:origin x="1747" y="43"/>
      </p:cViewPr>
      <p:guideLst>
        <p:guide orient="horz" pos="3073"/>
        <p:guide pos="40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A01483-5CEE-2C4B-A560-668DE9005716}" type="datetimeFigureOut">
              <a:rPr lang="en-US" smtClean="0"/>
              <a:t>12/17/2021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13958B-4E89-CF4C-9B59-540387230D1D}" type="slidenum">
              <a:rPr lang="en-US" smtClean="0"/>
              <a:t>‹#›</a:t>
            </a:fld>
            <a:endParaRPr lang="en-US"/>
          </a:p>
        </p:txBody>
      </p:sp>
    </p:spTree>
    <p:extLst>
      <p:ext uri="{BB962C8B-B14F-4D97-AF65-F5344CB8AC3E}">
        <p14:creationId xmlns:p14="http://schemas.microsoft.com/office/powerpoint/2010/main" val="315606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35B648-DA48-1743-B5CA-43BDE63E2CA6}" type="datetimeFigureOut">
              <a:rPr lang="en-US" smtClean="0"/>
              <a:t>12/17/2021</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AD4137-BC5C-8F49-9BA6-7D74B7FC372C}" type="slidenum">
              <a:rPr lang="en-US" smtClean="0"/>
              <a:t>‹#›</a:t>
            </a:fld>
            <a:endParaRPr lang="en-US"/>
          </a:p>
        </p:txBody>
      </p:sp>
    </p:spTree>
    <p:extLst>
      <p:ext uri="{BB962C8B-B14F-4D97-AF65-F5344CB8AC3E}">
        <p14:creationId xmlns:p14="http://schemas.microsoft.com/office/powerpoint/2010/main" val="1693687274"/>
      </p:ext>
    </p:extLst>
  </p:cSld>
  <p:clrMap bg1="lt1" tx1="dk1" bg2="lt2" tx2="dk2" accent1="accent1" accent2="accent2" accent3="accent3" accent4="accent4" accent5="accent5" accent6="accent6" hlink="hlink" folHlink="folHlink"/>
  <p:hf hdr="0" ftr="0" dt="0"/>
  <p:notesStyle>
    <a:lvl1pPr marL="0" algn="l" defTabSz="650276" rtl="0" eaLnBrk="1" latinLnBrk="0" hangingPunct="1">
      <a:defRPr sz="1700" kern="1200">
        <a:solidFill>
          <a:schemeClr val="tx1"/>
        </a:solidFill>
        <a:latin typeface="+mn-lt"/>
        <a:ea typeface="+mn-ea"/>
        <a:cs typeface="+mn-cs"/>
      </a:defRPr>
    </a:lvl1pPr>
    <a:lvl2pPr marL="650276" algn="l" defTabSz="650276" rtl="0" eaLnBrk="1" latinLnBrk="0" hangingPunct="1">
      <a:defRPr sz="1700" kern="1200">
        <a:solidFill>
          <a:schemeClr val="tx1"/>
        </a:solidFill>
        <a:latin typeface="+mn-lt"/>
        <a:ea typeface="+mn-ea"/>
        <a:cs typeface="+mn-cs"/>
      </a:defRPr>
    </a:lvl2pPr>
    <a:lvl3pPr marL="1300551" algn="l" defTabSz="650276" rtl="0" eaLnBrk="1" latinLnBrk="0" hangingPunct="1">
      <a:defRPr sz="1700" kern="1200">
        <a:solidFill>
          <a:schemeClr val="tx1"/>
        </a:solidFill>
        <a:latin typeface="+mn-lt"/>
        <a:ea typeface="+mn-ea"/>
        <a:cs typeface="+mn-cs"/>
      </a:defRPr>
    </a:lvl3pPr>
    <a:lvl4pPr marL="1950827" algn="l" defTabSz="650276" rtl="0" eaLnBrk="1" latinLnBrk="0" hangingPunct="1">
      <a:defRPr sz="1700" kern="1200">
        <a:solidFill>
          <a:schemeClr val="tx1"/>
        </a:solidFill>
        <a:latin typeface="+mn-lt"/>
        <a:ea typeface="+mn-ea"/>
        <a:cs typeface="+mn-cs"/>
      </a:defRPr>
    </a:lvl4pPr>
    <a:lvl5pPr marL="2601102" algn="l" defTabSz="650276" rtl="0" eaLnBrk="1" latinLnBrk="0" hangingPunct="1">
      <a:defRPr sz="1700" kern="1200">
        <a:solidFill>
          <a:schemeClr val="tx1"/>
        </a:solidFill>
        <a:latin typeface="+mn-lt"/>
        <a:ea typeface="+mn-ea"/>
        <a:cs typeface="+mn-cs"/>
      </a:defRPr>
    </a:lvl5pPr>
    <a:lvl6pPr marL="3251378" algn="l" defTabSz="650276" rtl="0" eaLnBrk="1" latinLnBrk="0" hangingPunct="1">
      <a:defRPr sz="1700" kern="1200">
        <a:solidFill>
          <a:schemeClr val="tx1"/>
        </a:solidFill>
        <a:latin typeface="+mn-lt"/>
        <a:ea typeface="+mn-ea"/>
        <a:cs typeface="+mn-cs"/>
      </a:defRPr>
    </a:lvl6pPr>
    <a:lvl7pPr marL="3901653" algn="l" defTabSz="650276" rtl="0" eaLnBrk="1" latinLnBrk="0" hangingPunct="1">
      <a:defRPr sz="1700" kern="1200">
        <a:solidFill>
          <a:schemeClr val="tx1"/>
        </a:solidFill>
        <a:latin typeface="+mn-lt"/>
        <a:ea typeface="+mn-ea"/>
        <a:cs typeface="+mn-cs"/>
      </a:defRPr>
    </a:lvl7pPr>
    <a:lvl8pPr marL="4551929" algn="l" defTabSz="650276" rtl="0" eaLnBrk="1" latinLnBrk="0" hangingPunct="1">
      <a:defRPr sz="1700" kern="1200">
        <a:solidFill>
          <a:schemeClr val="tx1"/>
        </a:solidFill>
        <a:latin typeface="+mn-lt"/>
        <a:ea typeface="+mn-ea"/>
        <a:cs typeface="+mn-cs"/>
      </a:defRPr>
    </a:lvl8pPr>
    <a:lvl9pPr marL="5202204" algn="l" defTabSz="650276"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ljNS5p3cqls&amp;feature=youtu.b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3</a:t>
            </a:fld>
            <a:endParaRPr lang="en-US"/>
          </a:p>
        </p:txBody>
      </p:sp>
    </p:spTree>
    <p:extLst>
      <p:ext uri="{BB962C8B-B14F-4D97-AF65-F5344CB8AC3E}">
        <p14:creationId xmlns:p14="http://schemas.microsoft.com/office/powerpoint/2010/main" val="2082907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The best and sometimes easiest thing to do is to use your own images. This avoids copyright issues and has the benefit of being more personal.</a:t>
            </a:r>
            <a:endParaRPr lang="en-CA"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12</a:t>
            </a:fld>
            <a:endParaRPr lang="en-US"/>
          </a:p>
        </p:txBody>
      </p:sp>
    </p:spTree>
    <p:extLst>
      <p:ext uri="{BB962C8B-B14F-4D97-AF65-F5344CB8AC3E}">
        <p14:creationId xmlns:p14="http://schemas.microsoft.com/office/powerpoint/2010/main" val="1320162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b="0" i="0" u="none" strike="noStrike" cap="none" dirty="0">
                <a:solidFill>
                  <a:srgbClr val="000000"/>
                </a:solidFill>
                <a:effectLst/>
                <a:latin typeface="Helvetica Neue"/>
                <a:ea typeface="Helvetica Neue"/>
                <a:cs typeface="Helvetica Neue"/>
                <a:sym typeface="Helvetica Neue"/>
              </a:rPr>
              <a:t>Regular search—not worried about copyright!</a:t>
            </a:r>
            <a:endParaRPr lang="en-CA" sz="1800" b="0" i="0" u="none" strike="noStrike" cap="none" dirty="0">
              <a:solidFill>
                <a:srgbClr val="000000"/>
              </a:solidFill>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13</a:t>
            </a:fld>
            <a:endParaRPr lang="en-US"/>
          </a:p>
        </p:txBody>
      </p:sp>
    </p:spTree>
    <p:extLst>
      <p:ext uri="{BB962C8B-B14F-4D97-AF65-F5344CB8AC3E}">
        <p14:creationId xmlns:p14="http://schemas.microsoft.com/office/powerpoint/2010/main" val="1249221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Using “Search Tools” or “Tools,” click on “Labeled for reuse” or “Usage Rights,” then select “Creative Commons licenses” from the dropdown menu. According to Google Support, Creative Commons licenses are images that “are usually available at no charge to use, but require credit. They may also have limitations on how, or in what context, you can use them. For example, an image's license might state that you can't modify it or use it for commercial purposes.”</a:t>
            </a:r>
            <a:endParaRPr lang="en-CA"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14</a:t>
            </a:fld>
            <a:endParaRPr lang="en-US"/>
          </a:p>
        </p:txBody>
      </p:sp>
    </p:spTree>
    <p:extLst>
      <p:ext uri="{BB962C8B-B14F-4D97-AF65-F5344CB8AC3E}">
        <p14:creationId xmlns:p14="http://schemas.microsoft.com/office/powerpoint/2010/main" val="828276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0"/>
              </a:spcAft>
            </a:pPr>
            <a:r>
              <a:rPr lang="en-US" sz="1800" dirty="0">
                <a:effectLst/>
                <a:latin typeface="Times New Roman" panose="02020603050405020304" pitchFamily="18" charset="0"/>
                <a:ea typeface="Times New Roman" panose="02020603050405020304" pitchFamily="18" charset="0"/>
              </a:rPr>
              <a:t>Music copyright in Canada:</a:t>
            </a:r>
            <a:endParaRPr lang="en-US"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mj-lt"/>
              <a:buAutoNum type="arabicPeriod"/>
            </a:pPr>
            <a:r>
              <a:rPr lang="en-US" sz="1800" dirty="0">
                <a:effectLst/>
                <a:latin typeface="Times New Roman" panose="02020603050405020304" pitchFamily="18" charset="0"/>
                <a:ea typeface="Times New Roman" panose="02020603050405020304" pitchFamily="18" charset="0"/>
              </a:rPr>
              <a:t>the right to produce or copy the musical work (such as sheet music).</a:t>
            </a:r>
            <a:endParaRPr lang="en-US"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mj-lt"/>
              <a:buAutoNum type="arabicPeriod"/>
            </a:pPr>
            <a:r>
              <a:rPr lang="en-US" sz="1800" dirty="0">
                <a:effectLst/>
                <a:latin typeface="Times New Roman" panose="02020603050405020304" pitchFamily="18" charset="0"/>
                <a:ea typeface="Times New Roman" panose="02020603050405020304" pitchFamily="18" charset="0"/>
              </a:rPr>
              <a:t>the right to reproduce the musical work, including mechanical rights (such as cassette and digital audio reproductions) and synchronization rights (such as music in films, videos and multimedia productions).</a:t>
            </a:r>
            <a:endParaRPr lang="en-US"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mj-lt"/>
              <a:buAutoNum type="arabicPeriod"/>
            </a:pPr>
            <a:r>
              <a:rPr lang="en-US" sz="1800" dirty="0">
                <a:effectLst/>
                <a:latin typeface="Times New Roman" panose="02020603050405020304" pitchFamily="18" charset="0"/>
                <a:ea typeface="Times New Roman" panose="02020603050405020304" pitchFamily="18" charset="0"/>
              </a:rPr>
              <a:t>performing rights, which are the rights to perform a work in public (such as a live concert, a recording or any other type of public performance) and the right to communicate to the public by telecommunication (e.g., a broadcast).</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Buying a compact disc or other recordings only gives you the right to listen to it in private. The public performance of these musical works is subject to copyright law and therefore requires a Society of Composers, Authors and Music Publishers of Canada (SOCAN) </a:t>
            </a:r>
            <a:r>
              <a:rPr lang="en-US" sz="1800" dirty="0" err="1">
                <a:effectLst/>
                <a:latin typeface="Times New Roman" panose="02020603050405020304" pitchFamily="18" charset="0"/>
                <a:ea typeface="Times New Roman" panose="02020603050405020304" pitchFamily="18" charset="0"/>
              </a:rPr>
              <a:t>licence</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Many musicians have sold the rights to their music to various companies. You would now need to approach the company for permission to use.</a:t>
            </a:r>
            <a:endParaRPr lang="en-US" sz="1600" dirty="0">
              <a:effectLst/>
              <a:latin typeface="Arial" panose="020B0604020202020204" pitchFamily="34" charset="0"/>
              <a:ea typeface="Arial" panose="020B0604020202020204" pitchFamily="34" charset="0"/>
            </a:endParaRPr>
          </a:p>
          <a:p>
            <a:pPr marL="0" lvl="0" indent="0" algn="l" rtl="0">
              <a:lnSpc>
                <a:spcPct val="117999"/>
              </a:lnSpc>
              <a:spcBef>
                <a:spcPts val="0"/>
              </a:spcBef>
              <a:spcAft>
                <a:spcPts val="0"/>
              </a:spcAft>
              <a:buSzPts val="1400"/>
              <a:buNone/>
            </a:pPr>
            <a:endParaRPr lang="en-US" sz="1800" dirty="0">
              <a:latin typeface="Times New Roman"/>
              <a:ea typeface="Times New Roman"/>
              <a:cs typeface="Times New Roman"/>
              <a:sym typeface="Times New Roman"/>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15</a:t>
            </a:fld>
            <a:endParaRPr lang="en-US"/>
          </a:p>
        </p:txBody>
      </p:sp>
    </p:spTree>
    <p:extLst>
      <p:ext uri="{BB962C8B-B14F-4D97-AF65-F5344CB8AC3E}">
        <p14:creationId xmlns:p14="http://schemas.microsoft.com/office/powerpoint/2010/main" val="620144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b="0" i="0" u="none" strike="noStrike" cap="none" dirty="0">
                <a:solidFill>
                  <a:srgbClr val="000000"/>
                </a:solidFill>
                <a:effectLst/>
                <a:latin typeface="Helvetica Neue"/>
                <a:ea typeface="Helvetica Neue"/>
                <a:cs typeface="Helvetica Neue"/>
                <a:sym typeface="Helvetica Neue"/>
              </a:rPr>
              <a:t>Need to ask for permission to use or reprint. The easiest thing is to write your own.</a:t>
            </a:r>
            <a:endParaRPr lang="en-CA" sz="1800" b="0" i="0" u="none" strike="noStrike" cap="none" dirty="0">
              <a:solidFill>
                <a:srgbClr val="000000"/>
              </a:solidFill>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16</a:t>
            </a:fld>
            <a:endParaRPr lang="en-US"/>
          </a:p>
        </p:txBody>
      </p:sp>
    </p:spTree>
    <p:extLst>
      <p:ext uri="{BB962C8B-B14F-4D97-AF65-F5344CB8AC3E}">
        <p14:creationId xmlns:p14="http://schemas.microsoft.com/office/powerpoint/2010/main" val="402476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When this symbol is present, we need to ensure we have permission for use.</a:t>
            </a:r>
            <a:endParaRPr lang="en-CA"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17</a:t>
            </a:fld>
            <a:endParaRPr lang="en-US"/>
          </a:p>
        </p:txBody>
      </p:sp>
    </p:spTree>
    <p:extLst>
      <p:ext uri="{BB962C8B-B14F-4D97-AF65-F5344CB8AC3E}">
        <p14:creationId xmlns:p14="http://schemas.microsoft.com/office/powerpoint/2010/main" val="510081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b="0" i="1" u="none" strike="noStrike" cap="none" dirty="0">
                <a:solidFill>
                  <a:srgbClr val="000000"/>
                </a:solidFill>
                <a:effectLst/>
                <a:latin typeface="Helvetica Neue"/>
                <a:ea typeface="Helvetica Neue"/>
                <a:cs typeface="Helvetica Neue"/>
                <a:sym typeface="Helvetica Neue"/>
              </a:rPr>
              <a:t>Use this slide to take a break or change speakers.</a:t>
            </a:r>
            <a:endParaRPr lang="en-CA" sz="1800" b="0" i="0" u="none" strike="noStrike" cap="none" dirty="0">
              <a:solidFill>
                <a:srgbClr val="000000"/>
              </a:solidFill>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18</a:t>
            </a:fld>
            <a:endParaRPr lang="en-US"/>
          </a:p>
        </p:txBody>
      </p:sp>
    </p:spTree>
    <p:extLst>
      <p:ext uri="{BB962C8B-B14F-4D97-AF65-F5344CB8AC3E}">
        <p14:creationId xmlns:p14="http://schemas.microsoft.com/office/powerpoint/2010/main" val="1974482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First, we will look at prayer—what prayer is, where and when we pray, types of prayer, categories of prayer, and how to write your own prayer.</a:t>
            </a:r>
            <a:endParaRPr lang="en-CA"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19</a:t>
            </a:fld>
            <a:endParaRPr lang="en-US"/>
          </a:p>
        </p:txBody>
      </p:sp>
    </p:spTree>
    <p:extLst>
      <p:ext uri="{BB962C8B-B14F-4D97-AF65-F5344CB8AC3E}">
        <p14:creationId xmlns:p14="http://schemas.microsoft.com/office/powerpoint/2010/main" val="2106468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We are a people of prayer. One of God's greatest gifts is prayer—He allows us an opportunity to develop a relationship with Him, Jesus and the Holy Spirit through prayer. In prayer, we speak to God, who listens and hears us. He speaks to and loves us, and we feel that love in prayer. We can rest and enter into God’s peace in prayer. We can walk with Jesus in prayer. We can enter into salvation history in prayer, and ultimately, we can learn of God's will for our lives in prayer.</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Jesus is our greatest model of prayer. Notice in the scriptures how often Jesus prayed—alone and with others.</a:t>
            </a:r>
            <a:endParaRPr lang="en-US"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20</a:t>
            </a:fld>
            <a:endParaRPr lang="en-US"/>
          </a:p>
        </p:txBody>
      </p:sp>
    </p:spTree>
    <p:extLst>
      <p:ext uri="{BB962C8B-B14F-4D97-AF65-F5344CB8AC3E}">
        <p14:creationId xmlns:p14="http://schemas.microsoft.com/office/powerpoint/2010/main" val="2574094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0"/>
              </a:spcAft>
            </a:pPr>
            <a:r>
              <a:rPr lang="en-US" sz="1800" dirty="0">
                <a:effectLst/>
                <a:latin typeface="Times New Roman" panose="02020603050405020304" pitchFamily="18" charset="0"/>
                <a:ea typeface="Times New Roman" panose="02020603050405020304" pitchFamily="18" charset="0"/>
              </a:rPr>
              <a:t>Points to remember:</a:t>
            </a:r>
            <a:endParaRPr lang="en-CA"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Prayer flows from the word of God. </a:t>
            </a:r>
            <a:endParaRPr lang="en-CA"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Prayer is relationship time with God, Jesus, Holy Spirit.</a:t>
            </a:r>
            <a:endParaRPr lang="en-CA"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Prayer can be short or long (in personal prayer), sincere and straightforward.</a:t>
            </a:r>
            <a:endParaRPr lang="en-CA"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Prayer is a response of our whole self to God.</a:t>
            </a:r>
            <a:endParaRPr lang="en-CA"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Prayer is a free response assisted by the Holy Spirit, who can teach us to pray.</a:t>
            </a:r>
            <a:endParaRPr lang="en-CA" sz="16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21</a:t>
            </a:fld>
            <a:endParaRPr lang="en-US"/>
          </a:p>
        </p:txBody>
      </p:sp>
    </p:spTree>
    <p:extLst>
      <p:ext uri="{BB962C8B-B14F-4D97-AF65-F5344CB8AC3E}">
        <p14:creationId xmlns:p14="http://schemas.microsoft.com/office/powerpoint/2010/main" val="139094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u="none" strike="noStrike" cap="none" dirty="0">
                <a:solidFill>
                  <a:srgbClr val="000000"/>
                </a:solidFill>
                <a:effectLst/>
                <a:latin typeface="Calibri"/>
                <a:ea typeface="Helvetica Neue"/>
                <a:cs typeface="Calibri"/>
                <a:sym typeface="Helvetica Neue"/>
              </a:rPr>
              <a:t>The spiritual formation working group was struck in spring 2020 and worked for one year on various projects, including this presentation. The purpose of developing this project was three-fold:</a:t>
            </a:r>
            <a:endParaRPr lang="en-CA" sz="2200" b="0" i="0" u="none" strike="noStrike" cap="none" dirty="0">
              <a:solidFill>
                <a:srgbClr val="000000"/>
              </a:solidFill>
              <a:effectLst/>
              <a:latin typeface="Calibri"/>
              <a:ea typeface="Helvetica Neue"/>
              <a:cs typeface="Calibri"/>
              <a:sym typeface="Helvetica Neue"/>
            </a:endParaRPr>
          </a:p>
          <a:p>
            <a:pPr marL="685800" lvl="0" indent="-457200">
              <a:buFont typeface="+mj-lt"/>
              <a:buAutoNum type="arabicPeriod"/>
            </a:pPr>
            <a:r>
              <a:rPr lang="en-US" sz="2200" b="0" i="0" u="none" strike="noStrike" cap="none" dirty="0">
                <a:solidFill>
                  <a:srgbClr val="000000"/>
                </a:solidFill>
                <a:effectLst/>
                <a:latin typeface="Calibri"/>
                <a:ea typeface="Helvetica Neue"/>
                <a:cs typeface="Calibri"/>
                <a:sym typeface="Helvetica Neue"/>
              </a:rPr>
              <a:t>to teach members some basic skills that would enable them to write their own prayers and prayer services so that each meeting would include the elements of spiritual growth and growth in relationship with each other.</a:t>
            </a:r>
            <a:endParaRPr lang="en-CA" sz="2200" b="0" i="0" u="none" strike="noStrike" cap="none" dirty="0">
              <a:solidFill>
                <a:srgbClr val="000000"/>
              </a:solidFill>
              <a:effectLst/>
              <a:latin typeface="Calibri"/>
              <a:ea typeface="Helvetica Neue"/>
              <a:cs typeface="Calibri"/>
              <a:sym typeface="Helvetica Neue"/>
            </a:endParaRPr>
          </a:p>
          <a:p>
            <a:pPr marL="685800" lvl="0" indent="-457200">
              <a:buFont typeface="+mj-lt"/>
              <a:buAutoNum type="arabicPeriod"/>
            </a:pPr>
            <a:r>
              <a:rPr lang="en-US" sz="2200" b="0" i="0" u="none" strike="noStrike" cap="none" dirty="0">
                <a:solidFill>
                  <a:srgbClr val="000000"/>
                </a:solidFill>
                <a:effectLst/>
                <a:latin typeface="Calibri"/>
                <a:ea typeface="Helvetica Neue"/>
                <a:cs typeface="Calibri"/>
                <a:sym typeface="Helvetica Neue"/>
              </a:rPr>
              <a:t>to assist members in growing spiritually—to deepen prayer life in councils. What better way to read and develop knowledge of scripture than by writing and sharing prayers and prayer services?</a:t>
            </a:r>
            <a:endParaRPr lang="en-CA" sz="2200" b="0" i="0" u="none" strike="noStrike" cap="none" dirty="0">
              <a:solidFill>
                <a:srgbClr val="000000"/>
              </a:solidFill>
              <a:effectLst/>
              <a:latin typeface="Calibri"/>
              <a:ea typeface="Helvetica Neue"/>
              <a:cs typeface="Calibri"/>
              <a:sym typeface="Helvetica Neue"/>
            </a:endParaRPr>
          </a:p>
          <a:p>
            <a:pPr marL="685800" lvl="0" indent="-457200">
              <a:buFont typeface="+mj-lt"/>
              <a:buAutoNum type="arabicPeriod"/>
            </a:pPr>
            <a:r>
              <a:rPr lang="en-US" sz="2200" b="0" i="0" u="none" strike="noStrike" cap="none" dirty="0">
                <a:solidFill>
                  <a:srgbClr val="000000"/>
                </a:solidFill>
                <a:effectLst/>
                <a:latin typeface="Calibri"/>
                <a:ea typeface="Helvetica Neue"/>
                <a:cs typeface="Calibri"/>
                <a:sym typeface="Helvetica Neue"/>
              </a:rPr>
              <a:t>to avoid the serious legal issue of breaking copyright of prayers, prayer services, music, images, etc., produced by other people and organizations.</a:t>
            </a:r>
            <a:endParaRPr lang="en-CA" sz="2200" b="0" i="0" u="none" strike="noStrike" cap="none" dirty="0">
              <a:solidFill>
                <a:srgbClr val="000000"/>
              </a:solidFill>
              <a:effectLst/>
              <a:latin typeface="Calibri"/>
              <a:ea typeface="Helvetica Neue"/>
              <a:cs typeface="Calibri"/>
              <a:sym typeface="Helvetica Neue"/>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4</a:t>
            </a:fld>
            <a:endParaRPr lang="en-US"/>
          </a:p>
        </p:txBody>
      </p:sp>
    </p:spTree>
    <p:extLst>
      <p:ext uri="{BB962C8B-B14F-4D97-AF65-F5344CB8AC3E}">
        <p14:creationId xmlns:p14="http://schemas.microsoft.com/office/powerpoint/2010/main" val="4120548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Daily Interaction with God</a:t>
            </a:r>
            <a:r>
              <a:rPr lang="en-US" sz="1800" dirty="0">
                <a:effectLst/>
                <a:latin typeface="Times New Roman" panose="02020603050405020304" pitchFamily="18" charset="0"/>
                <a:ea typeface="Times New Roman" panose="02020603050405020304" pitchFamily="18" charset="0"/>
              </a:rPr>
              <a:t>: Each of us engages with God every day, either in formal prayer (adoration, rosary, divine mercy, etc.), in mass attendance or through short informal personal prayers.</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Mass, Eucharist, Sunday Prayer</a:t>
            </a:r>
            <a:r>
              <a:rPr lang="en-US" sz="1800" dirty="0">
                <a:effectLst/>
                <a:latin typeface="Times New Roman" panose="02020603050405020304" pitchFamily="18" charset="0"/>
                <a:ea typeface="Times New Roman" panose="02020603050405020304" pitchFamily="18" charset="0"/>
              </a:rPr>
              <a:t>: The Eucharist is the ultimate form of prayer or worship. It is a fountain of grace. Mass (gathering together as a community) fulfills Jesus’ directive. Here we are commissioned to go and live as Jesus did, to care for our brothers and sisters. Our actions on Sunday and each day of the week are our “prayers.”</a:t>
            </a:r>
            <a:endParaRPr lang="en-US"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22</a:t>
            </a:fld>
            <a:endParaRPr lang="en-US"/>
          </a:p>
        </p:txBody>
      </p:sp>
    </p:spTree>
    <p:extLst>
      <p:ext uri="{BB962C8B-B14F-4D97-AF65-F5344CB8AC3E}">
        <p14:creationId xmlns:p14="http://schemas.microsoft.com/office/powerpoint/2010/main" val="770561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Blessing</a:t>
            </a:r>
            <a:r>
              <a:rPr lang="en-US" sz="1800" dirty="0">
                <a:effectLst/>
                <a:latin typeface="Times New Roman" panose="02020603050405020304" pitchFamily="18" charset="0"/>
                <a:ea typeface="Times New Roman" panose="02020603050405020304" pitchFamily="18" charset="0"/>
              </a:rPr>
              <a:t>: The prayer of blessing has a unique place within our tradition. During a blessing, you may use oil to symbolize strength, healing and comfort. Also, the use of holy water to trace the sign of the cross is an excellent example of a blessing.</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Adoration</a:t>
            </a:r>
            <a:r>
              <a:rPr lang="en-US" sz="1800" dirty="0">
                <a:effectLst/>
                <a:latin typeface="Times New Roman" panose="02020603050405020304" pitchFamily="18" charset="0"/>
                <a:ea typeface="Times New Roman" panose="02020603050405020304" pitchFamily="18" charset="0"/>
              </a:rPr>
              <a:t>: In this type of prayer, we worship God as He is divine. We regard/adore Him with reverent admiration and devotion.</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Thanksgiving</a:t>
            </a:r>
            <a:r>
              <a:rPr lang="en-US" sz="1800" dirty="0">
                <a:effectLst/>
                <a:latin typeface="Times New Roman" panose="02020603050405020304" pitchFamily="18" charset="0"/>
                <a:ea typeface="Times New Roman" panose="02020603050405020304" pitchFamily="18" charset="0"/>
              </a:rPr>
              <a:t>: In this type of prayer, we thank God for our blessings and talents and acknowledge our blessings and opportunities.</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Praise</a:t>
            </a:r>
            <a:r>
              <a:rPr lang="en-US" sz="1800" dirty="0">
                <a:effectLst/>
                <a:latin typeface="Times New Roman" panose="02020603050405020304" pitchFamily="18" charset="0"/>
                <a:ea typeface="Times New Roman" panose="02020603050405020304" pitchFamily="18" charset="0"/>
              </a:rPr>
              <a:t>: Here, we celebrate, affirm and congratulate God as we are in awe of Him. An example is, “Lord, you have always been there for us, leading us and watching over us.”</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Petition</a:t>
            </a:r>
            <a:r>
              <a:rPr lang="en-US" sz="1800" dirty="0">
                <a:effectLst/>
                <a:latin typeface="Times New Roman" panose="02020603050405020304" pitchFamily="18" charset="0"/>
                <a:ea typeface="Times New Roman" panose="02020603050405020304" pitchFamily="18" charset="0"/>
              </a:rPr>
              <a:t>: We ask for His help and guidance by placing our trust in Him.</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Intercession</a:t>
            </a:r>
            <a:r>
              <a:rPr lang="en-US" sz="1800" dirty="0">
                <a:effectLst/>
                <a:latin typeface="Times New Roman" panose="02020603050405020304" pitchFamily="18" charset="0"/>
                <a:ea typeface="Times New Roman" panose="02020603050405020304" pitchFamily="18" charset="0"/>
              </a:rPr>
              <a:t>: Here, we ask God for our needs, or we ask Our Lady or the saints to intercede with Him on our behalf. </a:t>
            </a:r>
            <a:endParaRPr lang="en-CA"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23</a:t>
            </a:fld>
            <a:endParaRPr lang="en-US"/>
          </a:p>
        </p:txBody>
      </p:sp>
    </p:spTree>
    <p:extLst>
      <p:ext uri="{BB962C8B-B14F-4D97-AF65-F5344CB8AC3E}">
        <p14:creationId xmlns:p14="http://schemas.microsoft.com/office/powerpoint/2010/main" val="3659396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Contemplative Prayer</a:t>
            </a:r>
            <a:r>
              <a:rPr lang="en-US" sz="1800" dirty="0">
                <a:effectLst/>
                <a:latin typeface="Times New Roman" panose="02020603050405020304" pitchFamily="18" charset="0"/>
                <a:ea typeface="Times New Roman" panose="02020603050405020304" pitchFamily="18" charset="0"/>
              </a:rPr>
              <a:t>: This is a common form of prayer. In practice, it is usually related to a bible quote or story, and praying that scripture or story. This is almost always done alone, in a quiet place without distractions. It is sometimes referred to as centering prayer. Many books and resources are available.</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err="1">
                <a:effectLst/>
                <a:latin typeface="Times New Roman" panose="02020603050405020304" pitchFamily="18" charset="0"/>
                <a:ea typeface="Times New Roman" panose="02020603050405020304" pitchFamily="18" charset="0"/>
              </a:rPr>
              <a:t>Ignatian</a:t>
            </a:r>
            <a:r>
              <a:rPr lang="en-US" sz="1800" b="1" dirty="0">
                <a:effectLst/>
                <a:latin typeface="Times New Roman" panose="02020603050405020304" pitchFamily="18" charset="0"/>
                <a:ea typeface="Times New Roman" panose="02020603050405020304" pitchFamily="18" charset="0"/>
              </a:rPr>
              <a:t> Exercises/Spirituality</a:t>
            </a:r>
            <a:r>
              <a:rPr lang="en-US" sz="1800" dirty="0">
                <a:effectLst/>
                <a:latin typeface="Times New Roman" panose="02020603050405020304" pitchFamily="18" charset="0"/>
                <a:ea typeface="Times New Roman" panose="02020603050405020304" pitchFamily="18" charset="0"/>
              </a:rPr>
              <a:t>: This form of prayer is a series of exercises developed by St. Ignatius of Loyola, focusing on meditation, self-discipline and daily self-examination. It is a pathway to more profound prayer, making decisions guided by keen discernment.</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i="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i="1" dirty="0" err="1">
                <a:effectLst/>
                <a:latin typeface="Times New Roman" panose="02020603050405020304" pitchFamily="18" charset="0"/>
                <a:ea typeface="Times New Roman" panose="02020603050405020304" pitchFamily="18" charset="0"/>
              </a:rPr>
              <a:t>Lectio</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Divina</a:t>
            </a:r>
            <a:r>
              <a:rPr lang="en-US" sz="1800" dirty="0">
                <a:effectLst/>
                <a:latin typeface="Times New Roman" panose="02020603050405020304" pitchFamily="18" charset="0"/>
                <a:ea typeface="Times New Roman" panose="02020603050405020304" pitchFamily="18" charset="0"/>
              </a:rPr>
              <a:t> (Latin for divine reading): It is a practice of scriptural reading intended to promote communion with God and increase knowledge of His word. It is a way of praying with scripture that calls one to ponder, listen and pray. Many books and resources are available.</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Personal Prayer</a:t>
            </a:r>
            <a:r>
              <a:rPr lang="en-US" sz="1800" dirty="0">
                <a:effectLst/>
                <a:latin typeface="Times New Roman" panose="02020603050405020304" pitchFamily="18" charset="0"/>
                <a:ea typeface="Times New Roman" panose="02020603050405020304" pitchFamily="18" charset="0"/>
              </a:rPr>
              <a:t>: These are the prayers learned from childhood. For example, the sign of the cross; The Lord’s Prayer; the Angelus; prayers to your guardian angel; acts of faith, hope and love; acts of contrition; the rosary; Marian prayers; Father, Son and Holy Spirit prayers; saint prayers; divine mercy chaplet; litanies and novenas; and adorations, devotions and benedictions. These prayers can be categorized into four basic types:</a:t>
            </a:r>
          </a:p>
          <a:p>
            <a:pPr algn="just">
              <a:lnSpc>
                <a:spcPct val="107000"/>
              </a:lnSpc>
              <a:spcAft>
                <a:spcPts val="600"/>
              </a:spcAft>
            </a:pPr>
            <a:endParaRPr lang="en-US" sz="1600" dirty="0">
              <a:effectLst/>
              <a:latin typeface="Arial" panose="020B0604020202020204" pitchFamily="34" charset="0"/>
              <a:ea typeface="Arial" panose="020B0604020202020204" pitchFamily="34" charset="0"/>
            </a:endParaRPr>
          </a:p>
          <a:p>
            <a:pPr indent="457200" algn="just">
              <a:lnSpc>
                <a:spcPct val="107000"/>
              </a:lnSpc>
              <a:spcAft>
                <a:spcPts val="0"/>
              </a:spcAft>
            </a:pPr>
            <a:r>
              <a:rPr lang="en-US" sz="1800" b="1" dirty="0">
                <a:effectLst/>
                <a:latin typeface="Times New Roman" panose="02020603050405020304" pitchFamily="18" charset="0"/>
                <a:ea typeface="Times New Roman" panose="02020603050405020304" pitchFamily="18" charset="0"/>
              </a:rPr>
              <a:t>A - C - T – S</a:t>
            </a:r>
            <a:endParaRPr lang="en-US" sz="1600" dirty="0">
              <a:effectLst/>
              <a:latin typeface="Arial" panose="020B0604020202020204" pitchFamily="34" charset="0"/>
              <a:ea typeface="Arial" panose="020B0604020202020204" pitchFamily="34" charset="0"/>
            </a:endParaRPr>
          </a:p>
          <a:p>
            <a:pPr indent="457200"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Adoration</a:t>
            </a:r>
            <a:r>
              <a:rPr lang="en-US" sz="1800" dirty="0">
                <a:effectLst/>
                <a:latin typeface="Times New Roman" panose="02020603050405020304" pitchFamily="18" charset="0"/>
                <a:ea typeface="Times New Roman" panose="02020603050405020304" pitchFamily="18" charset="0"/>
              </a:rPr>
              <a:t>: praise and blessings to the Lord.</a:t>
            </a:r>
            <a:endParaRPr lang="en-US" sz="1600" dirty="0">
              <a:effectLst/>
              <a:latin typeface="Arial" panose="020B0604020202020204" pitchFamily="34" charset="0"/>
              <a:ea typeface="Arial" panose="020B0604020202020204" pitchFamily="34" charset="0"/>
            </a:endParaRPr>
          </a:p>
          <a:p>
            <a:pPr indent="457200" algn="l">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Confession</a:t>
            </a:r>
            <a:r>
              <a:rPr lang="en-US" sz="1800" dirty="0">
                <a:effectLst/>
                <a:latin typeface="Times New Roman" panose="02020603050405020304" pitchFamily="18" charset="0"/>
                <a:ea typeface="Times New Roman" panose="02020603050405020304" pitchFamily="18" charset="0"/>
              </a:rPr>
              <a:t>:</a:t>
            </a:r>
            <a:r>
              <a:rPr lang="en-US" sz="1800" baseline="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reconciliation, seeking mercy and</a:t>
            </a:r>
            <a:r>
              <a:rPr lang="en-US" sz="1800" baseline="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forgiveness.</a:t>
            </a:r>
            <a:endParaRPr lang="en-US" sz="1600" dirty="0">
              <a:effectLst/>
              <a:latin typeface="Arial" panose="020B0604020202020204" pitchFamily="34" charset="0"/>
              <a:ea typeface="Arial" panose="020B0604020202020204" pitchFamily="34" charset="0"/>
            </a:endParaRPr>
          </a:p>
          <a:p>
            <a:pPr indent="457200"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Thanksgiving</a:t>
            </a:r>
            <a:r>
              <a:rPr lang="en-US" sz="1800" dirty="0">
                <a:effectLst/>
                <a:latin typeface="Times New Roman" panose="02020603050405020304" pitchFamily="18" charset="0"/>
                <a:ea typeface="Times New Roman" panose="02020603050405020304" pitchFamily="18" charset="0"/>
              </a:rPr>
              <a:t>: thanking God for all He has done/will do.</a:t>
            </a:r>
            <a:endParaRPr lang="en-US" sz="1600" dirty="0">
              <a:effectLst/>
              <a:latin typeface="Arial" panose="020B0604020202020204" pitchFamily="34" charset="0"/>
              <a:ea typeface="Arial" panose="020B0604020202020204" pitchFamily="34" charset="0"/>
            </a:endParaRPr>
          </a:p>
          <a:p>
            <a:pPr indent="457200"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Supplication</a:t>
            </a:r>
            <a:r>
              <a:rPr lang="en-US" sz="1800" dirty="0">
                <a:effectLst/>
                <a:latin typeface="Times New Roman" panose="02020603050405020304" pitchFamily="18" charset="0"/>
                <a:ea typeface="Times New Roman" panose="02020603050405020304" pitchFamily="18" charset="0"/>
              </a:rPr>
              <a:t>: petition, intercession and asking for help.</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Free Flowing Prayer</a:t>
            </a:r>
            <a:endParaRPr lang="en-US" sz="1600" dirty="0">
              <a:effectLst/>
              <a:latin typeface="Arial" panose="020B0604020202020204" pitchFamily="34" charset="0"/>
              <a:ea typeface="Arial" panose="020B0604020202020204" pitchFamily="34" charset="0"/>
            </a:endParaRPr>
          </a:p>
          <a:p>
            <a:pPr marL="457200" lvl="0" indent="-228600" algn="just" rtl="0">
              <a:lnSpc>
                <a:spcPct val="117999"/>
              </a:lnSpc>
              <a:spcBef>
                <a:spcPts val="0"/>
              </a:spcBef>
              <a:spcAft>
                <a:spcPts val="0"/>
              </a:spcAft>
              <a:buSzPts val="1400"/>
              <a:buNone/>
            </a:pPr>
            <a:endParaRPr lang="en-US" sz="1800" b="1" dirty="0">
              <a:latin typeface="Times New Roman"/>
              <a:ea typeface="Times New Roman"/>
              <a:cs typeface="Times New Roman"/>
              <a:sym typeface="Times New Roman"/>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24</a:t>
            </a:fld>
            <a:endParaRPr lang="en-US"/>
          </a:p>
        </p:txBody>
      </p:sp>
    </p:spTree>
    <p:extLst>
      <p:ext uri="{BB962C8B-B14F-4D97-AF65-F5344CB8AC3E}">
        <p14:creationId xmlns:p14="http://schemas.microsoft.com/office/powerpoint/2010/main" val="3742068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Free flowing </a:t>
            </a:r>
            <a:r>
              <a:rPr lang="en-US" sz="1800" dirty="0">
                <a:effectLst/>
                <a:latin typeface="Times New Roman" panose="02020603050405020304" pitchFamily="18" charset="0"/>
                <a:ea typeface="Times New Roman" panose="02020603050405020304" pitchFamily="18" charset="0"/>
              </a:rPr>
              <a:t>is the last grouping. We pray spontaneously every day… “Lord, give me patience”, “Oh God, how can I be in two places at one time”, and “Please God make this day end!” </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Interestingly, there are actual formulas for spontaneous prayer. Here is an example of one:  </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Glory</a:t>
            </a:r>
            <a:r>
              <a:rPr lang="en-US" sz="1800" dirty="0">
                <a:effectLst/>
                <a:latin typeface="Times New Roman" panose="02020603050405020304" pitchFamily="18" charset="0"/>
                <a:ea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begin by blessing and praising God.</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Story</a:t>
            </a:r>
            <a:r>
              <a:rPr lang="en-US" sz="1800" dirty="0">
                <a:effectLst/>
                <a:latin typeface="Times New Roman" panose="02020603050405020304" pitchFamily="18" charset="0"/>
                <a:ea typeface="Times New Roman" panose="02020603050405020304" pitchFamily="18" charset="0"/>
              </a:rPr>
              <a:t>: recall, in faith, the great things God has done.</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Worry</a:t>
            </a:r>
            <a:r>
              <a:rPr lang="en-US" sz="1800" dirty="0">
                <a:effectLst/>
                <a:latin typeface="Times New Roman" panose="02020603050405020304" pitchFamily="18" charset="0"/>
                <a:ea typeface="Times New Roman" panose="02020603050405020304" pitchFamily="18" charset="0"/>
              </a:rPr>
              <a:t>: trusting in God, ask for needs (personal, world, church).</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b="1" dirty="0">
                <a:effectLst/>
                <a:latin typeface="Times New Roman" panose="02020603050405020304" pitchFamily="18" charset="0"/>
                <a:ea typeface="Times New Roman" panose="02020603050405020304" pitchFamily="18" charset="0"/>
              </a:rPr>
              <a:t>Glory</a:t>
            </a:r>
            <a:r>
              <a:rPr lang="en-US" sz="1800" dirty="0">
                <a:effectLst/>
                <a:latin typeface="Times New Roman" panose="02020603050405020304" pitchFamily="18" charset="0"/>
                <a:ea typeface="Times New Roman" panose="02020603050405020304" pitchFamily="18" charset="0"/>
              </a:rPr>
              <a:t>: end by blessing God.</a:t>
            </a:r>
            <a:endParaRPr lang="en-US"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25</a:t>
            </a:fld>
            <a:endParaRPr lang="en-US"/>
          </a:p>
        </p:txBody>
      </p:sp>
    </p:spTree>
    <p:extLst>
      <p:ext uri="{BB962C8B-B14F-4D97-AF65-F5344CB8AC3E}">
        <p14:creationId xmlns:p14="http://schemas.microsoft.com/office/powerpoint/2010/main" val="4040125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b="0" i="0" u="none" strike="noStrike" cap="none" dirty="0">
                <a:solidFill>
                  <a:srgbClr val="000000"/>
                </a:solidFill>
                <a:effectLst/>
                <a:latin typeface="Helvetica Neue"/>
                <a:ea typeface="Helvetica Neue"/>
                <a:cs typeface="Helvetica Neue"/>
                <a:sym typeface="Helvetica Neue"/>
              </a:rPr>
              <a:t>This prayer follows the “glory, story, worry, glory” formula.</a:t>
            </a:r>
            <a:endParaRPr lang="en-CA" sz="1800" b="0" i="0" u="none" strike="noStrike" cap="none" dirty="0">
              <a:solidFill>
                <a:srgbClr val="000000"/>
              </a:solidFill>
              <a:effectLst/>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26</a:t>
            </a:fld>
            <a:endParaRPr lang="en-US"/>
          </a:p>
        </p:txBody>
      </p:sp>
    </p:spTree>
    <p:extLst>
      <p:ext uri="{BB962C8B-B14F-4D97-AF65-F5344CB8AC3E}">
        <p14:creationId xmlns:p14="http://schemas.microsoft.com/office/powerpoint/2010/main" val="4039672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b="0" i="0" u="none" strike="noStrike" cap="none" dirty="0">
                <a:solidFill>
                  <a:srgbClr val="000000"/>
                </a:solidFill>
                <a:effectLst/>
                <a:latin typeface="Helvetica Neue"/>
                <a:ea typeface="Helvetica Neue"/>
                <a:cs typeface="Helvetica Neue"/>
                <a:sym typeface="Helvetica Neue"/>
              </a:rPr>
              <a:t>Let’s look at this prayer which is very close to our hearts, the League Prayer.</a:t>
            </a:r>
            <a:endParaRPr lang="en-CA" sz="1800" b="0" i="0" u="none" strike="noStrike" cap="none" dirty="0">
              <a:solidFill>
                <a:srgbClr val="000000"/>
              </a:solidFill>
              <a:effectLst/>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27</a:t>
            </a:fld>
            <a:endParaRPr lang="en-US"/>
          </a:p>
        </p:txBody>
      </p:sp>
    </p:spTree>
    <p:extLst>
      <p:ext uri="{BB962C8B-B14F-4D97-AF65-F5344CB8AC3E}">
        <p14:creationId xmlns:p14="http://schemas.microsoft.com/office/powerpoint/2010/main" val="1724099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CA" sz="1800" dirty="0">
                <a:effectLst/>
                <a:latin typeface="Times New Roman" panose="02020603050405020304" pitchFamily="18" charset="0"/>
                <a:ea typeface="Times New Roman" panose="02020603050405020304" pitchFamily="18" charset="0"/>
              </a:rPr>
              <a:t>Jesus is our greatest model of prayer. The most well-known example is the Our Father. In Matthew, Chapter 6, Jesus gave instructions as to how to pray the Our Father. We address God in worship, that He is holy and ask to do His will. We ask for our needs and for forgiveness as we forgive others. We ask God to keep us from evil. We acknowledge that God is king, all-powerful and glorious, forever.</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Another example found in the Old Testament is in 1 Samuel 3:9, where Eli teaches Samuel to listen to God’s voice. “Speak Lord” is an invitation. We listen to God’s voice with an open heart. “For your servant” indicates our humility and readiness to do God’s will. “Is listening” is the response that you will pay attention to the message of God.</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The Collect: The priest addresses God at mass on our behalf. He asks for mercy, enlightenment, deeper faith, etc., for us. The Collect uses all the essential parts of prayer.</a:t>
            </a:r>
            <a:endParaRPr lang="en-CA" sz="16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29</a:t>
            </a:fld>
            <a:endParaRPr lang="en-US"/>
          </a:p>
        </p:txBody>
      </p:sp>
    </p:spTree>
    <p:extLst>
      <p:ext uri="{BB962C8B-B14F-4D97-AF65-F5344CB8AC3E}">
        <p14:creationId xmlns:p14="http://schemas.microsoft.com/office/powerpoint/2010/main" val="664755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Now we are going to write a prayer. Let’s begin by numbering you off </a:t>
            </a:r>
            <a:r>
              <a:rPr lang="en-US" sz="1800" i="1" dirty="0">
                <a:effectLst/>
                <a:latin typeface="Times New Roman" panose="02020603050405020304" pitchFamily="18" charset="0"/>
                <a:ea typeface="Times New Roman" panose="02020603050405020304" pitchFamily="18" charset="0"/>
              </a:rPr>
              <a:t>(1, 2, 3… 1, 2, 3… etc.) </a:t>
            </a:r>
            <a:r>
              <a:rPr lang="en-US" sz="1800" dirty="0">
                <a:effectLst/>
                <a:latin typeface="Times New Roman" panose="02020603050405020304" pitchFamily="18" charset="0"/>
                <a:ea typeface="Times New Roman" panose="02020603050405020304" pitchFamily="18" charset="0"/>
              </a:rPr>
              <a:t>to make some groups.</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i="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i="1" dirty="0">
                <a:effectLst/>
                <a:latin typeface="Times New Roman" panose="02020603050405020304" pitchFamily="18" charset="0"/>
                <a:ea typeface="Times New Roman" panose="02020603050405020304" pitchFamily="18" charset="0"/>
              </a:rPr>
              <a:t>Allow for group movement.</a:t>
            </a:r>
            <a:endParaRPr lang="en-US" sz="1600" dirty="0">
              <a:effectLst/>
              <a:latin typeface="Arial" panose="020B0604020202020204" pitchFamily="34" charset="0"/>
              <a:ea typeface="Arial" panose="020B0604020202020204" pitchFamily="34" charset="0"/>
            </a:endParaRPr>
          </a:p>
          <a:p>
            <a:pPr algn="just">
              <a:lnSpc>
                <a:spcPct val="107000"/>
              </a:lnSpc>
              <a:spcAft>
                <a:spcPts val="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0"/>
              </a:spcAft>
            </a:pPr>
            <a:r>
              <a:rPr lang="en-US" sz="1800" b="1" dirty="0">
                <a:effectLst/>
                <a:latin typeface="Times New Roman" panose="02020603050405020304" pitchFamily="18" charset="0"/>
                <a:ea typeface="Times New Roman" panose="02020603050405020304" pitchFamily="18" charset="0"/>
              </a:rPr>
              <a:t>Instructions</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Arial" panose="020B0604020202020204" pitchFamily="34" charset="0"/>
              <a:ea typeface="Arial" panose="020B0604020202020204" pitchFamily="34" charset="0"/>
            </a:endParaRPr>
          </a:p>
          <a:p>
            <a:pPr algn="just">
              <a:lnSpc>
                <a:spcPct val="107000"/>
              </a:lnSpc>
              <a:spcAft>
                <a:spcPts val="0"/>
              </a:spcAft>
            </a:pPr>
            <a:r>
              <a:rPr lang="en-US" sz="1800" b="1" dirty="0">
                <a:effectLst/>
                <a:latin typeface="Times New Roman" panose="02020603050405020304" pitchFamily="18" charset="0"/>
                <a:ea typeface="Times New Roman" panose="02020603050405020304" pitchFamily="18" charset="0"/>
              </a:rPr>
              <a:t>Group 1 </a:t>
            </a:r>
            <a:r>
              <a:rPr lang="en-US" sz="1800" i="1" dirty="0">
                <a:effectLst/>
                <a:latin typeface="Times New Roman" panose="02020603050405020304" pitchFamily="18" charset="0"/>
                <a:ea typeface="Times New Roman" panose="02020603050405020304" pitchFamily="18" charset="0"/>
              </a:rPr>
              <a:t>(Someone would have had to look up some resolutions and print them on slips of paper)</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Each of the slips contains the topic of recent resolutions adopted at national conventions. Choose one. Using the formula (glory, story, worry, glory) from the prayers above, write a prayer to reflect what needs to happen. </a:t>
            </a:r>
            <a:endParaRPr lang="en-US" sz="1600" dirty="0">
              <a:effectLst/>
              <a:latin typeface="Arial" panose="020B0604020202020204" pitchFamily="34" charset="0"/>
              <a:ea typeface="Arial" panose="020B0604020202020204" pitchFamily="34" charset="0"/>
            </a:endParaRPr>
          </a:p>
          <a:p>
            <a:pPr algn="just">
              <a:lnSpc>
                <a:spcPct val="107000"/>
              </a:lnSpc>
              <a:spcAft>
                <a:spcPts val="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0"/>
              </a:spcAft>
            </a:pPr>
            <a:r>
              <a:rPr lang="en-US" sz="1800" b="1" dirty="0">
                <a:effectLst/>
                <a:latin typeface="Times New Roman" panose="02020603050405020304" pitchFamily="18" charset="0"/>
                <a:ea typeface="Times New Roman" panose="02020603050405020304" pitchFamily="18" charset="0"/>
              </a:rPr>
              <a:t>Group 2 </a:t>
            </a:r>
            <a:r>
              <a:rPr lang="en-US" sz="1800" i="1" dirty="0">
                <a:effectLst/>
                <a:latin typeface="Times New Roman" panose="02020603050405020304" pitchFamily="18" charset="0"/>
                <a:ea typeface="Times New Roman" panose="02020603050405020304" pitchFamily="18" charset="0"/>
              </a:rPr>
              <a:t>(Again, someone would have to buy some M &amp; M candies and have them available).</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Each M &amp; M </a:t>
            </a:r>
            <a:r>
              <a:rPr lang="en-US" sz="1800" dirty="0" err="1">
                <a:effectLst/>
                <a:latin typeface="Times New Roman" panose="02020603050405020304" pitchFamily="18" charset="0"/>
                <a:ea typeface="Times New Roman" panose="02020603050405020304" pitchFamily="18" charset="0"/>
              </a:rPr>
              <a:t>colour</a:t>
            </a:r>
            <a:r>
              <a:rPr lang="en-US" sz="1800" dirty="0">
                <a:effectLst/>
                <a:latin typeface="Times New Roman" panose="02020603050405020304" pitchFamily="18" charset="0"/>
                <a:ea typeface="Times New Roman" panose="02020603050405020304" pitchFamily="18" charset="0"/>
              </a:rPr>
              <a:t> has meaning to us. Choose your </a:t>
            </a:r>
            <a:r>
              <a:rPr lang="en-US" sz="1800" dirty="0" err="1">
                <a:effectLst/>
                <a:latin typeface="Times New Roman" panose="02020603050405020304" pitchFamily="18" charset="0"/>
                <a:ea typeface="Times New Roman" panose="02020603050405020304" pitchFamily="18" charset="0"/>
              </a:rPr>
              <a:t>favourite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colour</a:t>
            </a:r>
            <a:r>
              <a:rPr lang="en-US" sz="1800" dirty="0">
                <a:effectLst/>
                <a:latin typeface="Times New Roman" panose="02020603050405020304" pitchFamily="18" charset="0"/>
                <a:ea typeface="Times New Roman" panose="02020603050405020304" pitchFamily="18" charset="0"/>
              </a:rPr>
              <a:t>. Write a prayer to reflect on what your chosen </a:t>
            </a:r>
            <a:r>
              <a:rPr lang="en-US" sz="1800" dirty="0" err="1">
                <a:effectLst/>
                <a:latin typeface="Times New Roman" panose="02020603050405020304" pitchFamily="18" charset="0"/>
                <a:ea typeface="Times New Roman" panose="02020603050405020304" pitchFamily="18" charset="0"/>
              </a:rPr>
              <a:t>colour</a:t>
            </a:r>
            <a:r>
              <a:rPr lang="en-US" sz="1800" dirty="0">
                <a:effectLst/>
                <a:latin typeface="Times New Roman" panose="02020603050405020304" pitchFamily="18" charset="0"/>
                <a:ea typeface="Times New Roman" panose="02020603050405020304" pitchFamily="18" charset="0"/>
              </a:rPr>
              <a:t> means to you. Try to use the formula from one of the prayers above. </a:t>
            </a:r>
            <a:endParaRPr lang="en-US" sz="1600" dirty="0">
              <a:effectLst/>
              <a:latin typeface="Arial" panose="020B0604020202020204" pitchFamily="34" charset="0"/>
              <a:ea typeface="Arial" panose="020B0604020202020204" pitchFamily="34" charset="0"/>
            </a:endParaRPr>
          </a:p>
          <a:p>
            <a:pPr algn="just">
              <a:lnSpc>
                <a:spcPct val="107000"/>
              </a:lnSpc>
              <a:spcAft>
                <a:spcPts val="0"/>
              </a:spcAft>
            </a:pPr>
            <a:endParaRPr lang="en-US" sz="1800" b="1" dirty="0">
              <a:effectLst/>
              <a:latin typeface="Times New Roman" panose="02020603050405020304" pitchFamily="18" charset="0"/>
              <a:ea typeface="Times New Roman" panose="02020603050405020304" pitchFamily="18" charset="0"/>
            </a:endParaRPr>
          </a:p>
          <a:p>
            <a:pPr algn="just">
              <a:lnSpc>
                <a:spcPct val="107000"/>
              </a:lnSpc>
              <a:spcAft>
                <a:spcPts val="0"/>
              </a:spcAft>
            </a:pPr>
            <a:r>
              <a:rPr lang="en-US" sz="1800" b="1" dirty="0">
                <a:effectLst/>
                <a:latin typeface="Times New Roman" panose="02020603050405020304" pitchFamily="18" charset="0"/>
                <a:ea typeface="Times New Roman" panose="02020603050405020304" pitchFamily="18" charset="0"/>
              </a:rPr>
              <a:t>Group 3 </a:t>
            </a:r>
            <a:r>
              <a:rPr lang="en-US" sz="1800" i="1" dirty="0">
                <a:effectLst/>
                <a:latin typeface="Times New Roman" panose="02020603050405020304" pitchFamily="18" charset="0"/>
                <a:ea typeface="Times New Roman" panose="02020603050405020304" pitchFamily="18" charset="0"/>
              </a:rPr>
              <a:t>(Someone would have to print up some “fortunes” on slips of paper to get people started).</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You have a bowl of fortune cookies. Choose one and read your “fortune.” Then, using what you have just read about the abovementioned prayers, let yourself be inspired and write a prayer.</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In your group, feel free to chat a bit about what is being asked before starting. Have fun with this exercise. The goal is for each group to write a prayer. You could use one of the prayers above to model or use the (glory, story, worry, glory) method. Remember that our first attempts might be rough and, as with all new </a:t>
            </a:r>
            <a:r>
              <a:rPr lang="en-US" sz="1800" dirty="0" err="1">
                <a:effectLst/>
                <a:latin typeface="Times New Roman" panose="02020603050405020304" pitchFamily="18" charset="0"/>
                <a:ea typeface="Times New Roman" panose="02020603050405020304" pitchFamily="18" charset="0"/>
              </a:rPr>
              <a:t>endeavours</a:t>
            </a:r>
            <a:r>
              <a:rPr lang="en-US" sz="1800" dirty="0">
                <a:effectLst/>
                <a:latin typeface="Times New Roman" panose="02020603050405020304" pitchFamily="18" charset="0"/>
                <a:ea typeface="Times New Roman" panose="02020603050405020304" pitchFamily="18" charset="0"/>
              </a:rPr>
              <a:t>, we will need some practice. We will give you seven minutes.</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i="1"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i="1" dirty="0">
                <a:effectLst/>
                <a:latin typeface="Times New Roman" panose="02020603050405020304" pitchFamily="18" charset="0"/>
                <a:ea typeface="Times New Roman" panose="02020603050405020304" pitchFamily="18" charset="0"/>
              </a:rPr>
              <a:t>Ask a few people to share their prayers with the group.</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You can write prayers!</a:t>
            </a:r>
            <a:endParaRPr lang="en-US"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30</a:t>
            </a:fld>
            <a:endParaRPr lang="en-US"/>
          </a:p>
        </p:txBody>
      </p:sp>
    </p:spTree>
    <p:extLst>
      <p:ext uri="{BB962C8B-B14F-4D97-AF65-F5344CB8AC3E}">
        <p14:creationId xmlns:p14="http://schemas.microsoft.com/office/powerpoint/2010/main" val="2818132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i="1" dirty="0">
                <a:effectLst/>
                <a:latin typeface="Times New Roman" panose="02020603050405020304" pitchFamily="18" charset="0"/>
                <a:ea typeface="Times New Roman" panose="02020603050405020304" pitchFamily="18" charset="0"/>
              </a:rPr>
              <a:t>Have the group read the slide together.</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Now that we see how simple it is to write a prayer, let’s look at preparing prayer services.</a:t>
            </a:r>
            <a:endParaRPr lang="en-CA"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31</a:t>
            </a:fld>
            <a:endParaRPr lang="en-US"/>
          </a:p>
        </p:txBody>
      </p:sp>
    </p:spTree>
    <p:extLst>
      <p:ext uri="{BB962C8B-B14F-4D97-AF65-F5344CB8AC3E}">
        <p14:creationId xmlns:p14="http://schemas.microsoft.com/office/powerpoint/2010/main" val="341869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07000"/>
              </a:lnSpc>
              <a:spcBef>
                <a:spcPts val="0"/>
              </a:spcBef>
              <a:spcAft>
                <a:spcPts val="600"/>
              </a:spcAft>
              <a:buClr>
                <a:srgbClr val="000000"/>
              </a:buClr>
              <a:buSzPts val="1400"/>
              <a:buFont typeface="+mj-lt"/>
              <a:buAutoNum type="arabicPeriod"/>
              <a:tabLst/>
              <a:defRPr/>
            </a:pPr>
            <a:r>
              <a:rPr lang="en-US" sz="3200" b="0" i="0" u="none" strike="noStrike" cap="none" dirty="0">
                <a:solidFill>
                  <a:srgbClr val="000000"/>
                </a:solidFill>
                <a:effectLst/>
                <a:latin typeface="Helvetica Neue"/>
                <a:ea typeface="Helvetica Neue"/>
                <a:cs typeface="Helvetica Neue"/>
                <a:sym typeface="Helvetica Neue"/>
              </a:rPr>
              <a:t>Peace is a concept of “quiet… mental calm; freedom from or the cessation of war… a peace treaty between countries at war; freedom from civil disorder… quarrels or dissension” (</a:t>
            </a:r>
            <a:r>
              <a:rPr lang="en-US" sz="3200" b="0" i="1" u="none" strike="noStrike" cap="none" dirty="0">
                <a:solidFill>
                  <a:srgbClr val="000000"/>
                </a:solidFill>
                <a:effectLst/>
                <a:latin typeface="Helvetica Neue"/>
                <a:ea typeface="Helvetica Neue"/>
                <a:cs typeface="Helvetica Neue"/>
                <a:sym typeface="Helvetica Neue"/>
              </a:rPr>
              <a:t>Oxford Canadian Dictionary of Current English</a:t>
            </a:r>
            <a:r>
              <a:rPr lang="en-US" sz="3200" b="0" i="0" u="none" strike="noStrike" cap="none" dirty="0">
                <a:solidFill>
                  <a:srgbClr val="000000"/>
                </a:solidFill>
                <a:effectLst/>
                <a:latin typeface="Helvetica Neue"/>
                <a:ea typeface="Helvetica Neue"/>
                <a:cs typeface="Helvetica Neue"/>
                <a:sym typeface="Helvetica Neue"/>
              </a:rPr>
              <a:t>).</a:t>
            </a:r>
            <a:endParaRPr lang="en-CA" sz="3200" b="0" i="0" u="none" strike="noStrike" cap="none" dirty="0">
              <a:solidFill>
                <a:srgbClr val="000000"/>
              </a:solidFill>
              <a:effectLst/>
              <a:latin typeface="Helvetica Neue"/>
              <a:ea typeface="Helvetica Neue"/>
              <a:cs typeface="Helvetica Neue"/>
              <a:sym typeface="Helvetica Neue"/>
            </a:endParaRPr>
          </a:p>
          <a:p>
            <a:pPr marL="342900" lvl="0" indent="-342900" algn="just">
              <a:lnSpc>
                <a:spcPct val="107000"/>
              </a:lnSpc>
              <a:spcAft>
                <a:spcPts val="600"/>
              </a:spcAft>
              <a:buFont typeface="+mj-lt"/>
              <a:buAutoNum type="arabicPeriod"/>
            </a:pPr>
            <a:r>
              <a:rPr lang="en-US" sz="1800" dirty="0">
                <a:effectLst/>
                <a:latin typeface="Times New Roman" panose="02020603050405020304" pitchFamily="18" charset="0"/>
                <a:ea typeface="Times New Roman" panose="02020603050405020304" pitchFamily="18" charset="0"/>
              </a:rPr>
              <a:t>Every November 11</a:t>
            </a:r>
            <a:r>
              <a:rPr lang="en-US" sz="1800" baseline="30000" dirty="0">
                <a:effectLst/>
                <a:latin typeface="Times New Roman" panose="02020603050405020304" pitchFamily="18" charset="0"/>
                <a:ea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rPr>
              <a:t>, people pause for a moment to remember a part of history, specifically a time of wars and reconciliation after those wars. People stop to think about and thank all those who gave up their lives to achieve peace on Earth.</a:t>
            </a:r>
            <a:endParaRPr lang="en-CA"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mj-lt"/>
              <a:buAutoNum type="arabicPeriod"/>
            </a:pPr>
            <a:r>
              <a:rPr lang="en-US" sz="1800" dirty="0">
                <a:effectLst/>
                <a:latin typeface="Times New Roman" panose="02020603050405020304" pitchFamily="18" charset="0"/>
                <a:ea typeface="Times New Roman" panose="02020603050405020304" pitchFamily="18" charset="0"/>
              </a:rPr>
              <a:t>This remembrance has been extended in our time to include how each of us can help to nurture peace within our hearts.</a:t>
            </a:r>
            <a:endParaRPr lang="en-CA"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mj-lt"/>
              <a:buAutoNum type="arabicPeriod"/>
            </a:pPr>
            <a:r>
              <a:rPr lang="en-US" sz="1800" dirty="0">
                <a:effectLst/>
                <a:latin typeface="Times New Roman" panose="02020603050405020304" pitchFamily="18" charset="0"/>
                <a:ea typeface="Times New Roman" panose="02020603050405020304" pitchFamily="18" charset="0"/>
              </a:rPr>
              <a:t>Peace is in our hands. We must look deeply into our hearts and root out thoughts and feelings which destroy peace.  We must live peace each day in our homes, schools, places of work, parishes, communities and world.</a:t>
            </a:r>
            <a:endParaRPr lang="en-CA"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mj-lt"/>
              <a:buAutoNum type="arabicPeriod"/>
            </a:pPr>
            <a:r>
              <a:rPr lang="en-US" sz="1800" dirty="0">
                <a:effectLst/>
                <a:latin typeface="Times New Roman" panose="02020603050405020304" pitchFamily="18" charset="0"/>
                <a:ea typeface="Times New Roman" panose="02020603050405020304" pitchFamily="18" charset="0"/>
              </a:rPr>
              <a:t>The </a:t>
            </a:r>
            <a:r>
              <a:rPr lang="en-US" sz="1800" i="1" dirty="0">
                <a:effectLst/>
                <a:latin typeface="Times New Roman" panose="02020603050405020304" pitchFamily="18" charset="0"/>
                <a:ea typeface="Times New Roman" panose="02020603050405020304" pitchFamily="18" charset="0"/>
              </a:rPr>
              <a:t>Dictionary of the Bible </a:t>
            </a:r>
            <a:r>
              <a:rPr lang="en-US" sz="1800" dirty="0">
                <a:effectLst/>
                <a:latin typeface="Times New Roman" panose="02020603050405020304" pitchFamily="18" charset="0"/>
                <a:ea typeface="Times New Roman" panose="02020603050405020304" pitchFamily="18" charset="0"/>
              </a:rPr>
              <a:t>states, “Peace is communion with God, and Jesus Himself is our peace ..., since He is the bond of Communion</a:t>
            </a:r>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33</a:t>
            </a:fld>
            <a:endParaRPr lang="en-US"/>
          </a:p>
        </p:txBody>
      </p:sp>
    </p:spTree>
    <p:extLst>
      <p:ext uri="{BB962C8B-B14F-4D97-AF65-F5344CB8AC3E}">
        <p14:creationId xmlns:p14="http://schemas.microsoft.com/office/powerpoint/2010/main" val="31084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dirty="0">
                <a:solidFill>
                  <a:srgbClr val="222222"/>
                </a:solidFill>
                <a:effectLst/>
                <a:latin typeface="Times New Roman" panose="02020603050405020304" pitchFamily="18" charset="0"/>
                <a:ea typeface="Arial" panose="020B0604020202020204" pitchFamily="34" charset="0"/>
              </a:rPr>
              <a:t>This prayer is an adapted quote from St. Teresa of Calcutta’s </a:t>
            </a:r>
            <a:r>
              <a:rPr lang="en-US" sz="1800" i="1" dirty="0">
                <a:solidFill>
                  <a:srgbClr val="222222"/>
                </a:solidFill>
                <a:effectLst/>
                <a:latin typeface="Times New Roman" panose="02020603050405020304" pitchFamily="18" charset="0"/>
                <a:ea typeface="Arial" panose="020B0604020202020204" pitchFamily="34" charset="0"/>
              </a:rPr>
              <a:t>In the Heart of the World: Thoughts, Stories and Prayers.</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solidFill>
                <a:srgbClr val="222222"/>
              </a:solidFill>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solidFill>
                  <a:srgbClr val="222222"/>
                </a:solidFill>
                <a:effectLst/>
                <a:latin typeface="Times New Roman" panose="02020603050405020304" pitchFamily="18" charset="0"/>
                <a:ea typeface="Times New Roman" panose="02020603050405020304" pitchFamily="18" charset="0"/>
              </a:rPr>
              <a:t>She asks us to listen in silence because if our hearts are full of other things, we cannot hear the voice of God. The humble saint states that “when [we] have listened to the voice of God in the stillness of [our] heart[s], then [our] heart[s] [are] filled with God.” Therefore, to make possible true inner silence, practice:</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i="1" dirty="0">
              <a:solidFill>
                <a:srgbClr val="222222"/>
              </a:solidFill>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i="1" dirty="0">
                <a:solidFill>
                  <a:srgbClr val="222222"/>
                </a:solidFill>
                <a:effectLst/>
                <a:latin typeface="Times New Roman" panose="02020603050405020304" pitchFamily="18" charset="0"/>
                <a:ea typeface="Times New Roman" panose="02020603050405020304" pitchFamily="18" charset="0"/>
              </a:rPr>
              <a:t>Silence of the eyes</a:t>
            </a:r>
            <a:r>
              <a:rPr lang="en-US" sz="1800" dirty="0">
                <a:solidFill>
                  <a:srgbClr val="222222"/>
                </a:solidFill>
                <a:effectLst/>
                <a:latin typeface="Times New Roman" panose="02020603050405020304" pitchFamily="18" charset="0"/>
                <a:ea typeface="Times New Roman" panose="02020603050405020304" pitchFamily="18" charset="0"/>
              </a:rPr>
              <a:t>, by seeking always the beauty and goodness of God everywhere, and closing them to the faults of others and to all that is sinful and disturbing to the soul.</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i="1" dirty="0">
              <a:solidFill>
                <a:srgbClr val="222222"/>
              </a:solidFill>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i="1" dirty="0">
                <a:solidFill>
                  <a:srgbClr val="222222"/>
                </a:solidFill>
                <a:effectLst/>
                <a:latin typeface="Times New Roman" panose="02020603050405020304" pitchFamily="18" charset="0"/>
                <a:ea typeface="Times New Roman" panose="02020603050405020304" pitchFamily="18" charset="0"/>
              </a:rPr>
              <a:t>Silence of the ears</a:t>
            </a:r>
            <a:r>
              <a:rPr lang="en-US" sz="1800" dirty="0">
                <a:solidFill>
                  <a:srgbClr val="222222"/>
                </a:solidFill>
                <a:effectLst/>
                <a:latin typeface="Times New Roman" panose="02020603050405020304" pitchFamily="18" charset="0"/>
                <a:ea typeface="Times New Roman" panose="02020603050405020304" pitchFamily="18" charset="0"/>
              </a:rPr>
              <a:t>, by listening always to the voice of God and to the cry of the poor and the needy, and closing them to all other voices that come from fallen human nature, such as gossip, tale bearing and uncharitable words.</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i="1" dirty="0">
              <a:solidFill>
                <a:srgbClr val="222222"/>
              </a:solidFill>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i="1" dirty="0">
                <a:solidFill>
                  <a:srgbClr val="222222"/>
                </a:solidFill>
                <a:effectLst/>
                <a:latin typeface="Times New Roman" panose="02020603050405020304" pitchFamily="18" charset="0"/>
                <a:ea typeface="Times New Roman" panose="02020603050405020304" pitchFamily="18" charset="0"/>
              </a:rPr>
              <a:t>Silence of the tongue</a:t>
            </a:r>
            <a:r>
              <a:rPr lang="en-US" sz="1800" dirty="0">
                <a:solidFill>
                  <a:srgbClr val="222222"/>
                </a:solidFill>
                <a:effectLst/>
                <a:latin typeface="Times New Roman" panose="02020603050405020304" pitchFamily="18" charset="0"/>
                <a:ea typeface="Times New Roman" panose="02020603050405020304" pitchFamily="18" charset="0"/>
              </a:rPr>
              <a:t>, by praising God and speaking the life-giving word of God that is the truth, that enlightens and inspires, brings peace, hope and joy; and by refraining from self-defense and every word that causes darkness, turmoil, pain and death.</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i="1" dirty="0">
              <a:solidFill>
                <a:srgbClr val="222222"/>
              </a:solidFill>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i="1" dirty="0">
                <a:solidFill>
                  <a:srgbClr val="222222"/>
                </a:solidFill>
                <a:effectLst/>
                <a:latin typeface="Times New Roman" panose="02020603050405020304" pitchFamily="18" charset="0"/>
                <a:ea typeface="Times New Roman" panose="02020603050405020304" pitchFamily="18" charset="0"/>
              </a:rPr>
              <a:t>Silence of the mind</a:t>
            </a:r>
            <a:r>
              <a:rPr lang="en-US" sz="1800" dirty="0">
                <a:solidFill>
                  <a:srgbClr val="222222"/>
                </a:solidFill>
                <a:effectLst/>
                <a:latin typeface="Times New Roman" panose="02020603050405020304" pitchFamily="18" charset="0"/>
                <a:ea typeface="Times New Roman" panose="02020603050405020304" pitchFamily="18" charset="0"/>
              </a:rPr>
              <a:t>, by opening it to the truth and knowledge of God in prayer and contemplation, like Mary who pondered the marvels of the Lord in her heart, and by closing it to all untruths, distractions, destructive thoughts, rash judgments, false suspicions of others, vengeful thoughts and desires.</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i="1" dirty="0">
              <a:solidFill>
                <a:srgbClr val="222222"/>
              </a:solidFill>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i="1" dirty="0">
                <a:solidFill>
                  <a:srgbClr val="222222"/>
                </a:solidFill>
                <a:effectLst/>
                <a:latin typeface="Times New Roman" panose="02020603050405020304" pitchFamily="18" charset="0"/>
                <a:ea typeface="Times New Roman" panose="02020603050405020304" pitchFamily="18" charset="0"/>
              </a:rPr>
              <a:t>Silence of the heart</a:t>
            </a:r>
            <a:r>
              <a:rPr lang="en-US" sz="1800" dirty="0">
                <a:solidFill>
                  <a:srgbClr val="222222"/>
                </a:solidFill>
                <a:effectLst/>
                <a:latin typeface="Times New Roman" panose="02020603050405020304" pitchFamily="18" charset="0"/>
                <a:ea typeface="Times New Roman" panose="02020603050405020304" pitchFamily="18" charset="0"/>
              </a:rPr>
              <a:t>, by loving God with our heart, soul, mind and strength, loving one another as God loves; and avoiding all selfishness, hatred, envy, jealousy and greed.</a:t>
            </a:r>
            <a:endParaRPr lang="en-US"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solidFill>
                <a:srgbClr val="222222"/>
              </a:solidFill>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solidFill>
                  <a:srgbClr val="222222"/>
                </a:solidFill>
                <a:effectLst/>
                <a:latin typeface="Times New Roman" panose="02020603050405020304" pitchFamily="18" charset="0"/>
                <a:ea typeface="Times New Roman" panose="02020603050405020304" pitchFamily="18" charset="0"/>
              </a:rPr>
              <a:t>Please lead us, our God, to hear Your voice as we learn to practice inner silence. Amen.</a:t>
            </a:r>
            <a:endParaRPr lang="en-US"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5</a:t>
            </a:fld>
            <a:endParaRPr lang="en-US"/>
          </a:p>
        </p:txBody>
      </p:sp>
    </p:spTree>
    <p:extLst>
      <p:ext uri="{BB962C8B-B14F-4D97-AF65-F5344CB8AC3E}">
        <p14:creationId xmlns:p14="http://schemas.microsoft.com/office/powerpoint/2010/main" val="1714744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Verdana"/>
                <a:ea typeface="Verdana"/>
                <a:cs typeface="Verdana"/>
                <a:sym typeface="Verdana"/>
              </a:rPr>
              <a:t>Song.</a:t>
            </a:r>
          </a:p>
        </p:txBody>
      </p:sp>
      <p:sp>
        <p:nvSpPr>
          <p:cNvPr id="4" name="Slide Number Placeholder 3"/>
          <p:cNvSpPr>
            <a:spLocks noGrp="1"/>
          </p:cNvSpPr>
          <p:nvPr>
            <p:ph type="sldNum" sz="quarter" idx="10"/>
          </p:nvPr>
        </p:nvSpPr>
        <p:spPr/>
        <p:txBody>
          <a:bodyPr/>
          <a:lstStyle/>
          <a:p>
            <a:fld id="{42AD4137-BC5C-8F49-9BA6-7D74B7FC372C}" type="slidenum">
              <a:rPr lang="en-US" smtClean="0"/>
              <a:t>34</a:t>
            </a:fld>
            <a:endParaRPr lang="en-US"/>
          </a:p>
        </p:txBody>
      </p:sp>
    </p:spTree>
    <p:extLst>
      <p:ext uri="{BB962C8B-B14F-4D97-AF65-F5344CB8AC3E}">
        <p14:creationId xmlns:p14="http://schemas.microsoft.com/office/powerpoint/2010/main" val="4163002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50276" rtl="0" eaLnBrk="1" fontAlgn="auto" latinLnBrk="0" hangingPunct="1">
              <a:lnSpc>
                <a:spcPct val="100000"/>
              </a:lnSpc>
              <a:spcBef>
                <a:spcPts val="0"/>
              </a:spcBef>
              <a:spcAft>
                <a:spcPts val="0"/>
              </a:spcAft>
              <a:buClrTx/>
              <a:buSzTx/>
              <a:buFontTx/>
              <a:buNone/>
              <a:tabLst/>
              <a:defRPr/>
            </a:pPr>
            <a:r>
              <a:rPr lang="tr-TR" sz="1800" dirty="0" err="1">
                <a:solidFill>
                  <a:schemeClr val="dk1"/>
                </a:solidFill>
                <a:latin typeface="Verdana"/>
                <a:ea typeface="Verdana"/>
                <a:cs typeface="Verdana"/>
                <a:sym typeface="Verdana"/>
              </a:rPr>
              <a:t>Opening</a:t>
            </a:r>
            <a:r>
              <a:rPr lang="tr-TR" sz="1800" dirty="0">
                <a:solidFill>
                  <a:schemeClr val="dk1"/>
                </a:solidFill>
                <a:latin typeface="Verdana"/>
                <a:ea typeface="Verdana"/>
                <a:cs typeface="Verdana"/>
                <a:sym typeface="Verdana"/>
              </a:rPr>
              <a:t> </a:t>
            </a:r>
            <a:r>
              <a:rPr lang="tr-TR" sz="1800" dirty="0" err="1">
                <a:solidFill>
                  <a:schemeClr val="dk1"/>
                </a:solidFill>
                <a:latin typeface="Verdana"/>
                <a:ea typeface="Verdana"/>
                <a:cs typeface="Verdana"/>
                <a:sym typeface="Verdana"/>
              </a:rPr>
              <a:t>Prayer</a:t>
            </a:r>
            <a:r>
              <a:rPr lang="en-US" sz="1700" dirty="0">
                <a:solidFill>
                  <a:schemeClr val="tx1"/>
                </a:solidFill>
                <a:latin typeface="+mn-lt"/>
                <a:ea typeface="+mn-ea"/>
                <a:cs typeface="+mn-cs"/>
                <a:sym typeface="Verdana"/>
              </a:rPr>
              <a:t>.</a:t>
            </a:r>
            <a:endParaRPr lang="tr-TR" sz="1800" dirty="0">
              <a:solidFill>
                <a:schemeClr val="dk1"/>
              </a:solidFill>
              <a:latin typeface="Verdana"/>
              <a:ea typeface="Verdana"/>
              <a:cs typeface="Verdana"/>
              <a:sym typeface="Verdana"/>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35</a:t>
            </a:fld>
            <a:endParaRPr lang="en-US"/>
          </a:p>
        </p:txBody>
      </p:sp>
    </p:spTree>
    <p:extLst>
      <p:ext uri="{BB962C8B-B14F-4D97-AF65-F5344CB8AC3E}">
        <p14:creationId xmlns:p14="http://schemas.microsoft.com/office/powerpoint/2010/main" val="1095715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b="0" i="1" u="none" strike="noStrike" cap="none" dirty="0">
                <a:solidFill>
                  <a:srgbClr val="000000"/>
                </a:solidFill>
                <a:effectLst/>
                <a:latin typeface="Helvetica Neue"/>
                <a:ea typeface="Helvetica Neue"/>
                <a:cs typeface="Helvetica Neue"/>
                <a:sym typeface="Helvetica Neue"/>
              </a:rPr>
              <a:t>(Scripture – Word of God. Read scripture out loud.)</a:t>
            </a:r>
            <a:endParaRPr lang="en-CA" sz="1800" b="0" i="0" u="none" strike="noStrike" cap="none" dirty="0">
              <a:solidFill>
                <a:srgbClr val="000000"/>
              </a:solidFill>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36</a:t>
            </a:fld>
            <a:endParaRPr lang="en-US"/>
          </a:p>
        </p:txBody>
      </p:sp>
    </p:spTree>
    <p:extLst>
      <p:ext uri="{BB962C8B-B14F-4D97-AF65-F5344CB8AC3E}">
        <p14:creationId xmlns:p14="http://schemas.microsoft.com/office/powerpoint/2010/main" val="2463754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Please listen prayerfully to each reading; after each, there will be a two-minute pause. Then jot down a word or phrase for each.</a:t>
            </a:r>
            <a:endParaRPr lang="en-CA" sz="16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37</a:t>
            </a:fld>
            <a:endParaRPr lang="en-US"/>
          </a:p>
        </p:txBody>
      </p:sp>
    </p:spTree>
    <p:extLst>
      <p:ext uri="{BB962C8B-B14F-4D97-AF65-F5344CB8AC3E}">
        <p14:creationId xmlns:p14="http://schemas.microsoft.com/office/powerpoint/2010/main" val="3360157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dirty="0">
                <a:effectLst/>
                <a:latin typeface="Times New Roman" panose="02020603050405020304" pitchFamily="18" charset="0"/>
                <a:ea typeface="Arial" panose="020B0604020202020204" pitchFamily="34" charset="0"/>
              </a:rPr>
              <a:t>Here you might decide to ask people (if they feel comfortable) to share a word they have written down with the group.</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If you are presenting to a CWL group, you could pair them up and share one of these suggestions.</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You might also ask if the words that “spoke” to them might bring to mind an action they might do this week, this month or this year.  </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You could challenge people to take one action for peace in their family, community, parish, etc., before the end of the year.</a:t>
            </a:r>
            <a:endParaRPr lang="en-CA" sz="16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38</a:t>
            </a:fld>
            <a:endParaRPr lang="en-US"/>
          </a:p>
        </p:txBody>
      </p:sp>
    </p:spTree>
    <p:extLst>
      <p:ext uri="{BB962C8B-B14F-4D97-AF65-F5344CB8AC3E}">
        <p14:creationId xmlns:p14="http://schemas.microsoft.com/office/powerpoint/2010/main" val="3360157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39</a:t>
            </a:fld>
            <a:endParaRPr lang="en-US"/>
          </a:p>
        </p:txBody>
      </p:sp>
    </p:spTree>
    <p:extLst>
      <p:ext uri="{BB962C8B-B14F-4D97-AF65-F5344CB8AC3E}">
        <p14:creationId xmlns:p14="http://schemas.microsoft.com/office/powerpoint/2010/main" val="3360157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b="1" i="0" u="none" strike="noStrike" cap="none" dirty="0">
                <a:solidFill>
                  <a:srgbClr val="000000"/>
                </a:solidFill>
                <a:effectLst/>
                <a:latin typeface="Helvetica Neue"/>
                <a:ea typeface="Helvetica Neue"/>
                <a:cs typeface="Helvetica Neue"/>
                <a:sym typeface="Helvetica Neue"/>
              </a:rPr>
              <a:t>Shared Prayer</a:t>
            </a:r>
            <a:r>
              <a:rPr lang="en-US" sz="1800" b="0" i="0" u="none" strike="noStrike" cap="none" dirty="0">
                <a:solidFill>
                  <a:srgbClr val="000000"/>
                </a:solidFill>
                <a:effectLst/>
                <a:latin typeface="Helvetica Neue"/>
                <a:ea typeface="Helvetica Neue"/>
                <a:cs typeface="Helvetica Neue"/>
                <a:sym typeface="Helvetica Neue"/>
              </a:rPr>
              <a:t>:</a:t>
            </a:r>
            <a:r>
              <a:rPr lang="en-US" sz="1800" b="1" i="0" u="none" strike="noStrike" cap="none" dirty="0">
                <a:solidFill>
                  <a:srgbClr val="000000"/>
                </a:solidFill>
                <a:effectLst/>
                <a:latin typeface="Helvetica Neue"/>
                <a:ea typeface="Helvetica Neue"/>
                <a:cs typeface="Helvetica Neue"/>
                <a:sym typeface="Helvetica Neue"/>
              </a:rPr>
              <a:t> </a:t>
            </a:r>
            <a:r>
              <a:rPr lang="en-US" sz="1800" b="0" i="0" u="none" strike="noStrike" cap="none" dirty="0">
                <a:solidFill>
                  <a:srgbClr val="000000"/>
                </a:solidFill>
                <a:effectLst/>
                <a:latin typeface="Helvetica Neue"/>
                <a:ea typeface="Helvetica Neue"/>
                <a:cs typeface="Helvetica Neue"/>
                <a:sym typeface="Helvetica Neue"/>
              </a:rPr>
              <a:t>petitions, traditional prayer, litanies, composed prayers, etc. </a:t>
            </a:r>
            <a:endParaRPr lang="en-CA" sz="1800" b="0" i="0" u="none" strike="noStrike" cap="none" dirty="0">
              <a:solidFill>
                <a:srgbClr val="000000"/>
              </a:solidFill>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40</a:t>
            </a:fld>
            <a:endParaRPr lang="en-US"/>
          </a:p>
        </p:txBody>
      </p:sp>
    </p:spTree>
    <p:extLst>
      <p:ext uri="{BB962C8B-B14F-4D97-AF65-F5344CB8AC3E}">
        <p14:creationId xmlns:p14="http://schemas.microsoft.com/office/powerpoint/2010/main" val="3360157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endParaRPr lang="en-CA" sz="1800" b="0" i="0" u="none" strike="noStrike" cap="none" dirty="0">
              <a:solidFill>
                <a:srgbClr val="000000"/>
              </a:solidFill>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41</a:t>
            </a:fld>
            <a:endParaRPr lang="en-US"/>
          </a:p>
        </p:txBody>
      </p:sp>
    </p:spTree>
    <p:extLst>
      <p:ext uri="{BB962C8B-B14F-4D97-AF65-F5344CB8AC3E}">
        <p14:creationId xmlns:p14="http://schemas.microsoft.com/office/powerpoint/2010/main" val="3360157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42</a:t>
            </a:fld>
            <a:endParaRPr lang="en-US"/>
          </a:p>
        </p:txBody>
      </p:sp>
    </p:spTree>
    <p:extLst>
      <p:ext uri="{BB962C8B-B14F-4D97-AF65-F5344CB8AC3E}">
        <p14:creationId xmlns:p14="http://schemas.microsoft.com/office/powerpoint/2010/main" val="1099963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46</a:t>
            </a:fld>
            <a:endParaRPr lang="en-US"/>
          </a:p>
        </p:txBody>
      </p:sp>
    </p:spTree>
    <p:extLst>
      <p:ext uri="{BB962C8B-B14F-4D97-AF65-F5344CB8AC3E}">
        <p14:creationId xmlns:p14="http://schemas.microsoft.com/office/powerpoint/2010/main" val="2487571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0276" rtl="0" eaLnBrk="1" fontAlgn="auto" latinLnBrk="0" hangingPunct="1">
              <a:lnSpc>
                <a:spcPct val="100000"/>
              </a:lnSpc>
              <a:spcBef>
                <a:spcPts val="0"/>
              </a:spcBef>
              <a:spcAft>
                <a:spcPts val="0"/>
              </a:spcAft>
              <a:buClrTx/>
              <a:buSzTx/>
              <a:buFontTx/>
              <a:buNone/>
              <a:tabLst/>
              <a:defRPr/>
            </a:pPr>
            <a:r>
              <a:rPr lang="en-US" sz="1800" b="0" i="0" u="none" strike="noStrike" cap="none" dirty="0">
                <a:solidFill>
                  <a:srgbClr val="000000"/>
                </a:solidFill>
                <a:effectLst/>
                <a:latin typeface="Helvetica Neue"/>
                <a:ea typeface="Helvetica Neue"/>
                <a:cs typeface="Helvetica Neue"/>
                <a:sym typeface="Helvetica Neue"/>
              </a:rPr>
              <a:t>We have all seen this symbol and usually do not pay much attention to it. It is on nearly every form of medium. What does it mean?</a:t>
            </a:r>
            <a:endParaRPr lang="en-CA" sz="1800" b="0" i="0" u="none" strike="noStrike" cap="none" dirty="0">
              <a:solidFill>
                <a:srgbClr val="000000"/>
              </a:solidFill>
              <a:effectLst/>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6</a:t>
            </a:fld>
            <a:endParaRPr lang="en-US"/>
          </a:p>
        </p:txBody>
      </p:sp>
    </p:spTree>
    <p:extLst>
      <p:ext uri="{BB962C8B-B14F-4D97-AF65-F5344CB8AC3E}">
        <p14:creationId xmlns:p14="http://schemas.microsoft.com/office/powerpoint/2010/main" val="1652236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47</a:t>
            </a:fld>
            <a:endParaRPr lang="en-US"/>
          </a:p>
        </p:txBody>
      </p:sp>
    </p:spTree>
    <p:extLst>
      <p:ext uri="{BB962C8B-B14F-4D97-AF65-F5344CB8AC3E}">
        <p14:creationId xmlns:p14="http://schemas.microsoft.com/office/powerpoint/2010/main" val="408467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0"/>
              </a:spcAft>
            </a:pPr>
            <a:r>
              <a:rPr lang="en-US" sz="1800" dirty="0">
                <a:effectLst/>
                <a:latin typeface="Times New Roman" panose="02020603050405020304" pitchFamily="18" charset="0"/>
                <a:ea typeface="Arial" panose="020B0604020202020204" pitchFamily="34" charset="0"/>
              </a:rPr>
              <a:t>(</a:t>
            </a:r>
            <a:r>
              <a:rPr lang="en-US" sz="1800" i="1" dirty="0">
                <a:effectLst/>
                <a:latin typeface="Times New Roman" panose="02020603050405020304" pitchFamily="18" charset="0"/>
                <a:ea typeface="Arial" panose="020B0604020202020204" pitchFamily="34" charset="0"/>
              </a:rPr>
              <a:t>What is a copyright? </a:t>
            </a:r>
            <a:r>
              <a:rPr lang="en-US" sz="1800" dirty="0">
                <a:effectLst/>
                <a:latin typeface="Times New Roman" panose="02020603050405020304" pitchFamily="18" charset="0"/>
                <a:ea typeface="Arial" panose="020B0604020202020204" pitchFamily="34" charset="0"/>
              </a:rPr>
              <a:t>Video: 00:02:44)</a:t>
            </a: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r>
              <a:rPr lang="en-US" sz="1800" u="sng" dirty="0">
                <a:solidFill>
                  <a:srgbClr val="0000FF"/>
                </a:solidFill>
                <a:effectLst/>
                <a:latin typeface="Times New Roman" panose="02020603050405020304" pitchFamily="18" charset="0"/>
                <a:ea typeface="Times New Roman" panose="02020603050405020304" pitchFamily="18" charset="0"/>
                <a:hlinkClick r:id="rId3"/>
              </a:rPr>
              <a:t>youtube.com/watch?v=ljNS5p3cqls&amp;feature=youtu.be</a:t>
            </a:r>
            <a:endParaRPr lang="en-CA" sz="16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7</a:t>
            </a:fld>
            <a:endParaRPr lang="en-US"/>
          </a:p>
        </p:txBody>
      </p:sp>
    </p:spTree>
    <p:extLst>
      <p:ext uri="{BB962C8B-B14F-4D97-AF65-F5344CB8AC3E}">
        <p14:creationId xmlns:p14="http://schemas.microsoft.com/office/powerpoint/2010/main" val="318119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literary works (books, pamphlets and other works consisting of text)</a:t>
            </a:r>
            <a:endParaRPr lang="en-CA" sz="1600" dirty="0">
              <a:effectLst/>
              <a:latin typeface="Arial" panose="020B0604020202020204" pitchFamily="34" charset="0"/>
              <a:ea typeface="Arial" panose="020B0604020202020204" pitchFamily="34" charset="0"/>
            </a:endParaRPr>
          </a:p>
          <a:p>
            <a:pPr marL="285750" lvl="0" indent="-28575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computer programs</a:t>
            </a:r>
            <a:endParaRPr lang="en-CA" sz="1600" dirty="0">
              <a:effectLst/>
              <a:latin typeface="Arial" panose="020B0604020202020204" pitchFamily="34" charset="0"/>
              <a:ea typeface="Arial" panose="020B0604020202020204" pitchFamily="34" charset="0"/>
            </a:endParaRPr>
          </a:p>
          <a:p>
            <a:pPr marL="285750" lvl="0" indent="-28575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dramatic works (movies, plays, screenplays and scripts)</a:t>
            </a:r>
            <a:endParaRPr lang="en-CA" sz="1600" dirty="0">
              <a:effectLst/>
              <a:latin typeface="Arial" panose="020B0604020202020204" pitchFamily="34" charset="0"/>
              <a:ea typeface="Arial" panose="020B0604020202020204" pitchFamily="34" charset="0"/>
            </a:endParaRPr>
          </a:p>
          <a:p>
            <a:pPr marL="285750" lvl="0" indent="-28575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musical works (with or without words)</a:t>
            </a:r>
            <a:endParaRPr lang="en-CA" sz="1600" dirty="0">
              <a:effectLst/>
              <a:latin typeface="Arial" panose="020B0604020202020204" pitchFamily="34" charset="0"/>
              <a:ea typeface="Arial" panose="020B0604020202020204" pitchFamily="34" charset="0"/>
            </a:endParaRPr>
          </a:p>
          <a:p>
            <a:pPr marL="285750" lvl="0" indent="-28575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artistic works (paintings, drawings, maps, photographs, sculptures and plans)</a:t>
            </a:r>
            <a:endParaRPr lang="en-CA" sz="1600" dirty="0">
              <a:effectLst/>
              <a:latin typeface="Arial" panose="020B0604020202020204" pitchFamily="34" charset="0"/>
              <a:ea typeface="Arial" panose="020B0604020202020204" pitchFamily="34" charset="0"/>
            </a:endParaRPr>
          </a:p>
          <a:p>
            <a:pPr marL="285750" lvl="0" indent="-28575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performances, recitation and sound recordings</a:t>
            </a:r>
            <a:endParaRPr lang="en-CA"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8</a:t>
            </a:fld>
            <a:endParaRPr lang="en-US"/>
          </a:p>
        </p:txBody>
      </p:sp>
    </p:spTree>
    <p:extLst>
      <p:ext uri="{BB962C8B-B14F-4D97-AF65-F5344CB8AC3E}">
        <p14:creationId xmlns:p14="http://schemas.microsoft.com/office/powerpoint/2010/main" val="368456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The life of the author, the remainder of the calendar year in which the author dies and for 50 years following the end of that calendar year.</a:t>
            </a:r>
          </a:p>
          <a:p>
            <a:pPr algn="just">
              <a:lnSpc>
                <a:spcPct val="107000"/>
              </a:lnSpc>
              <a:spcAft>
                <a:spcPts val="600"/>
              </a:spcAft>
            </a:pPr>
            <a:endParaRPr lang="en-CA" sz="1600" dirty="0">
              <a:effectLst/>
              <a:latin typeface="Arial" panose="020B0604020202020204" pitchFamily="34" charset="0"/>
              <a:ea typeface="Arial" panose="020B0604020202020204" pitchFamily="34" charset="0"/>
            </a:endParaRPr>
          </a:p>
          <a:p>
            <a:pPr algn="just">
              <a:lnSpc>
                <a:spcPct val="107000"/>
              </a:lnSpc>
              <a:spcAft>
                <a:spcPts val="600"/>
              </a:spcAft>
            </a:pPr>
            <a:r>
              <a:rPr lang="en-US" sz="1800" dirty="0">
                <a:effectLst/>
                <a:latin typeface="Times New Roman" panose="02020603050405020304" pitchFamily="18" charset="0"/>
                <a:ea typeface="Times New Roman" panose="02020603050405020304" pitchFamily="18" charset="0"/>
              </a:rPr>
              <a:t>Therefore, copyright protection expires on December 31</a:t>
            </a:r>
            <a:r>
              <a:rPr lang="en-US" sz="1800" baseline="30000" dirty="0">
                <a:effectLst/>
                <a:latin typeface="Times New Roman" panose="02020603050405020304" pitchFamily="18" charset="0"/>
                <a:ea typeface="Times New Roman" panose="02020603050405020304" pitchFamily="18" charset="0"/>
              </a:rPr>
              <a:t>st</a:t>
            </a:r>
            <a:r>
              <a:rPr lang="en-US" sz="1800" dirty="0">
                <a:effectLst/>
                <a:latin typeface="Times New Roman" panose="02020603050405020304" pitchFamily="18" charset="0"/>
                <a:ea typeface="Times New Roman" panose="02020603050405020304" pitchFamily="18" charset="0"/>
              </a:rPr>
              <a:t> of the 50</a:t>
            </a:r>
            <a:r>
              <a:rPr lang="en-US" sz="1800" baseline="30000" dirty="0">
                <a:effectLst/>
                <a:latin typeface="Times New Roman" panose="02020603050405020304" pitchFamily="18" charset="0"/>
                <a:ea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rPr>
              <a:t> year after the author dies.</a:t>
            </a:r>
            <a:endParaRPr lang="en-CA"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9</a:t>
            </a:fld>
            <a:endParaRPr lang="en-US"/>
          </a:p>
        </p:txBody>
      </p:sp>
    </p:spTree>
    <p:extLst>
      <p:ext uri="{BB962C8B-B14F-4D97-AF65-F5344CB8AC3E}">
        <p14:creationId xmlns:p14="http://schemas.microsoft.com/office/powerpoint/2010/main" val="3621607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cap="none" dirty="0">
                <a:solidFill>
                  <a:srgbClr val="000000"/>
                </a:solidFill>
                <a:effectLst/>
                <a:latin typeface="Helvetica Neue"/>
                <a:ea typeface="Helvetica Neue"/>
                <a:cs typeface="Helvetica Neue"/>
                <a:sym typeface="Helvetica Neue"/>
              </a:rPr>
              <a:t>Creators of the work must be compensated so they can earn a living.</a:t>
            </a:r>
            <a:endParaRPr lang="en-CA" sz="1800" b="0" i="0" u="none" strike="noStrike" cap="none" dirty="0">
              <a:solidFill>
                <a:srgbClr val="000000"/>
              </a:solidFill>
              <a:effectLst/>
              <a:latin typeface="Helvetica Neue"/>
              <a:ea typeface="Helvetica Neue"/>
              <a:cs typeface="Helvetica Neue"/>
              <a:sym typeface="Helvetica Neue"/>
            </a:endParaRPr>
          </a:p>
          <a:p>
            <a:endParaRPr lang="en-US" sz="1800" b="0" i="0" u="none" strike="noStrike" cap="none" dirty="0">
              <a:solidFill>
                <a:srgbClr val="000000"/>
              </a:solidFill>
              <a:effectLst/>
              <a:latin typeface="Helvetica Neue"/>
              <a:ea typeface="Helvetica Neue"/>
              <a:cs typeface="Helvetica Neue"/>
              <a:sym typeface="Helvetica Neue"/>
            </a:endParaRPr>
          </a:p>
          <a:p>
            <a:r>
              <a:rPr lang="en-US" sz="1800" b="0" i="0" u="none" strike="noStrike" cap="none" dirty="0">
                <a:solidFill>
                  <a:srgbClr val="000000"/>
                </a:solidFill>
                <a:effectLst/>
                <a:latin typeface="Helvetica Neue"/>
                <a:ea typeface="Helvetica Neue"/>
                <a:cs typeface="Helvetica Neue"/>
                <a:sym typeface="Helvetica Neue"/>
              </a:rPr>
              <a:t>Copyright protects the creators of the work, so they have some control over how their work is used.</a:t>
            </a:r>
            <a:endParaRPr lang="en-CA" sz="1800" b="0" i="0" u="none" strike="noStrike" cap="none" dirty="0">
              <a:solidFill>
                <a:srgbClr val="000000"/>
              </a:solidFill>
              <a:effectLst/>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10"/>
          </p:nvPr>
        </p:nvSpPr>
        <p:spPr/>
        <p:txBody>
          <a:bodyPr/>
          <a:lstStyle/>
          <a:p>
            <a:fld id="{42AD4137-BC5C-8F49-9BA6-7D74B7FC372C}" type="slidenum">
              <a:rPr lang="en-US" smtClean="0"/>
              <a:t>10</a:t>
            </a:fld>
            <a:endParaRPr lang="en-US"/>
          </a:p>
        </p:txBody>
      </p:sp>
    </p:spTree>
    <p:extLst>
      <p:ext uri="{BB962C8B-B14F-4D97-AF65-F5344CB8AC3E}">
        <p14:creationId xmlns:p14="http://schemas.microsoft.com/office/powerpoint/2010/main" val="1855652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0"/>
              </a:spcAft>
            </a:pPr>
            <a:r>
              <a:rPr lang="en-US" sz="1800" dirty="0">
                <a:effectLst/>
                <a:latin typeface="Times New Roman" panose="02020603050405020304" pitchFamily="18" charset="0"/>
                <a:ea typeface="Times New Roman" panose="02020603050405020304" pitchFamily="18" charset="0"/>
              </a:rPr>
              <a:t>Where are we going to encounter copyright in prayer services?</a:t>
            </a:r>
            <a:endParaRPr lang="en-CA"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images (stills or video)</a:t>
            </a:r>
            <a:endParaRPr lang="en-CA"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text</a:t>
            </a:r>
            <a:endParaRPr lang="en-CA" sz="1600" dirty="0">
              <a:effectLst/>
              <a:latin typeface="Arial" panose="020B0604020202020204" pitchFamily="34" charset="0"/>
              <a:ea typeface="Arial" panose="020B0604020202020204" pitchFamily="34" charset="0"/>
            </a:endParaRPr>
          </a:p>
          <a:p>
            <a:pPr marL="342900" lvl="0" indent="-342900" algn="just">
              <a:lnSpc>
                <a:spcPct val="107000"/>
              </a:lnSpc>
              <a:spcAft>
                <a:spcPts val="600"/>
              </a:spcAft>
              <a:buFont typeface="Arial"/>
              <a:buChar char="•"/>
            </a:pPr>
            <a:r>
              <a:rPr lang="en-US" sz="1800" dirty="0">
                <a:effectLst/>
                <a:latin typeface="Times New Roman" panose="02020603050405020304" pitchFamily="18" charset="0"/>
                <a:ea typeface="Times New Roman" panose="02020603050405020304" pitchFamily="18" charset="0"/>
              </a:rPr>
              <a:t>music (sheet music or recordings)</a:t>
            </a:r>
            <a:endParaRPr lang="en-CA" sz="16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42AD4137-BC5C-8F49-9BA6-7D74B7FC372C}" type="slidenum">
              <a:rPr lang="en-US" smtClean="0"/>
              <a:t>11</a:t>
            </a:fld>
            <a:endParaRPr lang="en-US"/>
          </a:p>
        </p:txBody>
      </p:sp>
    </p:spTree>
    <p:extLst>
      <p:ext uri="{BB962C8B-B14F-4D97-AF65-F5344CB8AC3E}">
        <p14:creationId xmlns:p14="http://schemas.microsoft.com/office/powerpoint/2010/main" val="2530404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Rectangle 16"/>
          <p:cNvSpPr/>
          <p:nvPr userDrawn="1"/>
        </p:nvSpPr>
        <p:spPr>
          <a:xfrm>
            <a:off x="595506" y="9144368"/>
            <a:ext cx="322968" cy="322968"/>
          </a:xfrm>
          <a:prstGeom prst="rect">
            <a:avLst/>
          </a:prstGeom>
          <a:solidFill>
            <a:srgbClr val="008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44673"/>
            <a:ext cx="13003213" cy="439959"/>
          </a:xfrm>
          <a:prstGeom prst="rect">
            <a:avLst/>
          </a:prstGeom>
          <a:solidFill>
            <a:srgbClr val="9DD4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514749"/>
                </a:solidFill>
              </a:rPr>
              <a:t>  </a:t>
            </a:r>
          </a:p>
        </p:txBody>
      </p:sp>
      <p:sp>
        <p:nvSpPr>
          <p:cNvPr id="8" name="Rectangle 7"/>
          <p:cNvSpPr/>
          <p:nvPr userDrawn="1"/>
        </p:nvSpPr>
        <p:spPr>
          <a:xfrm>
            <a:off x="445" y="0"/>
            <a:ext cx="13002768" cy="439959"/>
          </a:xfrm>
          <a:prstGeom prst="rect">
            <a:avLst/>
          </a:prstGeom>
          <a:solidFill>
            <a:srgbClr val="3835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514749"/>
                </a:solidFill>
              </a:rPr>
              <a:t>  </a:t>
            </a:r>
          </a:p>
        </p:txBody>
      </p:sp>
      <p:sp>
        <p:nvSpPr>
          <p:cNvPr id="14" name="TextBox 13"/>
          <p:cNvSpPr txBox="1"/>
          <p:nvPr userDrawn="1"/>
        </p:nvSpPr>
        <p:spPr>
          <a:xfrm>
            <a:off x="1754650" y="9175458"/>
            <a:ext cx="9826042" cy="276999"/>
          </a:xfrm>
          <a:prstGeom prst="rect">
            <a:avLst/>
          </a:prstGeom>
          <a:noFill/>
        </p:spPr>
        <p:txBody>
          <a:bodyPr wrap="square" rtlCol="0">
            <a:spAutoFit/>
          </a:bodyPr>
          <a:lstStyle/>
          <a:p>
            <a:pPr algn="ctr"/>
            <a:r>
              <a:rPr lang="en-US" sz="1200" dirty="0"/>
              <a:t>THE CATHOLIC</a:t>
            </a:r>
            <a:r>
              <a:rPr lang="en-US" sz="1200" baseline="0" dirty="0"/>
              <a:t> WOMEN’S LEAGUE – </a:t>
            </a:r>
            <a:r>
              <a:rPr lang="en-US" sz="1200" b="1" i="0" baseline="0" dirty="0"/>
              <a:t>PRAYER SERVICE PLANNING WORKSHOP – SPEAKER’S NOTES</a:t>
            </a:r>
            <a:endParaRPr lang="en-US" sz="1200" b="1" i="0" dirty="0"/>
          </a:p>
        </p:txBody>
      </p:sp>
      <p:sp>
        <p:nvSpPr>
          <p:cNvPr id="2" name="Rectangle 1"/>
          <p:cNvSpPr/>
          <p:nvPr userDrawn="1"/>
        </p:nvSpPr>
        <p:spPr>
          <a:xfrm>
            <a:off x="558136" y="9130561"/>
            <a:ext cx="395761" cy="307777"/>
          </a:xfrm>
          <a:prstGeom prst="rect">
            <a:avLst/>
          </a:prstGeom>
        </p:spPr>
        <p:txBody>
          <a:bodyPr wrap="none">
            <a:spAutoFit/>
          </a:bodyPr>
          <a:lstStyle/>
          <a:p>
            <a:pPr algn="ctr"/>
            <a:fld id="{A9989525-353E-9A44-813D-ABCAF43893C3}" type="slidenum">
              <a:rPr kumimoji="0" lang="en-US" sz="1400" b="0" i="0" u="none" strike="noStrike" kern="1200" cap="none" spc="0" normalizeH="0" baseline="0" noProof="0" smtClean="0">
                <a:ln>
                  <a:noFill/>
                </a:ln>
                <a:solidFill>
                  <a:schemeClr val="bg1"/>
                </a:solidFill>
                <a:effectLst/>
                <a:uLnTx/>
                <a:uFillTx/>
                <a:latin typeface="+mn-lt"/>
                <a:ea typeface="+mn-ea"/>
                <a:cs typeface="+mn-cs"/>
              </a:rPr>
              <a:pPr algn="ctr"/>
              <a:t>‹#›</a:t>
            </a:fld>
            <a:endParaRPr lang="en-US" sz="1400" dirty="0">
              <a:solidFill>
                <a:schemeClr val="bg1"/>
              </a:solidFill>
            </a:endParaRPr>
          </a:p>
        </p:txBody>
      </p:sp>
    </p:spTree>
    <p:extLst>
      <p:ext uri="{BB962C8B-B14F-4D97-AF65-F5344CB8AC3E}">
        <p14:creationId xmlns:p14="http://schemas.microsoft.com/office/powerpoint/2010/main" val="25309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0458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525952"/>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650276"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650276" rtl="0" eaLnBrk="1" latinLnBrk="0" hangingPunct="1">
        <a:spcBef>
          <a:spcPct val="20000"/>
        </a:spcBef>
        <a:buFont typeface="Arial"/>
        <a:buChar char="•"/>
        <a:defRPr sz="4600" kern="1200">
          <a:solidFill>
            <a:schemeClr val="tx1"/>
          </a:solidFill>
          <a:latin typeface="+mn-lt"/>
          <a:ea typeface="+mn-ea"/>
          <a:cs typeface="+mn-cs"/>
        </a:defRPr>
      </a:lvl1pPr>
      <a:lvl2pPr marL="1056698" indent="-406422" algn="l" defTabSz="650276" rtl="0" eaLnBrk="1" latinLnBrk="0" hangingPunct="1">
        <a:spcBef>
          <a:spcPct val="20000"/>
        </a:spcBef>
        <a:buFont typeface="Arial"/>
        <a:buChar char="–"/>
        <a:defRPr sz="4000" kern="1200">
          <a:solidFill>
            <a:schemeClr val="tx1"/>
          </a:solidFill>
          <a:latin typeface="+mn-lt"/>
          <a:ea typeface="+mn-ea"/>
          <a:cs typeface="+mn-cs"/>
        </a:defRPr>
      </a:lvl2pPr>
      <a:lvl3pPr marL="1625689" indent="-325138" algn="l" defTabSz="650276" rtl="0" eaLnBrk="1" latinLnBrk="0" hangingPunct="1">
        <a:spcBef>
          <a:spcPct val="20000"/>
        </a:spcBef>
        <a:buFont typeface="Arial"/>
        <a:buChar char="•"/>
        <a:defRPr sz="3400" kern="1200">
          <a:solidFill>
            <a:schemeClr val="tx1"/>
          </a:solidFill>
          <a:latin typeface="+mn-lt"/>
          <a:ea typeface="+mn-ea"/>
          <a:cs typeface="+mn-cs"/>
        </a:defRPr>
      </a:lvl3pPr>
      <a:lvl4pPr marL="2275964" indent="-325138" algn="l" defTabSz="650276" rtl="0" eaLnBrk="1" latinLnBrk="0" hangingPunct="1">
        <a:spcBef>
          <a:spcPct val="20000"/>
        </a:spcBef>
        <a:buFont typeface="Arial"/>
        <a:buChar char="–"/>
        <a:defRPr sz="2800" kern="1200">
          <a:solidFill>
            <a:schemeClr val="tx1"/>
          </a:solidFill>
          <a:latin typeface="+mn-lt"/>
          <a:ea typeface="+mn-ea"/>
          <a:cs typeface="+mn-cs"/>
        </a:defRPr>
      </a:lvl4pPr>
      <a:lvl5pPr marL="2926240" indent="-325138" algn="l" defTabSz="650276" rtl="0" eaLnBrk="1" latinLnBrk="0" hangingPunct="1">
        <a:spcBef>
          <a:spcPct val="20000"/>
        </a:spcBef>
        <a:buFont typeface="Arial"/>
        <a:buChar char="»"/>
        <a:defRPr sz="2800" kern="1200">
          <a:solidFill>
            <a:schemeClr val="tx1"/>
          </a:solidFill>
          <a:latin typeface="+mn-lt"/>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hyperlink" Target="https://pixabay.com/photos/movie-camera-camera-retro-the-flash-4718657/" TargetMode="External"/><Relationship Id="rId13" Type="http://schemas.openxmlformats.org/officeDocument/2006/relationships/hyperlink" Target="https://pxhere.com/en/photo/1154869" TargetMode="External"/><Relationship Id="rId18" Type="http://schemas.openxmlformats.org/officeDocument/2006/relationships/hyperlink" Target="https://pixabay.com/photos/cat-cat-s-eyes-blue-eyes-gray-cat-1285634/" TargetMode="External"/><Relationship Id="rId3" Type="http://schemas.openxmlformats.org/officeDocument/2006/relationships/hyperlink" Target="https://pixabay.com/photos/blur-close-up-girl-woman-hands-1867402/%23https:/pixabay.com/photos/blur-close-up-girl-woman-hands-1867402/%20" TargetMode="External"/><Relationship Id="rId7" Type="http://schemas.openxmlformats.org/officeDocument/2006/relationships/hyperlink" Target="https://pixahive.com/photo/working-on-a-computer-program/" TargetMode="External"/><Relationship Id="rId12" Type="http://schemas.openxmlformats.org/officeDocument/2006/relationships/hyperlink" Target="https://pixy.org/184036/" TargetMode="External"/><Relationship Id="rId17" Type="http://schemas.openxmlformats.org/officeDocument/2006/relationships/hyperlink" Target="https://pixabay.com/photos/garden-flowers-butterfly-19830/" TargetMode="External"/><Relationship Id="rId2" Type="http://schemas.openxmlformats.org/officeDocument/2006/relationships/notesSlide" Target="../notesSlides/notesSlide38.xml"/><Relationship Id="rId16" Type="http://schemas.openxmlformats.org/officeDocument/2006/relationships/hyperlink" Target="https://pixabay.com/photos/flower-nature-flora-petal-summer-3140492/" TargetMode="External"/><Relationship Id="rId1" Type="http://schemas.openxmlformats.org/officeDocument/2006/relationships/slideLayout" Target="../slideLayouts/slideLayout1.xml"/><Relationship Id="rId6" Type="http://schemas.openxmlformats.org/officeDocument/2006/relationships/hyperlink" Target="https://pixabay.com/illustrations/learn-read-book-literature-old-4759967/" TargetMode="External"/><Relationship Id="rId11" Type="http://schemas.openxmlformats.org/officeDocument/2006/relationships/hyperlink" Target="https://pixabay.com/photos/angel-statue-angel-figure-woman-2636961/" TargetMode="External"/><Relationship Id="rId5" Type="http://schemas.openxmlformats.org/officeDocument/2006/relationships/hyperlink" Target="https://pixabay.com/vectors/copyright-icon-license-intellectual-98570/" TargetMode="External"/><Relationship Id="rId15" Type="http://schemas.openxmlformats.org/officeDocument/2006/relationships/hyperlink" Target="https://pixabay.com/photos/coins-calculator-budget-1015125/" TargetMode="External"/><Relationship Id="rId10" Type="http://schemas.openxmlformats.org/officeDocument/2006/relationships/hyperlink" Target="https://pixabay.com/vectors/masks-masquerade-masque-faces-40963/" TargetMode="External"/><Relationship Id="rId4" Type="http://schemas.openxmlformats.org/officeDocument/2006/relationships/hyperlink" Target="https://pixabay.com/photos/hands-open-candle-candlelight-1926414/" TargetMode="External"/><Relationship Id="rId9" Type="http://schemas.openxmlformats.org/officeDocument/2006/relationships/hyperlink" Target="https://commons.wikimedia.org/wiki/File:CD-ROM.png" TargetMode="External"/><Relationship Id="rId14" Type="http://schemas.openxmlformats.org/officeDocument/2006/relationships/hyperlink" Target="https://pixahive.com/photo/laptop-keyboard-focus-on-control-button/"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pixabay.com/photos/headphones-music-song-foam-2588235/" TargetMode="External"/><Relationship Id="rId13" Type="http://schemas.openxmlformats.org/officeDocument/2006/relationships/hyperlink" Target="https://unsplash.com/photos/LGnqIPaMj3Q" TargetMode="External"/><Relationship Id="rId3" Type="http://schemas.openxmlformats.org/officeDocument/2006/relationships/hyperlink" Target="https://pixabay.com/vectors/audio-sound-speaker-button-voice-150191/" TargetMode="External"/><Relationship Id="rId7" Type="http://schemas.openxmlformats.org/officeDocument/2006/relationships/hyperlink" Target="https://pixabay.com/photos/audio-concert-mic-microphone-music-2941753/" TargetMode="External"/><Relationship Id="rId12" Type="http://schemas.openxmlformats.org/officeDocument/2006/relationships/hyperlink" Target="https://www.flickr.com/photos/136682034@N03/25481514814" TargetMode="External"/><Relationship Id="rId2" Type="http://schemas.openxmlformats.org/officeDocument/2006/relationships/hyperlink" Target="https://pixabay.com/photos/blur-close-up-girl-woman-hands-1867402/" TargetMode="External"/><Relationship Id="rId1" Type="http://schemas.openxmlformats.org/officeDocument/2006/relationships/slideLayout" Target="../slideLayouts/slideLayout1.xml"/><Relationship Id="rId6" Type="http://schemas.openxmlformats.org/officeDocument/2006/relationships/hyperlink" Target="https://pixabay.com/photos/hymnal-book-sing-music-faith-468126/" TargetMode="External"/><Relationship Id="rId11" Type="http://schemas.openxmlformats.org/officeDocument/2006/relationships/hyperlink" Target="https://pixabay.com/illustrations/woman-praying-prayer-woman-of-faith-1935165/" TargetMode="External"/><Relationship Id="rId5" Type="http://schemas.openxmlformats.org/officeDocument/2006/relationships/hyperlink" Target="https://pixabay.com/photos/piano-sheet-music-music-keyboard-1655558/" TargetMode="External"/><Relationship Id="rId10" Type="http://schemas.openxmlformats.org/officeDocument/2006/relationships/hyperlink" Target="https://www.pexels.com/photo/person-hands-woman-girl-41192/" TargetMode="External"/><Relationship Id="rId4" Type="http://schemas.openxmlformats.org/officeDocument/2006/relationships/hyperlink" Target="https://pixabay.com/photos/sheet-music-music-piano-instrument-1229481/" TargetMode="External"/><Relationship Id="rId9" Type="http://schemas.openxmlformats.org/officeDocument/2006/relationships/hyperlink" Target="https://pixabay.com/photos/writing-write-fountain-pen-ink-1209121/" TargetMode="External"/><Relationship Id="rId14" Type="http://schemas.openxmlformats.org/officeDocument/2006/relationships/hyperlink" Target="https://www.piqsels.com/en/public-domain-photo-scsr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pixabay.com/photos/m-and-m-sweetness-delicious-m-m-s-1308540/" TargetMode="External"/><Relationship Id="rId2" Type="http://schemas.openxmlformats.org/officeDocument/2006/relationships/hyperlink" Target="https://stocksnap.io/photo/bible-book-C9E7B4U7QY" TargetMode="External"/><Relationship Id="rId1" Type="http://schemas.openxmlformats.org/officeDocument/2006/relationships/slideLayout" Target="../slideLayouts/slideLayout1.xml"/><Relationship Id="rId5" Type="http://schemas.openxmlformats.org/officeDocument/2006/relationships/hyperlink" Target="https://pixy.org/6352234/" TargetMode="External"/><Relationship Id="rId4" Type="http://schemas.openxmlformats.org/officeDocument/2006/relationships/hyperlink" Target="https://pixabay.com/photos/fortune-cookies-sweet-pastries-2503077/"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 Speaker’s No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5827"/>
            <a:ext cx="13003213" cy="10047937"/>
          </a:xfrm>
          <a:prstGeom prst="rect">
            <a:avLst/>
          </a:prstGeom>
        </p:spPr>
      </p:pic>
    </p:spTree>
    <p:extLst>
      <p:ext uri="{BB962C8B-B14F-4D97-AF65-F5344CB8AC3E}">
        <p14:creationId xmlns:p14="http://schemas.microsoft.com/office/powerpoint/2010/main" val="1700048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ptop-keyboard-focus-on-control-button-20337-pixahi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595" y="4662101"/>
            <a:ext cx="5263011" cy="3490856"/>
          </a:xfrm>
          <a:prstGeom prst="rect">
            <a:avLst/>
          </a:prstGeom>
        </p:spPr>
      </p:pic>
      <p:sp>
        <p:nvSpPr>
          <p:cNvPr id="2" name="TextBox 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Why Copyright?</a:t>
            </a:r>
          </a:p>
        </p:txBody>
      </p:sp>
      <p:pic>
        <p:nvPicPr>
          <p:cNvPr id="4" name="Google Shape;182;p7" descr="image11.tif"/>
          <p:cNvPicPr preferRelativeResize="0"/>
          <p:nvPr/>
        </p:nvPicPr>
        <p:blipFill rotWithShape="1">
          <a:blip r:embed="rId4">
            <a:alphaModFix/>
          </a:blip>
          <a:srcRect/>
          <a:stretch/>
        </p:blipFill>
        <p:spPr>
          <a:xfrm>
            <a:off x="6141566" y="2535976"/>
            <a:ext cx="5758284" cy="3838856"/>
          </a:xfrm>
          <a:prstGeom prst="rect">
            <a:avLst/>
          </a:prstGeom>
          <a:noFill/>
          <a:ln>
            <a:noFill/>
          </a:ln>
        </p:spPr>
      </p:pic>
    </p:spTree>
    <p:extLst>
      <p:ext uri="{BB962C8B-B14F-4D97-AF65-F5344CB8AC3E}">
        <p14:creationId xmlns:p14="http://schemas.microsoft.com/office/powerpoint/2010/main" val="72551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88;p8"/>
          <p:cNvGrpSpPr/>
          <p:nvPr/>
        </p:nvGrpSpPr>
        <p:grpSpPr>
          <a:xfrm>
            <a:off x="1122869" y="4867329"/>
            <a:ext cx="5631891" cy="3621294"/>
            <a:chOff x="-459867" y="1429018"/>
            <a:chExt cx="8014006" cy="5585344"/>
          </a:xfrm>
        </p:grpSpPr>
        <p:pic>
          <p:nvPicPr>
            <p:cNvPr id="3" name="Google Shape;189;p8"/>
            <p:cNvPicPr preferRelativeResize="0"/>
            <p:nvPr/>
          </p:nvPicPr>
          <p:blipFill rotWithShape="1">
            <a:blip r:embed="rId3">
              <a:alphaModFix/>
            </a:blip>
            <a:srcRect/>
            <a:stretch/>
          </p:blipFill>
          <p:spPr>
            <a:xfrm>
              <a:off x="-459867" y="1878375"/>
              <a:ext cx="4798742" cy="3186674"/>
            </a:xfrm>
            <a:prstGeom prst="rect">
              <a:avLst/>
            </a:prstGeom>
            <a:noFill/>
            <a:ln>
              <a:noFill/>
            </a:ln>
          </p:spPr>
        </p:pic>
        <p:pic>
          <p:nvPicPr>
            <p:cNvPr id="4" name="Google Shape;190;p8" descr="image15.tif"/>
            <p:cNvPicPr preferRelativeResize="0"/>
            <p:nvPr/>
          </p:nvPicPr>
          <p:blipFill rotWithShape="1">
            <a:blip r:embed="rId4">
              <a:alphaModFix/>
            </a:blip>
            <a:srcRect/>
            <a:stretch/>
          </p:blipFill>
          <p:spPr>
            <a:xfrm rot="-1418487">
              <a:off x="3657594" y="2054794"/>
              <a:ext cx="3594103" cy="2260601"/>
            </a:xfrm>
            <a:prstGeom prst="rect">
              <a:avLst/>
            </a:prstGeom>
            <a:noFill/>
            <a:ln>
              <a:noFill/>
            </a:ln>
          </p:spPr>
        </p:pic>
        <p:pic>
          <p:nvPicPr>
            <p:cNvPr id="5" name="Google Shape;191;p8"/>
            <p:cNvPicPr preferRelativeResize="0"/>
            <p:nvPr/>
          </p:nvPicPr>
          <p:blipFill rotWithShape="1">
            <a:blip r:embed="rId5">
              <a:alphaModFix/>
            </a:blip>
            <a:srcRect/>
            <a:stretch/>
          </p:blipFill>
          <p:spPr>
            <a:xfrm rot="871273">
              <a:off x="2023726" y="4208665"/>
              <a:ext cx="3583597" cy="2394673"/>
            </a:xfrm>
            <a:prstGeom prst="rect">
              <a:avLst/>
            </a:prstGeom>
            <a:noFill/>
            <a:ln>
              <a:noFill/>
            </a:ln>
          </p:spPr>
        </p:pic>
      </p:grpSp>
      <p:pic>
        <p:nvPicPr>
          <p:cNvPr id="6" name="Google Shape;192;p8"/>
          <p:cNvPicPr preferRelativeResize="0"/>
          <p:nvPr/>
        </p:nvPicPr>
        <p:blipFill rotWithShape="1">
          <a:blip r:embed="rId6">
            <a:alphaModFix/>
          </a:blip>
          <a:srcRect/>
          <a:stretch/>
        </p:blipFill>
        <p:spPr>
          <a:xfrm>
            <a:off x="1911509" y="2757123"/>
            <a:ext cx="2041300" cy="2041300"/>
          </a:xfrm>
          <a:prstGeom prst="rect">
            <a:avLst/>
          </a:prstGeom>
          <a:noFill/>
          <a:ln>
            <a:noFill/>
          </a:ln>
        </p:spPr>
      </p:pic>
      <p:pic>
        <p:nvPicPr>
          <p:cNvPr id="7" name="Google Shape;193;p8"/>
          <p:cNvPicPr preferRelativeResize="0"/>
          <p:nvPr/>
        </p:nvPicPr>
        <p:blipFill rotWithShape="1">
          <a:blip r:embed="rId7">
            <a:alphaModFix/>
          </a:blip>
          <a:srcRect/>
          <a:stretch/>
        </p:blipFill>
        <p:spPr>
          <a:xfrm>
            <a:off x="8052418" y="6126858"/>
            <a:ext cx="2195831" cy="2195831"/>
          </a:xfrm>
          <a:prstGeom prst="rect">
            <a:avLst/>
          </a:prstGeom>
          <a:noFill/>
          <a:ln>
            <a:noFill/>
          </a:ln>
        </p:spPr>
      </p:pic>
      <p:grpSp>
        <p:nvGrpSpPr>
          <p:cNvPr id="8" name="Google Shape;194;p8"/>
          <p:cNvGrpSpPr/>
          <p:nvPr/>
        </p:nvGrpSpPr>
        <p:grpSpPr>
          <a:xfrm>
            <a:off x="6498862" y="2509947"/>
            <a:ext cx="5744636" cy="4168640"/>
            <a:chOff x="5897294" y="2256426"/>
            <a:chExt cx="7107506" cy="5624744"/>
          </a:xfrm>
        </p:grpSpPr>
        <p:pic>
          <p:nvPicPr>
            <p:cNvPr id="9" name="Google Shape;195;p8"/>
            <p:cNvPicPr preferRelativeResize="0"/>
            <p:nvPr/>
          </p:nvPicPr>
          <p:blipFill rotWithShape="1">
            <a:blip r:embed="rId8">
              <a:alphaModFix/>
            </a:blip>
            <a:srcRect/>
            <a:stretch/>
          </p:blipFill>
          <p:spPr>
            <a:xfrm>
              <a:off x="8104954" y="2256426"/>
              <a:ext cx="4389451" cy="2926301"/>
            </a:xfrm>
            <a:prstGeom prst="rect">
              <a:avLst/>
            </a:prstGeom>
            <a:noFill/>
            <a:ln>
              <a:noFill/>
            </a:ln>
          </p:spPr>
        </p:pic>
        <p:pic>
          <p:nvPicPr>
            <p:cNvPr id="10" name="Google Shape;196;p8"/>
            <p:cNvPicPr preferRelativeResize="0"/>
            <p:nvPr/>
          </p:nvPicPr>
          <p:blipFill rotWithShape="1">
            <a:blip r:embed="rId9">
              <a:alphaModFix/>
            </a:blip>
            <a:srcRect/>
            <a:stretch/>
          </p:blipFill>
          <p:spPr>
            <a:xfrm rot="-1062714">
              <a:off x="6188651" y="4229476"/>
              <a:ext cx="3784025" cy="2504950"/>
            </a:xfrm>
            <a:prstGeom prst="rect">
              <a:avLst/>
            </a:prstGeom>
            <a:noFill/>
            <a:ln>
              <a:noFill/>
            </a:ln>
          </p:spPr>
        </p:pic>
        <p:pic>
          <p:nvPicPr>
            <p:cNvPr id="11" name="Google Shape;197;p8"/>
            <p:cNvPicPr preferRelativeResize="0"/>
            <p:nvPr/>
          </p:nvPicPr>
          <p:blipFill rotWithShape="1">
            <a:blip r:embed="rId10">
              <a:alphaModFix/>
            </a:blip>
            <a:srcRect/>
            <a:stretch/>
          </p:blipFill>
          <p:spPr>
            <a:xfrm rot="1581238">
              <a:off x="9149325" y="4889877"/>
              <a:ext cx="3521093" cy="2330886"/>
            </a:xfrm>
            <a:prstGeom prst="rect">
              <a:avLst/>
            </a:prstGeom>
            <a:noFill/>
            <a:ln>
              <a:noFill/>
            </a:ln>
          </p:spPr>
        </p:pic>
      </p:grpSp>
      <p:sp>
        <p:nvSpPr>
          <p:cNvPr id="12" name="TextBox 1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Copyright and Prayer Services</a:t>
            </a:r>
          </a:p>
        </p:txBody>
      </p:sp>
    </p:spTree>
    <p:extLst>
      <p:ext uri="{BB962C8B-B14F-4D97-AF65-F5344CB8AC3E}">
        <p14:creationId xmlns:p14="http://schemas.microsoft.com/office/powerpoint/2010/main" val="2348846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 Cana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596" y="2693284"/>
            <a:ext cx="10588001" cy="5637073"/>
          </a:xfrm>
          <a:prstGeom prst="rect">
            <a:avLst/>
          </a:prstGeom>
        </p:spPr>
      </p:pic>
      <p:sp>
        <p:nvSpPr>
          <p:cNvPr id="3" name="TextBox 2"/>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How to Search for Images?</a:t>
            </a:r>
          </a:p>
        </p:txBody>
      </p:sp>
    </p:spTree>
    <p:extLst>
      <p:ext uri="{BB962C8B-B14F-4D97-AF65-F5344CB8AC3E}">
        <p14:creationId xmlns:p14="http://schemas.microsoft.com/office/powerpoint/2010/main" val="3139826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08;p10" descr="image20.tif"/>
          <p:cNvPicPr preferRelativeResize="0"/>
          <p:nvPr/>
        </p:nvPicPr>
        <p:blipFill rotWithShape="1">
          <a:blip r:embed="rId3">
            <a:alphaModFix/>
          </a:blip>
          <a:srcRect/>
          <a:stretch/>
        </p:blipFill>
        <p:spPr>
          <a:xfrm>
            <a:off x="1061369" y="1662099"/>
            <a:ext cx="10752645" cy="6954373"/>
          </a:xfrm>
          <a:prstGeom prst="rect">
            <a:avLst/>
          </a:prstGeom>
          <a:noFill/>
          <a:ln>
            <a:noFill/>
          </a:ln>
        </p:spPr>
      </p:pic>
    </p:spTree>
    <p:extLst>
      <p:ext uri="{BB962C8B-B14F-4D97-AF65-F5344CB8AC3E}">
        <p14:creationId xmlns:p14="http://schemas.microsoft.com/office/powerpoint/2010/main" val="3694529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Using Search Tools?</a:t>
            </a:r>
          </a:p>
        </p:txBody>
      </p:sp>
      <p:pic>
        <p:nvPicPr>
          <p:cNvPr id="3" name="Google Shape;214;p11" descr="image21.tif"/>
          <p:cNvPicPr preferRelativeResize="0"/>
          <p:nvPr/>
        </p:nvPicPr>
        <p:blipFill rotWithShape="1">
          <a:blip r:embed="rId3">
            <a:alphaModFix/>
          </a:blip>
          <a:srcRect/>
          <a:stretch/>
        </p:blipFill>
        <p:spPr>
          <a:xfrm>
            <a:off x="911101" y="2587931"/>
            <a:ext cx="11374597" cy="6035268"/>
          </a:xfrm>
          <a:prstGeom prst="rect">
            <a:avLst/>
          </a:prstGeom>
          <a:noFill/>
          <a:ln>
            <a:noFill/>
          </a:ln>
        </p:spPr>
      </p:pic>
    </p:spTree>
    <p:extLst>
      <p:ext uri="{BB962C8B-B14F-4D97-AF65-F5344CB8AC3E}">
        <p14:creationId xmlns:p14="http://schemas.microsoft.com/office/powerpoint/2010/main" val="3022098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Music</a:t>
            </a:r>
          </a:p>
        </p:txBody>
      </p:sp>
      <p:pic>
        <p:nvPicPr>
          <p:cNvPr id="3" name="Google Shape;223;p12" descr="image23.tif"/>
          <p:cNvPicPr preferRelativeResize="0"/>
          <p:nvPr/>
        </p:nvPicPr>
        <p:blipFill rotWithShape="1">
          <a:blip r:embed="rId3">
            <a:alphaModFix/>
          </a:blip>
          <a:srcRect/>
          <a:stretch/>
        </p:blipFill>
        <p:spPr>
          <a:xfrm>
            <a:off x="6711616" y="2722008"/>
            <a:ext cx="5188234" cy="3452523"/>
          </a:xfrm>
          <a:prstGeom prst="rect">
            <a:avLst/>
          </a:prstGeom>
          <a:noFill/>
          <a:ln>
            <a:noFill/>
          </a:ln>
        </p:spPr>
      </p:pic>
      <p:pic>
        <p:nvPicPr>
          <p:cNvPr id="4" name="Google Shape;224;p12"/>
          <p:cNvPicPr preferRelativeResize="0"/>
          <p:nvPr/>
        </p:nvPicPr>
        <p:blipFill rotWithShape="1">
          <a:blip r:embed="rId4">
            <a:alphaModFix/>
          </a:blip>
          <a:srcRect/>
          <a:stretch/>
        </p:blipFill>
        <p:spPr>
          <a:xfrm>
            <a:off x="1109345" y="5090398"/>
            <a:ext cx="5171778" cy="3434381"/>
          </a:xfrm>
          <a:prstGeom prst="rect">
            <a:avLst/>
          </a:prstGeom>
          <a:noFill/>
          <a:ln>
            <a:noFill/>
          </a:ln>
        </p:spPr>
      </p:pic>
      <p:sp>
        <p:nvSpPr>
          <p:cNvPr id="5" name="Rectangle 4"/>
          <p:cNvSpPr/>
          <p:nvPr/>
        </p:nvSpPr>
        <p:spPr>
          <a:xfrm>
            <a:off x="1576993" y="4355168"/>
            <a:ext cx="4047149" cy="553998"/>
          </a:xfrm>
          <a:prstGeom prst="rect">
            <a:avLst/>
          </a:prstGeom>
        </p:spPr>
        <p:txBody>
          <a:bodyPr wrap="square">
            <a:spAutoFit/>
          </a:bodyPr>
          <a:lstStyle/>
          <a:p>
            <a:pPr algn="ctr"/>
            <a:r>
              <a:rPr lang="en-US" sz="3000" b="1" dirty="0">
                <a:solidFill>
                  <a:srgbClr val="073763"/>
                </a:solidFill>
                <a:ea typeface="Merriweather"/>
                <a:cs typeface="Calibri"/>
                <a:sym typeface="Merriweather"/>
              </a:rPr>
              <a:t>Who owns it?</a:t>
            </a:r>
            <a:endParaRPr lang="en-US" sz="3000" dirty="0"/>
          </a:p>
        </p:txBody>
      </p:sp>
      <p:sp>
        <p:nvSpPr>
          <p:cNvPr id="6" name="Rectangle 5"/>
          <p:cNvSpPr/>
          <p:nvPr/>
        </p:nvSpPr>
        <p:spPr>
          <a:xfrm>
            <a:off x="7227934" y="6405542"/>
            <a:ext cx="4047149" cy="553998"/>
          </a:xfrm>
          <a:prstGeom prst="rect">
            <a:avLst/>
          </a:prstGeom>
        </p:spPr>
        <p:txBody>
          <a:bodyPr wrap="square">
            <a:spAutoFit/>
          </a:bodyPr>
          <a:lstStyle/>
          <a:p>
            <a:pPr algn="ctr"/>
            <a:r>
              <a:rPr lang="en-US" sz="3000" b="1" dirty="0">
                <a:solidFill>
                  <a:srgbClr val="073763"/>
                </a:solidFill>
                <a:ea typeface="Merriweather"/>
                <a:cs typeface="Calibri"/>
                <a:sym typeface="Merriweather"/>
              </a:rPr>
              <a:t>How can we use it? </a:t>
            </a:r>
            <a:endParaRPr lang="en-US" sz="3000" dirty="0"/>
          </a:p>
        </p:txBody>
      </p:sp>
    </p:spTree>
    <p:extLst>
      <p:ext uri="{BB962C8B-B14F-4D97-AF65-F5344CB8AC3E}">
        <p14:creationId xmlns:p14="http://schemas.microsoft.com/office/powerpoint/2010/main" val="340174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Written Text</a:t>
            </a:r>
          </a:p>
        </p:txBody>
      </p:sp>
      <p:pic>
        <p:nvPicPr>
          <p:cNvPr id="3" name="Google Shape;232;p13"/>
          <p:cNvPicPr preferRelativeResize="0"/>
          <p:nvPr/>
        </p:nvPicPr>
        <p:blipFill rotWithShape="1">
          <a:blip r:embed="rId3">
            <a:alphaModFix/>
          </a:blip>
          <a:srcRect/>
          <a:stretch/>
        </p:blipFill>
        <p:spPr>
          <a:xfrm>
            <a:off x="2439921" y="2574131"/>
            <a:ext cx="8446020" cy="6338900"/>
          </a:xfrm>
          <a:prstGeom prst="rect">
            <a:avLst/>
          </a:prstGeom>
          <a:noFill/>
          <a:ln>
            <a:noFill/>
          </a:ln>
        </p:spPr>
      </p:pic>
    </p:spTree>
    <p:extLst>
      <p:ext uri="{BB962C8B-B14F-4D97-AF65-F5344CB8AC3E}">
        <p14:creationId xmlns:p14="http://schemas.microsoft.com/office/powerpoint/2010/main" val="1733699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0648" y="1620480"/>
            <a:ext cx="6480720" cy="6480720"/>
          </a:xfrm>
          <a:prstGeom prst="rect">
            <a:avLst/>
          </a:prstGeom>
        </p:spPr>
      </p:pic>
    </p:spTree>
    <p:extLst>
      <p:ext uri="{BB962C8B-B14F-4D97-AF65-F5344CB8AC3E}">
        <p14:creationId xmlns:p14="http://schemas.microsoft.com/office/powerpoint/2010/main" val="3194924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WL) Catholic Women’s League logo-colo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242" y="1723381"/>
            <a:ext cx="6376716" cy="6376716"/>
          </a:xfrm>
          <a:prstGeom prst="rect">
            <a:avLst/>
          </a:prstGeom>
        </p:spPr>
      </p:pic>
    </p:spTree>
    <p:extLst>
      <p:ext uri="{BB962C8B-B14F-4D97-AF65-F5344CB8AC3E}">
        <p14:creationId xmlns:p14="http://schemas.microsoft.com/office/powerpoint/2010/main" val="2527284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Preparing a Prayer Service</a:t>
            </a:r>
          </a:p>
        </p:txBody>
      </p:sp>
      <p:pic>
        <p:nvPicPr>
          <p:cNvPr id="3" name="Google Shape;251;p16"/>
          <p:cNvPicPr preferRelativeResize="0"/>
          <p:nvPr/>
        </p:nvPicPr>
        <p:blipFill rotWithShape="1">
          <a:blip r:embed="rId3">
            <a:alphaModFix/>
          </a:blip>
          <a:srcRect/>
          <a:stretch/>
        </p:blipFill>
        <p:spPr>
          <a:xfrm>
            <a:off x="1749078" y="2538975"/>
            <a:ext cx="9721080" cy="5954168"/>
          </a:xfrm>
          <a:prstGeom prst="rect">
            <a:avLst/>
          </a:prstGeom>
          <a:noFill/>
          <a:ln>
            <a:noFill/>
          </a:ln>
        </p:spPr>
      </p:pic>
    </p:spTree>
    <p:extLst>
      <p:ext uri="{BB962C8B-B14F-4D97-AF65-F5344CB8AC3E}">
        <p14:creationId xmlns:p14="http://schemas.microsoft.com/office/powerpoint/2010/main" val="4205540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 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1120"/>
            <a:ext cx="13003214" cy="10052667"/>
          </a:xfrm>
          <a:prstGeom prst="rect">
            <a:avLst/>
          </a:prstGeom>
        </p:spPr>
      </p:pic>
    </p:spTree>
    <p:extLst>
      <p:ext uri="{BB962C8B-B14F-4D97-AF65-F5344CB8AC3E}">
        <p14:creationId xmlns:p14="http://schemas.microsoft.com/office/powerpoint/2010/main" val="479886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 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067" y="830070"/>
            <a:ext cx="4146995" cy="5438447"/>
          </a:xfrm>
          <a:prstGeom prst="rect">
            <a:avLst/>
          </a:prstGeom>
        </p:spPr>
      </p:pic>
      <p:sp>
        <p:nvSpPr>
          <p:cNvPr id="2" name="Rectangle 1"/>
          <p:cNvSpPr/>
          <p:nvPr/>
        </p:nvSpPr>
        <p:spPr>
          <a:xfrm>
            <a:off x="5131821" y="1994920"/>
            <a:ext cx="4842625" cy="553998"/>
          </a:xfrm>
          <a:prstGeom prst="rect">
            <a:avLst/>
          </a:prstGeom>
        </p:spPr>
        <p:txBody>
          <a:bodyPr wrap="square">
            <a:spAutoFit/>
          </a:bodyPr>
          <a:lstStyle/>
          <a:p>
            <a:r>
              <a:rPr lang="en-US" sz="3000" b="1" dirty="0">
                <a:solidFill>
                  <a:srgbClr val="073763"/>
                </a:solidFill>
                <a:ea typeface="Merriweather"/>
                <a:cs typeface="Calibri"/>
                <a:sym typeface="Merriweather"/>
              </a:rPr>
              <a:t>We are a people of prayer…</a:t>
            </a:r>
            <a:endParaRPr lang="en-US" sz="3000" dirty="0"/>
          </a:p>
        </p:txBody>
      </p:sp>
      <p:pic>
        <p:nvPicPr>
          <p:cNvPr id="5" name="Picture 4" descr="18 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857" y="3383412"/>
            <a:ext cx="5076879" cy="5129626"/>
          </a:xfrm>
          <a:prstGeom prst="rect">
            <a:avLst/>
          </a:prstGeom>
        </p:spPr>
      </p:pic>
      <p:cxnSp>
        <p:nvCxnSpPr>
          <p:cNvPr id="6" name="Straight Connector 5"/>
          <p:cNvCxnSpPr/>
          <p:nvPr/>
        </p:nvCxnSpPr>
        <p:spPr>
          <a:xfrm>
            <a:off x="904955" y="6268517"/>
            <a:ext cx="3806563" cy="0"/>
          </a:xfrm>
          <a:prstGeom prst="line">
            <a:avLst/>
          </a:prstGeom>
          <a:ln w="76200" cmpd="sng">
            <a:solidFill>
              <a:srgbClr val="0080C0"/>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149175" y="7562643"/>
            <a:ext cx="4046063" cy="1015663"/>
          </a:xfrm>
          <a:prstGeom prst="rect">
            <a:avLst/>
          </a:prstGeom>
        </p:spPr>
        <p:txBody>
          <a:bodyPr wrap="square">
            <a:spAutoFit/>
          </a:bodyPr>
          <a:lstStyle/>
          <a:p>
            <a:pPr algn="r"/>
            <a:r>
              <a:rPr lang="en-US" sz="3000" b="1" dirty="0">
                <a:solidFill>
                  <a:srgbClr val="073763"/>
                </a:solidFill>
                <a:ea typeface="Merriweather"/>
                <a:cs typeface="Calibri"/>
                <a:sym typeface="Merriweather"/>
              </a:rPr>
              <a:t>Jesus is our greatest model of prayer…</a:t>
            </a:r>
            <a:endParaRPr lang="en-US" sz="3000" dirty="0"/>
          </a:p>
        </p:txBody>
      </p:sp>
    </p:spTree>
    <p:extLst>
      <p:ext uri="{BB962C8B-B14F-4D97-AF65-F5344CB8AC3E}">
        <p14:creationId xmlns:p14="http://schemas.microsoft.com/office/powerpoint/2010/main" val="2344394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66;p18"/>
          <p:cNvPicPr preferRelativeResize="0"/>
          <p:nvPr/>
        </p:nvPicPr>
        <p:blipFill rotWithShape="1">
          <a:blip r:embed="rId3">
            <a:alphaModFix/>
          </a:blip>
          <a:srcRect/>
          <a:stretch/>
        </p:blipFill>
        <p:spPr>
          <a:xfrm>
            <a:off x="7345731" y="1618861"/>
            <a:ext cx="4687146" cy="7030720"/>
          </a:xfrm>
          <a:prstGeom prst="rect">
            <a:avLst/>
          </a:prstGeom>
          <a:noFill/>
          <a:ln>
            <a:noFill/>
          </a:ln>
        </p:spPr>
      </p:pic>
      <p:sp>
        <p:nvSpPr>
          <p:cNvPr id="3" name="TextBox 2"/>
          <p:cNvSpPr txBox="1"/>
          <p:nvPr/>
        </p:nvSpPr>
        <p:spPr>
          <a:xfrm>
            <a:off x="1238596" y="1310894"/>
            <a:ext cx="6088140" cy="877163"/>
          </a:xfrm>
          <a:prstGeom prst="rect">
            <a:avLst/>
          </a:prstGeom>
          <a:noFill/>
        </p:spPr>
        <p:txBody>
          <a:bodyPr wrap="square" rtlCol="0">
            <a:spAutoFit/>
          </a:bodyPr>
          <a:lstStyle/>
          <a:p>
            <a:r>
              <a:rPr lang="en-US" sz="5100" b="1" dirty="0">
                <a:solidFill>
                  <a:srgbClr val="0080C0"/>
                </a:solidFill>
                <a:latin typeface="Calibri"/>
                <a:cs typeface="Calibri"/>
              </a:rPr>
              <a:t>Points to Remember</a:t>
            </a:r>
          </a:p>
        </p:txBody>
      </p:sp>
      <p:sp>
        <p:nvSpPr>
          <p:cNvPr id="4" name="TextBox 3"/>
          <p:cNvSpPr txBox="1"/>
          <p:nvPr/>
        </p:nvSpPr>
        <p:spPr>
          <a:xfrm>
            <a:off x="1238595" y="2712611"/>
            <a:ext cx="5529913" cy="4785925"/>
          </a:xfrm>
          <a:prstGeom prst="rect">
            <a:avLst/>
          </a:prstGeom>
          <a:noFill/>
        </p:spPr>
        <p:txBody>
          <a:bodyPr wrap="square" rtlCol="0">
            <a:spAutoFit/>
          </a:bodyPr>
          <a:lstStyle/>
          <a:p>
            <a:pPr marL="279400" indent="-279400">
              <a:spcBef>
                <a:spcPts val="600"/>
              </a:spcBef>
            </a:pPr>
            <a:r>
              <a:rPr lang="en-US" sz="2650" b="1" dirty="0"/>
              <a:t>• Prayer flows from the word of God.</a:t>
            </a:r>
          </a:p>
          <a:p>
            <a:pPr marL="279400" indent="-279400">
              <a:spcBef>
                <a:spcPts val="1200"/>
              </a:spcBef>
            </a:pPr>
            <a:r>
              <a:rPr lang="en-US" sz="2650" b="1" dirty="0"/>
              <a:t>• Prayer is relationship time with </a:t>
            </a:r>
            <a:br>
              <a:rPr lang="en-US" sz="2650" b="1" dirty="0"/>
            </a:br>
            <a:r>
              <a:rPr lang="en-US" sz="2650" b="1" dirty="0"/>
              <a:t>God, Jesus and the Holy Spirit.</a:t>
            </a:r>
          </a:p>
          <a:p>
            <a:pPr marL="279400" indent="-279400">
              <a:spcBef>
                <a:spcPts val="1200"/>
              </a:spcBef>
            </a:pPr>
            <a:r>
              <a:rPr lang="en-US" sz="2650" b="1" dirty="0"/>
              <a:t>• Prayer can be short or long (in personal prayer), simple and sincere.</a:t>
            </a:r>
          </a:p>
          <a:p>
            <a:pPr marL="279400" indent="-279400">
              <a:spcBef>
                <a:spcPts val="1200"/>
              </a:spcBef>
            </a:pPr>
            <a:r>
              <a:rPr lang="en-US" sz="2650" b="1" dirty="0"/>
              <a:t>• Prayer is a response of our whole self to God.</a:t>
            </a:r>
          </a:p>
          <a:p>
            <a:pPr marL="279400" indent="-279400">
              <a:spcBef>
                <a:spcPts val="1200"/>
              </a:spcBef>
            </a:pPr>
            <a:r>
              <a:rPr lang="en-US" sz="2650" b="1" dirty="0"/>
              <a:t>• Prayer is a free response by the Holy Spirit who can teach us to pray.</a:t>
            </a:r>
            <a:endParaRPr lang="en-US" sz="2650" b="1" dirty="0">
              <a:solidFill>
                <a:srgbClr val="073763"/>
              </a:solidFill>
              <a:ea typeface="Merriweather"/>
              <a:cs typeface="Calibri"/>
              <a:sym typeface="Merriweather"/>
            </a:endParaRPr>
          </a:p>
        </p:txBody>
      </p:sp>
    </p:spTree>
    <p:extLst>
      <p:ext uri="{BB962C8B-B14F-4D97-AF65-F5344CB8AC3E}">
        <p14:creationId xmlns:p14="http://schemas.microsoft.com/office/powerpoint/2010/main" val="3346392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72;p19" descr="A group of people in a church&#10;&#10;Description automatically generated with medium confidence"/>
          <p:cNvPicPr preferRelativeResize="0"/>
          <p:nvPr/>
        </p:nvPicPr>
        <p:blipFill rotWithShape="1">
          <a:blip r:embed="rId3">
            <a:alphaModFix/>
          </a:blip>
          <a:srcRect/>
          <a:stretch/>
        </p:blipFill>
        <p:spPr>
          <a:xfrm>
            <a:off x="1367754" y="1133970"/>
            <a:ext cx="10177131" cy="7632849"/>
          </a:xfrm>
          <a:prstGeom prst="rect">
            <a:avLst/>
          </a:prstGeom>
          <a:noFill/>
          <a:ln>
            <a:noFill/>
          </a:ln>
        </p:spPr>
      </p:pic>
    </p:spTree>
    <p:extLst>
      <p:ext uri="{BB962C8B-B14F-4D97-AF65-F5344CB8AC3E}">
        <p14:creationId xmlns:p14="http://schemas.microsoft.com/office/powerpoint/2010/main" val="3968718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457504" y="5036892"/>
            <a:ext cx="4245989" cy="739651"/>
          </a:xfrm>
          <a:prstGeom prst="roundRect">
            <a:avLst/>
          </a:prstGeom>
          <a:solidFill>
            <a:srgbClr val="9DD4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7385854" y="2972563"/>
            <a:ext cx="4245989" cy="739651"/>
          </a:xfrm>
          <a:prstGeom prst="roundRect">
            <a:avLst/>
          </a:prstGeom>
          <a:solidFill>
            <a:srgbClr val="9DD4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1280463" y="5036892"/>
            <a:ext cx="4245989" cy="739651"/>
          </a:xfrm>
          <a:prstGeom prst="roundRect">
            <a:avLst/>
          </a:prstGeom>
          <a:solidFill>
            <a:srgbClr val="9DD4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1238596" y="2972563"/>
            <a:ext cx="4245989" cy="739651"/>
          </a:xfrm>
          <a:prstGeom prst="roundRect">
            <a:avLst/>
          </a:prstGeom>
          <a:solidFill>
            <a:srgbClr val="9DD4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Six Forms of Prayer</a:t>
            </a:r>
          </a:p>
        </p:txBody>
      </p:sp>
      <p:sp>
        <p:nvSpPr>
          <p:cNvPr id="3" name="Rectangle 2"/>
          <p:cNvSpPr/>
          <p:nvPr/>
        </p:nvSpPr>
        <p:spPr>
          <a:xfrm>
            <a:off x="1576517" y="3162142"/>
            <a:ext cx="3768511" cy="2739211"/>
          </a:xfrm>
          <a:prstGeom prst="rect">
            <a:avLst/>
          </a:prstGeom>
        </p:spPr>
        <p:txBody>
          <a:bodyPr wrap="square">
            <a:spAutoFit/>
          </a:bodyPr>
          <a:lstStyle/>
          <a:p>
            <a:pPr>
              <a:spcBef>
                <a:spcPts val="3600"/>
              </a:spcBef>
            </a:pPr>
            <a:r>
              <a:rPr lang="en-US" sz="5600" b="1" baseline="30000" dirty="0"/>
              <a:t>1	Blessing</a:t>
            </a:r>
          </a:p>
          <a:p>
            <a:pPr>
              <a:spcBef>
                <a:spcPts val="3600"/>
              </a:spcBef>
            </a:pPr>
            <a:r>
              <a:rPr lang="en-US" sz="5600" b="1" baseline="30000" dirty="0">
                <a:solidFill>
                  <a:srgbClr val="0080C0"/>
                </a:solidFill>
              </a:rPr>
              <a:t>2	Adoration</a:t>
            </a:r>
          </a:p>
          <a:p>
            <a:pPr>
              <a:spcBef>
                <a:spcPts val="3600"/>
              </a:spcBef>
            </a:pPr>
            <a:r>
              <a:rPr lang="en-US" sz="5600" b="1" baseline="30000" dirty="0"/>
              <a:t>3	Thanksgiving</a:t>
            </a:r>
            <a:endParaRPr lang="en-US" sz="5600" dirty="0"/>
          </a:p>
        </p:txBody>
      </p:sp>
      <p:sp>
        <p:nvSpPr>
          <p:cNvPr id="4" name="Rectangle 3"/>
          <p:cNvSpPr/>
          <p:nvPr/>
        </p:nvSpPr>
        <p:spPr>
          <a:xfrm>
            <a:off x="7706836" y="3162143"/>
            <a:ext cx="3625183" cy="2739211"/>
          </a:xfrm>
          <a:prstGeom prst="rect">
            <a:avLst/>
          </a:prstGeom>
        </p:spPr>
        <p:txBody>
          <a:bodyPr wrap="square">
            <a:spAutoFit/>
          </a:bodyPr>
          <a:lstStyle/>
          <a:p>
            <a:pPr>
              <a:spcBef>
                <a:spcPts val="3600"/>
              </a:spcBef>
            </a:pPr>
            <a:r>
              <a:rPr lang="fi-FI" sz="5600" b="1" baseline="30000" dirty="0"/>
              <a:t>4	</a:t>
            </a:r>
            <a:r>
              <a:rPr lang="fi-FI" sz="5600" b="1" baseline="30000" dirty="0" err="1"/>
              <a:t>Praise</a:t>
            </a:r>
            <a:endParaRPr lang="fi-FI" sz="5600" b="1" baseline="30000" dirty="0"/>
          </a:p>
          <a:p>
            <a:pPr>
              <a:spcBef>
                <a:spcPts val="3600"/>
              </a:spcBef>
            </a:pPr>
            <a:r>
              <a:rPr lang="en-US" sz="5600" b="1" baseline="30000" dirty="0">
                <a:solidFill>
                  <a:srgbClr val="0080C0"/>
                </a:solidFill>
              </a:rPr>
              <a:t>5	Petition</a:t>
            </a:r>
          </a:p>
          <a:p>
            <a:pPr>
              <a:spcBef>
                <a:spcPts val="3600"/>
              </a:spcBef>
            </a:pPr>
            <a:r>
              <a:rPr lang="en-US" sz="5600" b="1" baseline="30000" dirty="0"/>
              <a:t>6	Intercession</a:t>
            </a:r>
          </a:p>
        </p:txBody>
      </p:sp>
    </p:spTree>
    <p:extLst>
      <p:ext uri="{BB962C8B-B14F-4D97-AF65-F5344CB8AC3E}">
        <p14:creationId xmlns:p14="http://schemas.microsoft.com/office/powerpoint/2010/main" val="326352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85;p21"/>
          <p:cNvPicPr preferRelativeResize="0"/>
          <p:nvPr/>
        </p:nvPicPr>
        <p:blipFill rotWithShape="1">
          <a:blip r:embed="rId3">
            <a:alphaModFix/>
          </a:blip>
          <a:srcRect/>
          <a:stretch/>
        </p:blipFill>
        <p:spPr>
          <a:xfrm>
            <a:off x="6573615" y="1618507"/>
            <a:ext cx="5612810" cy="6160768"/>
          </a:xfrm>
          <a:prstGeom prst="rect">
            <a:avLst/>
          </a:prstGeom>
          <a:noFill/>
          <a:ln>
            <a:noFill/>
          </a:ln>
        </p:spPr>
      </p:pic>
      <p:sp>
        <p:nvSpPr>
          <p:cNvPr id="3" name="TextBox 2"/>
          <p:cNvSpPr txBox="1"/>
          <p:nvPr/>
        </p:nvSpPr>
        <p:spPr>
          <a:xfrm>
            <a:off x="1029261" y="1338806"/>
            <a:ext cx="4720483" cy="1683794"/>
          </a:xfrm>
          <a:prstGeom prst="rect">
            <a:avLst/>
          </a:prstGeom>
          <a:noFill/>
        </p:spPr>
        <p:txBody>
          <a:bodyPr wrap="square" rtlCol="0">
            <a:spAutoFit/>
          </a:bodyPr>
          <a:lstStyle/>
          <a:p>
            <a:pPr>
              <a:lnSpc>
                <a:spcPts val="6180"/>
              </a:lnSpc>
            </a:pPr>
            <a:r>
              <a:rPr lang="en-US" sz="5400" b="1" dirty="0">
                <a:solidFill>
                  <a:srgbClr val="0080C0"/>
                </a:solidFill>
                <a:latin typeface="Calibri"/>
                <a:cs typeface="Calibri"/>
              </a:rPr>
              <a:t>Five Categories of Prayer</a:t>
            </a:r>
          </a:p>
        </p:txBody>
      </p:sp>
      <p:sp>
        <p:nvSpPr>
          <p:cNvPr id="4" name="TextBox 3"/>
          <p:cNvSpPr txBox="1"/>
          <p:nvPr/>
        </p:nvSpPr>
        <p:spPr>
          <a:xfrm>
            <a:off x="1029260" y="3098340"/>
            <a:ext cx="5948583" cy="3402213"/>
          </a:xfrm>
          <a:prstGeom prst="rect">
            <a:avLst/>
          </a:prstGeom>
          <a:noFill/>
        </p:spPr>
        <p:txBody>
          <a:bodyPr wrap="square" rtlCol="0">
            <a:spAutoFit/>
          </a:bodyPr>
          <a:lstStyle/>
          <a:p>
            <a:pPr marL="571500" lvl="0" indent="-571500">
              <a:lnSpc>
                <a:spcPct val="150000"/>
              </a:lnSpc>
              <a:spcBef>
                <a:spcPts val="800"/>
              </a:spcBef>
              <a:buClr>
                <a:srgbClr val="073763"/>
              </a:buClr>
              <a:buSzPts val="3600"/>
            </a:pPr>
            <a:r>
              <a:rPr lang="en-US" sz="2900" dirty="0">
                <a:solidFill>
                  <a:srgbClr val="073763"/>
                </a:solidFill>
                <a:latin typeface="Calibri"/>
                <a:ea typeface="Merriweather"/>
                <a:cs typeface="Calibri"/>
                <a:sym typeface="Merriweather"/>
              </a:rPr>
              <a:t>• </a:t>
            </a:r>
            <a:r>
              <a:rPr lang="en-US" sz="2900" b="1" dirty="0">
                <a:solidFill>
                  <a:srgbClr val="073763"/>
                </a:solidFill>
                <a:latin typeface="Calibri"/>
                <a:ea typeface="Merriweather"/>
                <a:cs typeface="Calibri"/>
                <a:sym typeface="Merriweather"/>
              </a:rPr>
              <a:t>contemplative</a:t>
            </a:r>
          </a:p>
          <a:p>
            <a:pPr marL="571500" lvl="0" indent="-571500">
              <a:lnSpc>
                <a:spcPct val="150000"/>
              </a:lnSpc>
              <a:buClr>
                <a:srgbClr val="073763"/>
              </a:buClr>
              <a:buSzPts val="3600"/>
            </a:pPr>
            <a:r>
              <a:rPr lang="en-US" sz="2900" b="1" dirty="0">
                <a:solidFill>
                  <a:srgbClr val="073763"/>
                </a:solidFill>
                <a:latin typeface="Calibri"/>
                <a:ea typeface="Merriweather"/>
                <a:cs typeface="Calibri"/>
                <a:sym typeface="Merriweather"/>
              </a:rPr>
              <a:t>• </a:t>
            </a:r>
            <a:r>
              <a:rPr lang="en-US" sz="2900" b="1" dirty="0" err="1">
                <a:solidFill>
                  <a:srgbClr val="073763"/>
                </a:solidFill>
                <a:latin typeface="Calibri"/>
                <a:ea typeface="Merriweather"/>
                <a:cs typeface="Calibri"/>
                <a:sym typeface="Merriweather"/>
              </a:rPr>
              <a:t>Ignatian</a:t>
            </a:r>
            <a:r>
              <a:rPr lang="en-US" sz="2900" b="1" dirty="0">
                <a:solidFill>
                  <a:srgbClr val="073763"/>
                </a:solidFill>
                <a:latin typeface="Calibri"/>
                <a:ea typeface="Merriweather"/>
                <a:cs typeface="Calibri"/>
                <a:sym typeface="Merriweather"/>
              </a:rPr>
              <a:t> exercise</a:t>
            </a:r>
          </a:p>
          <a:p>
            <a:pPr marL="571500" lvl="0" indent="-571500">
              <a:lnSpc>
                <a:spcPct val="150000"/>
              </a:lnSpc>
              <a:buClr>
                <a:srgbClr val="073763"/>
              </a:buClr>
              <a:buSzPts val="3600"/>
            </a:pPr>
            <a:r>
              <a:rPr lang="en-US" sz="2900" dirty="0">
                <a:solidFill>
                  <a:srgbClr val="073763"/>
                </a:solidFill>
                <a:latin typeface="Calibri"/>
                <a:ea typeface="Merriweather"/>
                <a:cs typeface="Calibri"/>
                <a:sym typeface="Merriweather"/>
              </a:rPr>
              <a:t>• </a:t>
            </a:r>
            <a:r>
              <a:rPr lang="en-US" sz="2900" b="1" i="1" dirty="0" err="1">
                <a:solidFill>
                  <a:srgbClr val="073763"/>
                </a:solidFill>
                <a:latin typeface="Calibri"/>
                <a:ea typeface="Merriweather"/>
                <a:cs typeface="Calibri"/>
                <a:sym typeface="Merriweather"/>
              </a:rPr>
              <a:t>Lectio</a:t>
            </a:r>
            <a:r>
              <a:rPr lang="en-US" sz="2900" b="1" i="1" dirty="0">
                <a:solidFill>
                  <a:srgbClr val="073763"/>
                </a:solidFill>
                <a:latin typeface="Calibri"/>
                <a:ea typeface="Merriweather"/>
                <a:cs typeface="Calibri"/>
                <a:sym typeface="Merriweather"/>
              </a:rPr>
              <a:t> </a:t>
            </a:r>
            <a:r>
              <a:rPr lang="en-US" sz="2900" b="1" i="1" dirty="0" err="1">
                <a:solidFill>
                  <a:srgbClr val="073763"/>
                </a:solidFill>
                <a:latin typeface="Calibri"/>
                <a:ea typeface="Merriweather"/>
                <a:cs typeface="Calibri"/>
                <a:sym typeface="Merriweather"/>
              </a:rPr>
              <a:t>Divina</a:t>
            </a:r>
            <a:endParaRPr lang="en-US" sz="2900" b="1" i="1" dirty="0">
              <a:solidFill>
                <a:srgbClr val="073763"/>
              </a:solidFill>
              <a:latin typeface="Calibri"/>
              <a:ea typeface="Merriweather"/>
              <a:cs typeface="Calibri"/>
              <a:sym typeface="Merriweather"/>
            </a:endParaRPr>
          </a:p>
          <a:p>
            <a:pPr marL="571500" lvl="0" indent="-571500">
              <a:lnSpc>
                <a:spcPct val="150000"/>
              </a:lnSpc>
              <a:buClr>
                <a:srgbClr val="073763"/>
              </a:buClr>
              <a:buSzPts val="3600"/>
            </a:pPr>
            <a:r>
              <a:rPr lang="en-US" sz="2900" dirty="0">
                <a:solidFill>
                  <a:srgbClr val="073763"/>
                </a:solidFill>
                <a:latin typeface="Calibri"/>
                <a:ea typeface="Merriweather"/>
                <a:cs typeface="Calibri"/>
                <a:sym typeface="Merriweather"/>
              </a:rPr>
              <a:t>• </a:t>
            </a:r>
            <a:r>
              <a:rPr lang="en-US" sz="2900" b="1" dirty="0">
                <a:solidFill>
                  <a:srgbClr val="073763"/>
                </a:solidFill>
                <a:latin typeface="Calibri"/>
                <a:ea typeface="Merriweather"/>
                <a:cs typeface="Calibri"/>
                <a:sym typeface="Merriweather"/>
              </a:rPr>
              <a:t>personal prayer</a:t>
            </a:r>
          </a:p>
          <a:p>
            <a:pPr marL="571500" lvl="0" indent="-571500">
              <a:lnSpc>
                <a:spcPct val="150000"/>
              </a:lnSpc>
              <a:buClr>
                <a:srgbClr val="073763"/>
              </a:buClr>
              <a:buSzPts val="3600"/>
            </a:pPr>
            <a:r>
              <a:rPr lang="en-US" sz="2900" b="1" dirty="0">
                <a:solidFill>
                  <a:srgbClr val="073763"/>
                </a:solidFill>
                <a:latin typeface="Calibri"/>
                <a:ea typeface="Merriweather"/>
                <a:cs typeface="Calibri"/>
                <a:sym typeface="Merriweather"/>
              </a:rPr>
              <a:t>• free flowing / spontaneous</a:t>
            </a:r>
          </a:p>
        </p:txBody>
      </p:sp>
    </p:spTree>
    <p:extLst>
      <p:ext uri="{BB962C8B-B14F-4D97-AF65-F5344CB8AC3E}">
        <p14:creationId xmlns:p14="http://schemas.microsoft.com/office/powerpoint/2010/main" val="4260823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578" y="2539937"/>
            <a:ext cx="10486620" cy="4880666"/>
          </a:xfrm>
          <a:prstGeom prst="rect">
            <a:avLst/>
          </a:prstGeom>
        </p:spPr>
      </p:pic>
      <p:sp>
        <p:nvSpPr>
          <p:cNvPr id="2" name="TextBox 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Free Flowing / Spontaneous Prayer</a:t>
            </a:r>
          </a:p>
        </p:txBody>
      </p:sp>
      <p:sp>
        <p:nvSpPr>
          <p:cNvPr id="6" name="TextBox 5"/>
          <p:cNvSpPr txBox="1"/>
          <p:nvPr/>
        </p:nvSpPr>
        <p:spPr>
          <a:xfrm>
            <a:off x="2023576" y="3126073"/>
            <a:ext cx="9140975" cy="3785652"/>
          </a:xfrm>
          <a:prstGeom prst="rect">
            <a:avLst/>
          </a:prstGeom>
          <a:noFill/>
        </p:spPr>
        <p:txBody>
          <a:bodyPr wrap="square" rtlCol="0">
            <a:spAutoFit/>
          </a:bodyPr>
          <a:lstStyle/>
          <a:p>
            <a:pPr>
              <a:spcBef>
                <a:spcPts val="2400"/>
              </a:spcBef>
            </a:pPr>
            <a:r>
              <a:rPr lang="en-US" sz="3200" b="1" dirty="0">
                <a:solidFill>
                  <a:schemeClr val="bg1"/>
                </a:solidFill>
                <a:latin typeface="Calibri"/>
                <a:cs typeface="Calibri"/>
              </a:rPr>
              <a:t>A formula exists for this type of prayer:</a:t>
            </a:r>
          </a:p>
          <a:p>
            <a:pPr>
              <a:spcBef>
                <a:spcPts val="2400"/>
              </a:spcBef>
            </a:pPr>
            <a:r>
              <a:rPr lang="en-US" sz="3200" b="1" dirty="0">
                <a:solidFill>
                  <a:schemeClr val="bg1"/>
                </a:solidFill>
                <a:latin typeface="Calibri"/>
                <a:cs typeface="Calibri"/>
              </a:rPr>
              <a:t>Glory: </a:t>
            </a:r>
            <a:r>
              <a:rPr lang="en-US" sz="3200" dirty="0">
                <a:solidFill>
                  <a:schemeClr val="bg1"/>
                </a:solidFill>
                <a:latin typeface="Calibri"/>
                <a:cs typeface="Calibri"/>
              </a:rPr>
              <a:t>begin by blessing and praising God</a:t>
            </a:r>
          </a:p>
          <a:p>
            <a:pPr>
              <a:spcBef>
                <a:spcPts val="2400"/>
              </a:spcBef>
            </a:pPr>
            <a:r>
              <a:rPr lang="en-US" sz="3200" b="1" dirty="0">
                <a:solidFill>
                  <a:schemeClr val="bg1"/>
                </a:solidFill>
                <a:latin typeface="Calibri"/>
                <a:cs typeface="Calibri"/>
              </a:rPr>
              <a:t>Story: </a:t>
            </a:r>
            <a:r>
              <a:rPr lang="en-US" sz="3200" dirty="0">
                <a:solidFill>
                  <a:schemeClr val="bg1"/>
                </a:solidFill>
                <a:latin typeface="Calibri"/>
                <a:cs typeface="Calibri"/>
              </a:rPr>
              <a:t>recall, in faith, the great things God has done</a:t>
            </a:r>
          </a:p>
          <a:p>
            <a:pPr>
              <a:spcBef>
                <a:spcPts val="2400"/>
              </a:spcBef>
            </a:pPr>
            <a:r>
              <a:rPr lang="en-US" sz="3200" b="1" dirty="0">
                <a:solidFill>
                  <a:schemeClr val="bg1"/>
                </a:solidFill>
                <a:latin typeface="Calibri"/>
                <a:cs typeface="Calibri"/>
              </a:rPr>
              <a:t>Worry: </a:t>
            </a:r>
            <a:r>
              <a:rPr lang="en-US" sz="3200" dirty="0">
                <a:solidFill>
                  <a:schemeClr val="bg1"/>
                </a:solidFill>
                <a:latin typeface="Calibri"/>
                <a:cs typeface="Calibri"/>
              </a:rPr>
              <a:t>trusting in God, ask for needs</a:t>
            </a:r>
          </a:p>
          <a:p>
            <a:pPr>
              <a:spcBef>
                <a:spcPts val="2400"/>
              </a:spcBef>
            </a:pPr>
            <a:r>
              <a:rPr lang="en-US" sz="3200" b="1" dirty="0">
                <a:solidFill>
                  <a:schemeClr val="bg1"/>
                </a:solidFill>
                <a:latin typeface="Calibri"/>
                <a:cs typeface="Calibri"/>
              </a:rPr>
              <a:t>Glory: </a:t>
            </a:r>
            <a:r>
              <a:rPr lang="en-US" sz="3200" dirty="0">
                <a:solidFill>
                  <a:schemeClr val="bg1"/>
                </a:solidFill>
                <a:latin typeface="Calibri"/>
                <a:cs typeface="Calibri"/>
              </a:rPr>
              <a:t>end by blessing God</a:t>
            </a:r>
            <a:endParaRPr lang="en-US" sz="3200" dirty="0">
              <a:solidFill>
                <a:schemeClr val="bg1"/>
              </a:solidFill>
              <a:latin typeface="Calibri"/>
              <a:ea typeface="Merriweather"/>
              <a:cs typeface="Calibri"/>
              <a:sym typeface="Merriweather"/>
            </a:endParaRPr>
          </a:p>
        </p:txBody>
      </p:sp>
    </p:spTree>
    <p:extLst>
      <p:ext uri="{BB962C8B-B14F-4D97-AF65-F5344CB8AC3E}">
        <p14:creationId xmlns:p14="http://schemas.microsoft.com/office/powerpoint/2010/main" val="4281109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636" y="1269316"/>
            <a:ext cx="10657578" cy="7531254"/>
          </a:xfrm>
          <a:prstGeom prst="rect">
            <a:avLst/>
          </a:prstGeom>
        </p:spPr>
      </p:pic>
      <p:sp>
        <p:nvSpPr>
          <p:cNvPr id="3" name="TextBox 2"/>
          <p:cNvSpPr txBox="1"/>
          <p:nvPr/>
        </p:nvSpPr>
        <p:spPr>
          <a:xfrm>
            <a:off x="1768913" y="1828372"/>
            <a:ext cx="4315768" cy="6555640"/>
          </a:xfrm>
          <a:prstGeom prst="rect">
            <a:avLst/>
          </a:prstGeom>
          <a:noFill/>
        </p:spPr>
        <p:txBody>
          <a:bodyPr wrap="square" rtlCol="0">
            <a:spAutoFit/>
          </a:bodyPr>
          <a:lstStyle/>
          <a:p>
            <a:pPr lvl="0">
              <a:spcBef>
                <a:spcPts val="1200"/>
              </a:spcBef>
              <a:buClr>
                <a:srgbClr val="000000"/>
              </a:buClr>
              <a:buSzPts val="2800"/>
            </a:pPr>
            <a:r>
              <a:rPr lang="en-US" sz="2400" b="1" dirty="0">
                <a:solidFill>
                  <a:srgbClr val="073763"/>
                </a:solidFill>
                <a:latin typeface="Calibri"/>
                <a:ea typeface="Merriweather"/>
                <a:cs typeface="Calibri"/>
                <a:sym typeface="Merriweather"/>
              </a:rPr>
              <a:t>Blessed are You, loving God, creator of all that is</a:t>
            </a:r>
          </a:p>
          <a:p>
            <a:pPr lvl="0">
              <a:spcBef>
                <a:spcPts val="1200"/>
              </a:spcBef>
              <a:buClr>
                <a:srgbClr val="000000"/>
              </a:buClr>
              <a:buSzPts val="2800"/>
            </a:pPr>
            <a:r>
              <a:rPr lang="en-US" sz="2400" b="1" dirty="0">
                <a:solidFill>
                  <a:srgbClr val="073763"/>
                </a:solidFill>
                <a:latin typeface="Calibri"/>
                <a:ea typeface="Merriweather"/>
                <a:cs typeface="Calibri"/>
                <a:sym typeface="Merriweather"/>
              </a:rPr>
              <a:t>You have given us this day to be closer to You</a:t>
            </a:r>
          </a:p>
          <a:p>
            <a:pPr lvl="0">
              <a:spcBef>
                <a:spcPts val="1200"/>
              </a:spcBef>
              <a:buClr>
                <a:srgbClr val="000000"/>
              </a:buClr>
              <a:buSzPts val="2800"/>
            </a:pPr>
            <a:r>
              <a:rPr lang="en-US" sz="2400" b="1" dirty="0">
                <a:solidFill>
                  <a:srgbClr val="073763"/>
                </a:solidFill>
                <a:latin typeface="Calibri"/>
                <a:ea typeface="Merriweather"/>
                <a:cs typeface="Calibri"/>
                <a:sym typeface="Merriweather"/>
              </a:rPr>
              <a:t>through our gathering together in this holy place.</a:t>
            </a:r>
          </a:p>
          <a:p>
            <a:pPr lvl="0">
              <a:spcBef>
                <a:spcPts val="1200"/>
              </a:spcBef>
              <a:buClr>
                <a:srgbClr val="000000"/>
              </a:buClr>
              <a:buSzPts val="2800"/>
            </a:pPr>
            <a:r>
              <a:rPr lang="en-US" sz="2400" b="1" dirty="0">
                <a:solidFill>
                  <a:srgbClr val="073763"/>
                </a:solidFill>
                <a:latin typeface="Calibri"/>
                <a:ea typeface="Merriweather"/>
                <a:cs typeface="Calibri"/>
                <a:sym typeface="Merriweather"/>
              </a:rPr>
              <a:t>Fill each of us here with Your light and peace. </a:t>
            </a:r>
          </a:p>
          <a:p>
            <a:pPr lvl="0">
              <a:spcBef>
                <a:spcPts val="1200"/>
              </a:spcBef>
              <a:buClr>
                <a:srgbClr val="000000"/>
              </a:buClr>
              <a:buSzPts val="2800"/>
            </a:pPr>
            <a:r>
              <a:rPr lang="en-US" sz="2400" b="1" dirty="0">
                <a:solidFill>
                  <a:srgbClr val="073763"/>
                </a:solidFill>
                <a:latin typeface="Calibri"/>
                <a:ea typeface="Merriweather"/>
                <a:cs typeface="Calibri"/>
                <a:sym typeface="Merriweather"/>
              </a:rPr>
              <a:t>Have mercy on all who are suffering at this moment and bring us to everlasting joy with You.</a:t>
            </a:r>
          </a:p>
          <a:p>
            <a:pPr lvl="0">
              <a:spcBef>
                <a:spcPts val="1200"/>
              </a:spcBef>
              <a:buClr>
                <a:srgbClr val="000000"/>
              </a:buClr>
              <a:buSzPts val="2800"/>
            </a:pPr>
            <a:r>
              <a:rPr lang="en-US" sz="2400" b="1" dirty="0">
                <a:solidFill>
                  <a:srgbClr val="073763"/>
                </a:solidFill>
                <a:latin typeface="Calibri"/>
                <a:ea typeface="Merriweather"/>
                <a:cs typeface="Calibri"/>
                <a:sym typeface="Merriweather"/>
              </a:rPr>
              <a:t>Father, we bless Your name forever and ever. </a:t>
            </a:r>
          </a:p>
          <a:p>
            <a:pPr lvl="0">
              <a:spcBef>
                <a:spcPts val="1200"/>
              </a:spcBef>
              <a:buClr>
                <a:srgbClr val="000000"/>
              </a:buClr>
              <a:buSzPts val="2600"/>
            </a:pPr>
            <a:r>
              <a:rPr lang="en-US" sz="2400" b="1" dirty="0">
                <a:solidFill>
                  <a:srgbClr val="073763"/>
                </a:solidFill>
                <a:latin typeface="Calibri"/>
                <a:ea typeface="Merriweather"/>
                <a:cs typeface="Calibri"/>
                <a:sym typeface="Merriweather"/>
              </a:rPr>
              <a:t>Amen.</a:t>
            </a:r>
          </a:p>
        </p:txBody>
      </p:sp>
    </p:spTree>
    <p:extLst>
      <p:ext uri="{BB962C8B-B14F-4D97-AF65-F5344CB8AC3E}">
        <p14:creationId xmlns:p14="http://schemas.microsoft.com/office/powerpoint/2010/main" val="2589719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578" y="2426671"/>
            <a:ext cx="10486620" cy="6156082"/>
          </a:xfrm>
          <a:prstGeom prst="rect">
            <a:avLst/>
          </a:prstGeom>
        </p:spPr>
      </p:pic>
      <p:sp>
        <p:nvSpPr>
          <p:cNvPr id="3" name="TextBox 2"/>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How to Prepare a Prayer</a:t>
            </a:r>
          </a:p>
        </p:txBody>
      </p:sp>
      <p:sp>
        <p:nvSpPr>
          <p:cNvPr id="4" name="Rectangle 3"/>
          <p:cNvSpPr/>
          <p:nvPr/>
        </p:nvSpPr>
        <p:spPr>
          <a:xfrm>
            <a:off x="1772372" y="2839443"/>
            <a:ext cx="9322400" cy="5506636"/>
          </a:xfrm>
          <a:prstGeom prst="rect">
            <a:avLst/>
          </a:prstGeom>
        </p:spPr>
        <p:txBody>
          <a:bodyPr wrap="square">
            <a:spAutoFit/>
          </a:bodyPr>
          <a:lstStyle/>
          <a:p>
            <a:pPr marL="404813" indent="-404813">
              <a:spcBef>
                <a:spcPts val="1300"/>
              </a:spcBef>
            </a:pPr>
            <a:r>
              <a:rPr lang="en-US" sz="2300" b="1" dirty="0">
                <a:solidFill>
                  <a:schemeClr val="bg1"/>
                </a:solidFill>
                <a:latin typeface="Calibri"/>
                <a:cs typeface="Calibri"/>
              </a:rPr>
              <a:t>1.	Sign of the Cross</a:t>
            </a:r>
          </a:p>
          <a:p>
            <a:pPr marL="404813" indent="-404813">
              <a:spcBef>
                <a:spcPts val="1300"/>
              </a:spcBef>
            </a:pPr>
            <a:r>
              <a:rPr lang="en-US" sz="2300" b="1" dirty="0">
                <a:solidFill>
                  <a:schemeClr val="bg1"/>
                </a:solidFill>
                <a:latin typeface="Calibri"/>
                <a:cs typeface="Calibri"/>
              </a:rPr>
              <a:t>2.	Greeting of praise, adoration, supplication and humility: </a:t>
            </a:r>
            <a:r>
              <a:rPr lang="en-US" sz="2300" dirty="0">
                <a:solidFill>
                  <a:schemeClr val="bg1"/>
                </a:solidFill>
                <a:latin typeface="Calibri"/>
                <a:cs typeface="Calibri"/>
              </a:rPr>
              <a:t>We humbly pray you, God our Father, bless The Catholic Women’s League of Canada.</a:t>
            </a:r>
          </a:p>
          <a:p>
            <a:pPr marL="404813" indent="-404813">
              <a:spcBef>
                <a:spcPts val="1300"/>
              </a:spcBef>
            </a:pPr>
            <a:r>
              <a:rPr lang="en-US" sz="2300" b="1" dirty="0">
                <a:solidFill>
                  <a:schemeClr val="bg1"/>
                </a:solidFill>
                <a:latin typeface="Calibri"/>
                <a:cs typeface="Calibri"/>
              </a:rPr>
              <a:t>3.	Petition: </a:t>
            </a:r>
            <a:r>
              <a:rPr lang="en-US" sz="2300" dirty="0">
                <a:solidFill>
                  <a:schemeClr val="bg1"/>
                </a:solidFill>
                <a:latin typeface="Calibri"/>
                <a:cs typeface="Calibri"/>
              </a:rPr>
              <a:t>Send Your Holy Spirit upon us to give light to our minds and strength to our wills that we may know and fulfill Your great law of charity.</a:t>
            </a:r>
          </a:p>
          <a:p>
            <a:pPr marL="404813" indent="-404813">
              <a:spcBef>
                <a:spcPts val="1300"/>
              </a:spcBef>
            </a:pPr>
            <a:r>
              <a:rPr lang="en-US" sz="2300" b="1" dirty="0">
                <a:solidFill>
                  <a:schemeClr val="bg1"/>
                </a:solidFill>
                <a:latin typeface="Calibri"/>
                <a:cs typeface="Calibri"/>
              </a:rPr>
              <a:t>4	Petition: </a:t>
            </a:r>
            <a:r>
              <a:rPr lang="en-US" sz="2300" dirty="0">
                <a:solidFill>
                  <a:schemeClr val="bg1"/>
                </a:solidFill>
                <a:latin typeface="Calibri"/>
                <a:cs typeface="Calibri"/>
              </a:rPr>
              <a:t>Teach us to share with others at home and abroad</a:t>
            </a:r>
          </a:p>
          <a:p>
            <a:pPr marL="404813" indent="-404813">
              <a:spcBef>
                <a:spcPts val="1300"/>
              </a:spcBef>
            </a:pPr>
            <a:r>
              <a:rPr lang="en-US" sz="2300" b="1" dirty="0">
                <a:solidFill>
                  <a:schemeClr val="bg1"/>
                </a:solidFill>
                <a:latin typeface="Calibri"/>
                <a:cs typeface="Calibri"/>
              </a:rPr>
              <a:t>5.	Thanksgiving</a:t>
            </a:r>
            <a:r>
              <a:rPr lang="en-US" sz="2300" dirty="0">
                <a:solidFill>
                  <a:schemeClr val="bg1"/>
                </a:solidFill>
                <a:latin typeface="Calibri"/>
                <a:cs typeface="Calibri"/>
              </a:rPr>
              <a:t>: the good things you have given us.</a:t>
            </a:r>
          </a:p>
          <a:p>
            <a:pPr marL="404813" indent="-404813">
              <a:spcBef>
                <a:spcPts val="1300"/>
              </a:spcBef>
            </a:pPr>
            <a:r>
              <a:rPr lang="en-US" sz="2300" b="1" dirty="0">
                <a:solidFill>
                  <a:schemeClr val="bg1"/>
                </a:solidFill>
                <a:latin typeface="Calibri"/>
                <a:cs typeface="Calibri"/>
              </a:rPr>
              <a:t>6.	Respect and intercession: </a:t>
            </a:r>
            <a:r>
              <a:rPr lang="en-US" sz="2300" dirty="0">
                <a:solidFill>
                  <a:schemeClr val="bg1"/>
                </a:solidFill>
                <a:latin typeface="Calibri"/>
                <a:cs typeface="Calibri"/>
              </a:rPr>
              <a:t>This we ask through our Lord Jesus Christ, and the intercession of our patroness, our Lady of Good Counsel.  </a:t>
            </a:r>
          </a:p>
          <a:p>
            <a:pPr marL="404813" indent="-404813">
              <a:spcBef>
                <a:spcPts val="1300"/>
              </a:spcBef>
            </a:pPr>
            <a:r>
              <a:rPr lang="es-ES_tradnl" sz="2300" b="1" dirty="0">
                <a:solidFill>
                  <a:schemeClr val="bg1"/>
                </a:solidFill>
                <a:latin typeface="Calibri"/>
                <a:cs typeface="Calibri"/>
              </a:rPr>
              <a:t>7.	</a:t>
            </a:r>
            <a:r>
              <a:rPr lang="es-ES_tradnl" sz="2300" b="1" dirty="0" err="1">
                <a:solidFill>
                  <a:schemeClr val="bg1"/>
                </a:solidFill>
                <a:latin typeface="Calibri"/>
                <a:cs typeface="Calibri"/>
              </a:rPr>
              <a:t>Closing</a:t>
            </a:r>
            <a:r>
              <a:rPr lang="es-ES_tradnl" sz="2300" b="1" dirty="0">
                <a:solidFill>
                  <a:schemeClr val="bg1"/>
                </a:solidFill>
                <a:latin typeface="Calibri"/>
                <a:cs typeface="Calibri"/>
              </a:rPr>
              <a:t>: </a:t>
            </a:r>
            <a:r>
              <a:rPr lang="es-ES_tradnl" sz="2300" dirty="0">
                <a:solidFill>
                  <a:schemeClr val="bg1"/>
                </a:solidFill>
                <a:latin typeface="Calibri"/>
                <a:cs typeface="Calibri"/>
              </a:rPr>
              <a:t>Amen</a:t>
            </a:r>
          </a:p>
          <a:p>
            <a:pPr marL="404813" indent="-404813">
              <a:spcBef>
                <a:spcPts val="1300"/>
              </a:spcBef>
            </a:pPr>
            <a:r>
              <a:rPr lang="en-US" sz="2300" b="1" dirty="0">
                <a:solidFill>
                  <a:schemeClr val="bg1"/>
                </a:solidFill>
                <a:latin typeface="Calibri"/>
                <a:cs typeface="Calibri"/>
              </a:rPr>
              <a:t>8.	Sign of the Cross</a:t>
            </a:r>
          </a:p>
        </p:txBody>
      </p:sp>
    </p:spTree>
    <p:extLst>
      <p:ext uri="{BB962C8B-B14F-4D97-AF65-F5344CB8AC3E}">
        <p14:creationId xmlns:p14="http://schemas.microsoft.com/office/powerpoint/2010/main" val="1891478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1377" y="562318"/>
            <a:ext cx="8974868" cy="8604006"/>
          </a:xfrm>
          <a:prstGeom prst="rect">
            <a:avLst/>
          </a:prstGeom>
        </p:spPr>
      </p:pic>
      <p:sp>
        <p:nvSpPr>
          <p:cNvPr id="3" name="Rectangle 2"/>
          <p:cNvSpPr/>
          <p:nvPr/>
        </p:nvSpPr>
        <p:spPr>
          <a:xfrm>
            <a:off x="6320195" y="1037578"/>
            <a:ext cx="5066390" cy="7817525"/>
          </a:xfrm>
          <a:prstGeom prst="rect">
            <a:avLst/>
          </a:prstGeom>
        </p:spPr>
        <p:txBody>
          <a:bodyPr wrap="square">
            <a:spAutoFit/>
          </a:bodyPr>
          <a:lstStyle/>
          <a:p>
            <a:pPr>
              <a:spcBef>
                <a:spcPts val="1200"/>
              </a:spcBef>
            </a:pPr>
            <a:r>
              <a:rPr lang="en-US" sz="3300" b="1" baseline="30000" dirty="0">
                <a:latin typeface="Calibri"/>
                <a:cs typeface="Calibri"/>
              </a:rPr>
              <a:t>We humbly pray You,</a:t>
            </a:r>
          </a:p>
          <a:p>
            <a:pPr>
              <a:spcBef>
                <a:spcPts val="1200"/>
              </a:spcBef>
            </a:pPr>
            <a:r>
              <a:rPr lang="en-US" sz="3300" b="1" baseline="30000" dirty="0">
                <a:latin typeface="Calibri"/>
                <a:cs typeface="Calibri"/>
              </a:rPr>
              <a:t>O God our Father, to bless </a:t>
            </a:r>
          </a:p>
          <a:p>
            <a:pPr>
              <a:spcBef>
                <a:spcPts val="1200"/>
              </a:spcBef>
            </a:pPr>
            <a:r>
              <a:rPr lang="en-US" sz="3300" b="1" baseline="30000" dirty="0">
                <a:latin typeface="Calibri"/>
                <a:cs typeface="Calibri"/>
              </a:rPr>
              <a:t>The Catholic Women’s League of Canada.</a:t>
            </a:r>
          </a:p>
          <a:p>
            <a:pPr>
              <a:spcBef>
                <a:spcPts val="1200"/>
              </a:spcBef>
            </a:pPr>
            <a:r>
              <a:rPr lang="en-US" sz="3300" b="1" baseline="30000" dirty="0">
                <a:latin typeface="Calibri"/>
                <a:cs typeface="Calibri"/>
              </a:rPr>
              <a:t>Bless our beloved country,</a:t>
            </a:r>
          </a:p>
          <a:p>
            <a:pPr>
              <a:spcBef>
                <a:spcPts val="1200"/>
              </a:spcBef>
            </a:pPr>
            <a:r>
              <a:rPr lang="en-US" sz="3300" b="1" baseline="30000" dirty="0">
                <a:latin typeface="Calibri"/>
                <a:cs typeface="Calibri"/>
              </a:rPr>
              <a:t>our homes and families.</a:t>
            </a:r>
          </a:p>
          <a:p>
            <a:pPr>
              <a:spcBef>
                <a:spcPts val="1200"/>
              </a:spcBef>
            </a:pPr>
            <a:r>
              <a:rPr lang="en-US" sz="3300" b="1" baseline="30000" dirty="0">
                <a:latin typeface="Calibri"/>
                <a:cs typeface="Calibri"/>
              </a:rPr>
              <a:t>Send Your Holy Spirit upon us</a:t>
            </a:r>
          </a:p>
          <a:p>
            <a:pPr>
              <a:spcBef>
                <a:spcPts val="1200"/>
              </a:spcBef>
            </a:pPr>
            <a:r>
              <a:rPr lang="en-US" sz="3300" b="1" baseline="30000" dirty="0">
                <a:latin typeface="Calibri"/>
                <a:cs typeface="Calibri"/>
              </a:rPr>
              <a:t>to give light to our minds </a:t>
            </a:r>
          </a:p>
          <a:p>
            <a:pPr>
              <a:spcBef>
                <a:spcPts val="1200"/>
              </a:spcBef>
            </a:pPr>
            <a:r>
              <a:rPr lang="en-US" sz="3300" b="1" baseline="30000" dirty="0">
                <a:latin typeface="Calibri"/>
                <a:cs typeface="Calibri"/>
              </a:rPr>
              <a:t>and strength to our wills</a:t>
            </a:r>
          </a:p>
          <a:p>
            <a:pPr>
              <a:spcBef>
                <a:spcPts val="1200"/>
              </a:spcBef>
            </a:pPr>
            <a:r>
              <a:rPr lang="en-US" sz="3300" b="1" baseline="30000" dirty="0">
                <a:latin typeface="Calibri"/>
                <a:cs typeface="Calibri"/>
              </a:rPr>
              <a:t>that we may know and </a:t>
            </a:r>
            <a:r>
              <a:rPr lang="en-US" sz="3300" b="1" baseline="30000" dirty="0" err="1">
                <a:latin typeface="Calibri"/>
                <a:cs typeface="Calibri"/>
              </a:rPr>
              <a:t>fulfil</a:t>
            </a:r>
            <a:r>
              <a:rPr lang="en-US" sz="3300" b="1" baseline="30000" dirty="0">
                <a:latin typeface="Calibri"/>
                <a:cs typeface="Calibri"/>
              </a:rPr>
              <a:t> </a:t>
            </a:r>
          </a:p>
          <a:p>
            <a:pPr>
              <a:spcBef>
                <a:spcPts val="1200"/>
              </a:spcBef>
            </a:pPr>
            <a:r>
              <a:rPr lang="en-US" sz="3300" b="1" baseline="30000" dirty="0">
                <a:latin typeface="Calibri"/>
                <a:cs typeface="Calibri"/>
              </a:rPr>
              <a:t>Your great law of charity.</a:t>
            </a:r>
          </a:p>
          <a:p>
            <a:pPr>
              <a:spcBef>
                <a:spcPts val="1200"/>
              </a:spcBef>
            </a:pPr>
            <a:r>
              <a:rPr lang="en-US" sz="3300" b="1" baseline="30000" dirty="0">
                <a:latin typeface="Calibri"/>
                <a:cs typeface="Calibri"/>
              </a:rPr>
              <a:t>Teach us to share with others</a:t>
            </a:r>
          </a:p>
          <a:p>
            <a:pPr>
              <a:spcBef>
                <a:spcPts val="1200"/>
              </a:spcBef>
            </a:pPr>
            <a:r>
              <a:rPr lang="en-US" sz="3300" b="1" baseline="30000" dirty="0">
                <a:latin typeface="Calibri"/>
                <a:cs typeface="Calibri"/>
              </a:rPr>
              <a:t>at home and abroad,</a:t>
            </a:r>
          </a:p>
          <a:p>
            <a:pPr>
              <a:spcBef>
                <a:spcPts val="1200"/>
              </a:spcBef>
            </a:pPr>
            <a:r>
              <a:rPr lang="en-US" sz="3300" b="1" baseline="30000" dirty="0">
                <a:latin typeface="Calibri"/>
                <a:cs typeface="Calibri"/>
              </a:rPr>
              <a:t>the good things You have given us.</a:t>
            </a:r>
          </a:p>
          <a:p>
            <a:pPr>
              <a:spcBef>
                <a:spcPts val="1200"/>
              </a:spcBef>
            </a:pPr>
            <a:r>
              <a:rPr lang="en-US" sz="3300" b="1" baseline="30000" dirty="0">
                <a:latin typeface="Calibri"/>
                <a:cs typeface="Calibri"/>
              </a:rPr>
              <a:t>This we ask through our Lord Jesus Christ </a:t>
            </a:r>
          </a:p>
          <a:p>
            <a:pPr>
              <a:spcBef>
                <a:spcPts val="1200"/>
              </a:spcBef>
            </a:pPr>
            <a:r>
              <a:rPr lang="en-US" sz="3300" b="1" baseline="30000" dirty="0">
                <a:latin typeface="Calibri"/>
                <a:cs typeface="Calibri"/>
              </a:rPr>
              <a:t>and the intercession of our patroness,</a:t>
            </a:r>
          </a:p>
          <a:p>
            <a:pPr>
              <a:spcBef>
                <a:spcPts val="1200"/>
              </a:spcBef>
            </a:pPr>
            <a:r>
              <a:rPr lang="en-US" sz="3300" b="1" baseline="30000" dirty="0">
                <a:latin typeface="Calibri"/>
                <a:cs typeface="Calibri"/>
              </a:rPr>
              <a:t>Our Lady of Good Counsel.  Amen.</a:t>
            </a:r>
            <a:endParaRPr lang="en-US" sz="3300" b="1" dirty="0">
              <a:latin typeface="Calibri"/>
              <a:cs typeface="Calibri"/>
            </a:endParaRPr>
          </a:p>
        </p:txBody>
      </p:sp>
      <p:sp>
        <p:nvSpPr>
          <p:cNvPr id="4" name="TextBox 3"/>
          <p:cNvSpPr txBox="1"/>
          <p:nvPr/>
        </p:nvSpPr>
        <p:spPr>
          <a:xfrm>
            <a:off x="256854" y="4914635"/>
            <a:ext cx="5293158" cy="769441"/>
          </a:xfrm>
          <a:prstGeom prst="rect">
            <a:avLst/>
          </a:prstGeom>
          <a:noFill/>
        </p:spPr>
        <p:txBody>
          <a:bodyPr wrap="square" rtlCol="0">
            <a:spAutoFit/>
          </a:bodyPr>
          <a:lstStyle/>
          <a:p>
            <a:pPr algn="r"/>
            <a:r>
              <a:rPr lang="en-US" sz="4400" b="1" dirty="0">
                <a:solidFill>
                  <a:srgbClr val="0080C0"/>
                </a:solidFill>
                <a:latin typeface="Calibri"/>
                <a:cs typeface="Calibri"/>
              </a:rPr>
              <a:t>The League Prayer</a:t>
            </a:r>
          </a:p>
        </p:txBody>
      </p:sp>
    </p:spTree>
    <p:extLst>
      <p:ext uri="{BB962C8B-B14F-4D97-AF65-F5344CB8AC3E}">
        <p14:creationId xmlns:p14="http://schemas.microsoft.com/office/powerpoint/2010/main" val="2962003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233" y="2806699"/>
            <a:ext cx="10581145" cy="5198563"/>
          </a:xfrm>
          <a:prstGeom prst="rect">
            <a:avLst/>
          </a:prstGeom>
        </p:spPr>
      </p:pic>
      <p:sp>
        <p:nvSpPr>
          <p:cNvPr id="3" name="TextBox 2"/>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Prayer Exemplars</a:t>
            </a:r>
          </a:p>
        </p:txBody>
      </p:sp>
      <p:sp>
        <p:nvSpPr>
          <p:cNvPr id="4" name="Rectangle 3"/>
          <p:cNvSpPr/>
          <p:nvPr/>
        </p:nvSpPr>
        <p:spPr>
          <a:xfrm>
            <a:off x="1660252" y="3281017"/>
            <a:ext cx="9950881" cy="584776"/>
          </a:xfrm>
          <a:prstGeom prst="rect">
            <a:avLst/>
          </a:prstGeom>
        </p:spPr>
        <p:txBody>
          <a:bodyPr wrap="square">
            <a:spAutoFit/>
          </a:bodyPr>
          <a:lstStyle/>
          <a:p>
            <a:pPr lvl="0">
              <a:spcBef>
                <a:spcPts val="500"/>
              </a:spcBef>
              <a:buClr>
                <a:srgbClr val="073763"/>
              </a:buClr>
              <a:buSzPts val="3600"/>
            </a:pPr>
            <a:r>
              <a:rPr lang="en-US" sz="3200" b="1" dirty="0">
                <a:solidFill>
                  <a:schemeClr val="bg1"/>
                </a:solidFill>
                <a:latin typeface="Calibri"/>
                <a:ea typeface="Merriweather"/>
                <a:cs typeface="Calibri"/>
                <a:sym typeface="Merriweather"/>
              </a:rPr>
              <a:t>• Lord’s Prayer is one of the great models of prayer</a:t>
            </a:r>
          </a:p>
        </p:txBody>
      </p:sp>
      <p:sp>
        <p:nvSpPr>
          <p:cNvPr id="5" name="Rectangle 4"/>
          <p:cNvSpPr/>
          <p:nvPr/>
        </p:nvSpPr>
        <p:spPr>
          <a:xfrm>
            <a:off x="1660252" y="4869911"/>
            <a:ext cx="9950881" cy="1077218"/>
          </a:xfrm>
          <a:prstGeom prst="rect">
            <a:avLst/>
          </a:prstGeom>
        </p:spPr>
        <p:txBody>
          <a:bodyPr wrap="square">
            <a:spAutoFit/>
          </a:bodyPr>
          <a:lstStyle/>
          <a:p>
            <a:pPr lvl="0">
              <a:spcBef>
                <a:spcPts val="500"/>
              </a:spcBef>
              <a:buClr>
                <a:srgbClr val="073763"/>
              </a:buClr>
              <a:buSzPts val="3600"/>
            </a:pPr>
            <a:r>
              <a:rPr lang="en-US" sz="3200" b="1" dirty="0">
                <a:solidFill>
                  <a:schemeClr val="bg1"/>
                </a:solidFill>
                <a:latin typeface="Calibri"/>
                <a:ea typeface="Merriweather"/>
                <a:cs typeface="Calibri"/>
                <a:sym typeface="Merriweather"/>
              </a:rPr>
              <a:t>• The prophet Eli taught Samuel how to pray  </a:t>
            </a:r>
            <a:br>
              <a:rPr lang="en-US" sz="3200" b="1" dirty="0">
                <a:solidFill>
                  <a:schemeClr val="bg1"/>
                </a:solidFill>
                <a:latin typeface="Calibri"/>
                <a:ea typeface="Merriweather"/>
                <a:cs typeface="Calibri"/>
                <a:sym typeface="Merriweather"/>
              </a:rPr>
            </a:br>
            <a:r>
              <a:rPr lang="en-US" sz="3200" b="1" dirty="0">
                <a:solidFill>
                  <a:schemeClr val="bg1"/>
                </a:solidFill>
                <a:latin typeface="Calibri"/>
                <a:ea typeface="Merriweather"/>
                <a:cs typeface="Calibri"/>
                <a:sym typeface="Merriweather"/>
              </a:rPr>
              <a:t>   (1 Samuel 3:9)</a:t>
            </a:r>
          </a:p>
        </p:txBody>
      </p:sp>
      <p:sp>
        <p:nvSpPr>
          <p:cNvPr id="6" name="Rectangle 5"/>
          <p:cNvSpPr/>
          <p:nvPr/>
        </p:nvSpPr>
        <p:spPr>
          <a:xfrm>
            <a:off x="1660252" y="6669566"/>
            <a:ext cx="9950881" cy="1077218"/>
          </a:xfrm>
          <a:prstGeom prst="rect">
            <a:avLst/>
          </a:prstGeom>
        </p:spPr>
        <p:txBody>
          <a:bodyPr wrap="square">
            <a:spAutoFit/>
          </a:bodyPr>
          <a:lstStyle/>
          <a:p>
            <a:pPr lvl="0">
              <a:buClr>
                <a:srgbClr val="073763"/>
              </a:buClr>
              <a:buSzPts val="3600"/>
            </a:pPr>
            <a:r>
              <a:rPr lang="en-US" sz="3200" b="1" dirty="0">
                <a:solidFill>
                  <a:schemeClr val="bg1"/>
                </a:solidFill>
                <a:latin typeface="Calibri"/>
                <a:ea typeface="Merriweather"/>
                <a:cs typeface="Calibri"/>
                <a:sym typeface="Merriweather"/>
              </a:rPr>
              <a:t>• The priest prays the Collect at the beginning of every</a:t>
            </a:r>
          </a:p>
          <a:p>
            <a:pPr lvl="0">
              <a:buClr>
                <a:srgbClr val="073763"/>
              </a:buClr>
              <a:buSzPts val="3600"/>
            </a:pPr>
            <a:r>
              <a:rPr lang="en-US" sz="3200" b="1" dirty="0">
                <a:solidFill>
                  <a:schemeClr val="bg1"/>
                </a:solidFill>
                <a:latin typeface="Calibri"/>
                <a:ea typeface="Merriweather"/>
                <a:cs typeface="Calibri"/>
                <a:sym typeface="Merriweather"/>
              </a:rPr>
              <a:t>    mass</a:t>
            </a:r>
          </a:p>
        </p:txBody>
      </p:sp>
    </p:spTree>
    <p:extLst>
      <p:ext uri="{BB962C8B-B14F-4D97-AF65-F5344CB8AC3E}">
        <p14:creationId xmlns:p14="http://schemas.microsoft.com/office/powerpoint/2010/main" val="2795435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2406" y="1552303"/>
            <a:ext cx="7509919" cy="707886"/>
          </a:xfrm>
          <a:prstGeom prst="rect">
            <a:avLst/>
          </a:prstGeom>
          <a:noFill/>
        </p:spPr>
        <p:txBody>
          <a:bodyPr wrap="square" rtlCol="0">
            <a:spAutoFit/>
          </a:bodyPr>
          <a:lstStyle/>
          <a:p>
            <a:r>
              <a:rPr lang="en-US" sz="4000" b="1" dirty="0">
                <a:solidFill>
                  <a:srgbClr val="0080C0"/>
                </a:solidFill>
                <a:latin typeface="Calibri"/>
                <a:cs typeface="Calibri"/>
              </a:rPr>
              <a:t>Table of Contents</a:t>
            </a:r>
          </a:p>
        </p:txBody>
      </p:sp>
      <p:sp>
        <p:nvSpPr>
          <p:cNvPr id="4" name="TextBox 3"/>
          <p:cNvSpPr txBox="1"/>
          <p:nvPr/>
        </p:nvSpPr>
        <p:spPr>
          <a:xfrm>
            <a:off x="1442407" y="2414694"/>
            <a:ext cx="4983600" cy="5427124"/>
          </a:xfrm>
          <a:prstGeom prst="rect">
            <a:avLst/>
          </a:prstGeom>
          <a:noFill/>
        </p:spPr>
        <p:txBody>
          <a:bodyPr wrap="square" numCol="1" rtlCol="0">
            <a:spAutoFit/>
          </a:bodyPr>
          <a:lstStyle/>
          <a:p>
            <a:pPr>
              <a:spcBef>
                <a:spcPts val="600"/>
              </a:spcBef>
              <a:tabLst>
                <a:tab pos="4625975" algn="r"/>
              </a:tabLst>
            </a:pPr>
            <a:r>
              <a:rPr lang="fi-FI" baseline="30000" dirty="0"/>
              <a:t>Planning</a:t>
            </a:r>
            <a:r>
              <a:rPr lang="fi-FI" dirty="0"/>
              <a:t>	</a:t>
            </a:r>
            <a:r>
              <a:rPr lang="fi-FI" baseline="30000" dirty="0"/>
              <a:t>2</a:t>
            </a:r>
          </a:p>
          <a:p>
            <a:pPr>
              <a:spcBef>
                <a:spcPts val="600"/>
              </a:spcBef>
              <a:tabLst>
                <a:tab pos="4625975" algn="r"/>
              </a:tabLst>
            </a:pPr>
            <a:r>
              <a:rPr lang="tr-TR" baseline="30000" dirty="0" err="1"/>
              <a:t>Opening</a:t>
            </a:r>
            <a:r>
              <a:rPr lang="tr-TR" baseline="30000" dirty="0"/>
              <a:t> </a:t>
            </a:r>
            <a:r>
              <a:rPr lang="tr-TR" baseline="30000" dirty="0" err="1"/>
              <a:t>Prayer</a:t>
            </a:r>
            <a:r>
              <a:rPr lang="tr-TR" baseline="30000" dirty="0"/>
              <a:t>	4</a:t>
            </a:r>
          </a:p>
          <a:p>
            <a:pPr>
              <a:spcBef>
                <a:spcPts val="600"/>
              </a:spcBef>
              <a:tabLst>
                <a:tab pos="4625975" algn="r"/>
              </a:tabLst>
            </a:pPr>
            <a:r>
              <a:rPr lang="en-US" baseline="30000" dirty="0"/>
              <a:t>What is Copyright?	7</a:t>
            </a:r>
          </a:p>
          <a:p>
            <a:pPr>
              <a:spcBef>
                <a:spcPts val="600"/>
              </a:spcBef>
              <a:tabLst>
                <a:tab pos="4625975" algn="r"/>
              </a:tabLst>
            </a:pPr>
            <a:r>
              <a:rPr lang="en-US" baseline="30000" dirty="0"/>
              <a:t>Copyright Protects	8</a:t>
            </a:r>
          </a:p>
          <a:p>
            <a:pPr>
              <a:spcBef>
                <a:spcPts val="600"/>
              </a:spcBef>
              <a:tabLst>
                <a:tab pos="4625975" algn="r"/>
              </a:tabLst>
            </a:pPr>
            <a:r>
              <a:rPr lang="en-US" baseline="30000" dirty="0"/>
              <a:t>How Long Does it Last?	9</a:t>
            </a:r>
          </a:p>
          <a:p>
            <a:pPr>
              <a:spcBef>
                <a:spcPts val="600"/>
              </a:spcBef>
              <a:tabLst>
                <a:tab pos="4625975" algn="r"/>
              </a:tabLst>
            </a:pPr>
            <a:r>
              <a:rPr lang="en-US" baseline="30000" dirty="0"/>
              <a:t>Why Copyright?	10</a:t>
            </a:r>
          </a:p>
          <a:p>
            <a:pPr>
              <a:spcBef>
                <a:spcPts val="600"/>
              </a:spcBef>
              <a:tabLst>
                <a:tab pos="4625975" algn="r"/>
              </a:tabLst>
            </a:pPr>
            <a:r>
              <a:rPr lang="en-US" baseline="30000" dirty="0"/>
              <a:t>Copyright and Prayer Services	11</a:t>
            </a:r>
          </a:p>
          <a:p>
            <a:pPr>
              <a:spcBef>
                <a:spcPts val="600"/>
              </a:spcBef>
              <a:tabLst>
                <a:tab pos="4625975" algn="r"/>
              </a:tabLst>
            </a:pPr>
            <a:r>
              <a:rPr lang="en-US" baseline="30000" dirty="0"/>
              <a:t>How to Search for Images?	12</a:t>
            </a:r>
          </a:p>
          <a:p>
            <a:pPr>
              <a:spcBef>
                <a:spcPts val="600"/>
              </a:spcBef>
              <a:tabLst>
                <a:tab pos="4625975" algn="r"/>
              </a:tabLst>
            </a:pPr>
            <a:r>
              <a:rPr lang="en-US" baseline="30000" dirty="0"/>
              <a:t>Using Search Tools	14</a:t>
            </a:r>
          </a:p>
          <a:p>
            <a:pPr>
              <a:spcBef>
                <a:spcPts val="600"/>
              </a:spcBef>
              <a:tabLst>
                <a:tab pos="4625975" algn="r"/>
              </a:tabLst>
            </a:pPr>
            <a:r>
              <a:rPr lang="en-US" baseline="30000" dirty="0"/>
              <a:t>Music	15</a:t>
            </a:r>
          </a:p>
          <a:p>
            <a:pPr>
              <a:spcBef>
                <a:spcPts val="600"/>
              </a:spcBef>
              <a:tabLst>
                <a:tab pos="4625975" algn="r"/>
              </a:tabLst>
            </a:pPr>
            <a:r>
              <a:rPr lang="de-DE" baseline="30000" dirty="0" err="1"/>
              <a:t>Written</a:t>
            </a:r>
            <a:r>
              <a:rPr lang="de-DE" baseline="30000" dirty="0"/>
              <a:t> Text	16</a:t>
            </a:r>
          </a:p>
          <a:p>
            <a:pPr>
              <a:spcBef>
                <a:spcPts val="600"/>
              </a:spcBef>
              <a:tabLst>
                <a:tab pos="4625975" algn="r"/>
              </a:tabLst>
            </a:pPr>
            <a:r>
              <a:rPr lang="en-US" baseline="30000" dirty="0"/>
              <a:t>Preparing a Prayer Service	19</a:t>
            </a:r>
          </a:p>
          <a:p>
            <a:pPr>
              <a:spcBef>
                <a:spcPts val="600"/>
              </a:spcBef>
              <a:tabLst>
                <a:tab pos="4625975" algn="r"/>
              </a:tabLst>
            </a:pPr>
            <a:r>
              <a:rPr lang="en-US" baseline="30000" dirty="0"/>
              <a:t>Points to Remember	21</a:t>
            </a:r>
          </a:p>
          <a:p>
            <a:pPr>
              <a:spcBef>
                <a:spcPts val="600"/>
              </a:spcBef>
              <a:tabLst>
                <a:tab pos="4625975" algn="r"/>
              </a:tabLst>
            </a:pPr>
            <a:r>
              <a:rPr lang="en-US" baseline="30000" dirty="0"/>
              <a:t>Six Forms of Prayer	23</a:t>
            </a:r>
          </a:p>
          <a:p>
            <a:pPr>
              <a:spcBef>
                <a:spcPts val="600"/>
              </a:spcBef>
              <a:tabLst>
                <a:tab pos="4625975" algn="r"/>
              </a:tabLst>
            </a:pPr>
            <a:r>
              <a:rPr lang="en-US" baseline="30000" dirty="0"/>
              <a:t>Five Categories of Prayer	24</a:t>
            </a:r>
          </a:p>
        </p:txBody>
      </p:sp>
      <p:sp>
        <p:nvSpPr>
          <p:cNvPr id="5" name="TextBox 4"/>
          <p:cNvSpPr txBox="1"/>
          <p:nvPr/>
        </p:nvSpPr>
        <p:spPr>
          <a:xfrm>
            <a:off x="6930972" y="2550756"/>
            <a:ext cx="4923120" cy="5170644"/>
          </a:xfrm>
          <a:prstGeom prst="rect">
            <a:avLst/>
          </a:prstGeom>
          <a:noFill/>
        </p:spPr>
        <p:txBody>
          <a:bodyPr wrap="square" numCol="1" rtlCol="0">
            <a:spAutoFit/>
          </a:bodyPr>
          <a:lstStyle/>
          <a:p>
            <a:pPr>
              <a:spcBef>
                <a:spcPts val="600"/>
              </a:spcBef>
              <a:tabLst>
                <a:tab pos="4625975" algn="r"/>
              </a:tabLst>
            </a:pPr>
            <a:r>
              <a:rPr lang="en-US" baseline="30000" dirty="0"/>
              <a:t>Free Flowing / Spontaneous Prayer	25</a:t>
            </a:r>
          </a:p>
          <a:p>
            <a:pPr>
              <a:spcBef>
                <a:spcPts val="600"/>
              </a:spcBef>
              <a:tabLst>
                <a:tab pos="4625975" algn="r"/>
              </a:tabLst>
            </a:pPr>
            <a:r>
              <a:rPr lang="en-US" baseline="30000" dirty="0"/>
              <a:t>How to Prepare a Prayer	27</a:t>
            </a:r>
          </a:p>
          <a:p>
            <a:pPr>
              <a:spcBef>
                <a:spcPts val="600"/>
              </a:spcBef>
              <a:tabLst>
                <a:tab pos="4625975" algn="r"/>
              </a:tabLst>
            </a:pPr>
            <a:r>
              <a:rPr lang="en-US" baseline="30000" dirty="0"/>
              <a:t>The League Prayer	28</a:t>
            </a:r>
          </a:p>
          <a:p>
            <a:pPr>
              <a:spcBef>
                <a:spcPts val="600"/>
              </a:spcBef>
              <a:tabLst>
                <a:tab pos="4625975" algn="r"/>
              </a:tabLst>
            </a:pPr>
            <a:r>
              <a:rPr lang="tr-TR" baseline="30000" dirty="0" err="1"/>
              <a:t>Prayer</a:t>
            </a:r>
            <a:r>
              <a:rPr lang="tr-TR" baseline="30000" dirty="0"/>
              <a:t> </a:t>
            </a:r>
            <a:r>
              <a:rPr lang="tr-TR" baseline="30000" dirty="0" err="1"/>
              <a:t>Exemplars</a:t>
            </a:r>
            <a:r>
              <a:rPr lang="tr-TR" baseline="30000" dirty="0"/>
              <a:t>	29</a:t>
            </a:r>
          </a:p>
          <a:p>
            <a:pPr>
              <a:spcBef>
                <a:spcPts val="600"/>
              </a:spcBef>
              <a:tabLst>
                <a:tab pos="4625975" algn="r"/>
              </a:tabLst>
            </a:pPr>
            <a:r>
              <a:rPr lang="cs-CZ" baseline="30000" dirty="0" err="1"/>
              <a:t>Activity</a:t>
            </a:r>
            <a:r>
              <a:rPr lang="cs-CZ" baseline="30000" dirty="0"/>
              <a:t> </a:t>
            </a:r>
            <a:r>
              <a:rPr lang="cs-CZ" baseline="30000" dirty="0" err="1"/>
              <a:t>Time</a:t>
            </a:r>
            <a:r>
              <a:rPr lang="cs-CZ" baseline="30000" dirty="0"/>
              <a:t>	30</a:t>
            </a:r>
          </a:p>
          <a:p>
            <a:pPr>
              <a:spcBef>
                <a:spcPts val="600"/>
              </a:spcBef>
              <a:tabLst>
                <a:tab pos="4625975" algn="r"/>
              </a:tabLst>
            </a:pPr>
            <a:r>
              <a:rPr lang="tr-TR" baseline="30000" dirty="0" err="1"/>
              <a:t>Prayer</a:t>
            </a:r>
            <a:r>
              <a:rPr lang="tr-TR" baseline="30000" dirty="0"/>
              <a:t>	31</a:t>
            </a:r>
          </a:p>
          <a:p>
            <a:pPr>
              <a:spcBef>
                <a:spcPts val="600"/>
              </a:spcBef>
              <a:tabLst>
                <a:tab pos="4625975" algn="r"/>
              </a:tabLst>
            </a:pPr>
            <a:r>
              <a:rPr lang="en-US" baseline="30000" dirty="0"/>
              <a:t>Writing Your Prayer Service	32</a:t>
            </a:r>
          </a:p>
          <a:p>
            <a:pPr>
              <a:spcBef>
                <a:spcPts val="600"/>
              </a:spcBef>
              <a:tabLst>
                <a:tab pos="4625975" algn="r"/>
              </a:tabLst>
            </a:pPr>
            <a:r>
              <a:rPr lang="en-US" baseline="30000" dirty="0"/>
              <a:t>Peace Prayer Service	33</a:t>
            </a:r>
          </a:p>
          <a:p>
            <a:pPr>
              <a:spcBef>
                <a:spcPts val="600"/>
              </a:spcBef>
              <a:tabLst>
                <a:tab pos="4625975" algn="r"/>
              </a:tabLst>
            </a:pPr>
            <a:r>
              <a:rPr lang="en-US" baseline="30000" dirty="0"/>
              <a:t>Gathering Song Exemplars	34</a:t>
            </a:r>
          </a:p>
          <a:p>
            <a:pPr>
              <a:spcBef>
                <a:spcPts val="600"/>
              </a:spcBef>
              <a:tabLst>
                <a:tab pos="4625975" algn="r"/>
              </a:tabLst>
            </a:pPr>
            <a:r>
              <a:rPr lang="tr-TR" baseline="30000" dirty="0" err="1"/>
              <a:t>Opening</a:t>
            </a:r>
            <a:r>
              <a:rPr lang="tr-TR" baseline="30000" dirty="0"/>
              <a:t> </a:t>
            </a:r>
            <a:r>
              <a:rPr lang="tr-TR" baseline="30000" dirty="0" err="1"/>
              <a:t>Prayer</a:t>
            </a:r>
            <a:r>
              <a:rPr lang="tr-TR" baseline="30000" dirty="0"/>
              <a:t>	35</a:t>
            </a:r>
          </a:p>
          <a:p>
            <a:pPr>
              <a:spcBef>
                <a:spcPts val="600"/>
              </a:spcBef>
              <a:tabLst>
                <a:tab pos="4625975" algn="r"/>
              </a:tabLst>
            </a:pPr>
            <a:r>
              <a:rPr lang="en-US" baseline="30000" dirty="0"/>
              <a:t>Scripture Reading	36</a:t>
            </a:r>
          </a:p>
          <a:p>
            <a:pPr>
              <a:spcBef>
                <a:spcPts val="600"/>
              </a:spcBef>
              <a:tabLst>
                <a:tab pos="4625975" algn="r"/>
              </a:tabLst>
            </a:pPr>
            <a:r>
              <a:rPr lang="en-US" baseline="30000" dirty="0"/>
              <a:t>Read quietly and reflect	37</a:t>
            </a:r>
          </a:p>
          <a:p>
            <a:pPr>
              <a:spcBef>
                <a:spcPts val="600"/>
              </a:spcBef>
              <a:tabLst>
                <a:tab pos="4625975" algn="r"/>
              </a:tabLst>
            </a:pPr>
            <a:r>
              <a:rPr lang="en-US" baseline="30000" dirty="0"/>
              <a:t>Petitions	40</a:t>
            </a:r>
          </a:p>
          <a:p>
            <a:pPr>
              <a:spcBef>
                <a:spcPts val="600"/>
              </a:spcBef>
              <a:tabLst>
                <a:tab pos="4625975" algn="r"/>
              </a:tabLst>
            </a:pPr>
            <a:r>
              <a:rPr lang="en-US" baseline="30000" dirty="0"/>
              <a:t>Closing Prayer	41</a:t>
            </a:r>
          </a:p>
          <a:p>
            <a:pPr>
              <a:spcBef>
                <a:spcPts val="600"/>
              </a:spcBef>
              <a:tabLst>
                <a:tab pos="4625975" algn="r"/>
              </a:tabLst>
            </a:pPr>
            <a:r>
              <a:rPr lang="en-US" baseline="30000" dirty="0"/>
              <a:t>URLS for images	42</a:t>
            </a:r>
            <a:endParaRPr lang="en-US" dirty="0"/>
          </a:p>
        </p:txBody>
      </p:sp>
    </p:spTree>
    <p:extLst>
      <p:ext uri="{BB962C8B-B14F-4D97-AF65-F5344CB8AC3E}">
        <p14:creationId xmlns:p14="http://schemas.microsoft.com/office/powerpoint/2010/main" val="4221231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Activity Time</a:t>
            </a:r>
          </a:p>
        </p:txBody>
      </p:sp>
      <p:pic>
        <p:nvPicPr>
          <p:cNvPr id="3" name="Google Shape;327;p27"/>
          <p:cNvPicPr preferRelativeResize="0"/>
          <p:nvPr/>
        </p:nvPicPr>
        <p:blipFill rotWithShape="1">
          <a:blip r:embed="rId3">
            <a:alphaModFix/>
          </a:blip>
          <a:srcRect/>
          <a:stretch/>
        </p:blipFill>
        <p:spPr>
          <a:xfrm>
            <a:off x="7557675" y="2481652"/>
            <a:ext cx="4525070" cy="2903939"/>
          </a:xfrm>
          <a:prstGeom prst="rect">
            <a:avLst/>
          </a:prstGeom>
          <a:noFill/>
          <a:ln>
            <a:noFill/>
          </a:ln>
        </p:spPr>
      </p:pic>
      <p:pic>
        <p:nvPicPr>
          <p:cNvPr id="4" name="Google Shape;328;p27"/>
          <p:cNvPicPr preferRelativeResize="0"/>
          <p:nvPr/>
        </p:nvPicPr>
        <p:blipFill rotWithShape="1">
          <a:blip r:embed="rId4">
            <a:alphaModFix/>
          </a:blip>
          <a:srcRect/>
          <a:stretch/>
        </p:blipFill>
        <p:spPr>
          <a:xfrm>
            <a:off x="4083900" y="5652055"/>
            <a:ext cx="4837000" cy="3129153"/>
          </a:xfrm>
          <a:prstGeom prst="rect">
            <a:avLst/>
          </a:prstGeom>
          <a:noFill/>
          <a:ln>
            <a:noFill/>
          </a:ln>
        </p:spPr>
      </p:pic>
      <p:pic>
        <p:nvPicPr>
          <p:cNvPr id="5" name="Google Shape;329;p27"/>
          <p:cNvPicPr preferRelativeResize="0"/>
          <p:nvPr/>
        </p:nvPicPr>
        <p:blipFill rotWithShape="1">
          <a:blip r:embed="rId5">
            <a:alphaModFix/>
          </a:blip>
          <a:srcRect/>
          <a:stretch/>
        </p:blipFill>
        <p:spPr>
          <a:xfrm>
            <a:off x="979036" y="2249613"/>
            <a:ext cx="4608938" cy="3135978"/>
          </a:xfrm>
          <a:prstGeom prst="rect">
            <a:avLst/>
          </a:prstGeom>
          <a:noFill/>
          <a:ln>
            <a:noFill/>
          </a:ln>
        </p:spPr>
      </p:pic>
    </p:spTree>
    <p:extLst>
      <p:ext uri="{BB962C8B-B14F-4D97-AF65-F5344CB8AC3E}">
        <p14:creationId xmlns:p14="http://schemas.microsoft.com/office/powerpoint/2010/main" val="2936209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6 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566" y="492677"/>
            <a:ext cx="5187999" cy="8263238"/>
          </a:xfrm>
          <a:prstGeom prst="rect">
            <a:avLst/>
          </a:prstGeom>
        </p:spPr>
      </p:pic>
      <p:pic>
        <p:nvPicPr>
          <p:cNvPr id="3" name="Picture 2" descr="56 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646" y="2676361"/>
            <a:ext cx="6141567" cy="4248977"/>
          </a:xfrm>
          <a:prstGeom prst="rect">
            <a:avLst/>
          </a:prstGeom>
        </p:spPr>
      </p:pic>
      <p:sp>
        <p:nvSpPr>
          <p:cNvPr id="5" name="TextBox 4"/>
          <p:cNvSpPr txBox="1"/>
          <p:nvPr/>
        </p:nvSpPr>
        <p:spPr>
          <a:xfrm>
            <a:off x="1256012" y="1296941"/>
            <a:ext cx="3935504" cy="707886"/>
          </a:xfrm>
          <a:prstGeom prst="rect">
            <a:avLst/>
          </a:prstGeom>
          <a:noFill/>
        </p:spPr>
        <p:txBody>
          <a:bodyPr wrap="square" rtlCol="0">
            <a:spAutoFit/>
          </a:bodyPr>
          <a:lstStyle/>
          <a:p>
            <a:r>
              <a:rPr lang="en-US" sz="4000" b="1" dirty="0">
                <a:solidFill>
                  <a:srgbClr val="0080C0"/>
                </a:solidFill>
                <a:latin typeface="Calibri"/>
                <a:cs typeface="Calibri"/>
              </a:rPr>
              <a:t>Prayer</a:t>
            </a:r>
          </a:p>
        </p:txBody>
      </p:sp>
      <p:sp>
        <p:nvSpPr>
          <p:cNvPr id="6" name="Rectangle 5"/>
          <p:cNvSpPr/>
          <p:nvPr/>
        </p:nvSpPr>
        <p:spPr>
          <a:xfrm>
            <a:off x="1297879" y="2191292"/>
            <a:ext cx="4535600" cy="6294032"/>
          </a:xfrm>
          <a:prstGeom prst="rect">
            <a:avLst/>
          </a:prstGeom>
        </p:spPr>
        <p:txBody>
          <a:bodyPr wrap="square">
            <a:spAutoFit/>
          </a:bodyPr>
          <a:lstStyle/>
          <a:p>
            <a:pPr>
              <a:spcBef>
                <a:spcPts val="650"/>
              </a:spcBef>
            </a:pPr>
            <a:r>
              <a:rPr lang="en-US" b="1" dirty="0"/>
              <a:t>Prayer is so simple. </a:t>
            </a:r>
          </a:p>
          <a:p>
            <a:pPr>
              <a:spcBef>
                <a:spcPts val="650"/>
              </a:spcBef>
            </a:pPr>
            <a:r>
              <a:rPr lang="nl-NL" b="1" dirty="0"/>
              <a:t>It is </a:t>
            </a:r>
            <a:r>
              <a:rPr lang="nl-NL" b="1" dirty="0" err="1"/>
              <a:t>like</a:t>
            </a:r>
            <a:r>
              <a:rPr lang="nl-NL" b="1" dirty="0"/>
              <a:t> </a:t>
            </a:r>
            <a:r>
              <a:rPr lang="nl-NL" b="1" dirty="0" err="1"/>
              <a:t>quietly</a:t>
            </a:r>
            <a:r>
              <a:rPr lang="nl-NL" b="1" dirty="0"/>
              <a:t> opening a door </a:t>
            </a:r>
          </a:p>
          <a:p>
            <a:pPr>
              <a:spcBef>
                <a:spcPts val="650"/>
              </a:spcBef>
            </a:pPr>
            <a:r>
              <a:rPr lang="en-US" b="1" dirty="0"/>
              <a:t>And slipping into </a:t>
            </a:r>
          </a:p>
          <a:p>
            <a:pPr>
              <a:spcBef>
                <a:spcPts val="650"/>
              </a:spcBef>
            </a:pPr>
            <a:r>
              <a:rPr lang="en-US" b="1" dirty="0"/>
              <a:t>The very presence of God. </a:t>
            </a:r>
          </a:p>
          <a:p>
            <a:pPr>
              <a:spcBef>
                <a:spcPts val="650"/>
              </a:spcBef>
            </a:pPr>
            <a:r>
              <a:rPr lang="en-US" b="1" dirty="0"/>
              <a:t>There, in the stillness, </a:t>
            </a:r>
          </a:p>
          <a:p>
            <a:pPr>
              <a:spcBef>
                <a:spcPts val="650"/>
              </a:spcBef>
            </a:pPr>
            <a:r>
              <a:rPr lang="en-US" b="1" dirty="0"/>
              <a:t>To listen for His voice, </a:t>
            </a:r>
          </a:p>
          <a:p>
            <a:pPr>
              <a:spcBef>
                <a:spcPts val="650"/>
              </a:spcBef>
            </a:pPr>
            <a:r>
              <a:rPr lang="en-US" b="1" dirty="0"/>
              <a:t>Perhaps in petition </a:t>
            </a:r>
          </a:p>
          <a:p>
            <a:pPr>
              <a:spcBef>
                <a:spcPts val="650"/>
              </a:spcBef>
            </a:pPr>
            <a:r>
              <a:rPr lang="en-US" b="1" dirty="0"/>
              <a:t>Or only to listen, </a:t>
            </a:r>
          </a:p>
          <a:p>
            <a:pPr>
              <a:spcBef>
                <a:spcPts val="650"/>
              </a:spcBef>
            </a:pPr>
            <a:r>
              <a:rPr lang="en-US" b="1" dirty="0"/>
              <a:t>It matters not. </a:t>
            </a:r>
          </a:p>
          <a:p>
            <a:pPr>
              <a:spcBef>
                <a:spcPts val="650"/>
              </a:spcBef>
            </a:pPr>
            <a:r>
              <a:rPr lang="en-US" b="1" dirty="0"/>
              <a:t>Just to be there, </a:t>
            </a:r>
          </a:p>
          <a:p>
            <a:pPr>
              <a:spcBef>
                <a:spcPts val="650"/>
              </a:spcBef>
            </a:pPr>
            <a:r>
              <a:rPr lang="en-US" b="1" dirty="0"/>
              <a:t>In His presence, </a:t>
            </a:r>
          </a:p>
          <a:p>
            <a:pPr>
              <a:spcBef>
                <a:spcPts val="650"/>
              </a:spcBef>
            </a:pPr>
            <a:r>
              <a:rPr lang="tr-TR" b="1" dirty="0"/>
              <a:t>Is </a:t>
            </a:r>
            <a:r>
              <a:rPr lang="tr-TR" b="1" dirty="0" err="1"/>
              <a:t>prayer</a:t>
            </a:r>
            <a:r>
              <a:rPr lang="tr-TR" b="1" dirty="0"/>
              <a:t>. </a:t>
            </a:r>
          </a:p>
          <a:p>
            <a:pPr>
              <a:spcBef>
                <a:spcPts val="650"/>
              </a:spcBef>
            </a:pPr>
            <a:r>
              <a:rPr lang="pl-PL" b="1" dirty="0"/>
              <a:t>~ </a:t>
            </a:r>
            <a:r>
              <a:rPr lang="pl-PL" b="1" dirty="0" err="1"/>
              <a:t>Anonymous</a:t>
            </a:r>
            <a:endParaRPr lang="en-US" dirty="0"/>
          </a:p>
        </p:txBody>
      </p:sp>
    </p:spTree>
    <p:extLst>
      <p:ext uri="{BB962C8B-B14F-4D97-AF65-F5344CB8AC3E}">
        <p14:creationId xmlns:p14="http://schemas.microsoft.com/office/powerpoint/2010/main" val="1100142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1930" y="2537429"/>
            <a:ext cx="9336356" cy="5849943"/>
          </a:xfrm>
          <a:prstGeom prst="rect">
            <a:avLst/>
          </a:prstGeom>
        </p:spPr>
      </p:pic>
      <p:sp>
        <p:nvSpPr>
          <p:cNvPr id="3" name="TextBox 2"/>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Writing Your Prayer Service</a:t>
            </a:r>
          </a:p>
        </p:txBody>
      </p:sp>
      <p:sp>
        <p:nvSpPr>
          <p:cNvPr id="4" name="Rectangle 3"/>
          <p:cNvSpPr/>
          <p:nvPr/>
        </p:nvSpPr>
        <p:spPr>
          <a:xfrm>
            <a:off x="2316168" y="2960492"/>
            <a:ext cx="8680914" cy="4893648"/>
          </a:xfrm>
          <a:prstGeom prst="rect">
            <a:avLst/>
          </a:prstGeom>
        </p:spPr>
        <p:txBody>
          <a:bodyPr wrap="square">
            <a:spAutoFit/>
          </a:bodyPr>
          <a:lstStyle/>
          <a:p>
            <a:pPr marL="279400" indent="-279400">
              <a:spcBef>
                <a:spcPts val="1800"/>
              </a:spcBef>
            </a:pPr>
            <a:r>
              <a:rPr lang="en-US" b="1" dirty="0">
                <a:solidFill>
                  <a:schemeClr val="bg1"/>
                </a:solidFill>
                <a:latin typeface="Calibri"/>
                <a:cs typeface="Calibri"/>
              </a:rPr>
              <a:t>•	</a:t>
            </a:r>
            <a:r>
              <a:rPr lang="en-US" sz="2800" b="1" dirty="0">
                <a:solidFill>
                  <a:schemeClr val="bg1"/>
                </a:solidFill>
                <a:latin typeface="Calibri"/>
                <a:cs typeface="Calibri"/>
              </a:rPr>
              <a:t>Theme: </a:t>
            </a:r>
            <a:r>
              <a:rPr lang="en-US" sz="2800" i="1" dirty="0">
                <a:solidFill>
                  <a:schemeClr val="bg1"/>
                </a:solidFill>
                <a:latin typeface="Calibri"/>
                <a:cs typeface="Calibri"/>
              </a:rPr>
              <a:t>Peace</a:t>
            </a:r>
          </a:p>
          <a:p>
            <a:pPr marL="279400" indent="-279400">
              <a:spcBef>
                <a:spcPts val="1800"/>
              </a:spcBef>
            </a:pPr>
            <a:r>
              <a:rPr lang="en-US" sz="2800" b="1" dirty="0">
                <a:solidFill>
                  <a:schemeClr val="bg1"/>
                </a:solidFill>
                <a:latin typeface="Calibri"/>
                <a:cs typeface="Calibri"/>
              </a:rPr>
              <a:t>•	Time of Year: </a:t>
            </a:r>
            <a:r>
              <a:rPr lang="en-US" sz="2800" dirty="0">
                <a:solidFill>
                  <a:schemeClr val="bg1"/>
                </a:solidFill>
                <a:latin typeface="Calibri"/>
                <a:cs typeface="Calibri"/>
              </a:rPr>
              <a:t>late October/early November (before Remembrance Day)</a:t>
            </a:r>
          </a:p>
          <a:p>
            <a:pPr marL="279400" indent="-279400">
              <a:spcBef>
                <a:spcPts val="1800"/>
              </a:spcBef>
            </a:pPr>
            <a:r>
              <a:rPr lang="en-US" sz="2800" b="1" dirty="0">
                <a:solidFill>
                  <a:schemeClr val="bg1"/>
                </a:solidFill>
                <a:latin typeface="Calibri"/>
                <a:cs typeface="Calibri"/>
              </a:rPr>
              <a:t>•	Target Audience: </a:t>
            </a:r>
            <a:r>
              <a:rPr lang="en-US" sz="2800" dirty="0">
                <a:solidFill>
                  <a:schemeClr val="bg1"/>
                </a:solidFill>
                <a:latin typeface="Calibri"/>
                <a:cs typeface="Calibri"/>
              </a:rPr>
              <a:t>whole church or general </a:t>
            </a:r>
            <a:br>
              <a:rPr lang="en-US" sz="2800" dirty="0">
                <a:solidFill>
                  <a:schemeClr val="bg1"/>
                </a:solidFill>
                <a:latin typeface="Calibri"/>
                <a:cs typeface="Calibri"/>
              </a:rPr>
            </a:br>
            <a:r>
              <a:rPr lang="en-US" sz="2800" b="1" dirty="0">
                <a:solidFill>
                  <a:schemeClr val="bg1"/>
                </a:solidFill>
                <a:latin typeface="Calibri"/>
                <a:cs typeface="Calibri"/>
              </a:rPr>
              <a:t>CWL meeting</a:t>
            </a:r>
          </a:p>
          <a:p>
            <a:pPr marL="279400" indent="-279400">
              <a:spcBef>
                <a:spcPts val="1800"/>
              </a:spcBef>
            </a:pPr>
            <a:r>
              <a:rPr lang="en-US" sz="2800" b="1" dirty="0">
                <a:solidFill>
                  <a:schemeClr val="bg1"/>
                </a:solidFill>
                <a:latin typeface="Calibri"/>
                <a:cs typeface="Calibri"/>
              </a:rPr>
              <a:t>•	Focus Table: </a:t>
            </a:r>
            <a:r>
              <a:rPr lang="en-US" sz="2800" dirty="0">
                <a:solidFill>
                  <a:schemeClr val="bg1"/>
                </a:solidFill>
                <a:latin typeface="Calibri"/>
                <a:cs typeface="Calibri"/>
              </a:rPr>
              <a:t>cross, candles, bible, Canadian flag, poppies, other symbols of peace</a:t>
            </a:r>
          </a:p>
          <a:p>
            <a:pPr marL="279400" indent="-279400">
              <a:spcBef>
                <a:spcPts val="1800"/>
              </a:spcBef>
            </a:pPr>
            <a:r>
              <a:rPr lang="en-US" sz="2800" b="1" dirty="0">
                <a:solidFill>
                  <a:schemeClr val="bg1"/>
                </a:solidFill>
                <a:latin typeface="Calibri"/>
                <a:cs typeface="Calibri"/>
              </a:rPr>
              <a:t>•	Pray/Reflect/Act: </a:t>
            </a:r>
            <a:r>
              <a:rPr lang="en-US" sz="2800" dirty="0">
                <a:solidFill>
                  <a:schemeClr val="bg1"/>
                </a:solidFill>
                <a:latin typeface="Calibri"/>
                <a:cs typeface="Calibri"/>
              </a:rPr>
              <a:t>Ask people to bring a pen and small notebook or have slips of paper available for attendees.</a:t>
            </a:r>
          </a:p>
        </p:txBody>
      </p:sp>
    </p:spTree>
    <p:extLst>
      <p:ext uri="{BB962C8B-B14F-4D97-AF65-F5344CB8AC3E}">
        <p14:creationId xmlns:p14="http://schemas.microsoft.com/office/powerpoint/2010/main" val="669610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9564" y="2524788"/>
            <a:ext cx="10339702" cy="5402047"/>
          </a:xfrm>
          <a:prstGeom prst="rect">
            <a:avLst/>
          </a:prstGeom>
        </p:spPr>
      </p:pic>
      <p:sp>
        <p:nvSpPr>
          <p:cNvPr id="3" name="TextBox 2"/>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Peace Prayer Service</a:t>
            </a:r>
          </a:p>
        </p:txBody>
      </p:sp>
      <p:sp>
        <p:nvSpPr>
          <p:cNvPr id="4" name="Rectangle 3"/>
          <p:cNvSpPr/>
          <p:nvPr/>
        </p:nvSpPr>
        <p:spPr>
          <a:xfrm>
            <a:off x="1925410" y="3003886"/>
            <a:ext cx="8862337" cy="4462760"/>
          </a:xfrm>
          <a:prstGeom prst="rect">
            <a:avLst/>
          </a:prstGeom>
        </p:spPr>
        <p:txBody>
          <a:bodyPr wrap="square">
            <a:spAutoFit/>
          </a:bodyPr>
          <a:lstStyle/>
          <a:p>
            <a:pPr>
              <a:spcBef>
                <a:spcPts val="3000"/>
              </a:spcBef>
            </a:pPr>
            <a:r>
              <a:rPr lang="en-US" b="1" dirty="0">
                <a:solidFill>
                  <a:schemeClr val="bg1"/>
                </a:solidFill>
              </a:rPr>
              <a:t>Introduction:</a:t>
            </a:r>
            <a:endParaRPr lang="en-US" dirty="0">
              <a:solidFill>
                <a:schemeClr val="bg1"/>
              </a:solidFill>
            </a:endParaRPr>
          </a:p>
          <a:p>
            <a:pPr marL="279400" indent="-279400">
              <a:spcBef>
                <a:spcPts val="3000"/>
              </a:spcBef>
            </a:pPr>
            <a:r>
              <a:rPr lang="en-US" dirty="0">
                <a:solidFill>
                  <a:schemeClr val="bg1"/>
                </a:solidFill>
              </a:rPr>
              <a:t>•	Every November 11t</a:t>
            </a:r>
            <a:r>
              <a:rPr lang="en-US" baseline="30000" dirty="0">
                <a:solidFill>
                  <a:schemeClr val="bg1"/>
                </a:solidFill>
              </a:rPr>
              <a:t>h</a:t>
            </a:r>
            <a:r>
              <a:rPr lang="en-US" dirty="0">
                <a:solidFill>
                  <a:schemeClr val="bg1"/>
                </a:solidFill>
              </a:rPr>
              <a:t>, people pause for a moment to remember a part of history. They stop to think about all those people who gave up their lives for peace. This year, each one of us will celebrate this memory by praying together for peace. </a:t>
            </a:r>
          </a:p>
          <a:p>
            <a:pPr marL="279400" indent="-279400">
              <a:spcBef>
                <a:spcPts val="3000"/>
              </a:spcBef>
            </a:pPr>
            <a:r>
              <a:rPr lang="en-US" dirty="0">
                <a:solidFill>
                  <a:schemeClr val="bg1"/>
                </a:solidFill>
              </a:rPr>
              <a:t> •	To make it real, we must help to nurture peace, understanding and love so that it will grow within each of us gathered here. Peace is in our hands. We must share it each and every day in our homes, parish and community. </a:t>
            </a:r>
          </a:p>
        </p:txBody>
      </p:sp>
    </p:spTree>
    <p:extLst>
      <p:ext uri="{BB962C8B-B14F-4D97-AF65-F5344CB8AC3E}">
        <p14:creationId xmlns:p14="http://schemas.microsoft.com/office/powerpoint/2010/main" val="1111182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67683" y="2908015"/>
            <a:ext cx="10532167" cy="5097247"/>
          </a:xfrm>
          <a:prstGeom prst="rect">
            <a:avLst/>
          </a:prstGeom>
        </p:spPr>
      </p:pic>
      <p:sp>
        <p:nvSpPr>
          <p:cNvPr id="4" name="TextBox 3"/>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Gathering Song Exemplars</a:t>
            </a:r>
          </a:p>
        </p:txBody>
      </p:sp>
      <p:sp>
        <p:nvSpPr>
          <p:cNvPr id="6" name="Rectangle 5"/>
          <p:cNvSpPr/>
          <p:nvPr/>
        </p:nvSpPr>
        <p:spPr>
          <a:xfrm>
            <a:off x="3251200" y="3096665"/>
            <a:ext cx="6499225" cy="1107996"/>
          </a:xfrm>
          <a:prstGeom prst="rect">
            <a:avLst/>
          </a:prstGeom>
        </p:spPr>
        <p:txBody>
          <a:bodyPr>
            <a:spAutoFit/>
          </a:bodyPr>
          <a:lstStyle/>
          <a:p>
            <a:pPr lvl="0" algn="ctr">
              <a:buClr>
                <a:schemeClr val="dk1"/>
              </a:buClr>
              <a:buSzPts val="4600"/>
            </a:pPr>
            <a:r>
              <a:rPr lang="da-DK" sz="3600" b="1" dirty="0">
                <a:solidFill>
                  <a:schemeClr val="bg1"/>
                </a:solidFill>
                <a:latin typeface="Calibri"/>
                <a:ea typeface="Merriweather"/>
                <a:cs typeface="Calibri"/>
                <a:sym typeface="Merriweather"/>
              </a:rPr>
              <a:t>“</a:t>
            </a:r>
            <a:r>
              <a:rPr lang="da-DK" sz="3600" b="1" dirty="0" err="1">
                <a:solidFill>
                  <a:schemeClr val="bg1"/>
                </a:solidFill>
                <a:latin typeface="Calibri"/>
                <a:ea typeface="Merriweather"/>
                <a:cs typeface="Calibri"/>
                <a:sym typeface="Merriweather"/>
              </a:rPr>
              <a:t>Prayer</a:t>
            </a:r>
            <a:r>
              <a:rPr lang="da-DK" sz="3600" b="1" dirty="0">
                <a:solidFill>
                  <a:schemeClr val="bg1"/>
                </a:solidFill>
                <a:latin typeface="Calibri"/>
                <a:ea typeface="Merriweather"/>
                <a:cs typeface="Calibri"/>
                <a:sym typeface="Merriweather"/>
              </a:rPr>
              <a:t> for Peace”</a:t>
            </a:r>
            <a:br>
              <a:rPr lang="da-DK" sz="3600" b="1" dirty="0">
                <a:solidFill>
                  <a:schemeClr val="bg1"/>
                </a:solidFill>
                <a:latin typeface="Calibri"/>
                <a:ea typeface="Merriweather"/>
                <a:cs typeface="Calibri"/>
                <a:sym typeface="Merriweather"/>
              </a:rPr>
            </a:br>
            <a:r>
              <a:rPr lang="da-DK" sz="3000" dirty="0">
                <a:solidFill>
                  <a:schemeClr val="bg1"/>
                </a:solidFill>
                <a:latin typeface="Calibri"/>
                <a:ea typeface="Merriweather"/>
                <a:cs typeface="Calibri"/>
                <a:sym typeface="Merriweather"/>
              </a:rPr>
              <a:t>(David Haas)</a:t>
            </a:r>
          </a:p>
        </p:txBody>
      </p:sp>
      <p:sp>
        <p:nvSpPr>
          <p:cNvPr id="7" name="TextBox 6"/>
          <p:cNvSpPr txBox="1"/>
          <p:nvPr/>
        </p:nvSpPr>
        <p:spPr>
          <a:xfrm>
            <a:off x="4266693" y="4880536"/>
            <a:ext cx="5068665" cy="1107996"/>
          </a:xfrm>
          <a:prstGeom prst="rect">
            <a:avLst/>
          </a:prstGeom>
          <a:noFill/>
        </p:spPr>
        <p:txBody>
          <a:bodyPr wrap="none" rtlCol="0">
            <a:spAutoFit/>
          </a:bodyPr>
          <a:lstStyle/>
          <a:p>
            <a:pPr lvl="0" algn="ctr"/>
            <a:r>
              <a:rPr lang="en-US" sz="3600" b="1" dirty="0">
                <a:solidFill>
                  <a:schemeClr val="bg1"/>
                </a:solidFill>
                <a:latin typeface="Calibri"/>
                <a:ea typeface="Merriweather"/>
                <a:cs typeface="Calibri"/>
                <a:sym typeface="Merriweather"/>
              </a:rPr>
              <a:t>“</a:t>
            </a:r>
            <a:r>
              <a:rPr lang="en-US" sz="3000" b="1" dirty="0">
                <a:solidFill>
                  <a:schemeClr val="bg1"/>
                </a:solidFill>
                <a:latin typeface="Calibri"/>
                <a:ea typeface="Merriweather"/>
                <a:cs typeface="Calibri"/>
                <a:sym typeface="Merriweather"/>
              </a:rPr>
              <a:t>Peace is Flowing Like a River” </a:t>
            </a:r>
            <a:br>
              <a:rPr lang="en-US" sz="3000" b="1" dirty="0">
                <a:solidFill>
                  <a:schemeClr val="bg1"/>
                </a:solidFill>
                <a:latin typeface="Calibri"/>
                <a:ea typeface="Merriweather"/>
                <a:cs typeface="Calibri"/>
                <a:sym typeface="Merriweather"/>
              </a:rPr>
            </a:br>
            <a:r>
              <a:rPr lang="en-US" sz="3000" dirty="0">
                <a:solidFill>
                  <a:schemeClr val="bg1"/>
                </a:solidFill>
                <a:latin typeface="Calibri"/>
                <a:ea typeface="Merriweather"/>
                <a:cs typeface="Calibri"/>
                <a:sym typeface="Merriweather"/>
              </a:rPr>
              <a:t>(Public Domain)</a:t>
            </a:r>
          </a:p>
        </p:txBody>
      </p:sp>
      <p:sp>
        <p:nvSpPr>
          <p:cNvPr id="10" name="Rectangle 9"/>
          <p:cNvSpPr/>
          <p:nvPr/>
        </p:nvSpPr>
        <p:spPr>
          <a:xfrm>
            <a:off x="2302213" y="6657113"/>
            <a:ext cx="8359932" cy="1107996"/>
          </a:xfrm>
          <a:prstGeom prst="rect">
            <a:avLst/>
          </a:prstGeom>
        </p:spPr>
        <p:txBody>
          <a:bodyPr wrap="square">
            <a:spAutoFit/>
          </a:bodyPr>
          <a:lstStyle/>
          <a:p>
            <a:pPr lvl="0" algn="ctr">
              <a:buClr>
                <a:srgbClr val="000000"/>
              </a:buClr>
              <a:buSzPts val="4600"/>
            </a:pPr>
            <a:r>
              <a:rPr lang="en-US" sz="3600" b="1" dirty="0">
                <a:solidFill>
                  <a:schemeClr val="bg1"/>
                </a:solidFill>
                <a:latin typeface="Calibri"/>
                <a:ea typeface="Merriweather"/>
                <a:cs typeface="Calibri"/>
                <a:sym typeface="Merriweather"/>
              </a:rPr>
              <a:t>“Let There be Peace on Earth” </a:t>
            </a:r>
          </a:p>
          <a:p>
            <a:pPr lvl="0" algn="ctr">
              <a:buClr>
                <a:srgbClr val="000000"/>
              </a:buClr>
              <a:buSzPts val="4600"/>
            </a:pPr>
            <a:r>
              <a:rPr lang="en-US" sz="3000" dirty="0">
                <a:solidFill>
                  <a:schemeClr val="bg1"/>
                </a:solidFill>
                <a:latin typeface="Calibri"/>
                <a:ea typeface="Merriweather"/>
                <a:cs typeface="Calibri"/>
                <a:sym typeface="Merriweather"/>
              </a:rPr>
              <a:t>( Jill Jackson-Miller </a:t>
            </a:r>
            <a:r>
              <a:rPr lang="en-US" sz="3000" dirty="0">
                <a:solidFill>
                  <a:schemeClr val="bg1"/>
                </a:solidFill>
                <a:highlight>
                  <a:srgbClr val="FFFFFF"/>
                </a:highlight>
                <a:latin typeface="Calibri"/>
                <a:ea typeface="Merriweather"/>
                <a:cs typeface="Calibri"/>
                <a:sym typeface="Merriweather"/>
              </a:rPr>
              <a:t>and </a:t>
            </a:r>
            <a:r>
              <a:rPr lang="en-US" sz="3000" dirty="0" err="1">
                <a:solidFill>
                  <a:schemeClr val="bg1"/>
                </a:solidFill>
                <a:highlight>
                  <a:srgbClr val="FFFFFF"/>
                </a:highlight>
                <a:latin typeface="Calibri"/>
                <a:ea typeface="Merriweather"/>
                <a:cs typeface="Calibri"/>
                <a:sym typeface="Merriweather"/>
              </a:rPr>
              <a:t>Sy</a:t>
            </a:r>
            <a:r>
              <a:rPr lang="en-US" sz="3000" dirty="0">
                <a:solidFill>
                  <a:schemeClr val="bg1"/>
                </a:solidFill>
                <a:highlight>
                  <a:srgbClr val="FFFFFF"/>
                </a:highlight>
                <a:latin typeface="Calibri"/>
                <a:ea typeface="Merriweather"/>
                <a:cs typeface="Calibri"/>
                <a:sym typeface="Merriweather"/>
              </a:rPr>
              <a:t> Miller)</a:t>
            </a:r>
            <a:endParaRPr lang="en-US" sz="3000" dirty="0">
              <a:solidFill>
                <a:schemeClr val="bg1"/>
              </a:solidFill>
              <a:latin typeface="Calibri"/>
              <a:ea typeface="Merriweather"/>
              <a:cs typeface="Calibri"/>
              <a:sym typeface="Merriweather"/>
            </a:endParaRPr>
          </a:p>
        </p:txBody>
      </p:sp>
      <p:sp>
        <p:nvSpPr>
          <p:cNvPr id="12" name="Rectangle 11"/>
          <p:cNvSpPr/>
          <p:nvPr/>
        </p:nvSpPr>
        <p:spPr>
          <a:xfrm>
            <a:off x="4339476" y="8280266"/>
            <a:ext cx="4381653" cy="400110"/>
          </a:xfrm>
          <a:prstGeom prst="rect">
            <a:avLst/>
          </a:prstGeom>
        </p:spPr>
        <p:txBody>
          <a:bodyPr wrap="none">
            <a:spAutoFit/>
          </a:bodyPr>
          <a:lstStyle/>
          <a:p>
            <a:pPr lvl="0" algn="ctr">
              <a:buClr>
                <a:srgbClr val="000000"/>
              </a:buClr>
              <a:buSzPts val="4600"/>
            </a:pPr>
            <a:r>
              <a:rPr lang="en-US" sz="2000" dirty="0">
                <a:solidFill>
                  <a:srgbClr val="073763"/>
                </a:solidFill>
                <a:latin typeface="Calibri"/>
                <a:ea typeface="Merriweather"/>
                <a:cs typeface="Calibri"/>
                <a:sym typeface="Merriweather"/>
              </a:rPr>
              <a:t>*Ensure you have copyright permission*</a:t>
            </a:r>
          </a:p>
        </p:txBody>
      </p:sp>
    </p:spTree>
    <p:extLst>
      <p:ext uri="{BB962C8B-B14F-4D97-AF65-F5344CB8AC3E}">
        <p14:creationId xmlns:p14="http://schemas.microsoft.com/office/powerpoint/2010/main" val="3247231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6361"/>
            <a:ext cx="13003213" cy="84850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Opening Prayer</a:t>
            </a:r>
          </a:p>
        </p:txBody>
      </p:sp>
      <p:sp>
        <p:nvSpPr>
          <p:cNvPr id="5" name="TextBox 4"/>
          <p:cNvSpPr txBox="1"/>
          <p:nvPr/>
        </p:nvSpPr>
        <p:spPr>
          <a:xfrm>
            <a:off x="1590948" y="2885690"/>
            <a:ext cx="9657337" cy="4832093"/>
          </a:xfrm>
          <a:prstGeom prst="rect">
            <a:avLst/>
          </a:prstGeom>
          <a:noFill/>
        </p:spPr>
        <p:txBody>
          <a:bodyPr wrap="square" rtlCol="0">
            <a:spAutoFit/>
          </a:bodyPr>
          <a:lstStyle/>
          <a:p>
            <a:pPr lvl="0" algn="ctr">
              <a:buClr>
                <a:schemeClr val="dk1"/>
              </a:buClr>
              <a:buSzPts val="4000"/>
            </a:pPr>
            <a:r>
              <a:rPr lang="en-US" sz="2800" dirty="0">
                <a:solidFill>
                  <a:srgbClr val="073763"/>
                </a:solidFill>
                <a:latin typeface="Calibri"/>
                <a:ea typeface="Merriweather"/>
                <a:cs typeface="Calibri"/>
                <a:sym typeface="Merriweather"/>
              </a:rPr>
              <a:t>Gracious God, You sent Your Son Jesus as a gift of peace. </a:t>
            </a:r>
            <a:br>
              <a:rPr lang="en-US" sz="2800" dirty="0">
                <a:solidFill>
                  <a:srgbClr val="073763"/>
                </a:solidFill>
                <a:latin typeface="Calibri"/>
                <a:ea typeface="Merriweather"/>
                <a:cs typeface="Calibri"/>
                <a:sym typeface="Merriweather"/>
              </a:rPr>
            </a:br>
            <a:r>
              <a:rPr lang="en-US" sz="2800" dirty="0">
                <a:solidFill>
                  <a:srgbClr val="073763"/>
                </a:solidFill>
                <a:latin typeface="Calibri"/>
                <a:ea typeface="Merriweather"/>
                <a:cs typeface="Calibri"/>
                <a:sym typeface="Merriweather"/>
              </a:rPr>
              <a:t>We want to be a peaceful people.  </a:t>
            </a:r>
          </a:p>
          <a:p>
            <a:pPr lvl="0" algn="ctr">
              <a:buClr>
                <a:schemeClr val="dk1"/>
              </a:buClr>
              <a:buSzPts val="4000"/>
            </a:pPr>
            <a:endParaRPr lang="en-US" sz="2800" dirty="0">
              <a:solidFill>
                <a:srgbClr val="073763"/>
              </a:solidFill>
              <a:latin typeface="Calibri"/>
              <a:ea typeface="Merriweather"/>
              <a:cs typeface="Calibri"/>
              <a:sym typeface="Merriweather"/>
            </a:endParaRPr>
          </a:p>
          <a:p>
            <a:pPr lvl="0" algn="ctr">
              <a:buClr>
                <a:schemeClr val="dk1"/>
              </a:buClr>
              <a:buSzPts val="4000"/>
            </a:pPr>
            <a:r>
              <a:rPr lang="en-US" sz="2800" dirty="0">
                <a:solidFill>
                  <a:srgbClr val="073763"/>
                </a:solidFill>
                <a:latin typeface="Calibri"/>
                <a:ea typeface="Merriweather"/>
                <a:cs typeface="Calibri"/>
                <a:sym typeface="Merriweather"/>
              </a:rPr>
              <a:t>Strengthen our efforts to live in harmony, without violence, </a:t>
            </a:r>
            <a:br>
              <a:rPr lang="en-US" sz="2800" dirty="0">
                <a:solidFill>
                  <a:srgbClr val="073763"/>
                </a:solidFill>
                <a:latin typeface="Calibri"/>
                <a:ea typeface="Merriweather"/>
                <a:cs typeface="Calibri"/>
                <a:sym typeface="Merriweather"/>
              </a:rPr>
            </a:br>
            <a:r>
              <a:rPr lang="en-US" sz="2800" dirty="0">
                <a:solidFill>
                  <a:srgbClr val="073763"/>
                </a:solidFill>
                <a:latin typeface="Calibri"/>
                <a:ea typeface="Merriweather"/>
                <a:cs typeface="Calibri"/>
                <a:sym typeface="Merriweather"/>
              </a:rPr>
              <a:t>only loving one another.</a:t>
            </a:r>
          </a:p>
          <a:p>
            <a:pPr lvl="0" algn="ctr">
              <a:buClr>
                <a:schemeClr val="dk1"/>
              </a:buClr>
              <a:buSzPts val="4000"/>
            </a:pPr>
            <a:endParaRPr lang="en-US" sz="2800" dirty="0">
              <a:solidFill>
                <a:srgbClr val="073763"/>
              </a:solidFill>
              <a:latin typeface="Calibri"/>
              <a:ea typeface="Merriweather"/>
              <a:cs typeface="Calibri"/>
              <a:sym typeface="Merriweather"/>
            </a:endParaRPr>
          </a:p>
          <a:p>
            <a:pPr lvl="0" algn="ctr">
              <a:buClr>
                <a:schemeClr val="dk1"/>
              </a:buClr>
              <a:buSzPts val="4000"/>
            </a:pPr>
            <a:r>
              <a:rPr lang="en-US" sz="2800" dirty="0">
                <a:solidFill>
                  <a:srgbClr val="073763"/>
                </a:solidFill>
                <a:latin typeface="Calibri"/>
                <a:ea typeface="Merriweather"/>
                <a:cs typeface="Calibri"/>
                <a:sym typeface="Merriweather"/>
              </a:rPr>
              <a:t>Bless all the peacemakers of the world.</a:t>
            </a:r>
          </a:p>
          <a:p>
            <a:pPr lvl="0" algn="ctr">
              <a:buClr>
                <a:schemeClr val="dk1"/>
              </a:buClr>
              <a:buSzPts val="4000"/>
            </a:pPr>
            <a:endParaRPr lang="en-US" sz="2800" dirty="0">
              <a:solidFill>
                <a:srgbClr val="073763"/>
              </a:solidFill>
              <a:latin typeface="Calibri"/>
              <a:ea typeface="Merriweather"/>
              <a:cs typeface="Calibri"/>
              <a:sym typeface="Merriweather"/>
            </a:endParaRPr>
          </a:p>
          <a:p>
            <a:pPr lvl="0" algn="ctr">
              <a:buClr>
                <a:schemeClr val="dk1"/>
              </a:buClr>
              <a:buSzPts val="4000"/>
            </a:pPr>
            <a:r>
              <a:rPr lang="en-US" sz="2800" dirty="0">
                <a:solidFill>
                  <a:srgbClr val="073763"/>
                </a:solidFill>
                <a:latin typeface="Calibri"/>
                <a:ea typeface="Merriweather"/>
                <a:cs typeface="Calibri"/>
                <a:sym typeface="Merriweather"/>
              </a:rPr>
              <a:t>We ask all of this through Jesus our Lord, </a:t>
            </a:r>
          </a:p>
          <a:p>
            <a:pPr lvl="0" algn="ctr">
              <a:buClr>
                <a:schemeClr val="dk1"/>
              </a:buClr>
              <a:buSzPts val="4000"/>
            </a:pPr>
            <a:endParaRPr lang="en-US" sz="2800" dirty="0">
              <a:solidFill>
                <a:srgbClr val="073763"/>
              </a:solidFill>
              <a:latin typeface="Calibri"/>
              <a:ea typeface="Merriweather"/>
              <a:cs typeface="Calibri"/>
              <a:sym typeface="Merriweather"/>
            </a:endParaRPr>
          </a:p>
          <a:p>
            <a:pPr lvl="0" algn="ctr">
              <a:buClr>
                <a:schemeClr val="dk1"/>
              </a:buClr>
              <a:buSzPts val="4000"/>
            </a:pPr>
            <a:r>
              <a:rPr lang="en-US" sz="2800" dirty="0">
                <a:solidFill>
                  <a:srgbClr val="073763"/>
                </a:solidFill>
                <a:latin typeface="Calibri"/>
                <a:ea typeface="Merriweather"/>
                <a:cs typeface="Calibri"/>
                <a:sym typeface="Merriweather"/>
              </a:rPr>
              <a:t>Amen.</a:t>
            </a:r>
            <a:endParaRPr lang="en-US" sz="2800" dirty="0">
              <a:latin typeface="Calibri"/>
              <a:cs typeface="Calibri"/>
            </a:endParaRPr>
          </a:p>
        </p:txBody>
      </p:sp>
    </p:spTree>
    <p:extLst>
      <p:ext uri="{BB962C8B-B14F-4D97-AF65-F5344CB8AC3E}">
        <p14:creationId xmlns:p14="http://schemas.microsoft.com/office/powerpoint/2010/main" val="1819757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37510" y="2395149"/>
            <a:ext cx="7365703" cy="5243113"/>
          </a:xfrm>
          <a:prstGeom prst="rect">
            <a:avLst/>
          </a:prstGeom>
        </p:spPr>
      </p:pic>
      <p:sp>
        <p:nvSpPr>
          <p:cNvPr id="3" name="TextBox 2"/>
          <p:cNvSpPr txBox="1"/>
          <p:nvPr/>
        </p:nvSpPr>
        <p:spPr>
          <a:xfrm>
            <a:off x="1256011" y="1296942"/>
            <a:ext cx="4717023" cy="707886"/>
          </a:xfrm>
          <a:prstGeom prst="rect">
            <a:avLst/>
          </a:prstGeom>
          <a:noFill/>
        </p:spPr>
        <p:txBody>
          <a:bodyPr wrap="square" rtlCol="0">
            <a:spAutoFit/>
          </a:bodyPr>
          <a:lstStyle/>
          <a:p>
            <a:r>
              <a:rPr lang="en-US" sz="4000" b="1" dirty="0">
                <a:solidFill>
                  <a:srgbClr val="0080C0"/>
                </a:solidFill>
                <a:latin typeface="Calibri"/>
                <a:cs typeface="Calibri"/>
              </a:rPr>
              <a:t>Scripture Reading</a:t>
            </a:r>
          </a:p>
        </p:txBody>
      </p:sp>
      <p:sp>
        <p:nvSpPr>
          <p:cNvPr id="4" name="Rectangle 3"/>
          <p:cNvSpPr/>
          <p:nvPr/>
        </p:nvSpPr>
        <p:spPr>
          <a:xfrm>
            <a:off x="1297879" y="3419393"/>
            <a:ext cx="4535600" cy="3539431"/>
          </a:xfrm>
          <a:prstGeom prst="rect">
            <a:avLst/>
          </a:prstGeom>
        </p:spPr>
        <p:txBody>
          <a:bodyPr wrap="square">
            <a:spAutoFit/>
          </a:bodyPr>
          <a:lstStyle/>
          <a:p>
            <a:pPr lvl="0">
              <a:buClr>
                <a:schemeClr val="dk1"/>
              </a:buClr>
              <a:buSzPts val="4000"/>
            </a:pPr>
            <a:r>
              <a:rPr lang="en-US" sz="2800" dirty="0">
                <a:solidFill>
                  <a:srgbClr val="073763"/>
                </a:solidFill>
                <a:latin typeface="Calibri"/>
                <a:ea typeface="Merriweather"/>
                <a:cs typeface="Calibri"/>
                <a:sym typeface="Merriweather"/>
              </a:rPr>
              <a:t>Colossians 3:12-16 </a:t>
            </a:r>
            <a:br>
              <a:rPr lang="en-US" sz="2800" dirty="0">
                <a:solidFill>
                  <a:srgbClr val="073763"/>
                </a:solidFill>
                <a:latin typeface="Calibri"/>
                <a:ea typeface="Merriweather"/>
                <a:cs typeface="Calibri"/>
                <a:sym typeface="Merriweather"/>
              </a:rPr>
            </a:br>
            <a:r>
              <a:rPr lang="en-US" sz="2800" dirty="0">
                <a:solidFill>
                  <a:srgbClr val="073763"/>
                </a:solidFill>
                <a:latin typeface="Calibri"/>
                <a:ea typeface="Merriweather"/>
                <a:cs typeface="Calibri"/>
                <a:sym typeface="Merriweather"/>
              </a:rPr>
              <a:t>adapted)</a:t>
            </a:r>
          </a:p>
          <a:p>
            <a:pPr lvl="0">
              <a:buClr>
                <a:schemeClr val="dk1"/>
              </a:buClr>
              <a:buSzPts val="4000"/>
            </a:pPr>
            <a:r>
              <a:rPr lang="en-US" sz="2800" dirty="0">
                <a:solidFill>
                  <a:srgbClr val="073763"/>
                </a:solidFill>
                <a:latin typeface="Calibri"/>
                <a:ea typeface="Merriweather"/>
                <a:cs typeface="Calibri"/>
                <a:sym typeface="Merriweather"/>
              </a:rPr>
              <a:t>	</a:t>
            </a:r>
          </a:p>
          <a:p>
            <a:pPr lvl="0">
              <a:buClr>
                <a:schemeClr val="dk1"/>
              </a:buClr>
              <a:buSzPts val="4000"/>
            </a:pPr>
            <a:r>
              <a:rPr lang="en-US" sz="2800" dirty="0">
                <a:solidFill>
                  <a:srgbClr val="073763"/>
                </a:solidFill>
                <a:latin typeface="Calibri"/>
                <a:ea typeface="Merriweather"/>
                <a:cs typeface="Calibri"/>
                <a:sym typeface="Merriweather"/>
              </a:rPr>
              <a:t>A reading from the letter </a:t>
            </a:r>
          </a:p>
          <a:p>
            <a:pPr lvl="0">
              <a:buClr>
                <a:schemeClr val="dk1"/>
              </a:buClr>
              <a:buSzPts val="4000"/>
            </a:pPr>
            <a:r>
              <a:rPr lang="en-US" sz="2800" dirty="0">
                <a:solidFill>
                  <a:srgbClr val="073763"/>
                </a:solidFill>
                <a:latin typeface="Calibri"/>
                <a:ea typeface="Merriweather"/>
                <a:cs typeface="Calibri"/>
                <a:sym typeface="Merriweather"/>
              </a:rPr>
              <a:t>of St. Paul to the </a:t>
            </a:r>
          </a:p>
          <a:p>
            <a:pPr lvl="0">
              <a:buClr>
                <a:schemeClr val="dk1"/>
              </a:buClr>
              <a:buSzPts val="4000"/>
            </a:pPr>
            <a:r>
              <a:rPr lang="en-US" sz="2800" dirty="0">
                <a:solidFill>
                  <a:srgbClr val="073763"/>
                </a:solidFill>
                <a:latin typeface="Calibri"/>
                <a:ea typeface="Merriweather"/>
                <a:cs typeface="Calibri"/>
                <a:sym typeface="Merriweather"/>
              </a:rPr>
              <a:t>Colossians</a:t>
            </a:r>
          </a:p>
          <a:p>
            <a:pPr lvl="0">
              <a:buClr>
                <a:schemeClr val="dk1"/>
              </a:buClr>
              <a:buSzPts val="4000"/>
            </a:pPr>
            <a:endParaRPr lang="en-US" sz="2800" dirty="0">
              <a:solidFill>
                <a:srgbClr val="073763"/>
              </a:solidFill>
              <a:latin typeface="Calibri"/>
              <a:ea typeface="Merriweather"/>
              <a:cs typeface="Calibri"/>
              <a:sym typeface="Merriweather"/>
            </a:endParaRPr>
          </a:p>
          <a:p>
            <a:pPr lvl="0">
              <a:buClr>
                <a:schemeClr val="dk1"/>
              </a:buClr>
              <a:buSzPts val="4000"/>
            </a:pPr>
            <a:r>
              <a:rPr lang="en-US" sz="2800" dirty="0">
                <a:solidFill>
                  <a:srgbClr val="073763"/>
                </a:solidFill>
                <a:latin typeface="Calibri"/>
                <a:ea typeface="Merriweather"/>
                <a:cs typeface="Calibri"/>
                <a:sym typeface="Merriweather"/>
              </a:rPr>
              <a:t>The Word of the Lord</a:t>
            </a:r>
          </a:p>
        </p:txBody>
      </p:sp>
    </p:spTree>
    <p:extLst>
      <p:ext uri="{BB962C8B-B14F-4D97-AF65-F5344CB8AC3E}">
        <p14:creationId xmlns:p14="http://schemas.microsoft.com/office/powerpoint/2010/main" val="3151439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16361"/>
            <a:ext cx="13003213" cy="84850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Read Quietly and Reflect</a:t>
            </a:r>
          </a:p>
        </p:txBody>
      </p:sp>
      <p:sp>
        <p:nvSpPr>
          <p:cNvPr id="4" name="TextBox 3"/>
          <p:cNvSpPr txBox="1"/>
          <p:nvPr/>
        </p:nvSpPr>
        <p:spPr>
          <a:xfrm>
            <a:off x="1590948" y="3170305"/>
            <a:ext cx="9657337" cy="3539431"/>
          </a:xfrm>
          <a:prstGeom prst="rect">
            <a:avLst/>
          </a:prstGeom>
          <a:noFill/>
        </p:spPr>
        <p:txBody>
          <a:bodyPr wrap="square" rtlCol="0">
            <a:spAutoFit/>
          </a:bodyPr>
          <a:lstStyle/>
          <a:p>
            <a:pPr lvl="0" algn="ctr">
              <a:lnSpc>
                <a:spcPct val="150000"/>
              </a:lnSpc>
              <a:spcBef>
                <a:spcPts val="2400"/>
              </a:spcBef>
              <a:buClr>
                <a:schemeClr val="dk1"/>
              </a:buClr>
              <a:buSzPts val="4000"/>
            </a:pPr>
            <a:r>
              <a:rPr lang="en-US" sz="2800" dirty="0">
                <a:solidFill>
                  <a:srgbClr val="073763"/>
                </a:solidFill>
                <a:latin typeface="Calibri"/>
                <a:ea typeface="Merriweather"/>
                <a:cs typeface="Calibri"/>
                <a:sym typeface="Merriweather"/>
              </a:rPr>
              <a:t>Martin Luther King Jr. said:</a:t>
            </a:r>
          </a:p>
          <a:p>
            <a:pPr lvl="0" algn="ctr">
              <a:spcBef>
                <a:spcPts val="1800"/>
              </a:spcBef>
              <a:buClr>
                <a:schemeClr val="dk1"/>
              </a:buClr>
              <a:buSzPts val="4000"/>
            </a:pPr>
            <a:r>
              <a:rPr lang="en-US" sz="2800" i="1" dirty="0">
                <a:solidFill>
                  <a:srgbClr val="073763"/>
                </a:solidFill>
                <a:latin typeface="Calibri"/>
                <a:ea typeface="Merriweather"/>
                <a:cs typeface="Calibri"/>
                <a:sym typeface="Merriweather"/>
              </a:rPr>
              <a:t>	“At the center of non-violence stands the principle of love.</a:t>
            </a:r>
          </a:p>
          <a:p>
            <a:pPr lvl="0" algn="ctr">
              <a:spcBef>
                <a:spcPts val="4800"/>
              </a:spcBef>
              <a:buClr>
                <a:schemeClr val="dk1"/>
              </a:buClr>
              <a:buSzPts val="4000"/>
            </a:pPr>
            <a:r>
              <a:rPr lang="en-US" sz="2800" dirty="0">
                <a:solidFill>
                  <a:srgbClr val="073763"/>
                </a:solidFill>
                <a:latin typeface="Calibri"/>
                <a:ea typeface="Merriweather"/>
                <a:cs typeface="Calibri"/>
                <a:sym typeface="Merriweather"/>
              </a:rPr>
              <a:t>St. Teresa of Calcutta reminded the world that:</a:t>
            </a:r>
          </a:p>
          <a:p>
            <a:pPr lvl="0" algn="ctr">
              <a:spcBef>
                <a:spcPts val="1800"/>
              </a:spcBef>
              <a:buClr>
                <a:schemeClr val="dk1"/>
              </a:buClr>
              <a:buSzPts val="4000"/>
            </a:pPr>
            <a:r>
              <a:rPr lang="en-US" sz="2800" i="1" dirty="0">
                <a:solidFill>
                  <a:srgbClr val="073763"/>
                </a:solidFill>
                <a:latin typeface="Calibri"/>
                <a:ea typeface="Merriweather"/>
                <a:cs typeface="Calibri"/>
                <a:sym typeface="Merriweather"/>
              </a:rPr>
              <a:t>“If we have no peace, it is because we have forgotten that we belong to each other.”</a:t>
            </a:r>
          </a:p>
        </p:txBody>
      </p:sp>
      <p:cxnSp>
        <p:nvCxnSpPr>
          <p:cNvPr id="7" name="Straight Connector 6"/>
          <p:cNvCxnSpPr/>
          <p:nvPr/>
        </p:nvCxnSpPr>
        <p:spPr>
          <a:xfrm>
            <a:off x="1842151" y="3025245"/>
            <a:ext cx="9406134"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842151" y="6969341"/>
            <a:ext cx="9406134"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772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16361"/>
            <a:ext cx="13003213" cy="84850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1590948" y="3457873"/>
            <a:ext cx="9657337" cy="2985433"/>
          </a:xfrm>
          <a:prstGeom prst="rect">
            <a:avLst/>
          </a:prstGeom>
          <a:noFill/>
        </p:spPr>
        <p:txBody>
          <a:bodyPr wrap="square" rtlCol="0">
            <a:spAutoFit/>
          </a:bodyPr>
          <a:lstStyle/>
          <a:p>
            <a:pPr lvl="0" algn="ctr">
              <a:buClr>
                <a:schemeClr val="dk1"/>
              </a:buClr>
              <a:buSzPts val="4000"/>
            </a:pPr>
            <a:r>
              <a:rPr lang="en-US" sz="2800" dirty="0">
                <a:solidFill>
                  <a:srgbClr val="073763"/>
                </a:solidFill>
                <a:latin typeface="Calibri"/>
                <a:ea typeface="Merriweather"/>
                <a:cs typeface="Calibri"/>
                <a:sym typeface="Merriweather"/>
              </a:rPr>
              <a:t>Anne Frank, a young teenage girl, wrote: </a:t>
            </a:r>
          </a:p>
          <a:p>
            <a:pPr lvl="0" algn="ctr">
              <a:spcBef>
                <a:spcPts val="1200"/>
              </a:spcBef>
              <a:buClr>
                <a:schemeClr val="dk1"/>
              </a:buClr>
              <a:buSzPts val="4000"/>
            </a:pPr>
            <a:r>
              <a:rPr lang="en-US" sz="2800" i="1" dirty="0">
                <a:solidFill>
                  <a:srgbClr val="073763"/>
                </a:solidFill>
                <a:latin typeface="Calibri"/>
                <a:ea typeface="Merriweather"/>
                <a:cs typeface="Calibri"/>
                <a:sym typeface="Merriweather"/>
              </a:rPr>
              <a:t>    “How lovely to think that no one need wait a </a:t>
            </a:r>
          </a:p>
          <a:p>
            <a:pPr lvl="0" algn="ctr">
              <a:buClr>
                <a:schemeClr val="dk1"/>
              </a:buClr>
              <a:buSzPts val="4000"/>
            </a:pPr>
            <a:r>
              <a:rPr lang="en-US" sz="2800" i="1" dirty="0">
                <a:solidFill>
                  <a:srgbClr val="073763"/>
                </a:solidFill>
                <a:latin typeface="Calibri"/>
                <a:ea typeface="Merriweather"/>
                <a:cs typeface="Calibri"/>
                <a:sym typeface="Merriweather"/>
              </a:rPr>
              <a:t>     moment, we can start now, start slowly changing the world!”</a:t>
            </a:r>
          </a:p>
          <a:p>
            <a:pPr lvl="0" algn="ctr">
              <a:buClr>
                <a:schemeClr val="dk1"/>
              </a:buClr>
              <a:buSzPts val="4000"/>
            </a:pPr>
            <a:r>
              <a:rPr lang="en-US" sz="2800" dirty="0">
                <a:solidFill>
                  <a:srgbClr val="073763"/>
                </a:solidFill>
                <a:latin typeface="Calibri"/>
                <a:ea typeface="Merriweather"/>
                <a:cs typeface="Calibri"/>
                <a:sym typeface="Merriweather"/>
              </a:rPr>
              <a:t>     </a:t>
            </a:r>
          </a:p>
          <a:p>
            <a:pPr lvl="0" algn="ctr">
              <a:buClr>
                <a:schemeClr val="dk1"/>
              </a:buClr>
              <a:buSzPts val="4000"/>
            </a:pPr>
            <a:r>
              <a:rPr lang="en-US" sz="2800" dirty="0">
                <a:solidFill>
                  <a:srgbClr val="073763"/>
                </a:solidFill>
                <a:latin typeface="Calibri"/>
                <a:ea typeface="Merriweather"/>
                <a:cs typeface="Calibri"/>
                <a:sym typeface="Merriweather"/>
              </a:rPr>
              <a:t>     The Dalai Lama XIV delivered this message: </a:t>
            </a:r>
          </a:p>
          <a:p>
            <a:pPr lvl="0" algn="ctr">
              <a:spcBef>
                <a:spcPts val="1200"/>
              </a:spcBef>
              <a:buClr>
                <a:schemeClr val="dk1"/>
              </a:buClr>
              <a:buSzPts val="4000"/>
            </a:pPr>
            <a:r>
              <a:rPr lang="en-US" sz="2800" dirty="0">
                <a:solidFill>
                  <a:srgbClr val="073763"/>
                </a:solidFill>
                <a:latin typeface="Calibri"/>
                <a:ea typeface="Merriweather"/>
                <a:cs typeface="Calibri"/>
                <a:sym typeface="Merriweather"/>
              </a:rPr>
              <a:t>   </a:t>
            </a:r>
            <a:r>
              <a:rPr lang="en-US" sz="2800" i="1" dirty="0">
                <a:solidFill>
                  <a:srgbClr val="073763"/>
                </a:solidFill>
                <a:latin typeface="Calibri"/>
                <a:ea typeface="Merriweather"/>
                <a:cs typeface="Calibri"/>
                <a:sym typeface="Merriweather"/>
              </a:rPr>
              <a:t>  “World peace must develop from inner peace.” </a:t>
            </a:r>
          </a:p>
        </p:txBody>
      </p:sp>
      <p:cxnSp>
        <p:nvCxnSpPr>
          <p:cNvPr id="7" name="Straight Connector 6"/>
          <p:cNvCxnSpPr/>
          <p:nvPr/>
        </p:nvCxnSpPr>
        <p:spPr>
          <a:xfrm>
            <a:off x="1842151" y="3025245"/>
            <a:ext cx="9406134"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842151" y="6969341"/>
            <a:ext cx="9406134"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4729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16361"/>
            <a:ext cx="13003213" cy="84850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1590948" y="3429910"/>
            <a:ext cx="9657337" cy="3539431"/>
          </a:xfrm>
          <a:prstGeom prst="rect">
            <a:avLst/>
          </a:prstGeom>
          <a:noFill/>
        </p:spPr>
        <p:txBody>
          <a:bodyPr wrap="square" rtlCol="0">
            <a:spAutoFit/>
          </a:bodyPr>
          <a:lstStyle/>
          <a:p>
            <a:pPr lvl="0" algn="ctr">
              <a:buClr>
                <a:schemeClr val="dk1"/>
              </a:buClr>
              <a:buSzPts val="4000"/>
            </a:pPr>
            <a:r>
              <a:rPr lang="en-US" sz="2800" dirty="0">
                <a:solidFill>
                  <a:srgbClr val="073763"/>
                </a:solidFill>
                <a:latin typeface="Calibri"/>
                <a:ea typeface="Merriweather"/>
                <a:cs typeface="Calibri"/>
                <a:sym typeface="Merriweather"/>
              </a:rPr>
              <a:t>On the night before He died, Jesus said:</a:t>
            </a:r>
          </a:p>
          <a:p>
            <a:pPr lvl="0" algn="ctr"/>
            <a:r>
              <a:rPr lang="en-US" sz="2800" dirty="0">
                <a:solidFill>
                  <a:srgbClr val="073763"/>
                </a:solidFill>
                <a:latin typeface="Calibri"/>
                <a:ea typeface="Merriweather"/>
                <a:cs typeface="Calibri"/>
                <a:sym typeface="Merriweather"/>
              </a:rPr>
              <a:t>     </a:t>
            </a:r>
          </a:p>
          <a:p>
            <a:pPr lvl="0" algn="ctr"/>
            <a:r>
              <a:rPr lang="en-US" sz="2800" i="1" dirty="0">
                <a:solidFill>
                  <a:srgbClr val="073763"/>
                </a:solidFill>
                <a:latin typeface="Calibri"/>
                <a:ea typeface="Merriweather"/>
                <a:cs typeface="Calibri"/>
                <a:sym typeface="Merriweather"/>
              </a:rPr>
              <a:t>“Peace I leave with you;</a:t>
            </a:r>
          </a:p>
          <a:p>
            <a:pPr lvl="0" algn="ctr">
              <a:buClr>
                <a:schemeClr val="dk1"/>
              </a:buClr>
              <a:buSzPts val="4000"/>
            </a:pPr>
            <a:r>
              <a:rPr lang="en-US" sz="2800" i="1" dirty="0">
                <a:solidFill>
                  <a:srgbClr val="073763"/>
                </a:solidFill>
                <a:latin typeface="Calibri"/>
                <a:ea typeface="Merriweather"/>
                <a:cs typeface="Calibri"/>
                <a:sym typeface="Merriweather"/>
              </a:rPr>
              <a:t>my peace I give to you.</a:t>
            </a:r>
          </a:p>
          <a:p>
            <a:pPr lvl="0" algn="ctr">
              <a:buClr>
                <a:schemeClr val="dk1"/>
              </a:buClr>
              <a:buSzPts val="4000"/>
            </a:pPr>
            <a:r>
              <a:rPr lang="en-US" sz="2800" i="1" dirty="0">
                <a:solidFill>
                  <a:srgbClr val="073763"/>
                </a:solidFill>
                <a:latin typeface="Calibri"/>
                <a:ea typeface="Merriweather"/>
                <a:cs typeface="Calibri"/>
                <a:sym typeface="Merriweather"/>
              </a:rPr>
              <a:t>I do not give to you as the world gives. </a:t>
            </a:r>
          </a:p>
          <a:p>
            <a:pPr lvl="0" algn="ctr">
              <a:buClr>
                <a:schemeClr val="dk1"/>
              </a:buClr>
              <a:buSzPts val="4000"/>
            </a:pPr>
            <a:r>
              <a:rPr lang="en-US" sz="2800" i="1" dirty="0">
                <a:solidFill>
                  <a:srgbClr val="073763"/>
                </a:solidFill>
                <a:latin typeface="Calibri"/>
                <a:ea typeface="Merriweather"/>
                <a:cs typeface="Calibri"/>
                <a:sym typeface="Merriweather"/>
              </a:rPr>
              <a:t>Do not let your hearts be troubled,</a:t>
            </a:r>
          </a:p>
          <a:p>
            <a:pPr lvl="0" algn="ctr">
              <a:buClr>
                <a:schemeClr val="dk1"/>
              </a:buClr>
              <a:buSzPts val="4000"/>
            </a:pPr>
            <a:r>
              <a:rPr lang="en-US" sz="2800" i="1" dirty="0">
                <a:solidFill>
                  <a:srgbClr val="073763"/>
                </a:solidFill>
                <a:latin typeface="Calibri"/>
                <a:ea typeface="Merriweather"/>
                <a:cs typeface="Calibri"/>
                <a:sym typeface="Merriweather"/>
              </a:rPr>
              <a:t>and do not let them be afraid.”</a:t>
            </a:r>
          </a:p>
          <a:p>
            <a:pPr lvl="0" algn="ctr">
              <a:buClr>
                <a:schemeClr val="dk1"/>
              </a:buClr>
              <a:buSzPts val="4000"/>
            </a:pPr>
            <a:r>
              <a:rPr lang="en-US" sz="2800" dirty="0">
                <a:solidFill>
                  <a:srgbClr val="073763"/>
                </a:solidFill>
                <a:latin typeface="Calibri"/>
                <a:ea typeface="Merriweather"/>
                <a:cs typeface="Calibri"/>
                <a:sym typeface="Merriweather"/>
              </a:rPr>
              <a:t>(</a:t>
            </a:r>
            <a:r>
              <a:rPr lang="en-US" sz="2800" dirty="0" err="1">
                <a:solidFill>
                  <a:srgbClr val="073763"/>
                </a:solidFill>
                <a:latin typeface="Calibri"/>
                <a:ea typeface="Merriweather"/>
                <a:cs typeface="Calibri"/>
                <a:sym typeface="Merriweather"/>
              </a:rPr>
              <a:t>Jn</a:t>
            </a:r>
            <a:r>
              <a:rPr lang="en-US" sz="2800" dirty="0">
                <a:solidFill>
                  <a:srgbClr val="073763"/>
                </a:solidFill>
                <a:latin typeface="Calibri"/>
                <a:ea typeface="Merriweather"/>
                <a:cs typeface="Calibri"/>
                <a:sym typeface="Merriweather"/>
              </a:rPr>
              <a:t> 15:27) </a:t>
            </a:r>
          </a:p>
        </p:txBody>
      </p:sp>
      <p:cxnSp>
        <p:nvCxnSpPr>
          <p:cNvPr id="7" name="Straight Connector 6"/>
          <p:cNvCxnSpPr/>
          <p:nvPr/>
        </p:nvCxnSpPr>
        <p:spPr>
          <a:xfrm>
            <a:off x="1842151" y="3025245"/>
            <a:ext cx="9406134"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842151" y="7425981"/>
            <a:ext cx="9406134"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0871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2;p1"/>
          <p:cNvPicPr preferRelativeResize="0"/>
          <p:nvPr/>
        </p:nvPicPr>
        <p:blipFill>
          <a:blip r:embed="rId3">
            <a:alphaModFix/>
          </a:blip>
          <a:stretch>
            <a:fillRect/>
          </a:stretch>
        </p:blipFill>
        <p:spPr>
          <a:xfrm flipH="1">
            <a:off x="6141566" y="1531847"/>
            <a:ext cx="5567985" cy="6675284"/>
          </a:xfrm>
          <a:prstGeom prst="rect">
            <a:avLst/>
          </a:prstGeom>
          <a:noFill/>
          <a:ln>
            <a:noFill/>
          </a:ln>
        </p:spPr>
      </p:pic>
      <p:sp>
        <p:nvSpPr>
          <p:cNvPr id="6" name="TextBox 5"/>
          <p:cNvSpPr txBox="1"/>
          <p:nvPr/>
        </p:nvSpPr>
        <p:spPr>
          <a:xfrm>
            <a:off x="1029261" y="1310894"/>
            <a:ext cx="4720483" cy="938719"/>
          </a:xfrm>
          <a:prstGeom prst="rect">
            <a:avLst/>
          </a:prstGeom>
          <a:noFill/>
        </p:spPr>
        <p:txBody>
          <a:bodyPr wrap="square" rtlCol="0">
            <a:spAutoFit/>
          </a:bodyPr>
          <a:lstStyle/>
          <a:p>
            <a:r>
              <a:rPr lang="en-US" sz="5400" b="1" dirty="0">
                <a:solidFill>
                  <a:srgbClr val="0080C0"/>
                </a:solidFill>
                <a:latin typeface="Calibri"/>
                <a:cs typeface="Calibri"/>
              </a:rPr>
              <a:t>Planning</a:t>
            </a:r>
          </a:p>
        </p:txBody>
      </p:sp>
      <p:sp>
        <p:nvSpPr>
          <p:cNvPr id="7" name="TextBox 6"/>
          <p:cNvSpPr txBox="1"/>
          <p:nvPr/>
        </p:nvSpPr>
        <p:spPr>
          <a:xfrm>
            <a:off x="1029261" y="2712611"/>
            <a:ext cx="3888225" cy="2823850"/>
          </a:xfrm>
          <a:prstGeom prst="rect">
            <a:avLst/>
          </a:prstGeom>
          <a:noFill/>
        </p:spPr>
        <p:txBody>
          <a:bodyPr wrap="square" rtlCol="0">
            <a:spAutoFit/>
          </a:bodyPr>
          <a:lstStyle/>
          <a:p>
            <a:pPr>
              <a:lnSpc>
                <a:spcPct val="150000"/>
              </a:lnSpc>
              <a:buClr>
                <a:srgbClr val="073763"/>
              </a:buClr>
              <a:buSzPts val="3600"/>
            </a:pPr>
            <a:r>
              <a:rPr lang="en-US" sz="3000" b="1" dirty="0">
                <a:solidFill>
                  <a:srgbClr val="073763"/>
                </a:solidFill>
                <a:ea typeface="Merriweather"/>
                <a:cs typeface="Calibri"/>
                <a:sym typeface="Merriweather"/>
              </a:rPr>
              <a:t>• Opening prayer</a:t>
            </a:r>
          </a:p>
          <a:p>
            <a:pPr>
              <a:lnSpc>
                <a:spcPct val="150000"/>
              </a:lnSpc>
              <a:buClr>
                <a:srgbClr val="073763"/>
              </a:buClr>
              <a:buSzPts val="3600"/>
            </a:pPr>
            <a:r>
              <a:rPr lang="en-US" sz="3000" b="1" dirty="0">
                <a:solidFill>
                  <a:srgbClr val="073763"/>
                </a:solidFill>
                <a:ea typeface="Merriweather"/>
                <a:cs typeface="Calibri"/>
                <a:sym typeface="Merriweather"/>
              </a:rPr>
              <a:t>• Copyright </a:t>
            </a:r>
          </a:p>
          <a:p>
            <a:pPr>
              <a:lnSpc>
                <a:spcPct val="150000"/>
              </a:lnSpc>
              <a:buClr>
                <a:srgbClr val="073763"/>
              </a:buClr>
              <a:buSzPts val="3600"/>
            </a:pPr>
            <a:r>
              <a:rPr lang="en-US" sz="3000" b="1" dirty="0">
                <a:solidFill>
                  <a:srgbClr val="073763"/>
                </a:solidFill>
                <a:ea typeface="Merriweather"/>
                <a:cs typeface="Calibri"/>
                <a:sym typeface="Merriweather"/>
              </a:rPr>
              <a:t>• Types of prayer</a:t>
            </a:r>
          </a:p>
          <a:p>
            <a:pPr>
              <a:lnSpc>
                <a:spcPct val="150000"/>
              </a:lnSpc>
              <a:buClr>
                <a:srgbClr val="073763"/>
              </a:buClr>
              <a:buSzPts val="3600"/>
            </a:pPr>
            <a:r>
              <a:rPr lang="en-US" sz="3000" b="1" dirty="0">
                <a:solidFill>
                  <a:srgbClr val="073763"/>
                </a:solidFill>
                <a:ea typeface="Merriweather"/>
                <a:cs typeface="Calibri"/>
                <a:sym typeface="Merriweather"/>
              </a:rPr>
              <a:t>• Things to consider </a:t>
            </a:r>
          </a:p>
        </p:txBody>
      </p:sp>
    </p:spTree>
    <p:extLst>
      <p:ext uri="{BB962C8B-B14F-4D97-AF65-F5344CB8AC3E}">
        <p14:creationId xmlns:p14="http://schemas.microsoft.com/office/powerpoint/2010/main" val="3379058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16361"/>
            <a:ext cx="13003213" cy="84850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1842151" y="3250618"/>
            <a:ext cx="9406134" cy="4093428"/>
          </a:xfrm>
          <a:prstGeom prst="rect">
            <a:avLst/>
          </a:prstGeom>
          <a:noFill/>
        </p:spPr>
        <p:txBody>
          <a:bodyPr wrap="square" rtlCol="0">
            <a:spAutoFit/>
          </a:bodyPr>
          <a:lstStyle/>
          <a:p>
            <a:pPr lvl="0">
              <a:buClr>
                <a:schemeClr val="dk1"/>
              </a:buClr>
              <a:buSzPts val="3400"/>
            </a:pPr>
            <a:r>
              <a:rPr lang="en-US" sz="2400" dirty="0">
                <a:solidFill>
                  <a:srgbClr val="073763"/>
                </a:solidFill>
                <a:latin typeface="Calibri"/>
                <a:ea typeface="Merriweather"/>
                <a:cs typeface="Calibri"/>
                <a:sym typeface="Merriweather"/>
              </a:rPr>
              <a:t>Let us now bring our prayers before our God of Peace:</a:t>
            </a:r>
          </a:p>
          <a:p>
            <a:pPr marL="0" lvl="2">
              <a:spcBef>
                <a:spcPts val="1200"/>
              </a:spcBef>
              <a:buClr>
                <a:schemeClr val="dk1"/>
              </a:buClr>
              <a:buSzPts val="3400"/>
            </a:pPr>
            <a:r>
              <a:rPr lang="en-US" sz="2400" dirty="0">
                <a:solidFill>
                  <a:srgbClr val="073763"/>
                </a:solidFill>
                <a:latin typeface="Calibri"/>
                <a:ea typeface="Merriweather"/>
                <a:cs typeface="Calibri"/>
                <a:sym typeface="Merriweather"/>
              </a:rPr>
              <a:t>That in our homes and workplace we be instruments of peace radiating God’s love, compassion, and justice to all we pray:</a:t>
            </a:r>
          </a:p>
          <a:p>
            <a:pPr lvl="0">
              <a:buClr>
                <a:schemeClr val="dk1"/>
              </a:buClr>
              <a:buSzPts val="3400"/>
            </a:pPr>
            <a:endParaRPr lang="en-US" sz="2400" dirty="0">
              <a:solidFill>
                <a:srgbClr val="073763"/>
              </a:solidFill>
              <a:latin typeface="Calibri"/>
              <a:ea typeface="Merriweather"/>
              <a:cs typeface="Calibri"/>
              <a:sym typeface="Merriweather"/>
            </a:endParaRPr>
          </a:p>
          <a:p>
            <a:pPr lvl="0">
              <a:buClr>
                <a:schemeClr val="dk1"/>
              </a:buClr>
              <a:buSzPts val="3400"/>
            </a:pPr>
            <a:r>
              <a:rPr lang="en-US" sz="2400" b="1" dirty="0">
                <a:solidFill>
                  <a:srgbClr val="073763"/>
                </a:solidFill>
                <a:latin typeface="Calibri"/>
                <a:ea typeface="Merriweather"/>
                <a:cs typeface="Calibri"/>
                <a:sym typeface="Merriweather"/>
              </a:rPr>
              <a:t>R: God of Peace; hear the prayer of Your people.</a:t>
            </a:r>
          </a:p>
          <a:p>
            <a:pPr lvl="0">
              <a:spcBef>
                <a:spcPts val="1200"/>
              </a:spcBef>
              <a:buClr>
                <a:schemeClr val="dk1"/>
              </a:buClr>
              <a:buSzPts val="3400"/>
            </a:pPr>
            <a:r>
              <a:rPr lang="en-US" sz="2400" dirty="0">
                <a:solidFill>
                  <a:srgbClr val="073763"/>
                </a:solidFill>
                <a:latin typeface="Calibri"/>
                <a:ea typeface="Merriweather"/>
                <a:cs typeface="Calibri"/>
                <a:sym typeface="Merriweather"/>
              </a:rPr>
              <a:t>That we seek forgiveness of God and of each other for  those times when we are blind or indifferent to the needs of those around us, or to the pain of those who suffer we pray: </a:t>
            </a:r>
            <a:br>
              <a:rPr lang="en-US" sz="2400" dirty="0">
                <a:solidFill>
                  <a:srgbClr val="073763"/>
                </a:solidFill>
                <a:latin typeface="Calibri"/>
                <a:ea typeface="Merriweather"/>
                <a:cs typeface="Calibri"/>
                <a:sym typeface="Merriweather"/>
              </a:rPr>
            </a:br>
            <a:endParaRPr lang="en-US" sz="2400" dirty="0">
              <a:solidFill>
                <a:srgbClr val="073763"/>
              </a:solidFill>
              <a:latin typeface="Calibri"/>
              <a:ea typeface="Merriweather"/>
              <a:cs typeface="Calibri"/>
              <a:sym typeface="Merriweather"/>
            </a:endParaRPr>
          </a:p>
          <a:p>
            <a:pPr lvl="0">
              <a:buClr>
                <a:schemeClr val="dk1"/>
              </a:buClr>
              <a:buSzPts val="3400"/>
            </a:pPr>
            <a:r>
              <a:rPr lang="en-US" sz="2400" b="1" dirty="0">
                <a:solidFill>
                  <a:srgbClr val="073763"/>
                </a:solidFill>
                <a:latin typeface="Calibri"/>
                <a:ea typeface="Merriweather"/>
                <a:cs typeface="Calibri"/>
                <a:sym typeface="Merriweather"/>
              </a:rPr>
              <a:t>R: God of Peace; hear the prayer of Your people.</a:t>
            </a:r>
          </a:p>
        </p:txBody>
      </p:sp>
      <p:cxnSp>
        <p:nvCxnSpPr>
          <p:cNvPr id="7" name="Straight Connector 6"/>
          <p:cNvCxnSpPr/>
          <p:nvPr/>
        </p:nvCxnSpPr>
        <p:spPr>
          <a:xfrm>
            <a:off x="1842151" y="3025245"/>
            <a:ext cx="9406134"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842151" y="7528044"/>
            <a:ext cx="9406134"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Petitions</a:t>
            </a:r>
          </a:p>
        </p:txBody>
      </p:sp>
      <p:sp>
        <p:nvSpPr>
          <p:cNvPr id="8" name="Google Shape;385;p36"/>
          <p:cNvSpPr txBox="1"/>
          <p:nvPr/>
        </p:nvSpPr>
        <p:spPr>
          <a:xfrm>
            <a:off x="1842151" y="7758308"/>
            <a:ext cx="6316141" cy="1101980"/>
          </a:xfrm>
          <a:prstGeom prst="rect">
            <a:avLst/>
          </a:prstGeom>
          <a:noFill/>
          <a:ln>
            <a:noFill/>
          </a:ln>
        </p:spPr>
        <p:txBody>
          <a:bodyPr spcFirstLastPara="1" wrap="square" lIns="130025" tIns="65000" rIns="130025" bIns="65000" anchor="t" anchorCtr="0">
            <a:noAutofit/>
          </a:bodyPr>
          <a:lstStyle/>
          <a:p>
            <a:pPr marL="0" marR="0" lvl="0" indent="0" algn="l" rtl="0">
              <a:lnSpc>
                <a:spcPct val="100000"/>
              </a:lnSpc>
              <a:spcBef>
                <a:spcPts val="0"/>
              </a:spcBef>
              <a:spcAft>
                <a:spcPts val="0"/>
              </a:spcAft>
              <a:buClr>
                <a:schemeClr val="dk1"/>
              </a:buClr>
              <a:buSzPts val="4000"/>
              <a:buFont typeface="Arial"/>
              <a:buNone/>
            </a:pPr>
            <a:r>
              <a:rPr lang="en-US" sz="1900" u="none" strike="noStrike" cap="none" dirty="0">
                <a:solidFill>
                  <a:srgbClr val="073763"/>
                </a:solidFill>
                <a:latin typeface="Calibri"/>
                <a:ea typeface="Merriweather"/>
                <a:cs typeface="Calibri"/>
                <a:sym typeface="Merriweather"/>
              </a:rPr>
              <a:t>Spontaneous Prayer</a:t>
            </a:r>
            <a:endParaRPr sz="1900" u="none" strike="noStrike" cap="none" dirty="0">
              <a:solidFill>
                <a:srgbClr val="073763"/>
              </a:solidFill>
              <a:latin typeface="Calibri"/>
              <a:ea typeface="Merriweather"/>
              <a:cs typeface="Calibri"/>
              <a:sym typeface="Merriweather"/>
            </a:endParaRPr>
          </a:p>
          <a:p>
            <a:pPr marL="0" marR="0" lvl="0" indent="0" algn="l" rtl="0">
              <a:lnSpc>
                <a:spcPct val="100000"/>
              </a:lnSpc>
              <a:spcBef>
                <a:spcPts val="0"/>
              </a:spcBef>
              <a:spcAft>
                <a:spcPts val="0"/>
              </a:spcAft>
              <a:buClr>
                <a:schemeClr val="dk1"/>
              </a:buClr>
              <a:buSzPts val="4000"/>
              <a:buFont typeface="Arial"/>
              <a:buNone/>
            </a:pPr>
            <a:r>
              <a:rPr lang="en-US" sz="1900" u="none" strike="noStrike" cap="none" dirty="0">
                <a:solidFill>
                  <a:srgbClr val="073763"/>
                </a:solidFill>
                <a:latin typeface="Calibri"/>
                <a:ea typeface="Merriweather"/>
                <a:cs typeface="Calibri"/>
                <a:sym typeface="Merriweather"/>
              </a:rPr>
              <a:t>Invite people to add a prayer / petition keeping in mind</a:t>
            </a:r>
            <a:endParaRPr sz="1900" dirty="0">
              <a:solidFill>
                <a:srgbClr val="073763"/>
              </a:solidFill>
              <a:latin typeface="Calibri"/>
              <a:ea typeface="Merriweather"/>
              <a:cs typeface="Calibri"/>
              <a:sym typeface="Merriweather"/>
            </a:endParaRPr>
          </a:p>
          <a:p>
            <a:pPr marL="0" marR="0" lvl="0" indent="0" algn="l" rtl="0">
              <a:lnSpc>
                <a:spcPct val="100000"/>
              </a:lnSpc>
              <a:spcBef>
                <a:spcPts val="0"/>
              </a:spcBef>
              <a:spcAft>
                <a:spcPts val="0"/>
              </a:spcAft>
              <a:buClr>
                <a:schemeClr val="dk1"/>
              </a:buClr>
              <a:buSzPts val="4000"/>
              <a:buFont typeface="Arial"/>
              <a:buNone/>
            </a:pPr>
            <a:r>
              <a:rPr lang="en-US" sz="1900" u="none" strike="noStrike" cap="none" dirty="0">
                <a:solidFill>
                  <a:srgbClr val="073763"/>
                </a:solidFill>
                <a:latin typeface="Calibri"/>
                <a:ea typeface="Merriweather"/>
                <a:cs typeface="Calibri"/>
                <a:sym typeface="Merriweather"/>
              </a:rPr>
              <a:t>the theme of Peace.</a:t>
            </a:r>
            <a:endParaRPr sz="1900" u="none" strike="noStrike" cap="none" dirty="0">
              <a:solidFill>
                <a:srgbClr val="073763"/>
              </a:solidFill>
              <a:latin typeface="Calibri"/>
              <a:ea typeface="Merriweather"/>
              <a:cs typeface="Calibri"/>
              <a:sym typeface="Merriweather"/>
            </a:endParaRPr>
          </a:p>
        </p:txBody>
      </p:sp>
    </p:spTree>
    <p:extLst>
      <p:ext uri="{BB962C8B-B14F-4D97-AF65-F5344CB8AC3E}">
        <p14:creationId xmlns:p14="http://schemas.microsoft.com/office/powerpoint/2010/main" val="18797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16361"/>
            <a:ext cx="13003213" cy="84850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1842151" y="3025195"/>
            <a:ext cx="9406134" cy="5334793"/>
          </a:xfrm>
          <a:prstGeom prst="rect">
            <a:avLst/>
          </a:prstGeom>
          <a:noFill/>
        </p:spPr>
        <p:txBody>
          <a:bodyPr wrap="square" rtlCol="0">
            <a:spAutoFit/>
          </a:bodyPr>
          <a:lstStyle/>
          <a:p>
            <a:pPr marL="63500" lvl="0" algn="ctr">
              <a:spcBef>
                <a:spcPts val="2300"/>
              </a:spcBef>
              <a:buSzPts val="2600"/>
            </a:pPr>
            <a:r>
              <a:rPr lang="en-US" sz="2400" dirty="0">
                <a:solidFill>
                  <a:srgbClr val="073763"/>
                </a:solidFill>
                <a:latin typeface="Calibri"/>
                <a:ea typeface="Merriweather"/>
                <a:cs typeface="Calibri"/>
                <a:sym typeface="Merriweather"/>
              </a:rPr>
              <a:t>Lord God, you are a God of Peace.  You call us to be people of Peace.  </a:t>
            </a:r>
            <a:br>
              <a:rPr lang="en-US" sz="2400" dirty="0">
                <a:solidFill>
                  <a:srgbClr val="073763"/>
                </a:solidFill>
                <a:latin typeface="Calibri"/>
                <a:ea typeface="Merriweather"/>
                <a:cs typeface="Calibri"/>
                <a:sym typeface="Merriweather"/>
              </a:rPr>
            </a:br>
            <a:r>
              <a:rPr lang="en-US" sz="2400" dirty="0">
                <a:solidFill>
                  <a:srgbClr val="073763"/>
                </a:solidFill>
                <a:latin typeface="Calibri"/>
                <a:ea typeface="Merriweather"/>
                <a:cs typeface="Calibri"/>
                <a:sym typeface="Merriweather"/>
              </a:rPr>
              <a:t>Help us to remember that we need Your help and to call on You.</a:t>
            </a:r>
          </a:p>
          <a:p>
            <a:pPr marL="63500" lvl="0" algn="ctr">
              <a:spcBef>
                <a:spcPts val="2300"/>
              </a:spcBef>
              <a:buSzPts val="2600"/>
            </a:pPr>
            <a:r>
              <a:rPr lang="en-US" sz="2400" dirty="0">
                <a:solidFill>
                  <a:srgbClr val="073763"/>
                </a:solidFill>
                <a:latin typeface="Calibri"/>
                <a:ea typeface="Merriweather"/>
                <a:cs typeface="Calibri"/>
                <a:sym typeface="Merriweather"/>
              </a:rPr>
              <a:t>At times, we have a tendency to be jealous of each other, or we act with disrespect towards our brothers, sisters, </a:t>
            </a:r>
            <a:r>
              <a:rPr lang="en-US" sz="2400" dirty="0" err="1">
                <a:solidFill>
                  <a:srgbClr val="073763"/>
                </a:solidFill>
                <a:latin typeface="Calibri"/>
                <a:ea typeface="Merriweather"/>
                <a:cs typeface="Calibri"/>
                <a:sym typeface="Merriweather"/>
              </a:rPr>
              <a:t>neighbours</a:t>
            </a:r>
            <a:r>
              <a:rPr lang="en-US" sz="2400" dirty="0">
                <a:solidFill>
                  <a:srgbClr val="073763"/>
                </a:solidFill>
                <a:latin typeface="Calibri"/>
                <a:ea typeface="Merriweather"/>
                <a:cs typeface="Calibri"/>
                <a:sym typeface="Merriweather"/>
              </a:rPr>
              <a:t>.</a:t>
            </a:r>
          </a:p>
          <a:p>
            <a:pPr marL="63500" lvl="0" algn="ctr">
              <a:spcBef>
                <a:spcPts val="2300"/>
              </a:spcBef>
              <a:buSzPts val="2600"/>
            </a:pPr>
            <a:r>
              <a:rPr lang="en-US" sz="2400" dirty="0">
                <a:solidFill>
                  <a:srgbClr val="073763"/>
                </a:solidFill>
                <a:latin typeface="Calibri"/>
                <a:ea typeface="Merriweather"/>
                <a:cs typeface="Calibri"/>
                <a:sym typeface="Merriweather"/>
              </a:rPr>
              <a:t>When we behave in negative ways, we destroy the peace that should exist, and that we want, with our family, friends and </a:t>
            </a:r>
            <a:r>
              <a:rPr lang="en-US" sz="2400" dirty="0" err="1">
                <a:solidFill>
                  <a:srgbClr val="073763"/>
                </a:solidFill>
                <a:latin typeface="Calibri"/>
                <a:ea typeface="Merriweather"/>
                <a:cs typeface="Calibri"/>
                <a:sym typeface="Merriweather"/>
              </a:rPr>
              <a:t>neighbours</a:t>
            </a:r>
            <a:r>
              <a:rPr lang="en-US" sz="2400" dirty="0">
                <a:solidFill>
                  <a:srgbClr val="073763"/>
                </a:solidFill>
                <a:latin typeface="Calibri"/>
                <a:ea typeface="Merriweather"/>
                <a:cs typeface="Calibri"/>
                <a:sym typeface="Merriweather"/>
              </a:rPr>
              <a:t>.</a:t>
            </a:r>
          </a:p>
          <a:p>
            <a:pPr marL="63500" lvl="0" algn="ctr">
              <a:spcBef>
                <a:spcPts val="2300"/>
              </a:spcBef>
              <a:buSzPts val="2600"/>
            </a:pPr>
            <a:r>
              <a:rPr lang="en-US" sz="2400" dirty="0">
                <a:solidFill>
                  <a:srgbClr val="073763"/>
                </a:solidFill>
                <a:latin typeface="Calibri"/>
                <a:ea typeface="Merriweather"/>
                <a:cs typeface="Calibri"/>
                <a:sym typeface="Merriweather"/>
              </a:rPr>
              <a:t>Help us to bring peace to all. Help us to create win-win situations whenever conflict begins. Help us always to remember Your words, “Blessed are the peacemakers; for they shall be called children of God.”</a:t>
            </a:r>
          </a:p>
          <a:p>
            <a:pPr marL="63500" lvl="0" algn="ctr">
              <a:spcBef>
                <a:spcPts val="2300"/>
              </a:spcBef>
              <a:buSzPts val="2600"/>
            </a:pPr>
            <a:r>
              <a:rPr lang="en-US" sz="2400" dirty="0">
                <a:solidFill>
                  <a:srgbClr val="073763"/>
                </a:solidFill>
                <a:latin typeface="Calibri"/>
                <a:ea typeface="Merriweather"/>
                <a:cs typeface="Calibri"/>
                <a:sym typeface="Merriweather"/>
              </a:rPr>
              <a:t>As one body in unity with the Prince of Peace, Your Son, we pray: </a:t>
            </a:r>
            <a:br>
              <a:rPr lang="en-US" sz="2400" dirty="0">
                <a:solidFill>
                  <a:srgbClr val="073763"/>
                </a:solidFill>
                <a:latin typeface="Calibri"/>
                <a:ea typeface="Merriweather"/>
                <a:cs typeface="Calibri"/>
                <a:sym typeface="Merriweather"/>
              </a:rPr>
            </a:br>
            <a:r>
              <a:rPr lang="en-US" sz="2400" dirty="0">
                <a:solidFill>
                  <a:srgbClr val="073763"/>
                </a:solidFill>
                <a:latin typeface="Calibri"/>
                <a:ea typeface="Merriweather"/>
                <a:cs typeface="Calibri"/>
                <a:sym typeface="Merriweather"/>
              </a:rPr>
              <a:t>Our Father…</a:t>
            </a:r>
          </a:p>
        </p:txBody>
      </p:sp>
      <p:sp>
        <p:nvSpPr>
          <p:cNvPr id="6" name="TextBox 5"/>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Closing Prayer</a:t>
            </a:r>
          </a:p>
        </p:txBody>
      </p:sp>
    </p:spTree>
    <p:extLst>
      <p:ext uri="{BB962C8B-B14F-4D97-AF65-F5344CB8AC3E}">
        <p14:creationId xmlns:p14="http://schemas.microsoft.com/office/powerpoint/2010/main" val="3578909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URL for Images</a:t>
            </a:r>
          </a:p>
        </p:txBody>
      </p:sp>
      <p:sp>
        <p:nvSpPr>
          <p:cNvPr id="4" name="Rectangle 3"/>
          <p:cNvSpPr/>
          <p:nvPr/>
        </p:nvSpPr>
        <p:spPr>
          <a:xfrm>
            <a:off x="1097483" y="2373129"/>
            <a:ext cx="11068899" cy="6555639"/>
          </a:xfrm>
          <a:prstGeom prst="rect">
            <a:avLst/>
          </a:prstGeom>
        </p:spPr>
        <p:txBody>
          <a:bodyPr wrap="square" numCol="2" spcCol="274320">
            <a:spAutoFit/>
          </a:bodyPr>
          <a:lstStyle/>
          <a:p>
            <a:r>
              <a:rPr lang="en-US" sz="1400" dirty="0">
                <a:solidFill>
                  <a:srgbClr val="000000"/>
                </a:solidFill>
                <a:latin typeface="Arial"/>
                <a:ea typeface="Arial"/>
                <a:cs typeface="Arial"/>
              </a:rPr>
              <a:t>Praying hands</a:t>
            </a:r>
          </a:p>
          <a:p>
            <a:r>
              <a:rPr lang="en-US" sz="1400" u="sng" dirty="0">
                <a:solidFill>
                  <a:srgbClr val="1155CC"/>
                </a:solidFill>
                <a:latin typeface="Arial"/>
                <a:ea typeface="Arial"/>
                <a:cs typeface="Arial"/>
                <a:hlinkClick r:id="rId3"/>
              </a:rPr>
              <a:t>https://</a:t>
            </a:r>
            <a:r>
              <a:rPr lang="en-US" sz="1400" u="sng" dirty="0" err="1">
                <a:solidFill>
                  <a:srgbClr val="1155CC"/>
                </a:solidFill>
                <a:latin typeface="Arial"/>
                <a:ea typeface="Arial"/>
                <a:cs typeface="Arial"/>
                <a:hlinkClick r:id="rId3"/>
              </a:rPr>
              <a:t>pixabay.com</a:t>
            </a:r>
            <a:r>
              <a:rPr lang="en-US" sz="1400" u="sng" dirty="0">
                <a:solidFill>
                  <a:srgbClr val="1155CC"/>
                </a:solidFill>
                <a:latin typeface="Arial"/>
                <a:ea typeface="Arial"/>
                <a:cs typeface="Arial"/>
                <a:hlinkClick r:id="rId3"/>
              </a:rPr>
              <a:t>/photos/blur-close-up-girl-woman-hands-1867402/</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Hands with candle</a:t>
            </a:r>
          </a:p>
          <a:p>
            <a:r>
              <a:rPr lang="en-US" sz="1400" u="sng" dirty="0">
                <a:solidFill>
                  <a:srgbClr val="1155CC"/>
                </a:solidFill>
                <a:latin typeface="Arial"/>
                <a:ea typeface="Arial"/>
                <a:cs typeface="Arial"/>
                <a:hlinkClick r:id="rId4"/>
              </a:rPr>
              <a:t>https://</a:t>
            </a:r>
            <a:r>
              <a:rPr lang="en-US" sz="1400" u="sng" dirty="0" err="1">
                <a:solidFill>
                  <a:srgbClr val="1155CC"/>
                </a:solidFill>
                <a:latin typeface="Arial"/>
                <a:ea typeface="Arial"/>
                <a:cs typeface="Arial"/>
                <a:hlinkClick r:id="rId4"/>
              </a:rPr>
              <a:t>pixabay.com</a:t>
            </a:r>
            <a:r>
              <a:rPr lang="en-US" sz="1400" u="sng" dirty="0">
                <a:solidFill>
                  <a:srgbClr val="1155CC"/>
                </a:solidFill>
                <a:latin typeface="Arial"/>
                <a:ea typeface="Arial"/>
                <a:cs typeface="Arial"/>
                <a:hlinkClick r:id="rId4"/>
              </a:rPr>
              <a:t>/photos/hands-open-candle-candlelight-1926414/</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copyright sign</a:t>
            </a:r>
          </a:p>
          <a:p>
            <a:r>
              <a:rPr lang="en-US" sz="1400" u="sng" dirty="0">
                <a:solidFill>
                  <a:srgbClr val="1155CC"/>
                </a:solidFill>
                <a:latin typeface="Arial"/>
                <a:ea typeface="Arial"/>
                <a:cs typeface="Arial"/>
                <a:hlinkClick r:id="rId5"/>
              </a:rPr>
              <a:t>https://</a:t>
            </a:r>
            <a:r>
              <a:rPr lang="en-US" sz="1400" u="sng" dirty="0" err="1">
                <a:solidFill>
                  <a:srgbClr val="1155CC"/>
                </a:solidFill>
                <a:latin typeface="Arial"/>
                <a:ea typeface="Arial"/>
                <a:cs typeface="Arial"/>
                <a:hlinkClick r:id="rId5"/>
              </a:rPr>
              <a:t>pixabay.com</a:t>
            </a:r>
            <a:r>
              <a:rPr lang="en-US" sz="1400" u="sng" dirty="0">
                <a:solidFill>
                  <a:srgbClr val="1155CC"/>
                </a:solidFill>
                <a:latin typeface="Arial"/>
                <a:ea typeface="Arial"/>
                <a:cs typeface="Arial"/>
                <a:hlinkClick r:id="rId5"/>
              </a:rPr>
              <a:t>/vectors/copyright-icon-license-intellectual-98570/</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old book</a:t>
            </a:r>
          </a:p>
          <a:p>
            <a:r>
              <a:rPr lang="en-US" sz="1400" u="sng" dirty="0">
                <a:solidFill>
                  <a:srgbClr val="1155CC"/>
                </a:solidFill>
                <a:latin typeface="Arial"/>
                <a:ea typeface="Arial"/>
                <a:cs typeface="Arial"/>
                <a:hlinkClick r:id="rId6"/>
              </a:rPr>
              <a:t>https://</a:t>
            </a:r>
            <a:r>
              <a:rPr lang="en-US" sz="1400" u="sng" dirty="0" err="1">
                <a:solidFill>
                  <a:srgbClr val="1155CC"/>
                </a:solidFill>
                <a:latin typeface="Arial"/>
                <a:ea typeface="Arial"/>
                <a:cs typeface="Arial"/>
                <a:hlinkClick r:id="rId6"/>
              </a:rPr>
              <a:t>pixabay.com</a:t>
            </a:r>
            <a:r>
              <a:rPr lang="en-US" sz="1400" u="sng" dirty="0">
                <a:solidFill>
                  <a:srgbClr val="1155CC"/>
                </a:solidFill>
                <a:latin typeface="Arial"/>
                <a:ea typeface="Arial"/>
                <a:cs typeface="Arial"/>
                <a:hlinkClick r:id="rId6"/>
              </a:rPr>
              <a:t>/illustrations/learn-read-book-literature-old-4759967/</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computer program</a:t>
            </a:r>
          </a:p>
          <a:p>
            <a:r>
              <a:rPr lang="en-US" sz="1400" u="sng" dirty="0">
                <a:solidFill>
                  <a:srgbClr val="1155CC"/>
                </a:solidFill>
                <a:latin typeface="Arial"/>
                <a:ea typeface="Arial"/>
                <a:cs typeface="Arial"/>
                <a:hlinkClick r:id="rId7"/>
              </a:rPr>
              <a:t>https://</a:t>
            </a:r>
            <a:r>
              <a:rPr lang="en-US" sz="1400" u="sng" dirty="0" err="1">
                <a:solidFill>
                  <a:srgbClr val="1155CC"/>
                </a:solidFill>
                <a:latin typeface="Arial"/>
                <a:ea typeface="Arial"/>
                <a:cs typeface="Arial"/>
                <a:hlinkClick r:id="rId7"/>
              </a:rPr>
              <a:t>pixahive.com</a:t>
            </a:r>
            <a:r>
              <a:rPr lang="en-US" sz="1400" u="sng" dirty="0">
                <a:solidFill>
                  <a:srgbClr val="1155CC"/>
                </a:solidFill>
                <a:latin typeface="Arial"/>
                <a:ea typeface="Arial"/>
                <a:cs typeface="Arial"/>
                <a:hlinkClick r:id="rId7"/>
              </a:rPr>
              <a:t>/photo/working-on-a-computer-program/</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camera</a:t>
            </a:r>
          </a:p>
          <a:p>
            <a:r>
              <a:rPr lang="en-US" sz="1400" u="sng" dirty="0">
                <a:solidFill>
                  <a:srgbClr val="1155CC"/>
                </a:solidFill>
                <a:latin typeface="Arial"/>
                <a:ea typeface="Arial"/>
                <a:cs typeface="Arial"/>
                <a:hlinkClick r:id="rId8"/>
              </a:rPr>
              <a:t>https://</a:t>
            </a:r>
            <a:r>
              <a:rPr lang="en-US" sz="1400" u="sng" dirty="0" err="1">
                <a:solidFill>
                  <a:srgbClr val="1155CC"/>
                </a:solidFill>
                <a:latin typeface="Arial"/>
                <a:ea typeface="Arial"/>
                <a:cs typeface="Arial"/>
                <a:hlinkClick r:id="rId8"/>
              </a:rPr>
              <a:t>pixabay.com</a:t>
            </a:r>
            <a:r>
              <a:rPr lang="en-US" sz="1400" u="sng" dirty="0">
                <a:solidFill>
                  <a:srgbClr val="1155CC"/>
                </a:solidFill>
                <a:latin typeface="Arial"/>
                <a:ea typeface="Arial"/>
                <a:cs typeface="Arial"/>
                <a:hlinkClick r:id="rId8"/>
              </a:rPr>
              <a:t>/photos/movie-camera-camera-retro-the-flash-4718657/</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CD</a:t>
            </a:r>
          </a:p>
          <a:p>
            <a:r>
              <a:rPr lang="en-US" sz="1400" u="sng" dirty="0">
                <a:solidFill>
                  <a:srgbClr val="1155CC"/>
                </a:solidFill>
                <a:latin typeface="Arial"/>
                <a:ea typeface="Arial"/>
                <a:cs typeface="Arial"/>
                <a:hlinkClick r:id="rId9"/>
              </a:rPr>
              <a:t>https://</a:t>
            </a:r>
            <a:r>
              <a:rPr lang="en-US" sz="1400" u="sng" dirty="0" err="1">
                <a:solidFill>
                  <a:srgbClr val="1155CC"/>
                </a:solidFill>
                <a:latin typeface="Arial"/>
                <a:ea typeface="Arial"/>
                <a:cs typeface="Arial"/>
                <a:hlinkClick r:id="rId9"/>
              </a:rPr>
              <a:t>commons.wikimedia.org</a:t>
            </a:r>
            <a:r>
              <a:rPr lang="en-US" sz="1400" u="sng" dirty="0">
                <a:solidFill>
                  <a:srgbClr val="1155CC"/>
                </a:solidFill>
                <a:latin typeface="Arial"/>
                <a:ea typeface="Arial"/>
                <a:cs typeface="Arial"/>
                <a:hlinkClick r:id="rId9"/>
              </a:rPr>
              <a:t>/wiki/</a:t>
            </a:r>
            <a:r>
              <a:rPr lang="en-US" sz="1400" u="sng" dirty="0" err="1">
                <a:solidFill>
                  <a:srgbClr val="1155CC"/>
                </a:solidFill>
                <a:latin typeface="Arial"/>
                <a:ea typeface="Arial"/>
                <a:cs typeface="Arial"/>
                <a:hlinkClick r:id="rId9"/>
              </a:rPr>
              <a:t>File:CD-ROM.png</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masks</a:t>
            </a:r>
          </a:p>
          <a:p>
            <a:r>
              <a:rPr lang="en-US" sz="1400" u="sng" dirty="0">
                <a:solidFill>
                  <a:srgbClr val="1155CC"/>
                </a:solidFill>
                <a:latin typeface="Arial"/>
                <a:ea typeface="Arial"/>
                <a:cs typeface="Arial"/>
                <a:hlinkClick r:id="rId10"/>
              </a:rPr>
              <a:t>https://</a:t>
            </a:r>
            <a:r>
              <a:rPr lang="en-US" sz="1400" u="sng" dirty="0" err="1">
                <a:solidFill>
                  <a:srgbClr val="1155CC"/>
                </a:solidFill>
                <a:latin typeface="Arial"/>
                <a:ea typeface="Arial"/>
                <a:cs typeface="Arial"/>
                <a:hlinkClick r:id="rId10"/>
              </a:rPr>
              <a:t>pixabay.com</a:t>
            </a:r>
            <a:r>
              <a:rPr lang="en-US" sz="1400" u="sng" dirty="0">
                <a:solidFill>
                  <a:srgbClr val="1155CC"/>
                </a:solidFill>
                <a:latin typeface="Arial"/>
                <a:ea typeface="Arial"/>
                <a:cs typeface="Arial"/>
                <a:hlinkClick r:id="rId10"/>
              </a:rPr>
              <a:t>/vectors/masks-masquerade-masque-faces-40963/</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angel-</a:t>
            </a:r>
          </a:p>
          <a:p>
            <a:r>
              <a:rPr lang="en-US" sz="1400" u="sng" dirty="0">
                <a:solidFill>
                  <a:srgbClr val="1155CC"/>
                </a:solidFill>
                <a:latin typeface="Arial"/>
                <a:ea typeface="Arial"/>
                <a:cs typeface="Arial"/>
                <a:hlinkClick r:id="rId11"/>
              </a:rPr>
              <a:t>https://</a:t>
            </a:r>
            <a:r>
              <a:rPr lang="en-US" sz="1400" u="sng" dirty="0" err="1">
                <a:solidFill>
                  <a:srgbClr val="1155CC"/>
                </a:solidFill>
                <a:latin typeface="Arial"/>
                <a:ea typeface="Arial"/>
                <a:cs typeface="Arial"/>
                <a:hlinkClick r:id="rId11"/>
              </a:rPr>
              <a:t>pixabay.com</a:t>
            </a:r>
            <a:r>
              <a:rPr lang="en-US" sz="1400" u="sng" dirty="0">
                <a:solidFill>
                  <a:srgbClr val="1155CC"/>
                </a:solidFill>
                <a:latin typeface="Arial"/>
                <a:ea typeface="Arial"/>
                <a:cs typeface="Arial"/>
                <a:hlinkClick r:id="rId11"/>
              </a:rPr>
              <a:t>/photos/angel-statue-angel-figure-woman-2636961/</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filmstrips</a:t>
            </a:r>
          </a:p>
          <a:p>
            <a:r>
              <a:rPr lang="en-US" sz="1400" u="sng" dirty="0">
                <a:solidFill>
                  <a:srgbClr val="1155CC"/>
                </a:solidFill>
                <a:latin typeface="Arial"/>
                <a:ea typeface="Arial"/>
                <a:cs typeface="Arial"/>
                <a:hlinkClick r:id="rId12"/>
              </a:rPr>
              <a:t>https://</a:t>
            </a:r>
            <a:r>
              <a:rPr lang="en-US" sz="1400" u="sng" dirty="0" err="1">
                <a:solidFill>
                  <a:srgbClr val="1155CC"/>
                </a:solidFill>
                <a:latin typeface="Arial"/>
                <a:ea typeface="Arial"/>
                <a:cs typeface="Arial"/>
                <a:hlinkClick r:id="rId12"/>
              </a:rPr>
              <a:t>pixy.org</a:t>
            </a:r>
            <a:r>
              <a:rPr lang="en-US" sz="1400" u="sng" dirty="0">
                <a:solidFill>
                  <a:srgbClr val="1155CC"/>
                </a:solidFill>
                <a:latin typeface="Arial"/>
                <a:ea typeface="Arial"/>
                <a:cs typeface="Arial"/>
                <a:hlinkClick r:id="rId12"/>
              </a:rPr>
              <a:t>/184036/</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parking meter (same one as before)</a:t>
            </a:r>
          </a:p>
          <a:p>
            <a:r>
              <a:rPr lang="en-US" sz="1400" u="sng" dirty="0">
                <a:solidFill>
                  <a:srgbClr val="1155CC"/>
                </a:solidFill>
                <a:latin typeface="Arial"/>
                <a:ea typeface="Arial"/>
                <a:cs typeface="Arial"/>
                <a:hlinkClick r:id="rId13"/>
              </a:rPr>
              <a:t>https://</a:t>
            </a:r>
            <a:r>
              <a:rPr lang="en-US" sz="1400" u="sng" dirty="0" err="1">
                <a:solidFill>
                  <a:srgbClr val="1155CC"/>
                </a:solidFill>
                <a:latin typeface="Arial"/>
                <a:ea typeface="Arial"/>
                <a:cs typeface="Arial"/>
                <a:hlinkClick r:id="rId13"/>
              </a:rPr>
              <a:t>pxhere.com</a:t>
            </a:r>
            <a:r>
              <a:rPr lang="en-US" sz="1400" u="sng" dirty="0">
                <a:solidFill>
                  <a:srgbClr val="1155CC"/>
                </a:solidFill>
                <a:latin typeface="Arial"/>
                <a:ea typeface="Arial"/>
                <a:cs typeface="Arial"/>
                <a:hlinkClick r:id="rId13"/>
              </a:rPr>
              <a:t>/en/photo/1154869</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control button</a:t>
            </a:r>
          </a:p>
          <a:p>
            <a:r>
              <a:rPr lang="en-US" sz="1400" u="sng" dirty="0">
                <a:solidFill>
                  <a:srgbClr val="1155CC"/>
                </a:solidFill>
                <a:latin typeface="Arial"/>
                <a:ea typeface="Arial"/>
                <a:cs typeface="Arial"/>
                <a:hlinkClick r:id="rId14"/>
              </a:rPr>
              <a:t>https://</a:t>
            </a:r>
            <a:r>
              <a:rPr lang="en-US" sz="1400" u="sng" dirty="0" err="1">
                <a:solidFill>
                  <a:srgbClr val="1155CC"/>
                </a:solidFill>
                <a:latin typeface="Arial"/>
                <a:ea typeface="Arial"/>
                <a:cs typeface="Arial"/>
                <a:hlinkClick r:id="rId14"/>
              </a:rPr>
              <a:t>pixahive.com</a:t>
            </a:r>
            <a:r>
              <a:rPr lang="en-US" sz="1400" u="sng" dirty="0">
                <a:solidFill>
                  <a:srgbClr val="1155CC"/>
                </a:solidFill>
                <a:latin typeface="Arial"/>
                <a:ea typeface="Arial"/>
                <a:cs typeface="Arial"/>
                <a:hlinkClick r:id="rId14"/>
              </a:rPr>
              <a:t>/photo/laptop-keyboard-focus-on-control-button/</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Potato and Calculator (same as before)</a:t>
            </a:r>
          </a:p>
          <a:p>
            <a:r>
              <a:rPr lang="en-US" sz="1400" u="sng" dirty="0">
                <a:solidFill>
                  <a:srgbClr val="1155CC"/>
                </a:solidFill>
                <a:latin typeface="Arial"/>
                <a:ea typeface="Arial"/>
                <a:cs typeface="Arial"/>
                <a:hlinkClick r:id="rId15"/>
              </a:rPr>
              <a:t>https://</a:t>
            </a:r>
            <a:r>
              <a:rPr lang="en-US" sz="1400" u="sng" dirty="0" err="1">
                <a:solidFill>
                  <a:srgbClr val="1155CC"/>
                </a:solidFill>
                <a:latin typeface="Arial"/>
                <a:ea typeface="Arial"/>
                <a:cs typeface="Arial"/>
                <a:hlinkClick r:id="rId15"/>
              </a:rPr>
              <a:t>pixabay.com</a:t>
            </a:r>
            <a:r>
              <a:rPr lang="en-US" sz="1400" u="sng" dirty="0">
                <a:solidFill>
                  <a:srgbClr val="1155CC"/>
                </a:solidFill>
                <a:latin typeface="Arial"/>
                <a:ea typeface="Arial"/>
                <a:cs typeface="Arial"/>
                <a:hlinkClick r:id="rId15"/>
              </a:rPr>
              <a:t>/photos/coins-calculator-budget-1015125/</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flower 1</a:t>
            </a:r>
          </a:p>
          <a:p>
            <a:r>
              <a:rPr lang="en-US" sz="1400" u="sng" dirty="0">
                <a:solidFill>
                  <a:srgbClr val="1155CC"/>
                </a:solidFill>
                <a:latin typeface="Arial"/>
                <a:ea typeface="Arial"/>
                <a:cs typeface="Arial"/>
                <a:hlinkClick r:id="rId16"/>
              </a:rPr>
              <a:t>https://</a:t>
            </a:r>
            <a:r>
              <a:rPr lang="en-US" sz="1400" u="sng" dirty="0" err="1">
                <a:solidFill>
                  <a:srgbClr val="1155CC"/>
                </a:solidFill>
                <a:latin typeface="Arial"/>
                <a:ea typeface="Arial"/>
                <a:cs typeface="Arial"/>
                <a:hlinkClick r:id="rId16"/>
              </a:rPr>
              <a:t>pixabay.com</a:t>
            </a:r>
            <a:r>
              <a:rPr lang="en-US" sz="1400" u="sng" dirty="0">
                <a:solidFill>
                  <a:srgbClr val="1155CC"/>
                </a:solidFill>
                <a:latin typeface="Arial"/>
                <a:ea typeface="Arial"/>
                <a:cs typeface="Arial"/>
                <a:hlinkClick r:id="rId16"/>
              </a:rPr>
              <a:t>/photos/flower-nature-flora-petal-summer-3140492/</a:t>
            </a:r>
            <a:br>
              <a:rPr lang="en-US" sz="1400" u="sng" dirty="0">
                <a:solidFill>
                  <a:srgbClr val="1155CC"/>
                </a:solidFill>
                <a:latin typeface="Arial"/>
                <a:ea typeface="Arial"/>
                <a:cs typeface="Arial"/>
              </a:rPr>
            </a:br>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Flower 2</a:t>
            </a:r>
          </a:p>
          <a:p>
            <a:r>
              <a:rPr lang="en-US" sz="1400" u="sng" dirty="0">
                <a:solidFill>
                  <a:srgbClr val="1155CC"/>
                </a:solidFill>
                <a:latin typeface="Arial"/>
                <a:ea typeface="Arial"/>
                <a:cs typeface="Arial"/>
                <a:hlinkClick r:id="rId17"/>
              </a:rPr>
              <a:t>https://</a:t>
            </a:r>
            <a:r>
              <a:rPr lang="en-US" sz="1400" u="sng" dirty="0" err="1">
                <a:solidFill>
                  <a:srgbClr val="1155CC"/>
                </a:solidFill>
                <a:latin typeface="Arial"/>
                <a:ea typeface="Arial"/>
                <a:cs typeface="Arial"/>
                <a:hlinkClick r:id="rId17"/>
              </a:rPr>
              <a:t>pixabay.com</a:t>
            </a:r>
            <a:r>
              <a:rPr lang="en-US" sz="1400" u="sng" dirty="0">
                <a:solidFill>
                  <a:srgbClr val="1155CC"/>
                </a:solidFill>
                <a:latin typeface="Arial"/>
                <a:ea typeface="Arial"/>
                <a:cs typeface="Arial"/>
                <a:hlinkClick r:id="rId17"/>
              </a:rPr>
              <a:t>/photos/garden-flowers-butterfly-19830/</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Cat face (same as before)</a:t>
            </a:r>
          </a:p>
          <a:p>
            <a:r>
              <a:rPr lang="en-US" sz="1400" u="sng" dirty="0">
                <a:solidFill>
                  <a:srgbClr val="1155CC"/>
                </a:solidFill>
                <a:latin typeface="Arial"/>
                <a:ea typeface="Arial"/>
                <a:cs typeface="Arial"/>
                <a:hlinkClick r:id="rId18"/>
              </a:rPr>
              <a:t>https://</a:t>
            </a:r>
            <a:r>
              <a:rPr lang="en-US" sz="1400" u="sng" dirty="0" err="1">
                <a:solidFill>
                  <a:srgbClr val="1155CC"/>
                </a:solidFill>
                <a:latin typeface="Arial"/>
                <a:ea typeface="Arial"/>
                <a:cs typeface="Arial"/>
                <a:hlinkClick r:id="rId18"/>
              </a:rPr>
              <a:t>pixabay.com</a:t>
            </a:r>
            <a:r>
              <a:rPr lang="en-US" sz="1400" u="sng" dirty="0">
                <a:solidFill>
                  <a:srgbClr val="1155CC"/>
                </a:solidFill>
                <a:latin typeface="Arial"/>
                <a:ea typeface="Arial"/>
                <a:cs typeface="Arial"/>
                <a:hlinkClick r:id="rId18"/>
              </a:rPr>
              <a:t>/photos/cat-cat-s-eyes-blue-eyes-gray-cat-1285634/</a:t>
            </a:r>
            <a:endParaRPr lang="en-US" sz="1400" u="sng" dirty="0">
              <a:solidFill>
                <a:srgbClr val="1155CC"/>
              </a:solidFill>
              <a:latin typeface="Arial"/>
              <a:ea typeface="Arial"/>
              <a:cs typeface="Arial"/>
            </a:endParaRPr>
          </a:p>
        </p:txBody>
      </p:sp>
    </p:spTree>
    <p:extLst>
      <p:ext uri="{BB962C8B-B14F-4D97-AF65-F5344CB8AC3E}">
        <p14:creationId xmlns:p14="http://schemas.microsoft.com/office/powerpoint/2010/main" val="1379809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7483" y="1840014"/>
            <a:ext cx="11068899" cy="6555639"/>
          </a:xfrm>
          <a:prstGeom prst="rect">
            <a:avLst/>
          </a:prstGeom>
        </p:spPr>
        <p:txBody>
          <a:bodyPr wrap="square" numCol="2" spcCol="274320">
            <a:spAutoFit/>
          </a:bodyPr>
          <a:lstStyle/>
          <a:p>
            <a:r>
              <a:rPr lang="en-US" sz="1400" dirty="0">
                <a:solidFill>
                  <a:srgbClr val="000000"/>
                </a:solidFill>
                <a:latin typeface="Arial"/>
                <a:ea typeface="Arial"/>
                <a:cs typeface="Arial"/>
              </a:rPr>
              <a:t>Play button</a:t>
            </a:r>
          </a:p>
          <a:p>
            <a:r>
              <a:rPr lang="en-US" sz="1400" u="sng" dirty="0">
                <a:solidFill>
                  <a:srgbClr val="1155CC"/>
                </a:solidFill>
                <a:latin typeface="Arial"/>
                <a:ea typeface="Arial"/>
                <a:cs typeface="Arial"/>
                <a:hlinkClick r:id="rId2"/>
              </a:rPr>
              <a:t>https://</a:t>
            </a:r>
            <a:r>
              <a:rPr lang="en-US" sz="1400" u="sng" dirty="0" err="1">
                <a:solidFill>
                  <a:srgbClr val="1155CC"/>
                </a:solidFill>
                <a:latin typeface="Arial"/>
                <a:ea typeface="Arial"/>
                <a:cs typeface="Arial"/>
                <a:hlinkClick r:id="rId2"/>
              </a:rPr>
              <a:t>pixabay.com</a:t>
            </a:r>
            <a:r>
              <a:rPr lang="en-US" sz="1400" u="sng" dirty="0">
                <a:solidFill>
                  <a:srgbClr val="1155CC"/>
                </a:solidFill>
                <a:latin typeface="Arial"/>
                <a:ea typeface="Arial"/>
                <a:cs typeface="Arial"/>
                <a:hlinkClick r:id="rId2"/>
              </a:rPr>
              <a:t>/vectors/play-icon-free-wallpaper-vector-1173551/</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Audio button</a:t>
            </a:r>
          </a:p>
          <a:p>
            <a:r>
              <a:rPr lang="en-US" sz="1400" u="sng" dirty="0">
                <a:solidFill>
                  <a:srgbClr val="1155CC"/>
                </a:solidFill>
                <a:latin typeface="Arial"/>
                <a:ea typeface="Arial"/>
                <a:cs typeface="Arial"/>
                <a:hlinkClick r:id="rId3"/>
              </a:rPr>
              <a:t>https://</a:t>
            </a:r>
            <a:r>
              <a:rPr lang="en-US" sz="1400" u="sng" dirty="0" err="1">
                <a:solidFill>
                  <a:srgbClr val="1155CC"/>
                </a:solidFill>
                <a:latin typeface="Arial"/>
                <a:ea typeface="Arial"/>
                <a:cs typeface="Arial"/>
                <a:hlinkClick r:id="rId3"/>
              </a:rPr>
              <a:t>pixabay.com</a:t>
            </a:r>
            <a:r>
              <a:rPr lang="en-US" sz="1400" u="sng" dirty="0">
                <a:solidFill>
                  <a:srgbClr val="1155CC"/>
                </a:solidFill>
                <a:latin typeface="Arial"/>
                <a:ea typeface="Arial"/>
                <a:cs typeface="Arial"/>
                <a:hlinkClick r:id="rId3"/>
              </a:rPr>
              <a:t>/vectors/audio-sound-speaker-button-voice-150191/</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Sheet music 1</a:t>
            </a:r>
          </a:p>
          <a:p>
            <a:r>
              <a:rPr lang="en-US" sz="1400" u="sng" dirty="0">
                <a:solidFill>
                  <a:srgbClr val="1155CC"/>
                </a:solidFill>
                <a:latin typeface="Arial"/>
                <a:ea typeface="Arial"/>
                <a:cs typeface="Arial"/>
                <a:hlinkClick r:id="rId4"/>
              </a:rPr>
              <a:t>https://</a:t>
            </a:r>
            <a:r>
              <a:rPr lang="en-US" sz="1400" u="sng" dirty="0" err="1">
                <a:solidFill>
                  <a:srgbClr val="1155CC"/>
                </a:solidFill>
                <a:latin typeface="Arial"/>
                <a:ea typeface="Arial"/>
                <a:cs typeface="Arial"/>
                <a:hlinkClick r:id="rId4"/>
              </a:rPr>
              <a:t>pixabay.com</a:t>
            </a:r>
            <a:r>
              <a:rPr lang="en-US" sz="1400" u="sng" dirty="0">
                <a:solidFill>
                  <a:srgbClr val="1155CC"/>
                </a:solidFill>
                <a:latin typeface="Arial"/>
                <a:ea typeface="Arial"/>
                <a:cs typeface="Arial"/>
                <a:hlinkClick r:id="rId4"/>
              </a:rPr>
              <a:t>/photos/sheet-music-music-piano-instrument-1229481/</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Sheet music 2</a:t>
            </a:r>
          </a:p>
          <a:p>
            <a:r>
              <a:rPr lang="en-US" sz="1400" u="sng" dirty="0">
                <a:solidFill>
                  <a:srgbClr val="1155CC"/>
                </a:solidFill>
                <a:latin typeface="Arial"/>
                <a:ea typeface="Arial"/>
                <a:cs typeface="Arial"/>
                <a:hlinkClick r:id="rId5"/>
              </a:rPr>
              <a:t>https://</a:t>
            </a:r>
            <a:r>
              <a:rPr lang="en-US" sz="1400" u="sng" dirty="0" err="1">
                <a:solidFill>
                  <a:srgbClr val="1155CC"/>
                </a:solidFill>
                <a:latin typeface="Arial"/>
                <a:ea typeface="Arial"/>
                <a:cs typeface="Arial"/>
                <a:hlinkClick r:id="rId5"/>
              </a:rPr>
              <a:t>pixabay.com</a:t>
            </a:r>
            <a:r>
              <a:rPr lang="en-US" sz="1400" u="sng" dirty="0">
                <a:solidFill>
                  <a:srgbClr val="1155CC"/>
                </a:solidFill>
                <a:latin typeface="Arial"/>
                <a:ea typeface="Arial"/>
                <a:cs typeface="Arial"/>
                <a:hlinkClick r:id="rId5"/>
              </a:rPr>
              <a:t>/photos/piano-sheet-music-music-keyboard-1655558/</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sheet music 3</a:t>
            </a:r>
          </a:p>
          <a:p>
            <a:r>
              <a:rPr lang="en-US" sz="1400" u="sng" dirty="0">
                <a:solidFill>
                  <a:srgbClr val="1155CC"/>
                </a:solidFill>
                <a:latin typeface="Arial"/>
                <a:ea typeface="Arial"/>
                <a:cs typeface="Arial"/>
                <a:hlinkClick r:id="rId6"/>
              </a:rPr>
              <a:t>https://</a:t>
            </a:r>
            <a:r>
              <a:rPr lang="en-US" sz="1400" u="sng" dirty="0" err="1">
                <a:solidFill>
                  <a:srgbClr val="1155CC"/>
                </a:solidFill>
                <a:latin typeface="Arial"/>
                <a:ea typeface="Arial"/>
                <a:cs typeface="Arial"/>
                <a:hlinkClick r:id="rId6"/>
              </a:rPr>
              <a:t>pixabay.com</a:t>
            </a:r>
            <a:r>
              <a:rPr lang="en-US" sz="1400" u="sng" dirty="0">
                <a:solidFill>
                  <a:srgbClr val="1155CC"/>
                </a:solidFill>
                <a:latin typeface="Arial"/>
                <a:ea typeface="Arial"/>
                <a:cs typeface="Arial"/>
                <a:hlinkClick r:id="rId6"/>
              </a:rPr>
              <a:t>/photos/hymnal-book-sing-music-faith-468126/</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microphone (same as before)</a:t>
            </a:r>
          </a:p>
          <a:p>
            <a:r>
              <a:rPr lang="en-US" sz="1400" u="sng" dirty="0">
                <a:solidFill>
                  <a:srgbClr val="1155CC"/>
                </a:solidFill>
                <a:latin typeface="Arial"/>
                <a:ea typeface="Arial"/>
                <a:cs typeface="Arial"/>
                <a:hlinkClick r:id="rId7"/>
              </a:rPr>
              <a:t>https://</a:t>
            </a:r>
            <a:r>
              <a:rPr lang="en-US" sz="1400" u="sng" dirty="0" err="1">
                <a:solidFill>
                  <a:srgbClr val="1155CC"/>
                </a:solidFill>
                <a:latin typeface="Arial"/>
                <a:ea typeface="Arial"/>
                <a:cs typeface="Arial"/>
                <a:hlinkClick r:id="rId7"/>
              </a:rPr>
              <a:t>pixabay.com</a:t>
            </a:r>
            <a:r>
              <a:rPr lang="en-US" sz="1400" u="sng" dirty="0">
                <a:solidFill>
                  <a:srgbClr val="1155CC"/>
                </a:solidFill>
                <a:latin typeface="Arial"/>
                <a:ea typeface="Arial"/>
                <a:cs typeface="Arial"/>
                <a:hlinkClick r:id="rId7"/>
              </a:rPr>
              <a:t>/photos/audio-concert-mic-microphone-music-2941753/</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records (instead of cassette tapes)</a:t>
            </a:r>
          </a:p>
          <a:p>
            <a:r>
              <a:rPr lang="en-US" sz="1400" u="sng" dirty="0">
                <a:solidFill>
                  <a:srgbClr val="1155CC"/>
                </a:solidFill>
                <a:latin typeface="Arial"/>
                <a:ea typeface="Arial"/>
                <a:cs typeface="Arial"/>
                <a:hlinkClick r:id="rId8"/>
              </a:rPr>
              <a:t>https://</a:t>
            </a:r>
            <a:r>
              <a:rPr lang="en-US" sz="1400" u="sng" dirty="0" err="1">
                <a:solidFill>
                  <a:srgbClr val="1155CC"/>
                </a:solidFill>
                <a:latin typeface="Arial"/>
                <a:ea typeface="Arial"/>
                <a:cs typeface="Arial"/>
                <a:hlinkClick r:id="rId8"/>
              </a:rPr>
              <a:t>pixabay.com</a:t>
            </a:r>
            <a:r>
              <a:rPr lang="en-US" sz="1400" u="sng" dirty="0">
                <a:solidFill>
                  <a:srgbClr val="1155CC"/>
                </a:solidFill>
                <a:latin typeface="Arial"/>
                <a:ea typeface="Arial"/>
                <a:cs typeface="Arial"/>
                <a:hlinkClick r:id="rId8"/>
              </a:rPr>
              <a:t>/photos/headphones-music-song-foam-2588235/</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pen nib</a:t>
            </a:r>
          </a:p>
          <a:p>
            <a:r>
              <a:rPr lang="en-US" sz="1400" u="sng" dirty="0">
                <a:solidFill>
                  <a:srgbClr val="1155CC"/>
                </a:solidFill>
                <a:latin typeface="Arial"/>
                <a:ea typeface="Arial"/>
                <a:cs typeface="Arial"/>
                <a:hlinkClick r:id="rId9"/>
              </a:rPr>
              <a:t>https://</a:t>
            </a:r>
            <a:r>
              <a:rPr lang="en-US" sz="1400" u="sng" dirty="0" err="1">
                <a:solidFill>
                  <a:srgbClr val="1155CC"/>
                </a:solidFill>
                <a:latin typeface="Arial"/>
                <a:ea typeface="Arial"/>
                <a:cs typeface="Arial"/>
                <a:hlinkClick r:id="rId9"/>
              </a:rPr>
              <a:t>pixabay.com</a:t>
            </a:r>
            <a:r>
              <a:rPr lang="en-US" sz="1400" u="sng" dirty="0">
                <a:solidFill>
                  <a:srgbClr val="1155CC"/>
                </a:solidFill>
                <a:latin typeface="Arial"/>
                <a:ea typeface="Arial"/>
                <a:cs typeface="Arial"/>
                <a:hlinkClick r:id="rId9"/>
              </a:rPr>
              <a:t>/photos/writing-write-fountain-pen-ink-1209121/</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b="1" dirty="0">
                <a:solidFill>
                  <a:srgbClr val="000000"/>
                </a:solidFill>
                <a:latin typeface="Arial"/>
                <a:ea typeface="Arial"/>
                <a:cs typeface="Arial"/>
              </a:rPr>
              <a:t>Second part</a:t>
            </a:r>
            <a:r>
              <a:rPr lang="en-US" sz="1400" dirty="0">
                <a:solidFill>
                  <a:srgbClr val="000000"/>
                </a:solidFill>
                <a:latin typeface="Arial"/>
                <a:ea typeface="Arial"/>
                <a:cs typeface="Arial"/>
              </a:rPr>
              <a:t>:</a:t>
            </a:r>
          </a:p>
          <a:p>
            <a:endParaRPr lang="en-US" sz="1400" dirty="0">
              <a:solidFill>
                <a:srgbClr val="000000"/>
              </a:solidFill>
              <a:latin typeface="Arial"/>
              <a:ea typeface="Arial"/>
              <a:cs typeface="Arial"/>
            </a:endParaRPr>
          </a:p>
          <a:p>
            <a:r>
              <a:rPr lang="en-US" sz="1400" dirty="0">
                <a:solidFill>
                  <a:srgbClr val="000000"/>
                </a:solidFill>
                <a:latin typeface="Arial"/>
                <a:ea typeface="Arial"/>
                <a:cs typeface="Arial"/>
              </a:rPr>
              <a:t>woman praying hands with candle(#17)</a:t>
            </a:r>
          </a:p>
          <a:p>
            <a:r>
              <a:rPr lang="en-US" sz="1400" u="sng" dirty="0">
                <a:solidFill>
                  <a:srgbClr val="1155CC"/>
                </a:solidFill>
                <a:latin typeface="Arial"/>
                <a:ea typeface="Arial"/>
                <a:cs typeface="Arial"/>
                <a:hlinkClick r:id="rId10"/>
              </a:rPr>
              <a:t>https://</a:t>
            </a:r>
            <a:r>
              <a:rPr lang="en-US" sz="1400" u="sng" dirty="0" err="1">
                <a:solidFill>
                  <a:srgbClr val="1155CC"/>
                </a:solidFill>
                <a:latin typeface="Arial"/>
                <a:ea typeface="Arial"/>
                <a:cs typeface="Arial"/>
                <a:hlinkClick r:id="rId10"/>
              </a:rPr>
              <a:t>www.pexels.com</a:t>
            </a:r>
            <a:r>
              <a:rPr lang="en-US" sz="1400" u="sng" dirty="0">
                <a:solidFill>
                  <a:srgbClr val="1155CC"/>
                </a:solidFill>
                <a:latin typeface="Arial"/>
                <a:ea typeface="Arial"/>
                <a:cs typeface="Arial"/>
                <a:hlinkClick r:id="rId10"/>
              </a:rPr>
              <a:t>/photo/person-hands-woman-girl-41192/</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black outline woman praying (#18)</a:t>
            </a:r>
          </a:p>
          <a:p>
            <a:r>
              <a:rPr lang="en-US" sz="1400" u="sng" dirty="0">
                <a:solidFill>
                  <a:srgbClr val="1155CC"/>
                </a:solidFill>
                <a:latin typeface="Arial"/>
                <a:ea typeface="Arial"/>
                <a:cs typeface="Arial"/>
                <a:hlinkClick r:id="rId11"/>
              </a:rPr>
              <a:t>https://</a:t>
            </a:r>
            <a:r>
              <a:rPr lang="en-US" sz="1400" u="sng" dirty="0" err="1">
                <a:solidFill>
                  <a:srgbClr val="1155CC"/>
                </a:solidFill>
                <a:latin typeface="Arial"/>
                <a:ea typeface="Arial"/>
                <a:cs typeface="Arial"/>
                <a:hlinkClick r:id="rId11"/>
              </a:rPr>
              <a:t>pixabay.com</a:t>
            </a:r>
            <a:r>
              <a:rPr lang="en-US" sz="1400" u="sng" dirty="0">
                <a:solidFill>
                  <a:srgbClr val="1155CC"/>
                </a:solidFill>
                <a:latin typeface="Arial"/>
                <a:ea typeface="Arial"/>
                <a:cs typeface="Arial"/>
                <a:hlinkClick r:id="rId11"/>
              </a:rPr>
              <a:t>/illustrations/woman-praying-prayer-woman-of-faith-1935165/</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Jesus praying (#18)- include URL for acknowledgement</a:t>
            </a:r>
          </a:p>
          <a:p>
            <a:r>
              <a:rPr lang="en-US" sz="1400" u="sng" dirty="0">
                <a:solidFill>
                  <a:srgbClr val="1155CC"/>
                </a:solidFill>
                <a:latin typeface="Arial"/>
                <a:ea typeface="Arial"/>
                <a:cs typeface="Arial"/>
                <a:hlinkClick r:id="rId12"/>
              </a:rPr>
              <a:t>https://</a:t>
            </a:r>
            <a:r>
              <a:rPr lang="en-US" sz="1400" u="sng" dirty="0" err="1">
                <a:solidFill>
                  <a:srgbClr val="1155CC"/>
                </a:solidFill>
                <a:latin typeface="Arial"/>
                <a:ea typeface="Arial"/>
                <a:cs typeface="Arial"/>
                <a:hlinkClick r:id="rId12"/>
              </a:rPr>
              <a:t>www.flickr.com</a:t>
            </a:r>
            <a:r>
              <a:rPr lang="en-US" sz="1400" u="sng" dirty="0">
                <a:solidFill>
                  <a:srgbClr val="1155CC"/>
                </a:solidFill>
                <a:latin typeface="Arial"/>
                <a:ea typeface="Arial"/>
                <a:cs typeface="Arial"/>
                <a:hlinkClick r:id="rId12"/>
              </a:rPr>
              <a:t>/photos/136682034@N03/25481514814</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woman praying hands (#19)</a:t>
            </a:r>
          </a:p>
          <a:p>
            <a:r>
              <a:rPr lang="en-US" sz="1400" u="sng" dirty="0">
                <a:solidFill>
                  <a:srgbClr val="1155CC"/>
                </a:solidFill>
                <a:latin typeface="Arial"/>
                <a:ea typeface="Arial"/>
                <a:cs typeface="Arial"/>
                <a:hlinkClick r:id="rId10"/>
              </a:rPr>
              <a:t>https://</a:t>
            </a:r>
            <a:r>
              <a:rPr lang="en-US" sz="1400" u="sng" dirty="0" err="1">
                <a:solidFill>
                  <a:srgbClr val="1155CC"/>
                </a:solidFill>
                <a:latin typeface="Arial"/>
                <a:ea typeface="Arial"/>
                <a:cs typeface="Arial"/>
                <a:hlinkClick r:id="rId10"/>
              </a:rPr>
              <a:t>www.pexels.com</a:t>
            </a:r>
            <a:r>
              <a:rPr lang="en-US" sz="1400" u="sng" dirty="0">
                <a:solidFill>
                  <a:srgbClr val="1155CC"/>
                </a:solidFill>
                <a:latin typeface="Arial"/>
                <a:ea typeface="Arial"/>
                <a:cs typeface="Arial"/>
                <a:hlinkClick r:id="rId10"/>
              </a:rPr>
              <a:t>/photo/person-hands-woman-girl-41192/</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hand with rosary (#22)</a:t>
            </a:r>
          </a:p>
          <a:p>
            <a:r>
              <a:rPr lang="en-US" sz="1400" dirty="0">
                <a:solidFill>
                  <a:srgbClr val="000000"/>
                </a:solidFill>
                <a:latin typeface="Arial"/>
                <a:ea typeface="Arial"/>
                <a:cs typeface="Arial"/>
              </a:rPr>
              <a:t>Jacqueline’s hands- no permission needed</a:t>
            </a:r>
          </a:p>
          <a:p>
            <a:endParaRPr lang="en-US" sz="1400" dirty="0">
              <a:solidFill>
                <a:srgbClr val="000000"/>
              </a:solidFill>
              <a:latin typeface="Arial"/>
              <a:ea typeface="Arial"/>
              <a:cs typeface="Arial"/>
            </a:endParaRPr>
          </a:p>
          <a:p>
            <a:r>
              <a:rPr lang="en-US" sz="1400" dirty="0">
                <a:solidFill>
                  <a:srgbClr val="000000"/>
                </a:solidFill>
                <a:latin typeface="Arial"/>
                <a:ea typeface="Arial"/>
                <a:cs typeface="Arial"/>
              </a:rPr>
              <a:t>or use this: (rosary on bible) #22</a:t>
            </a:r>
          </a:p>
          <a:p>
            <a:r>
              <a:rPr lang="en-US" sz="1400" u="sng" dirty="0">
                <a:solidFill>
                  <a:srgbClr val="1155CC"/>
                </a:solidFill>
                <a:latin typeface="Arial"/>
                <a:ea typeface="Arial"/>
                <a:cs typeface="Arial"/>
                <a:hlinkClick r:id="rId13"/>
              </a:rPr>
              <a:t>https://</a:t>
            </a:r>
            <a:r>
              <a:rPr lang="en-US" sz="1400" u="sng" dirty="0" err="1">
                <a:solidFill>
                  <a:srgbClr val="1155CC"/>
                </a:solidFill>
                <a:latin typeface="Arial"/>
                <a:ea typeface="Arial"/>
                <a:cs typeface="Arial"/>
                <a:hlinkClick r:id="rId13"/>
              </a:rPr>
              <a:t>unsplash.com</a:t>
            </a:r>
            <a:r>
              <a:rPr lang="en-US" sz="1400" u="sng" dirty="0">
                <a:solidFill>
                  <a:srgbClr val="1155CC"/>
                </a:solidFill>
                <a:latin typeface="Arial"/>
                <a:ea typeface="Arial"/>
                <a:cs typeface="Arial"/>
                <a:hlinkClick r:id="rId13"/>
              </a:rPr>
              <a:t>/photos/LGnqIPaMj3Q</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Hands in sun (#29)</a:t>
            </a:r>
          </a:p>
          <a:p>
            <a:r>
              <a:rPr lang="en-US" sz="1400" u="sng" dirty="0">
                <a:solidFill>
                  <a:srgbClr val="1155CC"/>
                </a:solidFill>
                <a:latin typeface="Arial"/>
                <a:ea typeface="Arial"/>
                <a:cs typeface="Arial"/>
                <a:hlinkClick r:id="rId14"/>
              </a:rPr>
              <a:t>https://</a:t>
            </a:r>
            <a:r>
              <a:rPr lang="en-US" sz="1400" u="sng" dirty="0" err="1">
                <a:solidFill>
                  <a:srgbClr val="1155CC"/>
                </a:solidFill>
                <a:latin typeface="Arial"/>
                <a:ea typeface="Arial"/>
                <a:cs typeface="Arial"/>
                <a:hlinkClick r:id="rId14"/>
              </a:rPr>
              <a:t>www.piqsels.com</a:t>
            </a:r>
            <a:r>
              <a:rPr lang="en-US" sz="1400" u="sng" dirty="0">
                <a:solidFill>
                  <a:srgbClr val="1155CC"/>
                </a:solidFill>
                <a:latin typeface="Arial"/>
                <a:ea typeface="Arial"/>
                <a:cs typeface="Arial"/>
                <a:hlinkClick r:id="rId14"/>
              </a:rPr>
              <a:t>/en/public-domain-photo-</a:t>
            </a:r>
            <a:r>
              <a:rPr lang="en-US" sz="1400" u="sng" dirty="0" err="1">
                <a:solidFill>
                  <a:srgbClr val="1155CC"/>
                </a:solidFill>
                <a:latin typeface="Arial"/>
                <a:ea typeface="Arial"/>
                <a:cs typeface="Arial"/>
                <a:hlinkClick r:id="rId14"/>
              </a:rPr>
              <a:t>scsrl</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p:txBody>
      </p:sp>
    </p:spTree>
    <p:extLst>
      <p:ext uri="{BB962C8B-B14F-4D97-AF65-F5344CB8AC3E}">
        <p14:creationId xmlns:p14="http://schemas.microsoft.com/office/powerpoint/2010/main" val="1039144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483" y="1589138"/>
            <a:ext cx="10802367" cy="3847207"/>
          </a:xfrm>
          <a:prstGeom prst="rect">
            <a:avLst/>
          </a:prstGeom>
        </p:spPr>
        <p:txBody>
          <a:bodyPr wrap="square" numCol="2" spcCol="548640">
            <a:spAutoFit/>
          </a:bodyPr>
          <a:lstStyle/>
          <a:p>
            <a:r>
              <a:rPr lang="en-US" sz="1400" dirty="0">
                <a:solidFill>
                  <a:srgbClr val="000000"/>
                </a:solidFill>
                <a:latin typeface="Arial"/>
                <a:ea typeface="Arial"/>
                <a:cs typeface="Arial"/>
              </a:rPr>
              <a:t>bible on table (#34)</a:t>
            </a:r>
          </a:p>
          <a:p>
            <a:r>
              <a:rPr lang="en-US" sz="1400" u="sng" dirty="0">
                <a:solidFill>
                  <a:srgbClr val="1155CC"/>
                </a:solidFill>
                <a:latin typeface="Arial"/>
                <a:ea typeface="Arial"/>
                <a:cs typeface="Arial"/>
                <a:hlinkClick r:id="rId2"/>
              </a:rPr>
              <a:t>https://</a:t>
            </a:r>
            <a:r>
              <a:rPr lang="en-US" sz="1400" u="sng" dirty="0" err="1">
                <a:solidFill>
                  <a:srgbClr val="1155CC"/>
                </a:solidFill>
                <a:latin typeface="Arial"/>
                <a:ea typeface="Arial"/>
                <a:cs typeface="Arial"/>
                <a:hlinkClick r:id="rId2"/>
              </a:rPr>
              <a:t>stocksnap.io</a:t>
            </a:r>
            <a:r>
              <a:rPr lang="en-US" sz="1400" u="sng" dirty="0">
                <a:solidFill>
                  <a:srgbClr val="1155CC"/>
                </a:solidFill>
                <a:latin typeface="Arial"/>
                <a:ea typeface="Arial"/>
                <a:cs typeface="Arial"/>
                <a:hlinkClick r:id="rId2"/>
              </a:rPr>
              <a:t>/photo/bible-book-C9E7B4U7QY</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m and m’s  (#28)</a:t>
            </a:r>
          </a:p>
          <a:p>
            <a:r>
              <a:rPr lang="en-US" sz="1400" u="sng" dirty="0">
                <a:solidFill>
                  <a:srgbClr val="1155CC"/>
                </a:solidFill>
                <a:latin typeface="Arial"/>
                <a:ea typeface="Arial"/>
                <a:cs typeface="Arial"/>
                <a:hlinkClick r:id="rId3"/>
              </a:rPr>
              <a:t>https://</a:t>
            </a:r>
            <a:r>
              <a:rPr lang="en-US" sz="1400" u="sng" dirty="0" err="1">
                <a:solidFill>
                  <a:srgbClr val="1155CC"/>
                </a:solidFill>
                <a:latin typeface="Arial"/>
                <a:ea typeface="Arial"/>
                <a:cs typeface="Arial"/>
                <a:hlinkClick r:id="rId3"/>
              </a:rPr>
              <a:t>pixabay.com</a:t>
            </a:r>
            <a:r>
              <a:rPr lang="en-US" sz="1400" u="sng" dirty="0">
                <a:solidFill>
                  <a:srgbClr val="1155CC"/>
                </a:solidFill>
                <a:latin typeface="Arial"/>
                <a:ea typeface="Arial"/>
                <a:cs typeface="Arial"/>
                <a:hlinkClick r:id="rId3"/>
              </a:rPr>
              <a:t>/photos/m-and-m-sweetness-delicious-m-m-s-1308540/</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fortune cookie (#28)</a:t>
            </a:r>
          </a:p>
          <a:p>
            <a:r>
              <a:rPr lang="en-US" sz="1400" u="sng" dirty="0">
                <a:solidFill>
                  <a:srgbClr val="1155CC"/>
                </a:solidFill>
                <a:latin typeface="Arial"/>
                <a:ea typeface="Arial"/>
                <a:cs typeface="Arial"/>
                <a:hlinkClick r:id="rId4"/>
              </a:rPr>
              <a:t>https://</a:t>
            </a:r>
            <a:r>
              <a:rPr lang="en-US" sz="1400" u="sng" dirty="0" err="1">
                <a:solidFill>
                  <a:srgbClr val="1155CC"/>
                </a:solidFill>
                <a:latin typeface="Arial"/>
                <a:ea typeface="Arial"/>
                <a:cs typeface="Arial"/>
                <a:hlinkClick r:id="rId4"/>
              </a:rPr>
              <a:t>pixabay.com</a:t>
            </a:r>
            <a:r>
              <a:rPr lang="en-US" sz="1400" u="sng" dirty="0">
                <a:solidFill>
                  <a:srgbClr val="1155CC"/>
                </a:solidFill>
                <a:latin typeface="Arial"/>
                <a:ea typeface="Arial"/>
                <a:cs typeface="Arial"/>
                <a:hlinkClick r:id="rId4"/>
              </a:rPr>
              <a:t>/photos/fortune-cookies-sweet-pastries-2503077/</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400" dirty="0">
                <a:solidFill>
                  <a:srgbClr val="000000"/>
                </a:solidFill>
                <a:latin typeface="Arial"/>
                <a:ea typeface="Arial"/>
                <a:cs typeface="Arial"/>
              </a:rPr>
              <a:t>torn paper (#28)</a:t>
            </a:r>
          </a:p>
          <a:p>
            <a:r>
              <a:rPr lang="en-US" sz="1400" u="sng" dirty="0">
                <a:solidFill>
                  <a:srgbClr val="1155CC"/>
                </a:solidFill>
                <a:latin typeface="Arial"/>
                <a:ea typeface="Arial"/>
                <a:cs typeface="Arial"/>
                <a:hlinkClick r:id="rId5"/>
              </a:rPr>
              <a:t>https://</a:t>
            </a:r>
            <a:r>
              <a:rPr lang="en-US" sz="1400" u="sng" dirty="0" err="1">
                <a:solidFill>
                  <a:srgbClr val="1155CC"/>
                </a:solidFill>
                <a:latin typeface="Arial"/>
                <a:ea typeface="Arial"/>
                <a:cs typeface="Arial"/>
                <a:hlinkClick r:id="rId5"/>
              </a:rPr>
              <a:t>pixy.org</a:t>
            </a:r>
            <a:r>
              <a:rPr lang="en-US" sz="1400" u="sng" dirty="0">
                <a:solidFill>
                  <a:srgbClr val="1155CC"/>
                </a:solidFill>
                <a:latin typeface="Arial"/>
                <a:ea typeface="Arial"/>
                <a:cs typeface="Arial"/>
                <a:hlinkClick r:id="rId5"/>
              </a:rPr>
              <a:t>/6352234/</a:t>
            </a:r>
            <a:endParaRPr lang="en-US" sz="1400" u="sng" dirty="0">
              <a:solidFill>
                <a:srgbClr val="1155CC"/>
              </a:solidFill>
              <a:latin typeface="Arial"/>
              <a:ea typeface="Arial"/>
              <a:cs typeface="Arial"/>
            </a:endParaRPr>
          </a:p>
          <a:p>
            <a:endParaRPr lang="en-US" sz="1400" u="sng" dirty="0">
              <a:solidFill>
                <a:srgbClr val="1155CC"/>
              </a:solidFill>
              <a:latin typeface="Arial"/>
              <a:ea typeface="Arial"/>
              <a:cs typeface="Arial"/>
            </a:endParaRPr>
          </a:p>
          <a:p>
            <a:r>
              <a:rPr lang="en-US" sz="1200" dirty="0">
                <a:solidFill>
                  <a:srgbClr val="000000"/>
                </a:solidFill>
                <a:latin typeface="Arial"/>
                <a:ea typeface="Arial"/>
                <a:cs typeface="Arial"/>
              </a:rPr>
              <a:t>Closing Mass at St Mary’s Cathedral used with permission from Eva Arsenault (MB CWL Member)</a:t>
            </a:r>
          </a:p>
          <a:p>
            <a:endParaRPr lang="en-US" sz="1200" dirty="0">
              <a:solidFill>
                <a:srgbClr val="000000"/>
              </a:solidFill>
              <a:latin typeface="Arial"/>
              <a:ea typeface="Arial"/>
              <a:cs typeface="Arial"/>
            </a:endParaRPr>
          </a:p>
          <a:p>
            <a:r>
              <a:rPr lang="en-US" sz="1200" dirty="0" err="1">
                <a:solidFill>
                  <a:srgbClr val="000000"/>
                </a:solidFill>
                <a:latin typeface="Arial"/>
                <a:ea typeface="Arial"/>
                <a:cs typeface="Arial"/>
              </a:rPr>
              <a:t>Morden</a:t>
            </a:r>
            <a:r>
              <a:rPr lang="en-US" sz="1200" dirty="0">
                <a:solidFill>
                  <a:srgbClr val="000000"/>
                </a:solidFill>
                <a:latin typeface="Arial"/>
                <a:ea typeface="Arial"/>
                <a:cs typeface="Arial"/>
              </a:rPr>
              <a:t> Blush Roses - Con Marks’ photo (MB CWL member).</a:t>
            </a:r>
            <a:endParaRPr lang="en-US" sz="1400" u="sng" dirty="0">
              <a:solidFill>
                <a:srgbClr val="1155CC"/>
              </a:solidFill>
              <a:latin typeface="Arial"/>
              <a:ea typeface="Arial"/>
              <a:cs typeface="Arial"/>
            </a:endParaRPr>
          </a:p>
        </p:txBody>
      </p:sp>
    </p:spTree>
    <p:extLst>
      <p:ext uri="{BB962C8B-B14F-4D97-AF65-F5344CB8AC3E}">
        <p14:creationId xmlns:p14="http://schemas.microsoft.com/office/powerpoint/2010/main" val="2457078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596" y="1310894"/>
            <a:ext cx="10661254" cy="538609"/>
          </a:xfrm>
          <a:prstGeom prst="rect">
            <a:avLst/>
          </a:prstGeom>
          <a:noFill/>
        </p:spPr>
        <p:txBody>
          <a:bodyPr wrap="square" rtlCol="0">
            <a:spAutoFit/>
          </a:bodyPr>
          <a:lstStyle/>
          <a:p>
            <a:pPr algn="ctr"/>
            <a:r>
              <a:rPr lang="en-US" sz="2900" b="1" dirty="0">
                <a:latin typeface="Calibri"/>
                <a:cs typeface="Calibri"/>
              </a:rPr>
              <a:t>Notes</a:t>
            </a:r>
          </a:p>
        </p:txBody>
      </p:sp>
      <p:cxnSp>
        <p:nvCxnSpPr>
          <p:cNvPr id="5" name="Straight Connector 4"/>
          <p:cNvCxnSpPr/>
          <p:nvPr/>
        </p:nvCxnSpPr>
        <p:spPr>
          <a:xfrm>
            <a:off x="1238596" y="2555813"/>
            <a:ext cx="1066125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238596" y="3150195"/>
            <a:ext cx="1066125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238596" y="3714333"/>
            <a:ext cx="1066125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38596" y="4308715"/>
            <a:ext cx="1066125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38596" y="4878387"/>
            <a:ext cx="1066125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238596" y="5472769"/>
            <a:ext cx="1066125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238596" y="6036907"/>
            <a:ext cx="1066125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238596" y="6631289"/>
            <a:ext cx="1066125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238596" y="7248259"/>
            <a:ext cx="1066125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38596" y="7812397"/>
            <a:ext cx="1066125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238596" y="8406779"/>
            <a:ext cx="10661254"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8291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5412"/>
            <a:ext cx="13054334" cy="10092187"/>
          </a:xfrm>
          <a:prstGeom prst="rect">
            <a:avLst/>
          </a:prstGeom>
        </p:spPr>
      </p:pic>
    </p:spTree>
    <p:extLst>
      <p:ext uri="{BB962C8B-B14F-4D97-AF65-F5344CB8AC3E}">
        <p14:creationId xmlns:p14="http://schemas.microsoft.com/office/powerpoint/2010/main" val="4146243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3003214" cy="9878294"/>
          </a:xfrm>
          <a:prstGeom prst="rect">
            <a:avLst/>
          </a:prstGeom>
          <a:solidFill>
            <a:srgbClr val="008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104309" y="6679608"/>
            <a:ext cx="7039569" cy="2585323"/>
          </a:xfrm>
          <a:prstGeom prst="rect">
            <a:avLst/>
          </a:prstGeom>
          <a:noFill/>
        </p:spPr>
        <p:txBody>
          <a:bodyPr wrap="square" rtlCol="0">
            <a:spAutoFit/>
          </a:bodyPr>
          <a:lstStyle/>
          <a:p>
            <a:pPr algn="ctr"/>
            <a:r>
              <a:rPr lang="en-US" sz="1800" b="1" dirty="0">
                <a:solidFill>
                  <a:schemeClr val="bg1"/>
                </a:solidFill>
                <a:latin typeface="Calibri"/>
                <a:ea typeface="Lucida Grande"/>
                <a:cs typeface="Calibri"/>
              </a:rPr>
              <a:t>The Catholic Women’s League of Canada</a:t>
            </a:r>
          </a:p>
          <a:p>
            <a:pPr algn="ctr"/>
            <a:endParaRPr lang="en-US" sz="1800" dirty="0">
              <a:solidFill>
                <a:schemeClr val="bg1"/>
              </a:solidFill>
              <a:latin typeface="Calibri"/>
              <a:ea typeface="Lucida Grande"/>
              <a:cs typeface="Calibri"/>
            </a:endParaRPr>
          </a:p>
          <a:p>
            <a:pPr algn="ctr"/>
            <a:r>
              <a:rPr lang="en-US" sz="1800" dirty="0">
                <a:solidFill>
                  <a:schemeClr val="bg1"/>
                </a:solidFill>
                <a:latin typeface="Calibri"/>
                <a:ea typeface="Lucida Grande"/>
                <a:cs typeface="Calibri"/>
              </a:rPr>
              <a:t>C-702 Scotland Avenue</a:t>
            </a:r>
          </a:p>
          <a:p>
            <a:pPr algn="ctr"/>
            <a:r>
              <a:rPr lang="en-US" sz="1800" dirty="0">
                <a:solidFill>
                  <a:schemeClr val="bg1"/>
                </a:solidFill>
                <a:latin typeface="Calibri"/>
                <a:ea typeface="Lucida Grande"/>
                <a:cs typeface="Calibri"/>
              </a:rPr>
              <a:t>Winnipeg, MB  R3M 1X5</a:t>
            </a:r>
          </a:p>
          <a:p>
            <a:pPr algn="ctr"/>
            <a:r>
              <a:rPr lang="en-US" sz="1800" dirty="0">
                <a:solidFill>
                  <a:schemeClr val="bg1"/>
                </a:solidFill>
                <a:latin typeface="Calibri"/>
                <a:ea typeface="Lucida Grande"/>
                <a:cs typeface="Calibri"/>
              </a:rPr>
              <a:t>Tel: (204) 927-2310</a:t>
            </a:r>
          </a:p>
          <a:p>
            <a:pPr algn="ctr"/>
            <a:r>
              <a:rPr lang="en-US" sz="1800" dirty="0">
                <a:solidFill>
                  <a:schemeClr val="bg1"/>
                </a:solidFill>
                <a:latin typeface="Calibri"/>
                <a:ea typeface="Lucida Grande"/>
                <a:cs typeface="Calibri"/>
              </a:rPr>
              <a:t>Website: </a:t>
            </a:r>
            <a:r>
              <a:rPr lang="en-US" sz="1800" dirty="0" err="1">
                <a:solidFill>
                  <a:schemeClr val="bg1"/>
                </a:solidFill>
                <a:latin typeface="Calibri"/>
                <a:ea typeface="Lucida Grande"/>
                <a:cs typeface="Calibri"/>
              </a:rPr>
              <a:t>cwl.ca</a:t>
            </a:r>
            <a:endParaRPr lang="en-US" sz="1800" dirty="0">
              <a:solidFill>
                <a:schemeClr val="bg1"/>
              </a:solidFill>
              <a:latin typeface="Calibri"/>
              <a:ea typeface="Lucida Grande"/>
              <a:cs typeface="Calibri"/>
            </a:endParaRPr>
          </a:p>
          <a:p>
            <a:pPr algn="ctr"/>
            <a:r>
              <a:rPr lang="en-US" sz="1800" dirty="0">
                <a:solidFill>
                  <a:schemeClr val="bg1"/>
                </a:solidFill>
                <a:latin typeface="Calibri"/>
                <a:ea typeface="Lucida Grande"/>
                <a:cs typeface="Calibri"/>
              </a:rPr>
              <a:t>E-mail: </a:t>
            </a:r>
            <a:r>
              <a:rPr lang="en-US" sz="1800" dirty="0" err="1">
                <a:solidFill>
                  <a:schemeClr val="bg1"/>
                </a:solidFill>
                <a:latin typeface="Calibri"/>
                <a:ea typeface="Lucida Grande"/>
                <a:cs typeface="Calibri"/>
              </a:rPr>
              <a:t>info@cwl.ca</a:t>
            </a:r>
            <a:endParaRPr lang="en-US" sz="1800" dirty="0">
              <a:solidFill>
                <a:schemeClr val="bg1"/>
              </a:solidFill>
              <a:latin typeface="Calibri"/>
              <a:ea typeface="Lucida Grande"/>
              <a:cs typeface="Calibri"/>
            </a:endParaRPr>
          </a:p>
          <a:p>
            <a:pPr algn="ctr"/>
            <a:endParaRPr lang="en-US" sz="1800" dirty="0">
              <a:solidFill>
                <a:schemeClr val="bg1"/>
              </a:solidFill>
              <a:latin typeface="Calibri"/>
              <a:ea typeface="Lucida Grande"/>
              <a:cs typeface="Calibri"/>
            </a:endParaRPr>
          </a:p>
          <a:p>
            <a:pPr algn="ctr"/>
            <a:r>
              <a:rPr lang="en-US" sz="1800" dirty="0">
                <a:solidFill>
                  <a:schemeClr val="bg1"/>
                </a:solidFill>
                <a:latin typeface="Calibri"/>
                <a:ea typeface="Lucida Grande"/>
                <a:cs typeface="Calibri"/>
              </a:rPr>
              <a:t>Inv. #XXX</a:t>
            </a:r>
            <a:endParaRPr lang="en-US" sz="1800" dirty="0">
              <a:solidFill>
                <a:schemeClr val="bg1"/>
              </a:solidFill>
              <a:latin typeface="Calibri"/>
              <a:cs typeface="Calibri"/>
            </a:endParaRPr>
          </a:p>
        </p:txBody>
      </p:sp>
      <p:pic>
        <p:nvPicPr>
          <p:cNvPr id="5" name="Picture 4" descr="CWL Logo (Lighter gold) edited (SMALL).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404" y="4526874"/>
            <a:ext cx="1828800" cy="1828800"/>
          </a:xfrm>
          <a:prstGeom prst="rect">
            <a:avLst/>
          </a:prstGeom>
        </p:spPr>
      </p:pic>
    </p:spTree>
    <p:extLst>
      <p:ext uri="{BB962C8B-B14F-4D97-AF65-F5344CB8AC3E}">
        <p14:creationId xmlns:p14="http://schemas.microsoft.com/office/powerpoint/2010/main" val="3409777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8794"/>
            <a:ext cx="13003213" cy="8404390"/>
          </a:xfrm>
          <a:prstGeom prst="rect">
            <a:avLst/>
          </a:prstGeom>
          <a:solidFill>
            <a:srgbClr val="CAE4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Opening Prayer</a:t>
            </a:r>
          </a:p>
        </p:txBody>
      </p:sp>
      <p:sp>
        <p:nvSpPr>
          <p:cNvPr id="6" name="TextBox 5"/>
          <p:cNvSpPr txBox="1"/>
          <p:nvPr/>
        </p:nvSpPr>
        <p:spPr>
          <a:xfrm>
            <a:off x="1238596" y="2649891"/>
            <a:ext cx="10661254" cy="6227343"/>
          </a:xfrm>
          <a:prstGeom prst="rect">
            <a:avLst/>
          </a:prstGeom>
          <a:noFill/>
        </p:spPr>
        <p:txBody>
          <a:bodyPr wrap="square" numCol="2" spcCol="731520" rtlCol="0">
            <a:spAutoFit/>
          </a:bodyPr>
          <a:lstStyle/>
          <a:p>
            <a:r>
              <a:rPr lang="tr-TR" sz="4000" b="1" baseline="30000" dirty="0"/>
              <a:t>Silence</a:t>
            </a:r>
          </a:p>
          <a:p>
            <a:pPr>
              <a:spcBef>
                <a:spcPts val="1200"/>
              </a:spcBef>
            </a:pPr>
            <a:r>
              <a:rPr lang="en-US" baseline="30000" dirty="0"/>
              <a:t>Listen in silence because if your heart is full of other things you cannot hear the voice of God. But when you have listened to the voice of God in the stillness of your heart, then your heart is filled with God. </a:t>
            </a:r>
          </a:p>
          <a:p>
            <a:pPr>
              <a:spcBef>
                <a:spcPts val="1200"/>
              </a:spcBef>
            </a:pPr>
            <a:r>
              <a:rPr lang="en-US" baseline="30000" dirty="0"/>
              <a:t>To make possible true inner silence, practice: </a:t>
            </a:r>
            <a:r>
              <a:rPr lang="en-US" b="1" baseline="30000" dirty="0"/>
              <a:t>Silence of the eyes</a:t>
            </a:r>
            <a:r>
              <a:rPr lang="en-US" baseline="30000" dirty="0"/>
              <a:t>, by seeking always the beauty and goodness of God everywhere, and closing them to the faults of others and to all that is sinful and disturbing to the soul. </a:t>
            </a:r>
          </a:p>
          <a:p>
            <a:pPr>
              <a:spcBef>
                <a:spcPts val="1200"/>
              </a:spcBef>
            </a:pPr>
            <a:r>
              <a:rPr lang="en-US" b="1" baseline="30000" dirty="0"/>
              <a:t>Silence of the ears</a:t>
            </a:r>
            <a:r>
              <a:rPr lang="en-US" baseline="30000" dirty="0"/>
              <a:t>, by listening always to the voice of God and to the cry of the poor and the needy, and closing them to all other voices that come from fallen human nature, such as gossip, tale bearing and uncharitable words. </a:t>
            </a:r>
          </a:p>
          <a:p>
            <a:pPr>
              <a:spcBef>
                <a:spcPts val="1200"/>
              </a:spcBef>
            </a:pPr>
            <a:r>
              <a:rPr lang="en-US" b="1" baseline="30000" dirty="0"/>
              <a:t>Silence of the tongue</a:t>
            </a:r>
            <a:r>
              <a:rPr lang="en-US" baseline="30000" dirty="0"/>
              <a:t>, by praising God and speaking the life-giving word of God that is the truth, that enlightens and inspires, brings peace, hope and joy; and by refraining from self-defense and every word that causes darkness, turmoil, pain and death. </a:t>
            </a:r>
          </a:p>
          <a:p>
            <a:pPr>
              <a:spcBef>
                <a:spcPts val="1200"/>
              </a:spcBef>
            </a:pPr>
            <a:r>
              <a:rPr lang="en-US" b="1" baseline="30000" dirty="0"/>
              <a:t>Silence of the mind</a:t>
            </a:r>
            <a:r>
              <a:rPr lang="en-US" baseline="30000" dirty="0"/>
              <a:t>, by opening it to the truth and knowledge of God in prayer and contemplation, like Mary who pondered the marvels of the Lord in her heart, and by closing it to all untruths, distractions, destructive thoughts, rash judgments, false suspicions of others, vengeful thoughts and desires. </a:t>
            </a:r>
          </a:p>
          <a:p>
            <a:pPr>
              <a:spcBef>
                <a:spcPts val="1200"/>
              </a:spcBef>
            </a:pPr>
            <a:r>
              <a:rPr lang="en-US" b="1" baseline="30000" dirty="0"/>
              <a:t>Silence of the heart</a:t>
            </a:r>
            <a:r>
              <a:rPr lang="en-US" baseline="30000" dirty="0"/>
              <a:t>, by loving God with heart, soul, mind and strength; loving one another as God loves; and avoiding all selfishness, hatred, envy, jealousy and </a:t>
            </a:r>
            <a:r>
              <a:rPr lang="en-US" baseline="30000" dirty="0" err="1"/>
              <a:t>greed.May</a:t>
            </a:r>
            <a:r>
              <a:rPr lang="en-US" baseline="30000" dirty="0"/>
              <a:t> we make total use of Your gift of silence this week as we come together to do your work at this convention. Amen.</a:t>
            </a:r>
          </a:p>
          <a:p>
            <a:pPr>
              <a:spcBef>
                <a:spcPts val="4800"/>
              </a:spcBef>
            </a:pPr>
            <a:r>
              <a:rPr lang="en-US" i="1" baseline="30000" dirty="0"/>
              <a:t>Adapted from prayers of </a:t>
            </a:r>
            <a:br>
              <a:rPr lang="en-US" i="1" baseline="30000" dirty="0"/>
            </a:br>
            <a:r>
              <a:rPr lang="en-US" i="1" baseline="30000" dirty="0"/>
              <a:t>St. Mother Teresa of Calcutta</a:t>
            </a:r>
          </a:p>
        </p:txBody>
      </p:sp>
    </p:spTree>
    <p:extLst>
      <p:ext uri="{BB962C8B-B14F-4D97-AF65-F5344CB8AC3E}">
        <p14:creationId xmlns:p14="http://schemas.microsoft.com/office/powerpoint/2010/main" val="2509062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0648" y="1620480"/>
            <a:ext cx="6480720" cy="6480720"/>
          </a:xfrm>
          <a:prstGeom prst="rect">
            <a:avLst/>
          </a:prstGeom>
        </p:spPr>
      </p:pic>
    </p:spTree>
    <p:extLst>
      <p:ext uri="{BB962C8B-B14F-4D97-AF65-F5344CB8AC3E}">
        <p14:creationId xmlns:p14="http://schemas.microsoft.com/office/powerpoint/2010/main" val="606827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pyright in Canada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484" y="2571233"/>
            <a:ext cx="10604714" cy="5973169"/>
          </a:xfrm>
          <a:prstGeom prst="rect">
            <a:avLst/>
          </a:prstGeom>
        </p:spPr>
      </p:pic>
      <p:sp>
        <p:nvSpPr>
          <p:cNvPr id="6" name="TextBox 5"/>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What is Copyright? </a:t>
            </a:r>
          </a:p>
        </p:txBody>
      </p:sp>
    </p:spTree>
    <p:extLst>
      <p:ext uri="{BB962C8B-B14F-4D97-AF65-F5344CB8AC3E}">
        <p14:creationId xmlns:p14="http://schemas.microsoft.com/office/powerpoint/2010/main" val="4135315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pyright stat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582" y="1226226"/>
            <a:ext cx="4697206" cy="7396348"/>
          </a:xfrm>
          <a:prstGeom prst="rect">
            <a:avLst/>
          </a:prstGeom>
        </p:spPr>
      </p:pic>
      <p:pic>
        <p:nvPicPr>
          <p:cNvPr id="5" name="Picture 4" descr="Copyright boo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2171" y="6126156"/>
            <a:ext cx="2968557" cy="2448043"/>
          </a:xfrm>
          <a:prstGeom prst="rect">
            <a:avLst/>
          </a:prstGeom>
        </p:spPr>
      </p:pic>
      <p:sp>
        <p:nvSpPr>
          <p:cNvPr id="6" name="TextBox 5"/>
          <p:cNvSpPr txBox="1"/>
          <p:nvPr/>
        </p:nvSpPr>
        <p:spPr>
          <a:xfrm>
            <a:off x="1238596" y="1310894"/>
            <a:ext cx="10661254" cy="938719"/>
          </a:xfrm>
          <a:prstGeom prst="rect">
            <a:avLst/>
          </a:prstGeom>
          <a:noFill/>
        </p:spPr>
        <p:txBody>
          <a:bodyPr wrap="square" rtlCol="0">
            <a:spAutoFit/>
          </a:bodyPr>
          <a:lstStyle/>
          <a:p>
            <a:r>
              <a:rPr lang="en-US" sz="5400" b="1" dirty="0">
                <a:solidFill>
                  <a:srgbClr val="0080C0"/>
                </a:solidFill>
                <a:latin typeface="Calibri"/>
                <a:cs typeface="Calibri"/>
              </a:rPr>
              <a:t>Copyright Protects:</a:t>
            </a:r>
          </a:p>
        </p:txBody>
      </p:sp>
      <p:sp>
        <p:nvSpPr>
          <p:cNvPr id="7" name="TextBox 6"/>
          <p:cNvSpPr txBox="1"/>
          <p:nvPr/>
        </p:nvSpPr>
        <p:spPr>
          <a:xfrm>
            <a:off x="1238596" y="2712611"/>
            <a:ext cx="5095448" cy="3493264"/>
          </a:xfrm>
          <a:prstGeom prst="rect">
            <a:avLst/>
          </a:prstGeom>
          <a:noFill/>
        </p:spPr>
        <p:txBody>
          <a:bodyPr wrap="square" rtlCol="0">
            <a:spAutoFit/>
          </a:bodyPr>
          <a:lstStyle/>
          <a:p>
            <a:pPr>
              <a:spcBef>
                <a:spcPts val="600"/>
              </a:spcBef>
            </a:pPr>
            <a:r>
              <a:rPr lang="en-US" sz="2800" b="1" dirty="0"/>
              <a:t>• literary works</a:t>
            </a:r>
          </a:p>
          <a:p>
            <a:pPr>
              <a:spcBef>
                <a:spcPts val="600"/>
              </a:spcBef>
            </a:pPr>
            <a:r>
              <a:rPr lang="en-US" sz="2800" b="1" dirty="0"/>
              <a:t>• </a:t>
            </a:r>
            <a:r>
              <a:rPr lang="da-DK" sz="2800" b="1" dirty="0"/>
              <a:t>computer programs</a:t>
            </a:r>
          </a:p>
          <a:p>
            <a:pPr>
              <a:spcBef>
                <a:spcPts val="600"/>
              </a:spcBef>
            </a:pPr>
            <a:r>
              <a:rPr lang="en-US" sz="2800" b="1" dirty="0"/>
              <a:t>• dramatic works</a:t>
            </a:r>
          </a:p>
          <a:p>
            <a:pPr>
              <a:spcBef>
                <a:spcPts val="600"/>
              </a:spcBef>
            </a:pPr>
            <a:r>
              <a:rPr lang="en-US" sz="2800" b="1" dirty="0"/>
              <a:t>• musical works</a:t>
            </a:r>
          </a:p>
          <a:p>
            <a:pPr>
              <a:spcBef>
                <a:spcPts val="600"/>
              </a:spcBef>
            </a:pPr>
            <a:r>
              <a:rPr lang="en-US" sz="2800" b="1" dirty="0"/>
              <a:t>• artistic works</a:t>
            </a:r>
          </a:p>
          <a:p>
            <a:pPr>
              <a:spcBef>
                <a:spcPts val="600"/>
              </a:spcBef>
            </a:pPr>
            <a:r>
              <a:rPr lang="en-US" sz="2800" b="1" dirty="0"/>
              <a:t>• performances, recitation, </a:t>
            </a:r>
            <a:br>
              <a:rPr lang="en-US" sz="2800" b="1" dirty="0"/>
            </a:br>
            <a:r>
              <a:rPr lang="en-US" sz="2800" b="1" dirty="0"/>
              <a:t>   sound recordings </a:t>
            </a:r>
            <a:endParaRPr lang="en-US" sz="2800" b="1" dirty="0">
              <a:solidFill>
                <a:srgbClr val="073763"/>
              </a:solidFill>
              <a:ea typeface="Merriweather"/>
              <a:cs typeface="Calibri"/>
              <a:sym typeface="Merriweather"/>
            </a:endParaRPr>
          </a:p>
        </p:txBody>
      </p:sp>
      <p:cxnSp>
        <p:nvCxnSpPr>
          <p:cNvPr id="9" name="Straight Connector 8"/>
          <p:cNvCxnSpPr/>
          <p:nvPr/>
        </p:nvCxnSpPr>
        <p:spPr>
          <a:xfrm>
            <a:off x="7591581" y="8574199"/>
            <a:ext cx="3806563" cy="0"/>
          </a:xfrm>
          <a:prstGeom prst="line">
            <a:avLst/>
          </a:prstGeom>
          <a:ln w="76200" cmpd="sng">
            <a:solidFill>
              <a:srgbClr val="0080C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8191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596" y="1310894"/>
            <a:ext cx="10661254" cy="938719"/>
          </a:xfrm>
          <a:prstGeom prst="rect">
            <a:avLst/>
          </a:prstGeom>
          <a:noFill/>
        </p:spPr>
        <p:txBody>
          <a:bodyPr wrap="square" rtlCol="0">
            <a:spAutoFit/>
          </a:bodyPr>
          <a:lstStyle/>
          <a:p>
            <a:pPr algn="ctr"/>
            <a:r>
              <a:rPr lang="en-US" sz="5400" b="1" dirty="0">
                <a:solidFill>
                  <a:srgbClr val="0080C0"/>
                </a:solidFill>
                <a:latin typeface="Calibri"/>
                <a:cs typeface="Calibri"/>
              </a:rPr>
              <a:t>How Long Does it Last?</a:t>
            </a:r>
          </a:p>
        </p:txBody>
      </p:sp>
      <p:pic>
        <p:nvPicPr>
          <p:cNvPr id="3" name="Google Shape;175;p6" descr="image9.tif"/>
          <p:cNvPicPr preferRelativeResize="0"/>
          <p:nvPr/>
        </p:nvPicPr>
        <p:blipFill rotWithShape="1">
          <a:blip r:embed="rId3">
            <a:alphaModFix/>
          </a:blip>
          <a:srcRect/>
          <a:stretch/>
        </p:blipFill>
        <p:spPr>
          <a:xfrm>
            <a:off x="1718612" y="2545030"/>
            <a:ext cx="9567576" cy="6009625"/>
          </a:xfrm>
          <a:prstGeom prst="rect">
            <a:avLst/>
          </a:prstGeom>
          <a:noFill/>
          <a:ln>
            <a:noFill/>
          </a:ln>
        </p:spPr>
      </p:pic>
    </p:spTree>
    <p:extLst>
      <p:ext uri="{BB962C8B-B14F-4D97-AF65-F5344CB8AC3E}">
        <p14:creationId xmlns:p14="http://schemas.microsoft.com/office/powerpoint/2010/main" val="2740321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1205</TotalTime>
  <Words>5485</Words>
  <Application>Microsoft Office PowerPoint</Application>
  <PresentationFormat>Custom</PresentationFormat>
  <Paragraphs>519</Paragraphs>
  <Slides>47</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Helvetica Neue</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Designtype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Milton Corado</dc:creator>
  <cp:lastModifiedBy>Katrina Stratton</cp:lastModifiedBy>
  <cp:revision>99</cp:revision>
  <cp:lastPrinted>2021-12-16T14:24:19Z</cp:lastPrinted>
  <dcterms:created xsi:type="dcterms:W3CDTF">2021-12-15T18:33:22Z</dcterms:created>
  <dcterms:modified xsi:type="dcterms:W3CDTF">2021-12-17T21:24:10Z</dcterms:modified>
</cp:coreProperties>
</file>