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1" r:id="rId2"/>
    <p:sldId id="300" r:id="rId3"/>
    <p:sldId id="399" r:id="rId4"/>
    <p:sldId id="289" r:id="rId5"/>
    <p:sldId id="292" r:id="rId6"/>
    <p:sldId id="293" r:id="rId7"/>
    <p:sldId id="288" r:id="rId8"/>
    <p:sldId id="290" r:id="rId9"/>
    <p:sldId id="276" r:id="rId10"/>
    <p:sldId id="400" r:id="rId11"/>
    <p:sldId id="299" r:id="rId12"/>
    <p:sldId id="378" r:id="rId13"/>
    <p:sldId id="401" r:id="rId14"/>
    <p:sldId id="402" r:id="rId15"/>
    <p:sldId id="277"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F0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6307" autoAdjust="0"/>
  </p:normalViewPr>
  <p:slideViewPr>
    <p:cSldViewPr snapToGrid="0">
      <p:cViewPr varScale="1">
        <p:scale>
          <a:sx n="31" d="100"/>
          <a:sy n="31" d="100"/>
        </p:scale>
        <p:origin x="2674" y="19"/>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5AF51-B5D0-46D8-9A34-193EB4AAE22C}" type="datetimeFigureOut">
              <a:rPr lang="en-CA" smtClean="0"/>
              <a:t>2023-03-28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13764-75D2-4014-82F9-3B80C8C54188}" type="slidenum">
              <a:rPr lang="en-CA" smtClean="0"/>
              <a:t>‹#›</a:t>
            </a:fld>
            <a:endParaRPr lang="en-CA"/>
          </a:p>
        </p:txBody>
      </p:sp>
    </p:spTree>
    <p:extLst>
      <p:ext uri="{BB962C8B-B14F-4D97-AF65-F5344CB8AC3E}">
        <p14:creationId xmlns:p14="http://schemas.microsoft.com/office/powerpoint/2010/main" val="236710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Times New Roman" panose="02020603050405020304" pitchFamily="18" charset="0"/>
                <a:cs typeface="Times New Roman" panose="02020603050405020304" pitchFamily="18" charset="0"/>
              </a:rPr>
              <a:t>In part four of the Advocacy Workshop, you will be introduced to a more in-depth process for discerning the ‘signs of the times.’ This resource has been developed by Development and Peace—Caritas Canada and has been adapted for this workshop.</a:t>
            </a:r>
          </a:p>
          <a:p>
            <a:endParaRPr lang="en-CA" sz="1200" dirty="0">
              <a:latin typeface="Times New Roman" panose="02020603050405020304" pitchFamily="18" charset="0"/>
              <a:cs typeface="Times New Roman" panose="02020603050405020304" pitchFamily="18" charset="0"/>
            </a:endParaRPr>
          </a:p>
          <a:p>
            <a:r>
              <a:rPr lang="en-CA" sz="1200" dirty="0">
                <a:latin typeface="Times New Roman" panose="02020603050405020304" pitchFamily="18" charset="0"/>
                <a:cs typeface="Times New Roman" panose="02020603050405020304" pitchFamily="18" charset="0"/>
              </a:rPr>
              <a:t>The website link for the original, complete version of this PowerPoint and one created for elementary children is included in the “Resources Handout” that accompanies these advocacy workshops.</a:t>
            </a:r>
          </a:p>
        </p:txBody>
      </p:sp>
      <p:sp>
        <p:nvSpPr>
          <p:cNvPr id="4" name="Slide Number Placeholder 3"/>
          <p:cNvSpPr>
            <a:spLocks noGrp="1"/>
          </p:cNvSpPr>
          <p:nvPr>
            <p:ph type="sldNum" sz="quarter" idx="5"/>
          </p:nvPr>
        </p:nvSpPr>
        <p:spPr/>
        <p:txBody>
          <a:bodyPr/>
          <a:lstStyle/>
          <a:p>
            <a:fld id="{7C57E4F9-0115-41FE-AC2C-F80C6C3710AA}" type="slidenum">
              <a:rPr lang="en-CA" smtClean="0"/>
              <a:t>1</a:t>
            </a:fld>
            <a:endParaRPr lang="en-CA"/>
          </a:p>
        </p:txBody>
      </p:sp>
    </p:spTree>
    <p:extLst>
      <p:ext uri="{BB962C8B-B14F-4D97-AF65-F5344CB8AC3E}">
        <p14:creationId xmlns:p14="http://schemas.microsoft.com/office/powerpoint/2010/main" val="428183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acting to address injustice, we show our love for God and neighbour. We must act in a way that brings about a more just situation for everyone. Through just action to transform the situation, we reach out like the branches, and our efforts bear fruit.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CA" sz="1200" b="0" i="0" u="none" cap="none" baseline="0" dirty="0">
                <a:solidFill>
                  <a:srgbClr val="31295C"/>
                </a:solidFill>
                <a:latin typeface="Times New Roman" panose="02020603050405020304" pitchFamily="18" charset="0"/>
                <a:cs typeface="Times New Roman" panose="02020603050405020304" pitchFamily="18" charset="0"/>
              </a:rPr>
              <a:t>But first, we must ask:</a:t>
            </a:r>
          </a:p>
          <a:p>
            <a:pPr marL="457200" indent="-457200">
              <a:buFont typeface="Wingdings" panose="05000000000000000000" pitchFamily="2" charset="2"/>
              <a:buChar char="§"/>
            </a:pPr>
            <a:r>
              <a:rPr lang="en-CA" sz="1200" b="0" i="0" u="none" cap="none" baseline="0" dirty="0">
                <a:solidFill>
                  <a:srgbClr val="31295C"/>
                </a:solidFill>
                <a:latin typeface="Times New Roman" panose="02020603050405020304" pitchFamily="18" charset="0"/>
                <a:cs typeface="Times New Roman" panose="02020603050405020304" pitchFamily="18" charset="0"/>
              </a:rPr>
              <a:t>How do the people negatively impacted by the situation see it?</a:t>
            </a:r>
          </a:p>
          <a:p>
            <a:pPr marL="457200" indent="-457200">
              <a:buFont typeface="Wingdings" panose="05000000000000000000" pitchFamily="2" charset="2"/>
              <a:buChar char="§"/>
            </a:pPr>
            <a:r>
              <a:rPr lang="en-CA" sz="1200" b="0" i="0" u="none" cap="none" baseline="0" dirty="0">
                <a:solidFill>
                  <a:srgbClr val="31295C"/>
                </a:solidFill>
                <a:latin typeface="Times New Roman" panose="02020603050405020304" pitchFamily="18" charset="0"/>
                <a:cs typeface="Times New Roman" panose="02020603050405020304" pitchFamily="18" charset="0"/>
              </a:rPr>
              <a:t>What are they asking for or proposing as solutions?</a:t>
            </a:r>
          </a:p>
          <a:p>
            <a:pPr marL="457200" indent="-457200">
              <a:buFont typeface="Wingdings" panose="05000000000000000000" pitchFamily="2" charset="2"/>
              <a:buChar char="§"/>
            </a:pPr>
            <a:r>
              <a:rPr lang="en-CA" sz="1200" b="0" i="0" u="none" cap="none" baseline="0" dirty="0">
                <a:solidFill>
                  <a:srgbClr val="31295C"/>
                </a:solidFill>
                <a:latin typeface="Times New Roman" panose="02020603050405020304" pitchFamily="18" charset="0"/>
                <a:cs typeface="Times New Roman" panose="02020603050405020304" pitchFamily="18" charset="0"/>
              </a:rPr>
              <a:t>What are they already doing and what allies do they have?</a:t>
            </a:r>
          </a:p>
          <a:p>
            <a:endParaRPr lang="en-CA" sz="1200" b="0" i="0" u="none" cap="none" baseline="0" dirty="0">
              <a:solidFill>
                <a:srgbClr val="31295C"/>
              </a:solidFill>
              <a:latin typeface="Times New Roman" panose="02020603050405020304" pitchFamily="18" charset="0"/>
              <a:cs typeface="Times New Roman" panose="02020603050405020304" pitchFamily="18" charset="0"/>
            </a:endParaRPr>
          </a:p>
          <a:p>
            <a:r>
              <a:rPr lang="en-CA" sz="1200" b="0" i="0" u="none" cap="none" baseline="0" dirty="0">
                <a:solidFill>
                  <a:srgbClr val="31295C"/>
                </a:solidFill>
                <a:latin typeface="Times New Roman" panose="02020603050405020304" pitchFamily="18" charset="0"/>
                <a:cs typeface="Times New Roman" panose="02020603050405020304" pitchFamily="18" charset="0"/>
              </a:rPr>
              <a:t>Once we have answered these questions, we can ask:</a:t>
            </a:r>
          </a:p>
          <a:p>
            <a:pPr marL="457200" indent="-457200">
              <a:buFont typeface="Wingdings" panose="05000000000000000000" pitchFamily="2" charset="2"/>
              <a:buChar char="§"/>
            </a:pPr>
            <a:r>
              <a:rPr lang="en-CA" sz="1200" b="0" i="0" u="none" cap="none" baseline="0" dirty="0">
                <a:solidFill>
                  <a:srgbClr val="31295C"/>
                </a:solidFill>
                <a:latin typeface="Times New Roman" panose="02020603050405020304" pitchFamily="18" charset="0"/>
                <a:cs typeface="Times New Roman" panose="02020603050405020304" pitchFamily="18" charset="0"/>
              </a:rPr>
              <a:t>What acts of charity are appropriate in the short term?</a:t>
            </a:r>
          </a:p>
          <a:p>
            <a:pPr marL="457200" indent="-457200">
              <a:buFont typeface="Wingdings" panose="05000000000000000000" pitchFamily="2" charset="2"/>
              <a:buChar char="§"/>
            </a:pPr>
            <a:r>
              <a:rPr lang="en-CA" sz="1200" b="0" i="0" u="none" cap="none" baseline="0" dirty="0">
                <a:solidFill>
                  <a:srgbClr val="31295C"/>
                </a:solidFill>
                <a:latin typeface="Times New Roman" panose="02020603050405020304" pitchFamily="18" charset="0"/>
                <a:cs typeface="Times New Roman" panose="02020603050405020304" pitchFamily="18" charset="0"/>
              </a:rPr>
              <a:t>What acts of justice are needed for long-term solutions?</a:t>
            </a:r>
          </a:p>
          <a:p>
            <a:endParaRPr lang="en-US" sz="1200" b="0" i="0" u="none" kern="1200" cap="none"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kern="1200" cap="none" baseline="0" dirty="0">
                <a:solidFill>
                  <a:schemeClr val="tx1"/>
                </a:solidFill>
                <a:effectLst/>
                <a:latin typeface="Times New Roman" panose="02020603050405020304" pitchFamily="18" charset="0"/>
                <a:ea typeface="+mn-ea"/>
                <a:cs typeface="Times New Roman" panose="02020603050405020304" pitchFamily="18" charset="0"/>
              </a:rPr>
              <a:t>Our action should include both aspects of social justice—charity and justice.</a:t>
            </a:r>
          </a:p>
          <a:p>
            <a:pPr defTabSz="933237">
              <a:defRPr/>
            </a:pPr>
            <a:endParaRPr lang="en-CA"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10</a:t>
            </a:fld>
            <a:endParaRPr lang="en-US"/>
          </a:p>
        </p:txBody>
      </p:sp>
    </p:spTree>
    <p:extLst>
      <p:ext uri="{BB962C8B-B14F-4D97-AF65-F5344CB8AC3E}">
        <p14:creationId xmlns:p14="http://schemas.microsoft.com/office/powerpoint/2010/main" val="3468240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Acts of charity meet immediate needs, such as food, water, shelter and clothing and reflect the compassion of Christ.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Acts of justice seek to resolve the root causes of the problem for the long term so that charity is no longer needed.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In this way, we work towards including gospel values in society and bear witness to Jesus’ heart for justice. Both are equally important, and both are crucial to any response! </a:t>
            </a:r>
          </a:p>
          <a:p>
            <a:endParaRPr lang="en-CA"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11</a:t>
            </a:fld>
            <a:endParaRPr lang="en-US"/>
          </a:p>
        </p:txBody>
      </p:sp>
    </p:spTree>
    <p:extLst>
      <p:ext uri="{BB962C8B-B14F-4D97-AF65-F5344CB8AC3E}">
        <p14:creationId xmlns:p14="http://schemas.microsoft.com/office/powerpoint/2010/main" val="137668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CA"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b="0" i="1" kern="1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1200" b="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Charity</a:t>
            </a:r>
            <a:r>
              <a:rPr lang="en-US" sz="1200" b="1"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social service.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provides direct services such as food, clothing and shelter.</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responds to immediate needs.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is directed at the effects of injustice—its symptoms. Charity addresses problems that already exist. Otherwise put: Love mops up.</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solidFill>
                  <a:srgbClr val="000000"/>
                </a:solidFill>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is a private, individual act.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solidFill>
                  <a:srgbClr val="000000"/>
                </a:solidFill>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Examples of charity include a homeless shelter, food shelf, clothing drive and emergency service.</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kern="1200" dirty="0">
                <a:solidFill>
                  <a:srgbClr val="000000"/>
                </a:solidFill>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200" b="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Justice</a:t>
            </a:r>
            <a:r>
              <a:rPr lang="en-CA" sz="1200" b="1"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CA"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 social change.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promotes social change in institutions or political structures.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responds to long-term needs.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is directed at the root causes of social problems. Justice addresses the underlying structures or causes of these problems. Otherwise put: Justice tries to make sure the mess isn’t made to begin with.</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It is public, collective actions.</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200" dirty="0">
                <a:effectLst>
                  <a:outerShdw blurRad="50800" dist="38100" dir="2700000" algn="tl">
                    <a:srgbClr val="000000">
                      <a:alpha val="40000"/>
                    </a:srgbClr>
                  </a:outerShdw>
                </a:effectLst>
                <a:latin typeface="Times New Roman" panose="02020603050405020304" pitchFamily="18" charset="0"/>
                <a:ea typeface="Calibri" panose="020F0502020204030204" pitchFamily="34" charset="0"/>
                <a:cs typeface="Times New Roman" panose="02020603050405020304" pitchFamily="18" charset="0"/>
              </a:rPr>
              <a:t>Examples of justice include legislative advocacy, changing policies and practices and political action.</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CA" sz="1200" i="1" kern="1200" dirty="0">
                <a:effectLst/>
                <a:latin typeface="Times New Roman" panose="02020603050405020304" pitchFamily="18" charset="0"/>
                <a:ea typeface="Calibri" panose="020F0502020204030204" pitchFamily="34" charset="0"/>
                <a:cs typeface="Times New Roman" panose="02020603050405020304" pitchFamily="18" charset="0"/>
              </a:rPr>
              <a:t>Source: http://sites.saintmarys.edu/~incandel/charjust.html </a:t>
            </a:r>
            <a:endParaRPr lang="en-CA"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1CBFF8-50E5-4B52-92CF-8AADF7007524}" type="slidenum">
              <a:rPr lang="en-CA" smtClean="0"/>
              <a:t>12</a:t>
            </a:fld>
            <a:endParaRPr lang="en-CA"/>
          </a:p>
        </p:txBody>
      </p:sp>
    </p:spTree>
    <p:extLst>
      <p:ext uri="{BB962C8B-B14F-4D97-AF65-F5344CB8AC3E}">
        <p14:creationId xmlns:p14="http://schemas.microsoft.com/office/powerpoint/2010/main" val="295649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Times New Roman" panose="02020603050405020304" pitchFamily="18" charset="0"/>
                <a:ea typeface="+mn-ea"/>
                <a:cs typeface="Times New Roman" panose="02020603050405020304" pitchFamily="18" charset="0"/>
              </a:rPr>
              <a:t>We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can evaluate the proposed action plan against the principles of Catholic social teaching with these guiding questions: </a:t>
            </a:r>
          </a:p>
          <a:p>
            <a:endParaRPr lang="en-CA" sz="1200" b="1" i="1" u="sng" cap="small" dirty="0">
              <a:solidFill>
                <a:srgbClr val="31295C"/>
              </a:solidFill>
              <a:latin typeface="Times New Roman" panose="02020603050405020304" pitchFamily="18" charset="0"/>
              <a:cs typeface="Times New Roman" panose="02020603050405020304" pitchFamily="18" charset="0"/>
            </a:endParaRPr>
          </a:p>
          <a:p>
            <a:r>
              <a:rPr lang="en-CA" sz="1200" b="0" i="0" u="none" cap="none" baseline="0" dirty="0">
                <a:solidFill>
                  <a:srgbClr val="31295C"/>
                </a:solidFill>
                <a:latin typeface="Times New Roman" panose="02020603050405020304" pitchFamily="18" charset="0"/>
                <a:cs typeface="Times New Roman" panose="02020603050405020304" pitchFamily="18" charset="0"/>
              </a:rPr>
              <a:t>To evaluate our plan:</a:t>
            </a:r>
          </a:p>
          <a:p>
            <a:pPr marL="342900" indent="-3429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Are the voices of those we are seeking to help the driving force of the discussion?</a:t>
            </a:r>
          </a:p>
          <a:p>
            <a:pPr marL="342000" indent="-3420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Are these actions in line with the other principles and values of our faith?</a:t>
            </a:r>
          </a:p>
          <a:p>
            <a:pPr marL="342000" indent="-3420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Are these actions doable?</a:t>
            </a:r>
          </a:p>
          <a:p>
            <a:pPr marL="342000" indent="-3420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What outcomes are expected?</a:t>
            </a:r>
          </a:p>
          <a:p>
            <a:pPr marL="342000" indent="-3420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What are our next steps?</a:t>
            </a:r>
          </a:p>
          <a:p>
            <a:pPr marL="342000" indent="-3420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How and when will we evaluate both our role and actions?</a:t>
            </a:r>
          </a:p>
          <a:p>
            <a:endParaRPr lang="en-CA" sz="1100" dirty="0">
              <a:solidFill>
                <a:srgbClr val="4E264D"/>
              </a:solidFill>
              <a:latin typeface="Arial" panose="020B0604020202020204" pitchFamily="34" charset="0"/>
              <a:cs typeface="Arial" panose="020B0604020202020204" pitchFamily="34" charset="0"/>
            </a:endParaRPr>
          </a:p>
          <a:p>
            <a:endParaRPr lang="en-CA"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13</a:t>
            </a:fld>
            <a:endParaRPr lang="en-US"/>
          </a:p>
        </p:txBody>
      </p:sp>
    </p:spTree>
    <p:extLst>
      <p:ext uri="{BB962C8B-B14F-4D97-AF65-F5344CB8AC3E}">
        <p14:creationId xmlns:p14="http://schemas.microsoft.com/office/powerpoint/2010/main" val="248441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This is a process that repeats itself until the injustice is resolved. God’s kingdom isn’t built in a day, week or year! We are committed to working to bring it closer to completion though!</a:t>
            </a:r>
          </a:p>
        </p:txBody>
      </p:sp>
      <p:sp>
        <p:nvSpPr>
          <p:cNvPr id="4" name="Slide Number Placeholder 3"/>
          <p:cNvSpPr>
            <a:spLocks noGrp="1"/>
          </p:cNvSpPr>
          <p:nvPr>
            <p:ph type="sldNum" sz="quarter" idx="10"/>
          </p:nvPr>
        </p:nvSpPr>
        <p:spPr/>
        <p:txBody>
          <a:bodyPr/>
          <a:lstStyle/>
          <a:p>
            <a:fld id="{2A2B4F66-9BE1-994E-88FC-81020CB927A1}" type="slidenum">
              <a:rPr lang="en-US" smtClean="0"/>
              <a:pPr/>
              <a:t>14</a:t>
            </a:fld>
            <a:endParaRPr lang="en-US"/>
          </a:p>
        </p:txBody>
      </p:sp>
    </p:spTree>
    <p:extLst>
      <p:ext uri="{BB962C8B-B14F-4D97-AF65-F5344CB8AC3E}">
        <p14:creationId xmlns:p14="http://schemas.microsoft.com/office/powerpoint/2010/main" val="294046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We can do this by asking these questions: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CA" sz="1200" b="0" i="0" u="none" cap="none" baseline="0" dirty="0">
                <a:solidFill>
                  <a:srgbClr val="31295C"/>
                </a:solidFill>
                <a:latin typeface="Times New Roman" panose="02020603050405020304" pitchFamily="18" charset="0"/>
                <a:cs typeface="Times New Roman" panose="02020603050405020304" pitchFamily="18" charset="0"/>
              </a:rPr>
              <a:t>To evaluate our role and actions:</a:t>
            </a:r>
          </a:p>
          <a:p>
            <a:pPr marL="457200" indent="-4572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What impact did we have?</a:t>
            </a:r>
          </a:p>
          <a:p>
            <a:pPr marL="457200" indent="-4572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How were we changed and challenged through the process? </a:t>
            </a:r>
          </a:p>
          <a:p>
            <a:pPr marL="457200" indent="-457200">
              <a:buFont typeface="Wingdings" panose="05000000000000000000" pitchFamily="2" charset="2"/>
              <a:buChar char="§"/>
            </a:pPr>
            <a:r>
              <a:rPr lang="en-CA" sz="1200" dirty="0">
                <a:solidFill>
                  <a:srgbClr val="72207B"/>
                </a:solidFill>
                <a:latin typeface="Times New Roman" panose="02020603050405020304" pitchFamily="18" charset="0"/>
                <a:cs typeface="Times New Roman" panose="02020603050405020304" pitchFamily="18" charset="0"/>
              </a:rPr>
              <a:t>Was/ is the principle of subsidiarity put into practice throughout the process? </a:t>
            </a:r>
          </a:p>
          <a:p>
            <a:pPr marL="914400" lvl="1" indent="-457200">
              <a:buFont typeface="Wingdings" panose="05000000000000000000" pitchFamily="2" charset="2"/>
              <a:buChar char="§"/>
            </a:pPr>
            <a:r>
              <a:rPr lang="en-CA" sz="1200" dirty="0">
                <a:solidFill>
                  <a:srgbClr val="72207B"/>
                </a:solidFill>
                <a:latin typeface="Times New Roman" panose="02020603050405020304" pitchFamily="18" charset="0"/>
                <a:cs typeface="Times New Roman" panose="02020603050405020304" pitchFamily="18" charset="0"/>
              </a:rPr>
              <a:t>How or how not?</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BFA5C9-31D3-486D-B7B7-3CF0D6CF71F5}" type="slidenum">
              <a:rPr lang="en-CA" smtClean="0"/>
              <a:pPr/>
              <a:t>15</a:t>
            </a:fld>
            <a:endParaRPr lang="en-CA"/>
          </a:p>
        </p:txBody>
      </p:sp>
    </p:spTree>
    <p:extLst>
      <p:ext uri="{BB962C8B-B14F-4D97-AF65-F5344CB8AC3E}">
        <p14:creationId xmlns:p14="http://schemas.microsoft.com/office/powerpoint/2010/main" val="361100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2B4F66-9BE1-994E-88FC-81020CB927A1}" type="slidenum">
              <a:rPr lang="en-US" smtClean="0"/>
              <a:pPr/>
              <a:t>16</a:t>
            </a:fld>
            <a:endParaRPr lang="en-US"/>
          </a:p>
        </p:txBody>
      </p:sp>
    </p:spTree>
    <p:extLst>
      <p:ext uri="{BB962C8B-B14F-4D97-AF65-F5344CB8AC3E}">
        <p14:creationId xmlns:p14="http://schemas.microsoft.com/office/powerpoint/2010/main" val="418916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The first step is reading the “signs of the times.” When we SEE something like a natural disaster or a refugee crisis developing, our faith and capacity for compassion for others call to us.  History has taught us that bad things happen when good people do nothing. What can we do to help? A Catholic approach starts with discernment.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Discernment can be understood as the process of listening for and recognizing God’s Spirit on how to respond for the common good in the circumstances we face. This process calls us to gather accurate, truthful information as best we can, to pray and reflect on current events in our lives, communities and world.</a:t>
            </a: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The “tree of Catholic social teaching” represents the process of discernment and action on social injustices. The people affected by the injustice must remain central to the whole process, ensuring their dignity and personal involvement.</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Stage 1 is to </a:t>
            </a:r>
            <a:r>
              <a:rPr lang="en-US" sz="1200" i="0" kern="1200">
                <a:solidFill>
                  <a:schemeClr val="tx1"/>
                </a:solidFill>
                <a:effectLst/>
                <a:latin typeface="Times New Roman" panose="02020603050405020304" pitchFamily="18" charset="0"/>
                <a:ea typeface="+mn-ea"/>
                <a:cs typeface="Times New Roman" panose="02020603050405020304" pitchFamily="18" charset="0"/>
              </a:rPr>
              <a:t>SEE:—recognize </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and examine key facts, conditions, the impacts of the injustice and where we fit.</a:t>
            </a:r>
          </a:p>
          <a:p>
            <a:endParaRPr lang="en-US" sz="120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Stage 2 is to JUDGE the situation through social analysis and the lens of our faith. </a:t>
            </a:r>
          </a:p>
          <a:p>
            <a:endParaRPr lang="en-US" sz="120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Stage 3 is to ACT by planning and carrying out actions in light of our faith, which will bring a bit of God’s kingdom here on earth and right the injustice. </a:t>
            </a:r>
          </a:p>
          <a:p>
            <a:endParaRPr lang="en-US" sz="120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Stage 4 is to RESTART the CYCLE, returning to the SEE stage to examine our actions’ impact and how best to move forward. </a:t>
            </a:r>
            <a:endParaRPr lang="en-CA"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2</a:t>
            </a:fld>
            <a:endParaRPr lang="en-US"/>
          </a:p>
        </p:txBody>
      </p:sp>
    </p:spTree>
    <p:extLst>
      <p:ext uri="{BB962C8B-B14F-4D97-AF65-F5344CB8AC3E}">
        <p14:creationId xmlns:p14="http://schemas.microsoft.com/office/powerpoint/2010/main" val="154278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We have to learn as much as possible about the injustice we are examining and how it affects others, be they human or not. As an entry point, some of these questions might guide us.</a:t>
            </a:r>
          </a:p>
          <a:p>
            <a:endParaRPr lang="en-US" sz="1200" b="0" i="0" u="none" kern="1200" dirty="0">
              <a:solidFill>
                <a:schemeClr val="tx1"/>
              </a:solidFill>
              <a:effectLst/>
              <a:latin typeface="Times New Roman" panose="02020603050405020304" pitchFamily="18" charset="0"/>
              <a:ea typeface="+mn-ea"/>
              <a:cs typeface="Times New Roman" panose="02020603050405020304" pitchFamily="18" charset="0"/>
            </a:endParaRPr>
          </a:p>
          <a:p>
            <a:r>
              <a:rPr lang="en-CA" sz="1200" b="0" i="0" u="none" cap="none" baseline="0" dirty="0">
                <a:solidFill>
                  <a:srgbClr val="322A5F"/>
                </a:solidFill>
                <a:latin typeface="Times New Roman" panose="02020603050405020304" pitchFamily="18" charset="0"/>
                <a:cs typeface="Times New Roman" panose="02020603050405020304" pitchFamily="18" charset="0"/>
              </a:rPr>
              <a:t>To better help us in our discernment, we must learn about the situation:</a:t>
            </a:r>
            <a:r>
              <a:rPr lang="en-CA" sz="1200" b="0" i="0" u="none" cap="small" dirty="0">
                <a:solidFill>
                  <a:srgbClr val="322A5F"/>
                </a:solidFill>
                <a:latin typeface="Times New Roman" panose="02020603050405020304" pitchFamily="18" charset="0"/>
                <a:cs typeface="Times New Roman" panose="02020603050405020304" pitchFamily="18" charset="0"/>
              </a:rPr>
              <a:t> </a:t>
            </a:r>
            <a:endParaRPr lang="en-CA" sz="1200" b="0" i="0" u="none" dirty="0">
              <a:solidFill>
                <a:srgbClr val="322A5F"/>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CA" sz="1200" b="0" i="0" u="none" dirty="0">
                <a:solidFill>
                  <a:srgbClr val="322A5F"/>
                </a:solidFill>
                <a:latin typeface="Times New Roman" panose="02020603050405020304" pitchFamily="18" charset="0"/>
                <a:cs typeface="Times New Roman" panose="02020603050405020304" pitchFamily="18" charset="0"/>
              </a:rPr>
              <a:t>What is happening and where?</a:t>
            </a:r>
          </a:p>
          <a:p>
            <a:pPr marL="342900" indent="-342900">
              <a:buFont typeface="Wingdings" panose="05000000000000000000" pitchFamily="2" charset="2"/>
              <a:buChar char="§"/>
            </a:pPr>
            <a:r>
              <a:rPr lang="en-CA" sz="1200" b="0" i="0" u="none" dirty="0">
                <a:solidFill>
                  <a:srgbClr val="322A5F"/>
                </a:solidFill>
                <a:latin typeface="Times New Roman" panose="02020603050405020304" pitchFamily="18" charset="0"/>
                <a:cs typeface="Times New Roman" panose="02020603050405020304" pitchFamily="18" charset="0"/>
              </a:rPr>
              <a:t>Who/what is affected?</a:t>
            </a:r>
          </a:p>
          <a:p>
            <a:pPr marL="342900" indent="-342900">
              <a:buFont typeface="Wingdings" panose="05000000000000000000" pitchFamily="2" charset="2"/>
              <a:buChar char="§"/>
            </a:pPr>
            <a:r>
              <a:rPr lang="en-CA" sz="1200" b="0" i="0" u="none" dirty="0">
                <a:solidFill>
                  <a:srgbClr val="72207B"/>
                </a:solidFill>
                <a:latin typeface="Times New Roman" panose="02020603050405020304" pitchFamily="18" charset="0"/>
                <a:cs typeface="Times New Roman" panose="02020603050405020304" pitchFamily="18" charset="0"/>
              </a:rPr>
              <a:t>What is their experience in the situation? </a:t>
            </a:r>
          </a:p>
          <a:p>
            <a:pPr marL="342900" indent="-342900">
              <a:buFont typeface="Wingdings" panose="05000000000000000000" pitchFamily="2" charset="2"/>
              <a:buChar char="§"/>
            </a:pPr>
            <a:r>
              <a:rPr lang="en-CA" sz="1200" b="0" i="0" u="none" dirty="0">
                <a:solidFill>
                  <a:srgbClr val="72207B"/>
                </a:solidFill>
                <a:latin typeface="Times New Roman" panose="02020603050405020304" pitchFamily="18" charset="0"/>
                <a:cs typeface="Times New Roman" panose="02020603050405020304" pitchFamily="18" charset="0"/>
              </a:rPr>
              <a:t>How are they already responding to the situation?</a:t>
            </a:r>
          </a:p>
          <a:p>
            <a:pPr marL="342900" indent="-342900">
              <a:buFont typeface="Wingdings" panose="05000000000000000000" pitchFamily="2" charset="2"/>
              <a:buChar char="§"/>
            </a:pPr>
            <a:r>
              <a:rPr lang="en-CA" sz="1200" b="0" i="0" u="none" dirty="0">
                <a:solidFill>
                  <a:srgbClr val="322A5F"/>
                </a:solidFill>
                <a:latin typeface="Times New Roman" panose="02020603050405020304" pitchFamily="18" charset="0"/>
                <a:cs typeface="Times New Roman" panose="02020603050405020304" pitchFamily="18" charset="0"/>
              </a:rPr>
              <a:t>What has my research revealed about the situation?</a:t>
            </a:r>
          </a:p>
          <a:p>
            <a:pPr marL="342900" indent="-342900">
              <a:buFont typeface="Wingdings" panose="05000000000000000000" pitchFamily="2" charset="2"/>
              <a:buChar char="§"/>
            </a:pPr>
            <a:endParaRPr lang="en-CA" sz="1200" b="0" i="0" u="none" dirty="0">
              <a:solidFill>
                <a:srgbClr val="322A5F"/>
              </a:solidFill>
              <a:latin typeface="Times New Roman" panose="02020603050405020304" pitchFamily="18" charset="0"/>
              <a:cs typeface="Times New Roman" panose="02020603050405020304" pitchFamily="18" charset="0"/>
            </a:endParaRPr>
          </a:p>
          <a:p>
            <a:r>
              <a:rPr lang="en-CA" sz="1200" b="0" i="0" u="none" cap="none" baseline="0" dirty="0">
                <a:solidFill>
                  <a:srgbClr val="31295C"/>
                </a:solidFill>
                <a:latin typeface="Times New Roman" panose="02020603050405020304" pitchFamily="18" charset="0"/>
                <a:cs typeface="Times New Roman" panose="02020603050405020304" pitchFamily="18" charset="0"/>
              </a:rPr>
              <a:t>Situate yourself concerning the situation:</a:t>
            </a:r>
          </a:p>
          <a:p>
            <a:pPr marL="342900" indent="-342900">
              <a:buFont typeface="Wingdings" panose="05000000000000000000" pitchFamily="2" charset="2"/>
              <a:buChar char="§"/>
            </a:pPr>
            <a:r>
              <a:rPr lang="en-CA" sz="1200" b="0" i="0" u="none" dirty="0">
                <a:solidFill>
                  <a:srgbClr val="31295C"/>
                </a:solidFill>
                <a:latin typeface="Times New Roman" panose="02020603050405020304" pitchFamily="18" charset="0"/>
                <a:cs typeface="Times New Roman" panose="02020603050405020304" pitchFamily="18" charset="0"/>
              </a:rPr>
              <a:t>How do I feel about this situation?</a:t>
            </a:r>
          </a:p>
          <a:p>
            <a:pPr marL="342900" indent="-342900">
              <a:buFont typeface="Wingdings" panose="05000000000000000000" pitchFamily="2" charset="2"/>
              <a:buChar char="§"/>
            </a:pPr>
            <a:r>
              <a:rPr lang="en-CA" sz="1200" b="0" i="0" u="none" dirty="0">
                <a:solidFill>
                  <a:srgbClr val="31295C"/>
                </a:solidFill>
                <a:latin typeface="Times New Roman" panose="02020603050405020304" pitchFamily="18" charset="0"/>
                <a:cs typeface="Times New Roman" panose="02020603050405020304" pitchFamily="18" charset="0"/>
              </a:rPr>
              <a:t>Can I relate to it?</a:t>
            </a:r>
          </a:p>
          <a:p>
            <a:pPr marL="342900" indent="-342900">
              <a:buFont typeface="Wingdings" panose="05000000000000000000" pitchFamily="2" charset="2"/>
              <a:buChar char="§"/>
            </a:pPr>
            <a:r>
              <a:rPr lang="en-CA" sz="1200" b="0" i="0" u="none" dirty="0">
                <a:solidFill>
                  <a:srgbClr val="31295C"/>
                </a:solidFill>
                <a:latin typeface="Times New Roman" panose="02020603050405020304" pitchFamily="18" charset="0"/>
                <a:cs typeface="Times New Roman" panose="02020603050405020304" pitchFamily="18" charset="0"/>
              </a:rPr>
              <a:t>How does it touch me personally?</a:t>
            </a:r>
          </a:p>
          <a:p>
            <a:pPr marL="342900" indent="-342900">
              <a:buFont typeface="Wingdings" panose="05000000000000000000" pitchFamily="2" charset="2"/>
              <a:buChar char="§"/>
            </a:pPr>
            <a:r>
              <a:rPr lang="en-CA" sz="1200" b="0" i="0" u="none" dirty="0">
                <a:solidFill>
                  <a:srgbClr val="31295C"/>
                </a:solidFill>
                <a:latin typeface="Times New Roman" panose="02020603050405020304" pitchFamily="18" charset="0"/>
                <a:cs typeface="Times New Roman" panose="02020603050405020304" pitchFamily="18" charset="0"/>
              </a:rPr>
              <a:t>How am I connected to this?</a:t>
            </a:r>
          </a:p>
          <a:p>
            <a:pPr marL="342900" indent="-342900">
              <a:buFont typeface="Wingdings" panose="05000000000000000000" pitchFamily="2" charset="2"/>
              <a:buChar char="§"/>
            </a:pPr>
            <a:r>
              <a:rPr lang="en-CA" sz="1200" b="0" i="0" u="none" dirty="0">
                <a:solidFill>
                  <a:srgbClr val="31295C"/>
                </a:solidFill>
                <a:latin typeface="Times New Roman" panose="02020603050405020304" pitchFamily="18" charset="0"/>
                <a:cs typeface="Times New Roman" panose="02020603050405020304" pitchFamily="18" charset="0"/>
              </a:rPr>
              <a:t>If I were in this situation, what would I hope?</a:t>
            </a:r>
          </a:p>
          <a:p>
            <a:endParaRPr lang="en-US"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3</a:t>
            </a:fld>
            <a:endParaRPr lang="en-US"/>
          </a:p>
        </p:txBody>
      </p:sp>
    </p:spTree>
    <p:extLst>
      <p:ext uri="{BB962C8B-B14F-4D97-AF65-F5344CB8AC3E}">
        <p14:creationId xmlns:p14="http://schemas.microsoft.com/office/powerpoint/2010/main" val="13760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second stage is to judge the situation. </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As baptized Catholics, we draw on our sacred scriptures, papal teachings and Catholic social thought and teachings.</a:t>
            </a:r>
          </a:p>
          <a:p>
            <a:endParaRPr lang="en-US" sz="120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he trunk serves as the filtering site for the tree and represents our examination of the injustice through:</a:t>
            </a:r>
          </a:p>
          <a:p>
            <a:pPr marL="228600" indent="-228600">
              <a:buAutoNum type="alphaLcPeriod"/>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social analysis</a:t>
            </a:r>
          </a:p>
          <a:p>
            <a:pPr marL="228600" indent="-228600">
              <a:buAutoNum type="alphaLcPeriod"/>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reflection on the situation in light of our faith’s teachings so that we can discern the right path to follow. </a:t>
            </a:r>
          </a:p>
        </p:txBody>
      </p:sp>
      <p:sp>
        <p:nvSpPr>
          <p:cNvPr id="4" name="Slide Number Placeholder 3"/>
          <p:cNvSpPr>
            <a:spLocks noGrp="1"/>
          </p:cNvSpPr>
          <p:nvPr>
            <p:ph type="sldNum" sz="quarter" idx="10"/>
          </p:nvPr>
        </p:nvSpPr>
        <p:spPr/>
        <p:txBody>
          <a:bodyPr/>
          <a:lstStyle/>
          <a:p>
            <a:fld id="{2A2B4F66-9BE1-994E-88FC-81020CB927A1}" type="slidenum">
              <a:rPr lang="en-US" smtClean="0"/>
              <a:pPr/>
              <a:t>4</a:t>
            </a:fld>
            <a:endParaRPr lang="en-US"/>
          </a:p>
        </p:txBody>
      </p:sp>
    </p:spTree>
    <p:extLst>
      <p:ext uri="{BB962C8B-B14F-4D97-AF65-F5344CB8AC3E}">
        <p14:creationId xmlns:p14="http://schemas.microsoft.com/office/powerpoint/2010/main" val="135690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Social analysis broadens the picture of the situation, its causes and some factors that might contribute to it. </a:t>
            </a:r>
          </a:p>
          <a:p>
            <a:endParaRPr lang="en-US" sz="120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0" kern="1200" dirty="0">
                <a:solidFill>
                  <a:schemeClr val="tx1"/>
                </a:solidFill>
                <a:effectLst/>
                <a:latin typeface="Times New Roman" panose="02020603050405020304" pitchFamily="18" charset="0"/>
                <a:ea typeface="+mn-ea"/>
                <a:cs typeface="Times New Roman" panose="02020603050405020304" pitchFamily="18" charset="0"/>
              </a:rPr>
              <a:t>In this stage, we attempt to make sense of the reality we saw in step one and ultimately answer these questions: </a:t>
            </a:r>
          </a:p>
          <a:p>
            <a:endParaRPr lang="en-US" sz="120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CA" sz="1200" b="0" i="0" u="none" cap="none" baseline="0" dirty="0">
                <a:solidFill>
                  <a:srgbClr val="31295C"/>
                </a:solidFill>
                <a:latin typeface="Times New Roman" panose="02020603050405020304" pitchFamily="18" charset="0"/>
                <a:cs typeface="Times New Roman" panose="02020603050405020304" pitchFamily="18" charset="0"/>
              </a:rPr>
              <a:t>A. Social Analysis: Guiding Questions</a:t>
            </a:r>
          </a:p>
          <a:p>
            <a:pPr marL="457200" lvl="0" indent="-457200">
              <a:buFont typeface="Wingdings" panose="05000000000000000000" pitchFamily="2" charset="2"/>
              <a:buChar char="§"/>
            </a:pPr>
            <a:r>
              <a:rPr lang="en-US" sz="1200" i="0" dirty="0">
                <a:solidFill>
                  <a:srgbClr val="31295C"/>
                </a:solidFill>
                <a:latin typeface="Times New Roman" panose="02020603050405020304" pitchFamily="18" charset="0"/>
                <a:cs typeface="Times New Roman" panose="02020603050405020304" pitchFamily="18" charset="0"/>
              </a:rPr>
              <a:t>Why does this situation exist?</a:t>
            </a:r>
          </a:p>
          <a:p>
            <a:pPr marL="457200" lvl="0" indent="-457200">
              <a:buFont typeface="Wingdings" panose="05000000000000000000" pitchFamily="2" charset="2"/>
              <a:buChar char="§"/>
            </a:pPr>
            <a:r>
              <a:rPr lang="en-US" sz="1200" i="0" dirty="0">
                <a:solidFill>
                  <a:srgbClr val="31295C"/>
                </a:solidFill>
                <a:latin typeface="Times New Roman" panose="02020603050405020304" pitchFamily="18" charset="0"/>
                <a:cs typeface="Times New Roman" panose="02020603050405020304" pitchFamily="18" charset="0"/>
              </a:rPr>
              <a:t>What might be some of the root causes of the injustice?</a:t>
            </a:r>
            <a:endParaRPr lang="en-CA" sz="120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5</a:t>
            </a:fld>
            <a:endParaRPr lang="en-US"/>
          </a:p>
        </p:txBody>
      </p:sp>
    </p:spTree>
    <p:extLst>
      <p:ext uri="{BB962C8B-B14F-4D97-AF65-F5344CB8AC3E}">
        <p14:creationId xmlns:p14="http://schemas.microsoft.com/office/powerpoint/2010/main" val="172905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CA" sz="1200" b="1" i="1" u="none" strike="noStrike" kern="1200" dirty="0">
                <a:solidFill>
                  <a:srgbClr val="31295C"/>
                </a:solidFill>
                <a:effectLst/>
                <a:latin typeface="Times New Roman" panose="02020603050405020304" pitchFamily="18" charset="0"/>
                <a:cs typeface="Times New Roman" panose="02020603050405020304" pitchFamily="18" charset="0"/>
              </a:rPr>
              <a:t>READ</a:t>
            </a:r>
            <a:r>
              <a:rPr lang="en-CA" sz="1200" b="0" i="1" u="none" strike="noStrike" kern="1200" dirty="0">
                <a:solidFill>
                  <a:srgbClr val="31295C"/>
                </a:solidFill>
                <a:effectLst/>
                <a:latin typeface="Times New Roman" panose="02020603050405020304" pitchFamily="18" charset="0"/>
                <a:cs typeface="Times New Roman" panose="02020603050405020304" pitchFamily="18" charset="0"/>
              </a:rPr>
              <a:t>:</a:t>
            </a:r>
          </a:p>
          <a:p>
            <a:pPr marL="0" algn="l" rtl="0" eaLnBrk="1" fontAlgn="t" latinLnBrk="0" hangingPunct="1">
              <a:spcBef>
                <a:spcPts val="0"/>
              </a:spcBef>
              <a:spcAft>
                <a:spcPts val="0"/>
              </a:spcAft>
            </a:pPr>
            <a:r>
              <a:rPr lang="en-CA" sz="1200" b="0" i="0" u="none" strike="noStrike" kern="1200" dirty="0">
                <a:solidFill>
                  <a:srgbClr val="31295C"/>
                </a:solidFill>
                <a:effectLst/>
                <a:latin typeface="Times New Roman" panose="02020603050405020304" pitchFamily="18" charset="0"/>
                <a:cs typeface="Times New Roman" panose="02020603050405020304" pitchFamily="18" charset="0"/>
              </a:rPr>
              <a:t>Social</a:t>
            </a:r>
            <a:r>
              <a:rPr lang="en-CA" sz="1200" b="0" i="0" u="none" strike="noStrike" kern="1200" baseline="0" dirty="0">
                <a:solidFill>
                  <a:srgbClr val="31295C"/>
                </a:solidFill>
                <a:effectLst/>
                <a:latin typeface="Times New Roman" panose="02020603050405020304" pitchFamily="18" charset="0"/>
                <a:cs typeface="Times New Roman" panose="02020603050405020304" pitchFamily="18" charset="0"/>
              </a:rPr>
              <a:t> </a:t>
            </a:r>
            <a:r>
              <a:rPr lang="en-CA" sz="1200" b="0" i="0" u="none" strike="noStrike" kern="1200" dirty="0">
                <a:solidFill>
                  <a:srgbClr val="31295C"/>
                </a:solidFill>
                <a:effectLst/>
                <a:latin typeface="Times New Roman" panose="02020603050405020304" pitchFamily="18" charset="0"/>
                <a:cs typeface="Times New Roman" panose="02020603050405020304" pitchFamily="18" charset="0"/>
              </a:rPr>
              <a:t>factors:</a:t>
            </a:r>
            <a:endParaRPr lang="en-CA" sz="1200" b="0" i="0" u="none" strike="noStrike" dirty="0">
              <a:effectLst/>
              <a:latin typeface="Times New Roman" panose="02020603050405020304" pitchFamily="18" charset="0"/>
              <a:cs typeface="Times New Roman" panose="02020603050405020304" pitchFamily="18"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Who is included?</a:t>
            </a:r>
            <a:endParaRPr lang="en-CA" sz="1200" b="0" i="0" u="none" strike="noStrike" dirty="0">
              <a:effectLst/>
              <a:latin typeface="Times New Roman" panose="02020603050405020304" pitchFamily="18" charset="0"/>
              <a:cs typeface="Times New Roman" panose="02020603050405020304" pitchFamily="18"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Who is excluded?</a:t>
            </a:r>
            <a:endParaRPr lang="en-CA" sz="1200" b="0" i="0" u="none" strike="noStrike" dirty="0">
              <a:effectLst/>
              <a:latin typeface="Times New Roman" panose="02020603050405020304" pitchFamily="18" charset="0"/>
              <a:cs typeface="Times New Roman" panose="02020603050405020304" pitchFamily="18"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How are</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 they excluded?</a:t>
            </a:r>
            <a:endParaRPr lang="en-CA" sz="1200" b="0" i="0" u="none" strike="noStrike" dirty="0">
              <a:effectLst/>
              <a:latin typeface="Times New Roman" panose="02020603050405020304" pitchFamily="18" charset="0"/>
              <a:cs typeface="Times New Roman" panose="02020603050405020304" pitchFamily="18"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Why are they included or excluded?</a:t>
            </a:r>
          </a:p>
          <a:p>
            <a:pPr marL="285750" indent="-285750" algn="l" rtl="0" eaLnBrk="1" fontAlgn="t" latinLnBrk="0" hangingPunct="1">
              <a:spcBef>
                <a:spcPts val="0"/>
              </a:spcBef>
              <a:spcAft>
                <a:spcPts val="0"/>
              </a:spcAft>
              <a:buFont typeface="Arial" panose="020B0604020202020204" pitchFamily="34" charset="0"/>
              <a:buChar char="•"/>
            </a:pPr>
            <a:endParaRPr lang="en-CA" sz="1200" b="0" i="0" u="none" strike="noStrike" kern="1200" dirty="0">
              <a:solidFill>
                <a:srgbClr val="000000"/>
              </a:solidFill>
              <a:effectLst/>
              <a:latin typeface="Times New Roman" panose="02020603050405020304" pitchFamily="18" charset="0"/>
              <a:cs typeface="Times New Roman" panose="02020603050405020304" pitchFamily="18" charset="0"/>
            </a:endParaRPr>
          </a:p>
          <a:p>
            <a:pPr marL="0" algn="l" rtl="0" eaLnBrk="1" fontAlgn="t" latinLnBrk="0" hangingPunct="1">
              <a:spcBef>
                <a:spcPts val="0"/>
              </a:spcBef>
              <a:spcAft>
                <a:spcPts val="0"/>
              </a:spcAft>
            </a:pPr>
            <a:r>
              <a:rPr lang="en-CA" sz="1200" b="0" i="0" u="none" strike="noStrike" kern="1200" dirty="0">
                <a:solidFill>
                  <a:srgbClr val="31295C"/>
                </a:solidFill>
                <a:effectLst/>
                <a:latin typeface="Times New Roman" panose="02020603050405020304" pitchFamily="18" charset="0"/>
                <a:cs typeface="Times New Roman" panose="02020603050405020304" pitchFamily="18" charset="0"/>
              </a:rPr>
              <a:t>Political factors:</a:t>
            </a:r>
            <a:endParaRPr lang="en-CA" sz="1200" b="0" i="0" u="none" strike="noStrike" dirty="0">
              <a:effectLst/>
              <a:latin typeface="Times New Roman" panose="02020603050405020304" pitchFamily="18" charset="0"/>
              <a:cs typeface="Times New Roman" panose="02020603050405020304" pitchFamily="18" charset="0"/>
            </a:endParaRPr>
          </a:p>
          <a:p>
            <a:pPr marL="283464" indent="-283464"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How do decisions get made? </a:t>
            </a:r>
            <a:endParaRPr lang="en-CA" sz="1200" b="0" i="0" u="none" strike="noStrike" dirty="0">
              <a:effectLst/>
              <a:latin typeface="Times New Roman" panose="02020603050405020304" pitchFamily="18" charset="0"/>
              <a:cs typeface="Times New Roman" panose="02020603050405020304" pitchFamily="18" charset="0"/>
            </a:endParaRPr>
          </a:p>
          <a:p>
            <a:pPr marL="283464" indent="-283464"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Do</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es everyone have a say in the decisions that concern them</a:t>
            </a: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 </a:t>
            </a:r>
            <a:endParaRPr lang="en-CA" sz="1200" b="0" i="0" u="none" strike="noStrike" dirty="0">
              <a:effectLst/>
              <a:latin typeface="Times New Roman" panose="02020603050405020304" pitchFamily="18" charset="0"/>
              <a:cs typeface="Times New Roman" panose="02020603050405020304" pitchFamily="18" charset="0"/>
            </a:endParaRPr>
          </a:p>
          <a:p>
            <a:pPr marL="283464" indent="-283464"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Whose voices are most</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 influential?</a:t>
            </a:r>
            <a:endParaRPr lang="en-CA" sz="1200" b="0" i="0" u="none" strike="noStrike" dirty="0">
              <a:effectLst/>
              <a:latin typeface="Times New Roman" panose="02020603050405020304" pitchFamily="18" charset="0"/>
              <a:cs typeface="Times New Roman" panose="02020603050405020304" pitchFamily="18" charset="0"/>
            </a:endParaRPr>
          </a:p>
          <a:p>
            <a:pPr marL="283464" indent="-283464" algn="l" rtl="0" eaLnBrk="1" fontAlgn="t" latinLnBrk="0" hangingPunct="1">
              <a:spcBef>
                <a:spcPts val="0"/>
              </a:spcBef>
              <a:spcAft>
                <a:spcPts val="0"/>
              </a:spcAft>
              <a:buFont typeface="Arial" panose="020B0604020202020204" pitchFamily="34" charset="0"/>
              <a:buChar char="•"/>
            </a:pP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Whose voices are unheard?</a:t>
            </a:r>
            <a:endParaRPr lang="en-CA" sz="1200" b="0" i="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6</a:t>
            </a:fld>
            <a:endParaRPr lang="en-US"/>
          </a:p>
        </p:txBody>
      </p:sp>
    </p:spTree>
    <p:extLst>
      <p:ext uri="{BB962C8B-B14F-4D97-AF65-F5344CB8AC3E}">
        <p14:creationId xmlns:p14="http://schemas.microsoft.com/office/powerpoint/2010/main" val="222704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CA" sz="1200" b="1" i="1" u="none" strike="noStrike" kern="1200" dirty="0">
                <a:solidFill>
                  <a:srgbClr val="31295C"/>
                </a:solidFill>
                <a:effectLst/>
                <a:latin typeface="Times New Roman" panose="02020603050405020304" pitchFamily="18" charset="0"/>
                <a:cs typeface="Times New Roman" panose="02020603050405020304" pitchFamily="18" charset="0"/>
              </a:rPr>
              <a:t>READ</a:t>
            </a:r>
            <a:r>
              <a:rPr lang="en-CA" sz="1200" b="0" i="1" u="none" strike="noStrike" kern="1200" dirty="0">
                <a:solidFill>
                  <a:srgbClr val="31295C"/>
                </a:solidFill>
                <a:effectLst/>
                <a:latin typeface="Times New Roman" panose="02020603050405020304" pitchFamily="18" charset="0"/>
                <a:cs typeface="Times New Roman" panose="02020603050405020304" pitchFamily="18" charset="0"/>
              </a:rPr>
              <a:t>:</a:t>
            </a:r>
          </a:p>
          <a:p>
            <a:pPr marL="0" algn="l" rtl="0" eaLnBrk="1" fontAlgn="t" latinLnBrk="0" hangingPunct="1">
              <a:spcBef>
                <a:spcPts val="0"/>
              </a:spcBef>
              <a:spcAft>
                <a:spcPts val="0"/>
              </a:spcAft>
            </a:pPr>
            <a:r>
              <a:rPr lang="en-CA" sz="1200" b="0" i="0" u="none" strike="noStrike" kern="1200" dirty="0">
                <a:solidFill>
                  <a:srgbClr val="31295C"/>
                </a:solidFill>
                <a:effectLst/>
                <a:latin typeface="Times New Roman" panose="02020603050405020304" pitchFamily="18" charset="0"/>
                <a:cs typeface="Times New Roman" panose="02020603050405020304" pitchFamily="18" charset="0"/>
              </a:rPr>
              <a:t>Cultural</a:t>
            </a:r>
            <a:r>
              <a:rPr lang="en-CA" sz="1200" b="0" i="0" u="none" strike="noStrike" kern="1200" dirty="0">
                <a:solidFill>
                  <a:schemeClr val="tx1"/>
                </a:solidFill>
                <a:effectLst/>
                <a:latin typeface="Times New Roman" panose="02020603050405020304" pitchFamily="18" charset="0"/>
                <a:cs typeface="Times New Roman" panose="02020603050405020304" pitchFamily="18" charset="0"/>
              </a:rPr>
              <a:t> </a:t>
            </a:r>
            <a:r>
              <a:rPr lang="en-CA" sz="1200" b="0" i="0" u="none" strike="noStrike" kern="1200" dirty="0">
                <a:solidFill>
                  <a:srgbClr val="31295C"/>
                </a:solidFill>
                <a:effectLst/>
                <a:latin typeface="Times New Roman" panose="02020603050405020304" pitchFamily="18" charset="0"/>
                <a:cs typeface="Times New Roman" panose="02020603050405020304" pitchFamily="18" charset="0"/>
              </a:rPr>
              <a:t>factors:</a:t>
            </a: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What values</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 and beliefs are at play?</a:t>
            </a:r>
            <a:endParaRPr lang="en-CA" sz="1200" b="0" i="0" u="none" strike="noStrike" dirty="0">
              <a:effectLst/>
              <a:latin typeface="Times New Roman" panose="02020603050405020304" pitchFamily="18" charset="0"/>
              <a:cs typeface="Times New Roman" panose="02020603050405020304" pitchFamily="18"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What </a:t>
            </a: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practices and institutions are involved?</a:t>
            </a:r>
            <a:endParaRPr lang="en-CA" sz="1200" b="0" i="0" u="none" strike="noStrike" dirty="0">
              <a:effectLst/>
              <a:latin typeface="Times New Roman" panose="02020603050405020304" pitchFamily="18" charset="0"/>
              <a:cs typeface="Times New Roman" panose="02020603050405020304" pitchFamily="18"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Wha</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t are the</a:t>
            </a: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 influencing</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 factors in</a:t>
            </a: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 what people believe?</a:t>
            </a:r>
            <a:endParaRPr lang="en-CA" sz="1200" b="0" i="0" u="none" strike="noStrike" dirty="0">
              <a:effectLst/>
              <a:latin typeface="Times New Roman" panose="02020603050405020304" pitchFamily="18" charset="0"/>
              <a:cs typeface="Times New Roman" panose="02020603050405020304" pitchFamily="18" charset="0"/>
            </a:endParaRPr>
          </a:p>
          <a:p>
            <a:pPr marL="0" algn="l" rtl="0" eaLnBrk="1" fontAlgn="t" latinLnBrk="0" hangingPunct="1">
              <a:spcBef>
                <a:spcPts val="0"/>
              </a:spcBef>
              <a:spcAft>
                <a:spcPts val="0"/>
              </a:spcAft>
            </a:pPr>
            <a:endParaRPr lang="en-CA" sz="1200" b="0" i="0" u="none" strike="noStrike" dirty="0">
              <a:effectLst/>
              <a:latin typeface="Times New Roman" panose="02020603050405020304" pitchFamily="18" charset="0"/>
              <a:cs typeface="Times New Roman" panose="02020603050405020304" pitchFamily="18" charset="0"/>
            </a:endParaRPr>
          </a:p>
          <a:p>
            <a:pPr marL="0" algn="l" rtl="0" eaLnBrk="1" fontAlgn="t" latinLnBrk="0" hangingPunct="1">
              <a:spcBef>
                <a:spcPts val="0"/>
              </a:spcBef>
              <a:spcAft>
                <a:spcPts val="0"/>
              </a:spcAft>
            </a:pPr>
            <a:r>
              <a:rPr lang="en-CA" sz="1200" b="0" i="0" u="none" strike="noStrike" kern="1200" dirty="0">
                <a:solidFill>
                  <a:srgbClr val="31295C"/>
                </a:solidFill>
                <a:effectLst/>
                <a:latin typeface="Times New Roman" panose="02020603050405020304" pitchFamily="18" charset="0"/>
                <a:cs typeface="Times New Roman" panose="02020603050405020304" pitchFamily="18" charset="0"/>
              </a:rPr>
              <a:t>Historical factors:</a:t>
            </a:r>
            <a:endParaRPr lang="en-CA" sz="1200" b="0" i="0" u="none" strike="noStrike" dirty="0">
              <a:effectLst/>
              <a:latin typeface="Times New Roman" panose="02020603050405020304" pitchFamily="18" charset="0"/>
              <a:cs typeface="Times New Roman" panose="02020603050405020304" pitchFamily="18" charset="0"/>
            </a:endParaRPr>
          </a:p>
          <a:p>
            <a:pPr marL="283464" indent="-283464"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What events led to this</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 situation or influence it today?</a:t>
            </a: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 </a:t>
            </a:r>
            <a:endParaRPr lang="en-CA" sz="1200" b="0" i="0" u="none" strike="noStrike" dirty="0">
              <a:effectLst/>
              <a:latin typeface="Times New Roman" panose="02020603050405020304" pitchFamily="18" charset="0"/>
              <a:cs typeface="Times New Roman" panose="02020603050405020304" pitchFamily="18" charset="0"/>
            </a:endParaRPr>
          </a:p>
          <a:p>
            <a:pPr marL="283464" indent="-283464" algn="l" rtl="0" eaLnBrk="1" fontAlgn="t" latinLnBrk="0" hangingPunct="1">
              <a:spcBef>
                <a:spcPts val="0"/>
              </a:spcBef>
              <a:spcAft>
                <a:spcPts val="0"/>
              </a:spcAft>
              <a:buFont typeface="Arial" panose="020B0604020202020204" pitchFamily="34" charset="0"/>
              <a:buChar char="•"/>
            </a:pP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How do the local people understand the situation</a:t>
            </a:r>
            <a:r>
              <a:rPr lang="en-CA" sz="1200" b="0" i="0" u="none" strike="noStrike" kern="1200" baseline="0" dirty="0">
                <a:solidFill>
                  <a:srgbClr val="000000"/>
                </a:solidFill>
                <a:effectLst/>
                <a:latin typeface="Times New Roman" panose="02020603050405020304" pitchFamily="18" charset="0"/>
                <a:cs typeface="Times New Roman" panose="02020603050405020304" pitchFamily="18" charset="0"/>
              </a:rPr>
              <a:t> and its history</a:t>
            </a:r>
            <a:r>
              <a:rPr lang="en-CA" sz="1200" b="0" i="0" u="none" strike="noStrike" kern="1200" dirty="0">
                <a:solidFill>
                  <a:srgbClr val="000000"/>
                </a:solidFill>
                <a:effectLst/>
                <a:latin typeface="Times New Roman" panose="02020603050405020304" pitchFamily="18" charset="0"/>
                <a:cs typeface="Times New Roman" panose="02020603050405020304" pitchFamily="18" charset="0"/>
              </a:rPr>
              <a:t>?</a:t>
            </a:r>
            <a:endParaRPr lang="en-CA" sz="1200" b="0" i="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7</a:t>
            </a:fld>
            <a:endParaRPr lang="en-US"/>
          </a:p>
        </p:txBody>
      </p:sp>
    </p:spTree>
    <p:extLst>
      <p:ext uri="{BB962C8B-B14F-4D97-AF65-F5344CB8AC3E}">
        <p14:creationId xmlns:p14="http://schemas.microsoft.com/office/powerpoint/2010/main" val="391890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third step is to ACT by planning and carrying out actions to transform the situation based on the information gathered in the SEE stage and the analysis and reflection done in the JUDGE stage. Through this process, we are better able to discern God’s will.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Sometimes we need to return to an earlier stage to gather more facts, do some more analysis or prayerfully consider new information in the light of our faith before we act. </a:t>
            </a:r>
            <a:endParaRPr lang="en-CA"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8</a:t>
            </a:fld>
            <a:endParaRPr lang="en-US"/>
          </a:p>
        </p:txBody>
      </p:sp>
    </p:spTree>
    <p:extLst>
      <p:ext uri="{BB962C8B-B14F-4D97-AF65-F5344CB8AC3E}">
        <p14:creationId xmlns:p14="http://schemas.microsoft.com/office/powerpoint/2010/main" val="326123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READ</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 plan effectively for our actions, we can ask ourselves the following questions: </a:t>
            </a:r>
          </a:p>
          <a:p>
            <a:pPr marL="457200" indent="-4572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How will we be a part of the solution?</a:t>
            </a:r>
          </a:p>
          <a:p>
            <a:pPr marL="457200" indent="-4572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What resources and allies can we mobilize to support our efforts?</a:t>
            </a:r>
          </a:p>
          <a:p>
            <a:pPr marL="457200" indent="-457200">
              <a:buFont typeface="Wingdings" panose="05000000000000000000" pitchFamily="2" charset="2"/>
              <a:buChar char="§"/>
            </a:pPr>
            <a:r>
              <a:rPr lang="en-CA" sz="1200" dirty="0">
                <a:solidFill>
                  <a:srgbClr val="31295C"/>
                </a:solidFill>
                <a:latin typeface="Times New Roman" panose="02020603050405020304" pitchFamily="18" charset="0"/>
                <a:cs typeface="Times New Roman" panose="02020603050405020304" pitchFamily="18" charset="0"/>
              </a:rPr>
              <a:t>When will we start?</a:t>
            </a:r>
          </a:p>
          <a:p>
            <a:pPr defTabSz="933237">
              <a:defRPr/>
            </a:pPr>
            <a:endParaRPr lang="en-CA" sz="1100" i="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2B4F66-9BE1-994E-88FC-81020CB927A1}" type="slidenum">
              <a:rPr lang="en-US" smtClean="0"/>
              <a:pPr/>
              <a:t>9</a:t>
            </a:fld>
            <a:endParaRPr lang="en-US"/>
          </a:p>
        </p:txBody>
      </p:sp>
    </p:spTree>
    <p:extLst>
      <p:ext uri="{BB962C8B-B14F-4D97-AF65-F5344CB8AC3E}">
        <p14:creationId xmlns:p14="http://schemas.microsoft.com/office/powerpoint/2010/main" val="47223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4F4-6232-D529-ED65-8A4D8905B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9F25C39-F9F1-380A-E186-AAF4104A5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F41DA32-BB28-69EF-6570-37BF79E614DE}"/>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5" name="Footer Placeholder 4">
            <a:extLst>
              <a:ext uri="{FF2B5EF4-FFF2-40B4-BE49-F238E27FC236}">
                <a16:creationId xmlns:a16="http://schemas.microsoft.com/office/drawing/2014/main" id="{6E2C0064-A5E9-E27D-BA9E-E0B743E45E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48B9D4-C108-197F-29F1-BC41280F11A4}"/>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17046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9F4A-F288-2AFF-3E81-DBD8CB03300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4654CF8-65C0-1B08-8BAB-797574782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9C05E8-8302-AABE-67B8-4F30A11F0F3D}"/>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5" name="Footer Placeholder 4">
            <a:extLst>
              <a:ext uri="{FF2B5EF4-FFF2-40B4-BE49-F238E27FC236}">
                <a16:creationId xmlns:a16="http://schemas.microsoft.com/office/drawing/2014/main" id="{DDDDD81B-386E-CD80-42A3-0BC4AAA5AB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190A96-62C2-BF0D-97A9-8979EE6C4B74}"/>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114128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890F81-2460-981E-2AC3-75FE193EA7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EDC38F-80DC-6033-8431-977930E21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B7642D-4CA8-8FF4-EFD7-FA0806CBD125}"/>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5" name="Footer Placeholder 4">
            <a:extLst>
              <a:ext uri="{FF2B5EF4-FFF2-40B4-BE49-F238E27FC236}">
                <a16:creationId xmlns:a16="http://schemas.microsoft.com/office/drawing/2014/main" id="{07843310-B547-2D00-1500-61926412D7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D9360D-00B5-081F-6BEA-0D32040D4914}"/>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317154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buSzTx/>
              <a:buNone/>
              <a:defRPr sz="2750">
                <a:latin typeface="+mn-lt"/>
                <a:ea typeface="+mn-ea"/>
                <a:cs typeface="+mn-cs"/>
                <a:sym typeface="Helvetica Neue"/>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28255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B937-1BE4-7166-2269-75CD9D4576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59E307D-D7DC-60C5-C19A-1C8E2900E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22BB3A-3503-BD71-7338-A249C0C6B383}"/>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5" name="Footer Placeholder 4">
            <a:extLst>
              <a:ext uri="{FF2B5EF4-FFF2-40B4-BE49-F238E27FC236}">
                <a16:creationId xmlns:a16="http://schemas.microsoft.com/office/drawing/2014/main" id="{06F65B46-2D97-670E-F05A-126D06B76C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C45C08-3C22-0A6A-342B-38CD87DBCC56}"/>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92308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0B50-9FC7-16C9-4DA7-D524FBDA9E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6DA50BB-B309-B898-33D0-076691788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F0C4AD-0EC6-338B-52CD-1A38D6AAB9A8}"/>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5" name="Footer Placeholder 4">
            <a:extLst>
              <a:ext uri="{FF2B5EF4-FFF2-40B4-BE49-F238E27FC236}">
                <a16:creationId xmlns:a16="http://schemas.microsoft.com/office/drawing/2014/main" id="{812816E5-E743-29D1-3279-17A5A7FA36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57DC5F-433D-450D-8057-A1D252D1464A}"/>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103653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4954-9B0C-EA8E-3BAC-239A206933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8064A9-548A-79A8-AEB9-7EC61C5F92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91D134C-9B85-2E21-BF1D-51E81B1720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F5908BD-14AD-AB83-C85D-215C666BA00D}"/>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6" name="Footer Placeholder 5">
            <a:extLst>
              <a:ext uri="{FF2B5EF4-FFF2-40B4-BE49-F238E27FC236}">
                <a16:creationId xmlns:a16="http://schemas.microsoft.com/office/drawing/2014/main" id="{A2974483-A299-8BCD-F812-0C260F4531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7166452-3760-0CA9-A943-98D60E82BDF2}"/>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324930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C85F-2C25-5E01-DEB3-133E6537FB0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E8DAD1-97E6-EC4D-6012-669E114BA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AFAF4-4751-39F9-CAA4-B34B18B103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3C2C70F-DFA7-3C03-FBF1-648BD68CD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51B9C-DB8F-098D-8786-B70ECBECA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BB39625-B827-062E-98D3-77071F539CFC}"/>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8" name="Footer Placeholder 7">
            <a:extLst>
              <a:ext uri="{FF2B5EF4-FFF2-40B4-BE49-F238E27FC236}">
                <a16:creationId xmlns:a16="http://schemas.microsoft.com/office/drawing/2014/main" id="{8F0BCCC3-CE1E-55B4-7A1A-0620414D539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175292E-67F6-C058-63FF-2CF0B32E9EC2}"/>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228783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D24B-42DE-8515-B7F2-CB42076CDBB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8CB8EFA-95E7-6F9E-06C8-08C968A835DB}"/>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4" name="Footer Placeholder 3">
            <a:extLst>
              <a:ext uri="{FF2B5EF4-FFF2-40B4-BE49-F238E27FC236}">
                <a16:creationId xmlns:a16="http://schemas.microsoft.com/office/drawing/2014/main" id="{098CAF04-01C8-82B0-2268-EC8FA10961C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95A5E12-E137-A78B-C80F-F2E2F4156429}"/>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252863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0CC61-AE6D-CE4B-9593-F38BCAB341DA}"/>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3" name="Footer Placeholder 2">
            <a:extLst>
              <a:ext uri="{FF2B5EF4-FFF2-40B4-BE49-F238E27FC236}">
                <a16:creationId xmlns:a16="http://schemas.microsoft.com/office/drawing/2014/main" id="{4199EE67-0A66-4450-0AE1-7437243F611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C89F4E7-6857-7EB9-A40B-14BDAB97F20A}"/>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85115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C6CB-E4E3-078B-A9EA-8BDCDF8DE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6833B01-C293-D974-C79E-EB646A24C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4D78B5B-7A1C-4619-C228-4FC43DF4F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7C7AA-CCB3-937B-9411-003066ABBF05}"/>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6" name="Footer Placeholder 5">
            <a:extLst>
              <a:ext uri="{FF2B5EF4-FFF2-40B4-BE49-F238E27FC236}">
                <a16:creationId xmlns:a16="http://schemas.microsoft.com/office/drawing/2014/main" id="{BFF8F5B8-5336-72FE-A7C5-86BAE21B47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D423B9-E567-E3E0-F486-0351C10A14B9}"/>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85097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4113-BA8F-7B13-8888-49F2D2928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149537-44B1-583B-FD9B-117E82FB8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ECEC7BE-678D-CE05-962B-2F81A568F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1F688-AE18-8B23-2ADD-FC008517153A}"/>
              </a:ext>
            </a:extLst>
          </p:cNvPr>
          <p:cNvSpPr>
            <a:spLocks noGrp="1"/>
          </p:cNvSpPr>
          <p:nvPr>
            <p:ph type="dt" sz="half" idx="10"/>
          </p:nvPr>
        </p:nvSpPr>
        <p:spPr/>
        <p:txBody>
          <a:bodyPr/>
          <a:lstStyle/>
          <a:p>
            <a:fld id="{84A5D1B0-BD38-4FBE-8B75-4B8C72D14F8C}" type="datetimeFigureOut">
              <a:rPr lang="en-CA" smtClean="0"/>
              <a:t>2023-03-28</a:t>
            </a:fld>
            <a:endParaRPr lang="en-CA"/>
          </a:p>
        </p:txBody>
      </p:sp>
      <p:sp>
        <p:nvSpPr>
          <p:cNvPr id="6" name="Footer Placeholder 5">
            <a:extLst>
              <a:ext uri="{FF2B5EF4-FFF2-40B4-BE49-F238E27FC236}">
                <a16:creationId xmlns:a16="http://schemas.microsoft.com/office/drawing/2014/main" id="{01DD7437-62FB-862D-42A1-D7255B0E0A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F93842-3847-F568-30EB-0F355F0DCB85}"/>
              </a:ext>
            </a:extLst>
          </p:cNvPr>
          <p:cNvSpPr>
            <a:spLocks noGrp="1"/>
          </p:cNvSpPr>
          <p:nvPr>
            <p:ph type="sldNum" sz="quarter" idx="12"/>
          </p:nvPr>
        </p:nvSpPr>
        <p:spPr/>
        <p:txBody>
          <a:bodyPr/>
          <a:lstStyle/>
          <a:p>
            <a:fld id="{F9913A1D-7F4B-44B0-9BCD-2B04421D08BB}" type="slidenum">
              <a:rPr lang="en-CA" smtClean="0"/>
              <a:t>‹#›</a:t>
            </a:fld>
            <a:endParaRPr lang="en-CA"/>
          </a:p>
        </p:txBody>
      </p:sp>
    </p:spTree>
    <p:extLst>
      <p:ext uri="{BB962C8B-B14F-4D97-AF65-F5344CB8AC3E}">
        <p14:creationId xmlns:p14="http://schemas.microsoft.com/office/powerpoint/2010/main" val="281700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B3A7A-630C-597E-916A-734E7F5436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E7D5BD5-2564-3F7A-5721-30497611D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1D7B21-2303-67FD-6060-4CF087AD4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5D1B0-BD38-4FBE-8B75-4B8C72D14F8C}" type="datetimeFigureOut">
              <a:rPr lang="en-CA" smtClean="0"/>
              <a:t>2023-03-28</a:t>
            </a:fld>
            <a:endParaRPr lang="en-CA"/>
          </a:p>
        </p:txBody>
      </p:sp>
      <p:sp>
        <p:nvSpPr>
          <p:cNvPr id="5" name="Footer Placeholder 4">
            <a:extLst>
              <a:ext uri="{FF2B5EF4-FFF2-40B4-BE49-F238E27FC236}">
                <a16:creationId xmlns:a16="http://schemas.microsoft.com/office/drawing/2014/main" id="{CA56B883-3014-D2E6-F49F-903ECA951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E4E692D-D7AD-A177-5F01-777724982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13A1D-7F4B-44B0-9BCD-2B04421D08BB}" type="slidenum">
              <a:rPr lang="en-CA" smtClean="0"/>
              <a:t>‹#›</a:t>
            </a:fld>
            <a:endParaRPr lang="en-CA"/>
          </a:p>
        </p:txBody>
      </p:sp>
    </p:spTree>
    <p:extLst>
      <p:ext uri="{BB962C8B-B14F-4D97-AF65-F5344CB8AC3E}">
        <p14:creationId xmlns:p14="http://schemas.microsoft.com/office/powerpoint/2010/main" val="18122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cuf.org/2012/03/dare-to-dream-essential-steps-to-discerning-gods-will/" TargetMode="External"/><Relationship Id="rId4" Type="http://schemas.openxmlformats.org/officeDocument/2006/relationships/hyperlink" Target="http://www.socialjustice.catholic.org.au/social-teaching/10-social-teaching/94-catholic-social-teaching-series-reading-the-signs-of-the-tim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310091-72BD-B080-2D62-F31E2544C0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6370"/>
            <a:ext cx="12192000" cy="6990256"/>
          </a:xfrm>
        </p:spPr>
      </p:pic>
      <p:sp>
        <p:nvSpPr>
          <p:cNvPr id="2" name="Title 1">
            <a:extLst>
              <a:ext uri="{FF2B5EF4-FFF2-40B4-BE49-F238E27FC236}">
                <a16:creationId xmlns:a16="http://schemas.microsoft.com/office/drawing/2014/main" id="{9E945607-07B8-7C0B-8D19-B07664F6FBDE}"/>
              </a:ext>
            </a:extLst>
          </p:cNvPr>
          <p:cNvSpPr>
            <a:spLocks noGrp="1"/>
          </p:cNvSpPr>
          <p:nvPr>
            <p:ph type="title"/>
          </p:nvPr>
        </p:nvSpPr>
        <p:spPr>
          <a:xfrm>
            <a:off x="296334" y="304800"/>
            <a:ext cx="5007186" cy="1119389"/>
          </a:xfrm>
          <a:solidFill>
            <a:srgbClr val="A2F0CB"/>
          </a:solidFill>
        </p:spPr>
        <p:txBody>
          <a:bodyPr>
            <a:normAutofit/>
          </a:bodyPr>
          <a:lstStyle/>
          <a:p>
            <a:r>
              <a:rPr lang="en-CA" sz="3200" b="1" dirty="0">
                <a:solidFill>
                  <a:schemeClr val="bg1"/>
                </a:solidFill>
              </a:rPr>
              <a:t>Advocacy Workshop:</a:t>
            </a:r>
            <a:br>
              <a:rPr lang="en-CA" sz="3200" b="1" dirty="0">
                <a:solidFill>
                  <a:schemeClr val="bg1"/>
                </a:solidFill>
              </a:rPr>
            </a:br>
            <a:r>
              <a:rPr lang="en-CA" sz="3200" b="1" dirty="0">
                <a:solidFill>
                  <a:schemeClr val="bg1"/>
                </a:solidFill>
              </a:rPr>
              <a:t>Part Four</a:t>
            </a:r>
          </a:p>
        </p:txBody>
      </p:sp>
      <p:pic>
        <p:nvPicPr>
          <p:cNvPr id="7" name="Picture 6">
            <a:extLst>
              <a:ext uri="{FF2B5EF4-FFF2-40B4-BE49-F238E27FC236}">
                <a16:creationId xmlns:a16="http://schemas.microsoft.com/office/drawing/2014/main" id="{727FF103-9342-B9F4-63C9-9B7CFEBC5579}"/>
              </a:ext>
            </a:extLst>
          </p:cNvPr>
          <p:cNvPicPr>
            <a:picLocks noChangeAspect="1"/>
          </p:cNvPicPr>
          <p:nvPr/>
        </p:nvPicPr>
        <p:blipFill>
          <a:blip r:embed="rId4"/>
          <a:stretch>
            <a:fillRect/>
          </a:stretch>
        </p:blipFill>
        <p:spPr>
          <a:xfrm>
            <a:off x="0" y="4890729"/>
            <a:ext cx="2333136" cy="2083157"/>
          </a:xfrm>
          <a:prstGeom prst="rect">
            <a:avLst/>
          </a:prstGeom>
        </p:spPr>
      </p:pic>
      <p:sp>
        <p:nvSpPr>
          <p:cNvPr id="10" name="TextBox 9">
            <a:extLst>
              <a:ext uri="{FF2B5EF4-FFF2-40B4-BE49-F238E27FC236}">
                <a16:creationId xmlns:a16="http://schemas.microsoft.com/office/drawing/2014/main" id="{FECFBAE2-5221-35BE-0CFC-259267514B6F}"/>
              </a:ext>
            </a:extLst>
          </p:cNvPr>
          <p:cNvSpPr txBox="1"/>
          <p:nvPr/>
        </p:nvSpPr>
        <p:spPr>
          <a:xfrm>
            <a:off x="3782957" y="5932307"/>
            <a:ext cx="8409043" cy="461665"/>
          </a:xfrm>
          <a:prstGeom prst="rect">
            <a:avLst/>
          </a:prstGeom>
          <a:solidFill>
            <a:srgbClr val="A2F0CB"/>
          </a:solidFill>
        </p:spPr>
        <p:txBody>
          <a:bodyPr wrap="square">
            <a:spAutoFit/>
          </a:bodyPr>
          <a:lstStyle/>
          <a:p>
            <a:r>
              <a:rPr lang="en-CA" sz="2400" b="1" dirty="0">
                <a:solidFill>
                  <a:prstClr val="white"/>
                </a:solidFill>
                <a:latin typeface="Trebuchet MS" panose="020B0603020202020204"/>
                <a:ea typeface="+mj-ea"/>
                <a:cs typeface="+mj-cs"/>
              </a:rPr>
              <a:t>Strategy: Develop and Deliver Workshops at All Levels</a:t>
            </a:r>
            <a:endParaRPr lang="en-CA" sz="1200" dirty="0"/>
          </a:p>
        </p:txBody>
      </p:sp>
      <p:sp>
        <p:nvSpPr>
          <p:cNvPr id="14" name="TextBox 13">
            <a:extLst>
              <a:ext uri="{FF2B5EF4-FFF2-40B4-BE49-F238E27FC236}">
                <a16:creationId xmlns:a16="http://schemas.microsoft.com/office/drawing/2014/main" id="{368559FA-8158-DA77-41C5-B72D552BB236}"/>
              </a:ext>
            </a:extLst>
          </p:cNvPr>
          <p:cNvSpPr txBox="1"/>
          <p:nvPr/>
        </p:nvSpPr>
        <p:spPr>
          <a:xfrm>
            <a:off x="6096000" y="304800"/>
            <a:ext cx="5799666" cy="646331"/>
          </a:xfrm>
          <a:prstGeom prst="rect">
            <a:avLst/>
          </a:prstGeom>
          <a:solidFill>
            <a:schemeClr val="bg1"/>
          </a:solidFill>
        </p:spPr>
        <p:txBody>
          <a:bodyPr wrap="square">
            <a:spAutoFit/>
          </a:bodyPr>
          <a:lstStyle/>
          <a:p>
            <a:pPr algn="ctr"/>
            <a:r>
              <a:rPr kumimoji="0" lang="en-CA" sz="3600" b="1" i="0" u="none" strike="noStrike" kern="1200" cap="none" spc="0" normalizeH="0" baseline="0" noProof="0" dirty="0">
                <a:ln>
                  <a:noFill/>
                </a:ln>
                <a:effectLst/>
                <a:uLnTx/>
                <a:uFillTx/>
                <a:latin typeface="Trebuchet MS" panose="020B0603020202020204"/>
                <a:ea typeface="+mj-ea"/>
                <a:cs typeface="+mj-cs"/>
              </a:rPr>
              <a:t>Advocacy Working Group</a:t>
            </a:r>
            <a:endParaRPr lang="en-CA" dirty="0"/>
          </a:p>
        </p:txBody>
      </p:sp>
    </p:spTree>
    <p:extLst>
      <p:ext uri="{BB962C8B-B14F-4D97-AF65-F5344CB8AC3E}">
        <p14:creationId xmlns:p14="http://schemas.microsoft.com/office/powerpoint/2010/main" val="84255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048000"/>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 name="Group 14"/>
          <p:cNvGrpSpPr/>
          <p:nvPr/>
        </p:nvGrpSpPr>
        <p:grpSpPr>
          <a:xfrm>
            <a:off x="3472123" y="-3240253"/>
            <a:ext cx="10342919" cy="17025901"/>
            <a:chOff x="4940272" y="-135447"/>
            <a:chExt cx="3009927" cy="527894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72" y="-135447"/>
              <a:ext cx="3009927" cy="527894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60491">
              <a:off x="5809643" y="857085"/>
              <a:ext cx="438832" cy="53181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97653" flipH="1">
              <a:off x="5209277" y="1344951"/>
              <a:ext cx="438832" cy="531814"/>
            </a:xfrm>
            <a:prstGeom prst="rect">
              <a:avLst/>
            </a:prstGeom>
          </p:spPr>
        </p:pic>
      </p:grpSp>
      <p:sp>
        <p:nvSpPr>
          <p:cNvPr id="2" name="TextBox 1"/>
          <p:cNvSpPr txBox="1"/>
          <p:nvPr/>
        </p:nvSpPr>
        <p:spPr>
          <a:xfrm>
            <a:off x="7757253" y="4572513"/>
            <a:ext cx="2558597" cy="1400367"/>
          </a:xfrm>
          <a:prstGeom prst="rect">
            <a:avLst/>
          </a:prstGeom>
          <a:noFill/>
          <a:ln>
            <a:noFill/>
          </a:ln>
          <a:effectLst/>
        </p:spPr>
        <p:txBody>
          <a:bodyPr wrap="square" lIns="91425" tIns="45712" rIns="91425" bIns="45712" rtlCol="0">
            <a:spAutoFit/>
          </a:bodyPr>
          <a:lstStyle/>
          <a:p>
            <a:r>
              <a:rPr lang="en-CA" sz="8500" b="1" cap="all" dirty="0" err="1">
                <a:solidFill>
                  <a:schemeClr val="bg1"/>
                </a:solidFill>
                <a:latin typeface="Core Sans A 75 ExtraBold" panose="020B0903030302020204" pitchFamily="34" charset="0"/>
                <a:cs typeface="Aharoni" panose="02010803020104030203" pitchFamily="2" charset="-79"/>
              </a:rPr>
              <a:t>ACt</a:t>
            </a:r>
            <a:endParaRPr lang="en-CA" sz="8500" b="1" dirty="0">
              <a:solidFill>
                <a:schemeClr val="bg1"/>
              </a:solidFill>
              <a:latin typeface="Core Sans A 75 ExtraBold" panose="020B0903030302020204" pitchFamily="34" charset="0"/>
              <a:cs typeface="Aharoni" panose="02010803020104030203" pitchFamily="2" charset="-79"/>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9072">
            <a:off x="10254078" y="556557"/>
            <a:ext cx="1507945" cy="1715231"/>
          </a:xfrm>
          <a:prstGeom prst="rect">
            <a:avLst/>
          </a:prstGeom>
        </p:spPr>
      </p:pic>
      <p:sp>
        <p:nvSpPr>
          <p:cNvPr id="3" name="TextBox 2"/>
          <p:cNvSpPr txBox="1"/>
          <p:nvPr/>
        </p:nvSpPr>
        <p:spPr>
          <a:xfrm>
            <a:off x="347870" y="4441702"/>
            <a:ext cx="7259937" cy="1661993"/>
          </a:xfrm>
          <a:prstGeom prst="rect">
            <a:avLst/>
          </a:prstGeom>
          <a:noFill/>
        </p:spPr>
        <p:txBody>
          <a:bodyPr wrap="square" rtlCol="0">
            <a:spAutoFit/>
          </a:bodyPr>
          <a:lstStyle/>
          <a:p>
            <a:r>
              <a:rPr lang="en-CA" sz="2900" b="1" dirty="0">
                <a:solidFill>
                  <a:srgbClr val="31295C"/>
                </a:solidFill>
                <a:latin typeface="Core Sans A 45 Regular" panose="020B0503030302020204" pitchFamily="34" charset="0"/>
              </a:rPr>
              <a:t>“ . . . let us love, not in word or speech, but in truth </a:t>
            </a:r>
            <a:r>
              <a:rPr lang="en-CA" sz="2900" b="1" kern="1600" dirty="0">
                <a:solidFill>
                  <a:srgbClr val="31295C"/>
                </a:solidFill>
                <a:latin typeface="Core Sans A 45 Regular" panose="020B0503030302020204" pitchFamily="34" charset="0"/>
              </a:rPr>
              <a:t>and action . . .” </a:t>
            </a:r>
          </a:p>
          <a:p>
            <a:pPr>
              <a:spcBef>
                <a:spcPts val="600"/>
              </a:spcBef>
            </a:pPr>
            <a:r>
              <a:rPr lang="en-CA" sz="2100" b="1" kern="1600" dirty="0">
                <a:solidFill>
                  <a:srgbClr val="31295C"/>
                </a:solidFill>
                <a:latin typeface="Core Sans A 45 Regular" panose="020B0503030302020204" pitchFamily="34" charset="0"/>
              </a:rPr>
              <a:t>– 1 John 3:18</a:t>
            </a:r>
          </a:p>
          <a:p>
            <a:endParaRPr lang="en-CA"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345" y="5738053"/>
            <a:ext cx="1681655" cy="1015122"/>
          </a:xfrm>
          <a:prstGeom prst="rect">
            <a:avLst/>
          </a:prstGeom>
        </p:spPr>
      </p:pic>
    </p:spTree>
    <p:extLst>
      <p:ext uri="{BB962C8B-B14F-4D97-AF65-F5344CB8AC3E}">
        <p14:creationId xmlns:p14="http://schemas.microsoft.com/office/powerpoint/2010/main" val="149902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048000"/>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 name="Group 14"/>
          <p:cNvGrpSpPr/>
          <p:nvPr/>
        </p:nvGrpSpPr>
        <p:grpSpPr>
          <a:xfrm>
            <a:off x="5485782" y="-1619436"/>
            <a:ext cx="8520947" cy="14026681"/>
            <a:chOff x="4959868" y="42863"/>
            <a:chExt cx="2479709" cy="43490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868" y="42863"/>
              <a:ext cx="2479709" cy="434902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60491">
              <a:off x="5622524" y="609852"/>
              <a:ext cx="380337" cy="460925"/>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97653" flipH="1">
              <a:off x="5313874" y="1304676"/>
              <a:ext cx="373889" cy="453111"/>
            </a:xfrm>
            <a:prstGeom prst="rect">
              <a:avLst/>
            </a:prstGeom>
          </p:spPr>
        </p:pic>
      </p:grpSp>
      <p:sp>
        <p:nvSpPr>
          <p:cNvPr id="2" name="TextBox 1"/>
          <p:cNvSpPr txBox="1"/>
          <p:nvPr/>
        </p:nvSpPr>
        <p:spPr>
          <a:xfrm>
            <a:off x="8736132" y="4787930"/>
            <a:ext cx="2563038" cy="1400367"/>
          </a:xfrm>
          <a:prstGeom prst="rect">
            <a:avLst/>
          </a:prstGeom>
          <a:noFill/>
          <a:ln>
            <a:noFill/>
          </a:ln>
          <a:effectLst/>
        </p:spPr>
        <p:txBody>
          <a:bodyPr wrap="square" lIns="91425" tIns="45712" rIns="91425" bIns="45712" rtlCol="0">
            <a:spAutoFit/>
          </a:bodyPr>
          <a:lstStyle/>
          <a:p>
            <a:r>
              <a:rPr lang="en-CA" sz="8500" b="1" cap="all" dirty="0" err="1">
                <a:solidFill>
                  <a:schemeClr val="bg1"/>
                </a:solidFill>
                <a:latin typeface="Core Sans A 75 ExtraBold" panose="020B0903030302020204" pitchFamily="34" charset="0"/>
                <a:cs typeface="Aharoni" panose="02010803020104030203" pitchFamily="2" charset="-79"/>
              </a:rPr>
              <a:t>ACt</a:t>
            </a:r>
            <a:endParaRPr lang="en-CA" sz="8500" b="1" dirty="0">
              <a:solidFill>
                <a:schemeClr val="bg1"/>
              </a:solidFill>
              <a:latin typeface="Core Sans A 75 ExtraBold" panose="020B0903030302020204" pitchFamily="34" charset="0"/>
              <a:cs typeface="Aharoni" panose="02010803020104030203" pitchFamily="2" charset="-79"/>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9072">
            <a:off x="10811775" y="2221659"/>
            <a:ext cx="1295869" cy="1474002"/>
          </a:xfrm>
          <a:prstGeom prst="rect">
            <a:avLst/>
          </a:prstGeom>
        </p:spPr>
      </p:pic>
      <p:sp>
        <p:nvSpPr>
          <p:cNvPr id="10" name="TextBox 9"/>
          <p:cNvSpPr txBox="1"/>
          <p:nvPr/>
        </p:nvSpPr>
        <p:spPr>
          <a:xfrm>
            <a:off x="348791" y="432324"/>
            <a:ext cx="6628952" cy="7986802"/>
          </a:xfrm>
          <a:prstGeom prst="rect">
            <a:avLst/>
          </a:prstGeom>
          <a:noFill/>
        </p:spPr>
        <p:txBody>
          <a:bodyPr wrap="square" rtlCol="0">
            <a:spAutoFit/>
          </a:bodyPr>
          <a:lstStyle/>
          <a:p>
            <a:r>
              <a:rPr lang="en-CA" sz="2800" b="1" i="1" cap="small" dirty="0">
                <a:solidFill>
                  <a:srgbClr val="72207B"/>
                </a:solidFill>
              </a:rPr>
              <a:t>Acts of Charity</a:t>
            </a:r>
            <a:r>
              <a:rPr lang="en-CA" sz="2800" b="1" cap="small" dirty="0">
                <a:solidFill>
                  <a:srgbClr val="72207B"/>
                </a:solidFill>
              </a:rPr>
              <a:t> </a:t>
            </a:r>
            <a:r>
              <a:rPr lang="en-CA" sz="2800" dirty="0">
                <a:solidFill>
                  <a:srgbClr val="31295C"/>
                </a:solidFill>
              </a:rPr>
              <a:t>meet immediate needs –such as food, water, shelter, clothing – and reflect the compassion of Christ. </a:t>
            </a:r>
            <a:endParaRPr lang="fr-CA" sz="2800" dirty="0">
              <a:solidFill>
                <a:srgbClr val="31295C"/>
              </a:solidFill>
            </a:endParaRPr>
          </a:p>
          <a:p>
            <a:r>
              <a:rPr lang="en-CA" sz="2800" dirty="0">
                <a:solidFill>
                  <a:srgbClr val="31295C"/>
                </a:solidFill>
              </a:rPr>
              <a:t> </a:t>
            </a:r>
          </a:p>
          <a:p>
            <a:r>
              <a:rPr lang="en-CA" sz="2800" b="1" i="1" cap="small" dirty="0">
                <a:solidFill>
                  <a:srgbClr val="72207B"/>
                </a:solidFill>
              </a:rPr>
              <a:t>Acts of Justice</a:t>
            </a:r>
            <a:r>
              <a:rPr lang="en-CA" sz="2800" b="1" cap="small" dirty="0">
                <a:solidFill>
                  <a:srgbClr val="72207B"/>
                </a:solidFill>
              </a:rPr>
              <a:t> </a:t>
            </a:r>
            <a:r>
              <a:rPr lang="en-CA" sz="2800" dirty="0">
                <a:solidFill>
                  <a:srgbClr val="31295C"/>
                </a:solidFill>
              </a:rPr>
              <a:t>seek to resolve the root causes of the problem for the long term, so that charity is no longer needed.  In this way, we work towards the inclusion of Gospel values in society and bear witness to Jesus’ own heart for justice.</a:t>
            </a:r>
          </a:p>
          <a:p>
            <a:endParaRPr lang="en-CA" sz="2800" dirty="0">
              <a:solidFill>
                <a:srgbClr val="31295C"/>
              </a:solidFill>
            </a:endParaRPr>
          </a:p>
          <a:p>
            <a:r>
              <a:rPr lang="en-CA" sz="2800" b="1" cap="small" dirty="0">
                <a:solidFill>
                  <a:srgbClr val="72207B"/>
                </a:solidFill>
                <a:latin typeface="Core Sans A 85 Heavy" panose="020B0A03030302020204" pitchFamily="34" charset="0"/>
              </a:rPr>
              <a:t>Both are </a:t>
            </a:r>
            <a:r>
              <a:rPr lang="en-CA" sz="3700" i="1" cap="small" dirty="0">
                <a:solidFill>
                  <a:srgbClr val="72207B"/>
                </a:solidFill>
                <a:latin typeface="Core Sans A 85 Heavy" panose="020B0A03030302020204" pitchFamily="34" charset="0"/>
              </a:rPr>
              <a:t>equally</a:t>
            </a:r>
            <a:r>
              <a:rPr lang="en-CA" sz="3100" b="1" cap="small" dirty="0">
                <a:solidFill>
                  <a:srgbClr val="72207B"/>
                </a:solidFill>
                <a:latin typeface="Core Sans A 85 Heavy" panose="020B0A03030302020204" pitchFamily="34" charset="0"/>
              </a:rPr>
              <a:t> </a:t>
            </a:r>
            <a:r>
              <a:rPr lang="en-CA" sz="2800" b="1" cap="small" dirty="0">
                <a:solidFill>
                  <a:srgbClr val="72207B"/>
                </a:solidFill>
                <a:latin typeface="Core Sans A 85 Heavy" panose="020B0A03030302020204" pitchFamily="34" charset="0"/>
              </a:rPr>
              <a:t>important!</a:t>
            </a:r>
          </a:p>
          <a:p>
            <a:r>
              <a:rPr lang="en-CA" sz="2800" b="1" cap="small" dirty="0">
                <a:solidFill>
                  <a:srgbClr val="72207B"/>
                </a:solidFill>
                <a:latin typeface="Core Sans A 85 Heavy" panose="020B0A03030302020204" pitchFamily="34" charset="0"/>
              </a:rPr>
              <a:t>Both are crucial to any Response!</a:t>
            </a:r>
            <a:endParaRPr lang="en-CA" sz="2800" cap="small" dirty="0">
              <a:solidFill>
                <a:srgbClr val="322A5F"/>
              </a:solidFill>
              <a:latin typeface="Core Sans A 45 Regular" panose="020B0503030302020204" pitchFamily="34" charset="0"/>
            </a:endParaRPr>
          </a:p>
          <a:p>
            <a:endParaRPr lang="en-CA" sz="2800" dirty="0">
              <a:solidFill>
                <a:srgbClr val="31295C"/>
              </a:solidFill>
            </a:endParaRPr>
          </a:p>
          <a:p>
            <a:endParaRPr lang="fr-CA" sz="2800" dirty="0">
              <a:solidFill>
                <a:srgbClr val="31295C"/>
              </a:solidFill>
            </a:endParaRPr>
          </a:p>
          <a:p>
            <a:endParaRPr lang="en-CA" sz="2500" dirty="0">
              <a:solidFill>
                <a:srgbClr val="31295C"/>
              </a:solidFill>
              <a:latin typeface="Core Sans A 45 Regular" panose="020B0503030302020204" pitchFamily="34" charset="0"/>
            </a:endParaRPr>
          </a:p>
          <a:p>
            <a:endParaRPr lang="en-CA" sz="2500" dirty="0">
              <a:solidFill>
                <a:srgbClr val="31295C"/>
              </a:solidFill>
              <a:latin typeface="Core Sans A 45 Regular" panose="020B0503030302020204" pitchFamily="34" charset="0"/>
            </a:endParaRPr>
          </a:p>
          <a:p>
            <a:endParaRPr lang="en-CA" sz="1500" dirty="0">
              <a:solidFill>
                <a:srgbClr val="31295C"/>
              </a:solidFill>
              <a:latin typeface="Core Sans A 45 Regular" panose="020B0503030302020204" pitchFamily="34" charset="0"/>
            </a:endParaRPr>
          </a:p>
          <a:p>
            <a:endParaRPr lang="en-CA" sz="2500" dirty="0">
              <a:solidFill>
                <a:srgbClr val="31295C"/>
              </a:solidFill>
              <a:latin typeface="Core Sans A 45 Regular" panose="020B05030303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345" y="5716724"/>
            <a:ext cx="1681655" cy="1015122"/>
          </a:xfrm>
          <a:prstGeom prst="rect">
            <a:avLst/>
          </a:prstGeom>
        </p:spPr>
      </p:pic>
      <p:pic>
        <p:nvPicPr>
          <p:cNvPr id="3" name="Picture 2"/>
          <p:cNvPicPr>
            <a:picLocks noChangeAspect="1"/>
          </p:cNvPicPr>
          <p:nvPr/>
        </p:nvPicPr>
        <p:blipFill>
          <a:blip r:embed="rId6"/>
          <a:stretch>
            <a:fillRect/>
          </a:stretch>
        </p:blipFill>
        <p:spPr>
          <a:xfrm rot="3346736">
            <a:off x="9677847" y="-272061"/>
            <a:ext cx="1969179" cy="1987468"/>
          </a:xfrm>
          <a:prstGeom prst="rect">
            <a:avLst/>
          </a:prstGeom>
        </p:spPr>
      </p:pic>
      <p:pic>
        <p:nvPicPr>
          <p:cNvPr id="5" name="Picture 4"/>
          <p:cNvPicPr>
            <a:picLocks noChangeAspect="1"/>
          </p:cNvPicPr>
          <p:nvPr/>
        </p:nvPicPr>
        <p:blipFill>
          <a:blip r:embed="rId7"/>
          <a:stretch>
            <a:fillRect/>
          </a:stretch>
        </p:blipFill>
        <p:spPr>
          <a:xfrm>
            <a:off x="8546820" y="778167"/>
            <a:ext cx="2761727" cy="2755631"/>
          </a:xfrm>
          <a:prstGeom prst="rect">
            <a:avLst/>
          </a:prstGeom>
        </p:spPr>
      </p:pic>
    </p:spTree>
    <p:extLst>
      <p:ext uri="{BB962C8B-B14F-4D97-AF65-F5344CB8AC3E}">
        <p14:creationId xmlns:p14="http://schemas.microsoft.com/office/powerpoint/2010/main" val="67110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C7099-E962-3B53-0B9D-C498172F92CA}"/>
              </a:ext>
            </a:extLst>
          </p:cNvPr>
          <p:cNvSpPr/>
          <p:nvPr/>
        </p:nvSpPr>
        <p:spPr>
          <a:xfrm>
            <a:off x="-1" y="-75240"/>
            <a:ext cx="12192000" cy="7047539"/>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Text Placeholder 3">
            <a:extLst>
              <a:ext uri="{FF2B5EF4-FFF2-40B4-BE49-F238E27FC236}">
                <a16:creationId xmlns:a16="http://schemas.microsoft.com/office/drawing/2014/main" id="{6A8778F6-907B-9B3C-E66F-C4E70F2D671B}"/>
              </a:ext>
            </a:extLst>
          </p:cNvPr>
          <p:cNvSpPr>
            <a:spLocks noGrp="1"/>
          </p:cNvSpPr>
          <p:nvPr>
            <p:ph type="body" idx="1"/>
          </p:nvPr>
        </p:nvSpPr>
        <p:spPr>
          <a:xfrm>
            <a:off x="738188" y="1754186"/>
            <a:ext cx="10515600" cy="4351338"/>
          </a:xfrm>
        </p:spPr>
        <p:txBody>
          <a:bodyPr/>
          <a:lstStyle/>
          <a:p>
            <a:endParaRPr lang="en-CA" b="1" dirty="0"/>
          </a:p>
        </p:txBody>
      </p:sp>
      <p:sp>
        <p:nvSpPr>
          <p:cNvPr id="7" name="TextBox 6">
            <a:extLst>
              <a:ext uri="{FF2B5EF4-FFF2-40B4-BE49-F238E27FC236}">
                <a16:creationId xmlns:a16="http://schemas.microsoft.com/office/drawing/2014/main" id="{1DA9F06F-5F05-7B4E-3B62-11F12F960E40}"/>
              </a:ext>
            </a:extLst>
          </p:cNvPr>
          <p:cNvSpPr txBox="1"/>
          <p:nvPr/>
        </p:nvSpPr>
        <p:spPr>
          <a:xfrm>
            <a:off x="1724487" y="6488668"/>
            <a:ext cx="9605963" cy="369332"/>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rPr>
              <a:t>(Source: Office for Social Justice, Archdiocese of St. Paul/Minneapolis.)</a:t>
            </a:r>
            <a:endParaRPr lang="en-CA" dirty="0"/>
          </a:p>
        </p:txBody>
      </p:sp>
      <p:pic>
        <p:nvPicPr>
          <p:cNvPr id="8" name="Picture 7">
            <a:extLst>
              <a:ext uri="{FF2B5EF4-FFF2-40B4-BE49-F238E27FC236}">
                <a16:creationId xmlns:a16="http://schemas.microsoft.com/office/drawing/2014/main" id="{DE17F5A3-49E5-44DD-3304-25AB1F698CCC}"/>
              </a:ext>
            </a:extLst>
          </p:cNvPr>
          <p:cNvPicPr>
            <a:picLocks noChangeAspect="1"/>
          </p:cNvPicPr>
          <p:nvPr/>
        </p:nvPicPr>
        <p:blipFill>
          <a:blip r:embed="rId3"/>
          <a:stretch>
            <a:fillRect/>
          </a:stretch>
        </p:blipFill>
        <p:spPr>
          <a:xfrm>
            <a:off x="661525" y="319919"/>
            <a:ext cx="11164688" cy="6054450"/>
          </a:xfrm>
          <a:prstGeom prst="rect">
            <a:avLst/>
          </a:prstGeom>
        </p:spPr>
      </p:pic>
    </p:spTree>
    <p:extLst>
      <p:ext uri="{BB962C8B-B14F-4D97-AF65-F5344CB8AC3E}">
        <p14:creationId xmlns:p14="http://schemas.microsoft.com/office/powerpoint/2010/main" val="33994359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048000"/>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 name="Group 14"/>
          <p:cNvGrpSpPr/>
          <p:nvPr/>
        </p:nvGrpSpPr>
        <p:grpSpPr>
          <a:xfrm>
            <a:off x="4107549" y="-2011381"/>
            <a:ext cx="10342919" cy="17025901"/>
            <a:chOff x="4940272" y="-135447"/>
            <a:chExt cx="3009927" cy="527894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72" y="-135447"/>
              <a:ext cx="3009927" cy="527894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60491">
              <a:off x="6149058" y="533944"/>
              <a:ext cx="438832" cy="53181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97653" flipH="1">
              <a:off x="5296475" y="1367513"/>
              <a:ext cx="438832" cy="531814"/>
            </a:xfrm>
            <a:prstGeom prst="rect">
              <a:avLst/>
            </a:prstGeom>
          </p:spPr>
        </p:pic>
      </p:grpSp>
      <p:sp>
        <p:nvSpPr>
          <p:cNvPr id="2" name="TextBox 1"/>
          <p:cNvSpPr txBox="1"/>
          <p:nvPr/>
        </p:nvSpPr>
        <p:spPr>
          <a:xfrm>
            <a:off x="8479035" y="5184837"/>
            <a:ext cx="2704459" cy="1400367"/>
          </a:xfrm>
          <a:prstGeom prst="rect">
            <a:avLst/>
          </a:prstGeom>
          <a:noFill/>
          <a:ln>
            <a:noFill/>
          </a:ln>
          <a:effectLst/>
        </p:spPr>
        <p:txBody>
          <a:bodyPr wrap="square" lIns="91425" tIns="45712" rIns="91425" bIns="45712" rtlCol="0">
            <a:spAutoFit/>
          </a:bodyPr>
          <a:lstStyle/>
          <a:p>
            <a:r>
              <a:rPr lang="en-CA" sz="8500" b="1" cap="all" dirty="0" err="1">
                <a:solidFill>
                  <a:schemeClr val="bg1"/>
                </a:solidFill>
                <a:latin typeface="Core Sans A 75 ExtraBold" panose="020B0903030302020204" pitchFamily="34" charset="0"/>
                <a:cs typeface="Aharoni" panose="02010803020104030203" pitchFamily="2" charset="-79"/>
              </a:rPr>
              <a:t>ACt</a:t>
            </a:r>
            <a:endParaRPr lang="en-CA" sz="8500" b="1" dirty="0">
              <a:solidFill>
                <a:schemeClr val="bg1"/>
              </a:solidFill>
              <a:latin typeface="Core Sans A 75 ExtraBold" panose="020B0903030302020204" pitchFamily="34" charset="0"/>
              <a:cs typeface="Aharoni" panose="02010803020104030203" pitchFamily="2" charset="-79"/>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90334">
            <a:off x="6511759" y="1047383"/>
            <a:ext cx="1507945" cy="17152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1392">
            <a:off x="10433180" y="1989876"/>
            <a:ext cx="1507945" cy="171523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48818" flipH="1">
            <a:off x="9978779" y="-45032"/>
            <a:ext cx="1507945" cy="1715231"/>
          </a:xfrm>
          <a:prstGeom prst="rect">
            <a:avLst/>
          </a:prstGeom>
        </p:spPr>
      </p:pic>
      <p:sp>
        <p:nvSpPr>
          <p:cNvPr id="23" name="TextBox 22"/>
          <p:cNvSpPr txBox="1"/>
          <p:nvPr/>
        </p:nvSpPr>
        <p:spPr>
          <a:xfrm>
            <a:off x="130944" y="-339557"/>
            <a:ext cx="6235072" cy="6391595"/>
          </a:xfrm>
          <a:prstGeom prst="rect">
            <a:avLst/>
          </a:prstGeom>
          <a:noFill/>
        </p:spPr>
        <p:txBody>
          <a:bodyPr wrap="square" rtlCol="0">
            <a:spAutoFit/>
          </a:bodyPr>
          <a:lstStyle/>
          <a:p>
            <a:endParaRPr lang="en-CA" sz="2667" b="1" i="1" u="sng" cap="small" dirty="0">
              <a:solidFill>
                <a:srgbClr val="31295C"/>
              </a:solidFill>
              <a:latin typeface="Core Sans A 45 Regular" panose="020B0503030302020204" pitchFamily="34" charset="0"/>
            </a:endParaRPr>
          </a:p>
          <a:p>
            <a:r>
              <a:rPr lang="en-CA" sz="2667" b="1" i="1" u="sng" cap="small" dirty="0">
                <a:solidFill>
                  <a:srgbClr val="31295C"/>
                </a:solidFill>
                <a:latin typeface="Core Sans A 45 Regular" panose="020B0503030302020204" pitchFamily="34" charset="0"/>
              </a:rPr>
              <a:t>To Evaluate Our Plan</a:t>
            </a:r>
            <a:r>
              <a:rPr lang="en-CA" sz="2667" b="1" i="1" cap="small" dirty="0">
                <a:solidFill>
                  <a:srgbClr val="31295C"/>
                </a:solidFill>
                <a:latin typeface="Core Sans A 45 Regular" panose="020B0503030302020204" pitchFamily="34" charset="0"/>
              </a:rPr>
              <a:t>:</a:t>
            </a:r>
          </a:p>
          <a:p>
            <a:endParaRPr lang="en-CA" sz="2000" b="1" i="1" cap="small" dirty="0">
              <a:solidFill>
                <a:srgbClr val="31295C"/>
              </a:solidFill>
              <a:latin typeface="Core Sans A 45 Regular" panose="020B0503030302020204" pitchFamily="34" charset="0"/>
            </a:endParaRPr>
          </a:p>
          <a:p>
            <a:pPr marL="342900" indent="-342900">
              <a:buFont typeface="Wingdings" panose="05000000000000000000" pitchFamily="2" charset="2"/>
              <a:buChar char="§"/>
            </a:pPr>
            <a:r>
              <a:rPr lang="en-CA" sz="2400" dirty="0">
                <a:solidFill>
                  <a:srgbClr val="31295C"/>
                </a:solidFill>
                <a:latin typeface="Core Sans A 45 Regular" panose="020B0503030302020204" pitchFamily="34" charset="0"/>
              </a:rPr>
              <a:t>Are the voices of those we are seeking to help the driving force of the discussion?</a:t>
            </a:r>
          </a:p>
          <a:p>
            <a:r>
              <a:rPr lang="en-CA" sz="2400" dirty="0">
                <a:solidFill>
                  <a:srgbClr val="31295C"/>
                </a:solidFill>
                <a:latin typeface="Core Sans A 45 Regular" panose="020B0503030302020204" pitchFamily="34" charset="0"/>
              </a:rPr>
              <a:t> </a:t>
            </a:r>
          </a:p>
          <a:p>
            <a:pPr marL="342000" indent="-342000">
              <a:buFont typeface="Wingdings" panose="05000000000000000000" pitchFamily="2" charset="2"/>
              <a:buChar char="§"/>
            </a:pPr>
            <a:r>
              <a:rPr lang="en-CA" sz="2400" dirty="0">
                <a:solidFill>
                  <a:srgbClr val="31295C"/>
                </a:solidFill>
                <a:latin typeface="Core Sans A 45 Regular" panose="020B0503030302020204" pitchFamily="34" charset="0"/>
              </a:rPr>
              <a:t>Are these actions in line with the other principles and values of our faith?</a:t>
            </a:r>
          </a:p>
          <a:p>
            <a:r>
              <a:rPr lang="en-CA" sz="2400" dirty="0">
                <a:solidFill>
                  <a:srgbClr val="31295C"/>
                </a:solidFill>
                <a:latin typeface="Core Sans A 45 Regular" panose="020B0503030302020204" pitchFamily="34" charset="0"/>
              </a:rPr>
              <a:t> </a:t>
            </a:r>
          </a:p>
          <a:p>
            <a:pPr marL="342000" indent="-342000">
              <a:buFont typeface="Wingdings" panose="05000000000000000000" pitchFamily="2" charset="2"/>
              <a:buChar char="§"/>
            </a:pPr>
            <a:r>
              <a:rPr lang="en-CA" sz="2400" dirty="0">
                <a:solidFill>
                  <a:srgbClr val="31295C"/>
                </a:solidFill>
                <a:latin typeface="Core Sans A 45 Regular" panose="020B0503030302020204" pitchFamily="34" charset="0"/>
              </a:rPr>
              <a:t>Are these actions do-able?</a:t>
            </a:r>
          </a:p>
          <a:p>
            <a:endParaRPr lang="en-CA" sz="2400" dirty="0">
              <a:solidFill>
                <a:srgbClr val="31295C"/>
              </a:solidFill>
              <a:latin typeface="Core Sans A 45 Regular" panose="020B0503030302020204" pitchFamily="34" charset="0"/>
            </a:endParaRPr>
          </a:p>
          <a:p>
            <a:pPr marL="342000" indent="-342000">
              <a:buFont typeface="Wingdings" panose="05000000000000000000" pitchFamily="2" charset="2"/>
              <a:buChar char="§"/>
            </a:pPr>
            <a:r>
              <a:rPr lang="en-CA" sz="2400" dirty="0">
                <a:solidFill>
                  <a:srgbClr val="31295C"/>
                </a:solidFill>
                <a:latin typeface="Core Sans A 45 Regular" panose="020B0503030302020204" pitchFamily="34" charset="0"/>
              </a:rPr>
              <a:t>What outcomes are expected?</a:t>
            </a:r>
          </a:p>
          <a:p>
            <a:endParaRPr lang="en-CA" sz="2400" dirty="0">
              <a:solidFill>
                <a:srgbClr val="31295C"/>
              </a:solidFill>
              <a:latin typeface="Core Sans A 45 Regular" panose="020B0503030302020204" pitchFamily="34" charset="0"/>
            </a:endParaRPr>
          </a:p>
          <a:p>
            <a:pPr marL="342000" indent="-342000">
              <a:buFont typeface="Wingdings" panose="05000000000000000000" pitchFamily="2" charset="2"/>
              <a:buChar char="§"/>
            </a:pPr>
            <a:r>
              <a:rPr lang="en-CA" sz="2400" dirty="0">
                <a:solidFill>
                  <a:srgbClr val="31295C"/>
                </a:solidFill>
                <a:latin typeface="Core Sans A 45 Regular" panose="020B0503030302020204" pitchFamily="34" charset="0"/>
              </a:rPr>
              <a:t>What are our next steps?</a:t>
            </a:r>
          </a:p>
          <a:p>
            <a:endParaRPr lang="en-CA" sz="2400" dirty="0">
              <a:solidFill>
                <a:srgbClr val="31295C"/>
              </a:solidFill>
              <a:latin typeface="Core Sans A 45 Regular" panose="020B0503030302020204" pitchFamily="34" charset="0"/>
            </a:endParaRPr>
          </a:p>
          <a:p>
            <a:pPr marL="342000" indent="-342000">
              <a:buFont typeface="Wingdings" panose="05000000000000000000" pitchFamily="2" charset="2"/>
              <a:buChar char="§"/>
            </a:pPr>
            <a:r>
              <a:rPr lang="en-CA" sz="2400" dirty="0">
                <a:solidFill>
                  <a:srgbClr val="31295C"/>
                </a:solidFill>
                <a:latin typeface="Core Sans A 45 Regular" panose="020B0503030302020204" pitchFamily="34" charset="0"/>
              </a:rPr>
              <a:t>How and when will we evaluate both our role and actions?</a:t>
            </a:r>
          </a:p>
          <a:p>
            <a:endParaRPr lang="en-CA" sz="2800" dirty="0">
              <a:solidFill>
                <a:srgbClr val="4E264D"/>
              </a:solidFill>
              <a:latin typeface="Corbel" panose="020B0503020204020204"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1042" y="5733030"/>
            <a:ext cx="1681655" cy="1015122"/>
          </a:xfrm>
          <a:prstGeom prst="rect">
            <a:avLst/>
          </a:prstGeom>
        </p:spPr>
      </p:pic>
    </p:spTree>
    <p:extLst>
      <p:ext uri="{BB962C8B-B14F-4D97-AF65-F5344CB8AC3E}">
        <p14:creationId xmlns:p14="http://schemas.microsoft.com/office/powerpoint/2010/main" val="386192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5486403"/>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p:nvSpPr>
        <p:spPr>
          <a:xfrm>
            <a:off x="0" y="5486403"/>
            <a:ext cx="12192000" cy="1371597"/>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p:cNvSpPr/>
          <p:nvPr/>
        </p:nvSpPr>
        <p:spPr>
          <a:xfrm>
            <a:off x="0" y="5444072"/>
            <a:ext cx="12192000" cy="228595"/>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Tree_V01.png"/>
          <p:cNvPicPr>
            <a:picLocks noChangeAspect="1"/>
          </p:cNvPicPr>
          <p:nvPr/>
        </p:nvPicPr>
        <p:blipFill>
          <a:blip r:embed="rId3"/>
          <a:stretch>
            <a:fillRect/>
          </a:stretch>
        </p:blipFill>
        <p:spPr>
          <a:xfrm>
            <a:off x="8116503" y="-177801"/>
            <a:ext cx="4009289" cy="7035801"/>
          </a:xfrm>
          <a:prstGeom prst="rect">
            <a:avLst/>
          </a:prstGeom>
        </p:spPr>
      </p:pic>
      <p:sp>
        <p:nvSpPr>
          <p:cNvPr id="5" name="TextBox 4"/>
          <p:cNvSpPr txBox="1"/>
          <p:nvPr/>
        </p:nvSpPr>
        <p:spPr>
          <a:xfrm>
            <a:off x="2212304" y="1165243"/>
            <a:ext cx="3691895" cy="2793072"/>
          </a:xfrm>
          <a:prstGeom prst="rect">
            <a:avLst/>
          </a:prstGeom>
          <a:noFill/>
        </p:spPr>
        <p:txBody>
          <a:bodyPr wrap="square" rtlCol="0">
            <a:spAutoFit/>
          </a:bodyPr>
          <a:lstStyle/>
          <a:p>
            <a:r>
              <a:rPr lang="en-CA" sz="2250" b="1" dirty="0">
                <a:solidFill>
                  <a:srgbClr val="31295C"/>
                </a:solidFill>
                <a:latin typeface="Corbel" panose="020B0503020204020204" pitchFamily="34" charset="0"/>
              </a:rPr>
              <a:t>Living in </a:t>
            </a:r>
            <a:r>
              <a:rPr lang="en-CA" sz="2250" b="1" i="1" dirty="0">
                <a:solidFill>
                  <a:srgbClr val="31295C"/>
                </a:solidFill>
                <a:latin typeface="Corbel" panose="020B0503020204020204" pitchFamily="34" charset="0"/>
              </a:rPr>
              <a:t>solidarity</a:t>
            </a:r>
            <a:r>
              <a:rPr lang="en-CA" sz="2250" b="1" dirty="0">
                <a:solidFill>
                  <a:srgbClr val="31295C"/>
                </a:solidFill>
                <a:latin typeface="Corbel" panose="020B0503020204020204" pitchFamily="34" charset="0"/>
              </a:rPr>
              <a:t> means we don’t  abandon an issue or the people affected after one action.  </a:t>
            </a:r>
            <a:r>
              <a:rPr lang="en-CA" sz="2250" b="1" dirty="0">
                <a:solidFill>
                  <a:srgbClr val="72207B"/>
                </a:solidFill>
                <a:latin typeface="Corbel" panose="020B0503020204020204" pitchFamily="34" charset="0"/>
              </a:rPr>
              <a:t>As allies with them, we continue to take the challenge to seek a long- term solutions </a:t>
            </a:r>
            <a:r>
              <a:rPr lang="en-CA" sz="2250" b="1" i="1" dirty="0">
                <a:solidFill>
                  <a:srgbClr val="72207B"/>
                </a:solidFill>
                <a:latin typeface="Corbel" panose="020B0503020204020204" pitchFamily="34" charset="0"/>
              </a:rPr>
              <a:t>together</a:t>
            </a:r>
            <a:r>
              <a:rPr lang="en-CA" sz="2250" b="1" dirty="0">
                <a:solidFill>
                  <a:srgbClr val="72207B"/>
                </a:solidFill>
                <a:latin typeface="Corbel" panose="020B0503020204020204" pitchFamily="34" charset="0"/>
              </a:rPr>
              <a:t>.</a:t>
            </a:r>
          </a:p>
          <a:p>
            <a:endParaRPr lang="fr-CA" dirty="0"/>
          </a:p>
        </p:txBody>
      </p:sp>
      <p:pic>
        <p:nvPicPr>
          <p:cNvPr id="6" name="Picture 5"/>
          <p:cNvPicPr>
            <a:picLocks noChangeAspect="1"/>
          </p:cNvPicPr>
          <p:nvPr/>
        </p:nvPicPr>
        <p:blipFill>
          <a:blip r:embed="rId4"/>
          <a:stretch>
            <a:fillRect/>
          </a:stretch>
        </p:blipFill>
        <p:spPr>
          <a:xfrm>
            <a:off x="10509358" y="4385479"/>
            <a:ext cx="1682642" cy="101202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569" y="109262"/>
            <a:ext cx="6747046" cy="5267876"/>
          </a:xfrm>
          <a:prstGeom prst="rect">
            <a:avLst/>
          </a:prstGeom>
        </p:spPr>
      </p:pic>
    </p:spTree>
    <p:extLst>
      <p:ext uri="{BB962C8B-B14F-4D97-AF65-F5344CB8AC3E}">
        <p14:creationId xmlns:p14="http://schemas.microsoft.com/office/powerpoint/2010/main" val="71541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75584" y="251536"/>
            <a:ext cx="6653075" cy="2123642"/>
          </a:xfrm>
          <a:prstGeom prst="rect">
            <a:avLst/>
          </a:prstGeom>
          <a:noFill/>
          <a:ln>
            <a:noFill/>
          </a:ln>
          <a:effectLst/>
        </p:spPr>
        <p:txBody>
          <a:bodyPr wrap="square" lIns="91425" tIns="45712" rIns="91425" bIns="45712" rtlCol="0">
            <a:spAutoFit/>
          </a:bodyPr>
          <a:lstStyle/>
          <a:p>
            <a:pPr algn="ctr"/>
            <a:r>
              <a:rPr lang="en-CA" sz="6600" b="1" cap="small" dirty="0">
                <a:solidFill>
                  <a:srgbClr val="31295C"/>
                </a:solidFill>
                <a:latin typeface="Core Sans A 45 Regular" panose="020B0503030302020204" pitchFamily="34" charset="0"/>
                <a:cs typeface="Aharoni" panose="02010803020104030203" pitchFamily="2" charset="-79"/>
              </a:rPr>
              <a:t>Our actions </a:t>
            </a:r>
            <a:r>
              <a:rPr lang="en-CA" sz="6600" b="1" cap="small">
                <a:solidFill>
                  <a:srgbClr val="31295C"/>
                </a:solidFill>
                <a:latin typeface="Core Sans A 45 Regular" panose="020B0503030302020204" pitchFamily="34" charset="0"/>
                <a:cs typeface="Aharoni" panose="02010803020104030203" pitchFamily="2" charset="-79"/>
              </a:rPr>
              <a:t>bear Fruit</a:t>
            </a:r>
            <a:endParaRPr lang="en-CA" sz="7200" b="1" cap="small" dirty="0">
              <a:solidFill>
                <a:srgbClr val="31295C"/>
              </a:solidFill>
              <a:latin typeface="Core Sans A 45 Regular" panose="020B0503030302020204" pitchFamily="34" charset="0"/>
              <a:cs typeface="Aharoni" panose="02010803020104030203" pitchFamily="2" charset="-79"/>
            </a:endParaRPr>
          </a:p>
        </p:txBody>
      </p:sp>
      <p:sp>
        <p:nvSpPr>
          <p:cNvPr id="6" name="TextBox 5"/>
          <p:cNvSpPr txBox="1"/>
          <p:nvPr/>
        </p:nvSpPr>
        <p:spPr>
          <a:xfrm>
            <a:off x="188843" y="2955640"/>
            <a:ext cx="5681125" cy="3395866"/>
          </a:xfrm>
          <a:prstGeom prst="rect">
            <a:avLst/>
          </a:prstGeom>
          <a:noFill/>
        </p:spPr>
        <p:txBody>
          <a:bodyPr wrap="square" rtlCol="0">
            <a:spAutoFit/>
          </a:bodyPr>
          <a:lstStyle/>
          <a:p>
            <a:r>
              <a:rPr lang="en-CA" sz="2600" b="1" i="1" u="sng" cap="small" dirty="0">
                <a:solidFill>
                  <a:srgbClr val="31295C"/>
                </a:solidFill>
                <a:latin typeface="Core Sans A 45 Regular" panose="020B0503030302020204" pitchFamily="34" charset="0"/>
              </a:rPr>
              <a:t>To Evaluate our Role &amp; Actions</a:t>
            </a:r>
            <a:r>
              <a:rPr lang="en-CA" sz="2600" b="1" i="1" cap="small" dirty="0">
                <a:solidFill>
                  <a:srgbClr val="31295C"/>
                </a:solidFill>
                <a:latin typeface="Core Sans A 45 Regular" panose="020B0503030302020204" pitchFamily="34" charset="0"/>
              </a:rPr>
              <a:t>:</a:t>
            </a:r>
          </a:p>
          <a:p>
            <a:endParaRPr lang="en-CA" sz="1500" dirty="0">
              <a:solidFill>
                <a:srgbClr val="31295C"/>
              </a:solidFill>
              <a:latin typeface="Core Sans A 45 Regular" panose="020B0503030302020204" pitchFamily="34" charset="0"/>
            </a:endParaRPr>
          </a:p>
          <a:p>
            <a:pPr marL="457200" indent="-457200">
              <a:buFont typeface="Wingdings" panose="05000000000000000000" pitchFamily="2" charset="2"/>
              <a:buChar char="§"/>
            </a:pPr>
            <a:r>
              <a:rPr lang="en-CA" sz="2100" dirty="0">
                <a:solidFill>
                  <a:srgbClr val="31295C"/>
                </a:solidFill>
                <a:latin typeface="Core Sans A 45 Regular" panose="020B0503030302020204" pitchFamily="34" charset="0"/>
              </a:rPr>
              <a:t>What impact did we have?</a:t>
            </a:r>
          </a:p>
          <a:p>
            <a:pPr marL="457200" indent="-457200">
              <a:buFont typeface="Wingdings" panose="05000000000000000000" pitchFamily="2" charset="2"/>
              <a:buChar char="§"/>
            </a:pPr>
            <a:endParaRPr lang="en-CA" sz="2100" dirty="0">
              <a:solidFill>
                <a:srgbClr val="31295C"/>
              </a:solidFill>
              <a:latin typeface="Core Sans A 45 Regular" panose="020B0503030302020204" pitchFamily="34" charset="0"/>
            </a:endParaRPr>
          </a:p>
          <a:p>
            <a:pPr marL="457200" indent="-457200">
              <a:buFont typeface="Wingdings" panose="05000000000000000000" pitchFamily="2" charset="2"/>
              <a:buChar char="§"/>
            </a:pPr>
            <a:r>
              <a:rPr lang="en-CA" sz="2100" dirty="0">
                <a:solidFill>
                  <a:srgbClr val="31295C"/>
                </a:solidFill>
                <a:latin typeface="Core Sans A 45 Regular" panose="020B0503030302020204" pitchFamily="34" charset="0"/>
              </a:rPr>
              <a:t>How were we changed and challenged through the process? </a:t>
            </a:r>
          </a:p>
          <a:p>
            <a:endParaRPr lang="en-CA" sz="2100" dirty="0">
              <a:solidFill>
                <a:srgbClr val="31295C"/>
              </a:solidFill>
              <a:latin typeface="Core Sans A 45 Regular" panose="020B0503030302020204" pitchFamily="34" charset="0"/>
            </a:endParaRPr>
          </a:p>
          <a:p>
            <a:pPr marL="457200" indent="-457200">
              <a:buFont typeface="Wingdings" panose="05000000000000000000" pitchFamily="2" charset="2"/>
              <a:buChar char="§"/>
            </a:pPr>
            <a:r>
              <a:rPr lang="en-CA" sz="2100" dirty="0">
                <a:solidFill>
                  <a:srgbClr val="72207B"/>
                </a:solidFill>
                <a:latin typeface="Core Sans A 45 Regular" panose="020B0503030302020204" pitchFamily="34" charset="0"/>
              </a:rPr>
              <a:t>Was/ is the principle of subsidiarity put into practice throughout the process? </a:t>
            </a:r>
          </a:p>
          <a:p>
            <a:r>
              <a:rPr lang="en-CA" sz="2100" dirty="0">
                <a:solidFill>
                  <a:srgbClr val="72207B"/>
                </a:solidFill>
                <a:latin typeface="Core Sans A 45 Regular" panose="020B0503030302020204" pitchFamily="34" charset="0"/>
              </a:rPr>
              <a:t>	- How or how not?</a:t>
            </a:r>
            <a:endParaRPr lang="en-CA" sz="2667" dirty="0">
              <a:solidFill>
                <a:srgbClr val="72207B"/>
              </a:solidFill>
              <a:latin typeface="Corbel" panose="020B0503020204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203" y="5870713"/>
            <a:ext cx="1635543" cy="987287"/>
          </a:xfrm>
          <a:prstGeom prst="rect">
            <a:avLst/>
          </a:prstGeom>
        </p:spPr>
      </p:pic>
    </p:spTree>
    <p:extLst>
      <p:ext uri="{BB962C8B-B14F-4D97-AF65-F5344CB8AC3E}">
        <p14:creationId xmlns:p14="http://schemas.microsoft.com/office/powerpoint/2010/main" val="1630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59436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p:nvSpPr>
        <p:spPr>
          <a:xfrm>
            <a:off x="0" y="5486403"/>
            <a:ext cx="12192000" cy="1371597"/>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p:cNvSpPr/>
          <p:nvPr/>
        </p:nvSpPr>
        <p:spPr>
          <a:xfrm>
            <a:off x="0" y="5444072"/>
            <a:ext cx="12192000" cy="228595"/>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Tree_V01.png"/>
          <p:cNvPicPr>
            <a:picLocks noChangeAspect="1"/>
          </p:cNvPicPr>
          <p:nvPr/>
        </p:nvPicPr>
        <p:blipFill>
          <a:blip r:embed="rId3"/>
          <a:stretch>
            <a:fillRect/>
          </a:stretch>
        </p:blipFill>
        <p:spPr>
          <a:xfrm>
            <a:off x="7786565" y="-177801"/>
            <a:ext cx="4009289" cy="7035801"/>
          </a:xfrm>
          <a:prstGeom prst="rect">
            <a:avLst/>
          </a:prstGeom>
        </p:spPr>
      </p:pic>
      <p:sp>
        <p:nvSpPr>
          <p:cNvPr id="2" name="TextBox 1"/>
          <p:cNvSpPr txBox="1"/>
          <p:nvPr/>
        </p:nvSpPr>
        <p:spPr>
          <a:xfrm>
            <a:off x="749995" y="1622698"/>
            <a:ext cx="7159094" cy="1246495"/>
          </a:xfrm>
          <a:prstGeom prst="rect">
            <a:avLst/>
          </a:prstGeom>
          <a:noFill/>
        </p:spPr>
        <p:txBody>
          <a:bodyPr wrap="square" rtlCol="0">
            <a:spAutoFit/>
          </a:bodyPr>
          <a:lstStyle/>
          <a:p>
            <a:r>
              <a:rPr lang="en-US" sz="2100" b="1" dirty="0">
                <a:solidFill>
                  <a:srgbClr val="31295C"/>
                </a:solidFill>
                <a:latin typeface="Core Sans A 45 Regular" panose="020B0503030302020204" pitchFamily="34" charset="0"/>
              </a:rPr>
              <a:t>References</a:t>
            </a:r>
          </a:p>
          <a:p>
            <a:endParaRPr lang="en-US" dirty="0">
              <a:solidFill>
                <a:srgbClr val="31295C"/>
              </a:solidFill>
              <a:latin typeface="Core Sans A 45 Regular" panose="020B0503030302020204" pitchFamily="34" charset="0"/>
            </a:endParaRPr>
          </a:p>
          <a:p>
            <a:r>
              <a:rPr lang="en-CA" dirty="0">
                <a:solidFill>
                  <a:srgbClr val="31295C"/>
                </a:solidFill>
                <a:latin typeface="Core Sans A 45 Regular" panose="020B0503030302020204" pitchFamily="34" charset="0"/>
              </a:rPr>
              <a:t>“Catholic Social Teaching Series - Reading the Signs of the Times.” </a:t>
            </a:r>
            <a:r>
              <a:rPr lang="en-CA" i="1" dirty="0">
                <a:solidFill>
                  <a:srgbClr val="31295C"/>
                </a:solidFill>
                <a:latin typeface="Core Sans A 45 Regular" panose="020B0503030302020204" pitchFamily="34" charset="0"/>
              </a:rPr>
              <a:t>Australian Catholic Social Justice Council. </a:t>
            </a:r>
            <a:r>
              <a:rPr lang="en-CA" dirty="0">
                <a:solidFill>
                  <a:srgbClr val="31295C"/>
                </a:solidFill>
                <a:latin typeface="Core Sans A 45 Regular" panose="020B0503030302020204" pitchFamily="34" charset="0"/>
              </a:rPr>
              <a:t>2016, </a:t>
            </a:r>
            <a:r>
              <a:rPr lang="en-CA" dirty="0"/>
              <a:t>	</a:t>
            </a:r>
            <a:endParaRPr lang="fr-CA" dirty="0"/>
          </a:p>
        </p:txBody>
      </p:sp>
      <p:sp>
        <p:nvSpPr>
          <p:cNvPr id="6" name="TextBox 5"/>
          <p:cNvSpPr txBox="1"/>
          <p:nvPr/>
        </p:nvSpPr>
        <p:spPr>
          <a:xfrm>
            <a:off x="1735754" y="2815874"/>
            <a:ext cx="6268850" cy="1200329"/>
          </a:xfrm>
          <a:prstGeom prst="rect">
            <a:avLst/>
          </a:prstGeom>
          <a:noFill/>
        </p:spPr>
        <p:txBody>
          <a:bodyPr wrap="square" rtlCol="0">
            <a:spAutoFit/>
          </a:bodyPr>
          <a:lstStyle/>
          <a:p>
            <a:r>
              <a:rPr lang="en-CA" dirty="0">
                <a:solidFill>
                  <a:srgbClr val="72207B"/>
                </a:solidFill>
                <a:latin typeface="Core Sans A 45 Regular" panose="020B0503030302020204" pitchFamily="34" charset="0"/>
                <a:hlinkClick r:id="rId4"/>
              </a:rPr>
              <a:t>http://www.socialjustice.catholic.org.au/social-teaching/10-social-teaching/94-catholic-social-teaching-series-reading-the-signs-of-the-times</a:t>
            </a:r>
            <a:r>
              <a:rPr lang="en-CA" dirty="0">
                <a:solidFill>
                  <a:srgbClr val="72207B"/>
                </a:solidFill>
                <a:latin typeface="Core Sans A 45 Regular" panose="020B0503030302020204" pitchFamily="34" charset="0"/>
              </a:rPr>
              <a:t>  </a:t>
            </a:r>
            <a:endParaRPr lang="fr-CA" dirty="0">
              <a:solidFill>
                <a:srgbClr val="72207B"/>
              </a:solidFill>
              <a:latin typeface="Core Sans A 45 Regular" panose="020B0503030302020204" pitchFamily="34" charset="0"/>
            </a:endParaRPr>
          </a:p>
          <a:p>
            <a:endParaRPr lang="fr-CA" dirty="0"/>
          </a:p>
        </p:txBody>
      </p:sp>
      <p:sp>
        <p:nvSpPr>
          <p:cNvPr id="7" name="TextBox 6"/>
          <p:cNvSpPr txBox="1"/>
          <p:nvPr/>
        </p:nvSpPr>
        <p:spPr>
          <a:xfrm>
            <a:off x="1753906" y="4577675"/>
            <a:ext cx="5937144" cy="646331"/>
          </a:xfrm>
          <a:prstGeom prst="rect">
            <a:avLst/>
          </a:prstGeom>
          <a:noFill/>
        </p:spPr>
        <p:txBody>
          <a:bodyPr wrap="square" rtlCol="0">
            <a:spAutoFit/>
          </a:bodyPr>
          <a:lstStyle/>
          <a:p>
            <a:r>
              <a:rPr lang="en-US" u="sng" dirty="0">
                <a:latin typeface="Core Sans A 45 Regular" panose="020B0503030302020204" pitchFamily="34" charset="0"/>
                <a:hlinkClick r:id="rId5"/>
              </a:rPr>
              <a:t>http://www.cuf.org/2012/03/dare-to-dream-essential-steps-to-discerning-gods-will/</a:t>
            </a:r>
            <a:endParaRPr lang="fr-CA" dirty="0">
              <a:latin typeface="Core Sans A 45 Regular" panose="020B0503030302020204" pitchFamily="34" charset="0"/>
            </a:endParaRPr>
          </a:p>
        </p:txBody>
      </p:sp>
      <p:sp>
        <p:nvSpPr>
          <p:cNvPr id="8" name="TextBox 7"/>
          <p:cNvSpPr txBox="1"/>
          <p:nvPr/>
        </p:nvSpPr>
        <p:spPr>
          <a:xfrm>
            <a:off x="754144" y="3942317"/>
            <a:ext cx="7154945" cy="646331"/>
          </a:xfrm>
          <a:prstGeom prst="rect">
            <a:avLst/>
          </a:prstGeom>
          <a:noFill/>
        </p:spPr>
        <p:txBody>
          <a:bodyPr wrap="square" rtlCol="0">
            <a:spAutoFit/>
          </a:bodyPr>
          <a:lstStyle/>
          <a:p>
            <a:r>
              <a:rPr lang="en-US" dirty="0">
                <a:solidFill>
                  <a:srgbClr val="31295C"/>
                </a:solidFill>
                <a:latin typeface="Core Sans A 45 Regular" panose="020B0503030302020204" pitchFamily="34" charset="0"/>
              </a:rPr>
              <a:t>Doran, Thomas G. “Dare to Dream: Essential Steps to Discerning God’s Will.” </a:t>
            </a:r>
            <a:r>
              <a:rPr lang="en-US" i="1" dirty="0">
                <a:solidFill>
                  <a:srgbClr val="31295C"/>
                </a:solidFill>
                <a:latin typeface="Core Sans A 45 Regular" panose="020B0503030302020204" pitchFamily="34" charset="0"/>
              </a:rPr>
              <a:t>Catholics United for the Faith. 2012,</a:t>
            </a:r>
            <a:endParaRPr lang="fr-CA" dirty="0">
              <a:solidFill>
                <a:srgbClr val="31295C"/>
              </a:solidFill>
              <a:latin typeface="Core Sans A 45 Regular" panose="020B05030303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0345" y="4340050"/>
            <a:ext cx="1681655" cy="1015122"/>
          </a:xfrm>
          <a:prstGeom prst="rect">
            <a:avLst/>
          </a:prstGeom>
        </p:spPr>
      </p:pic>
      <p:sp>
        <p:nvSpPr>
          <p:cNvPr id="3" name="TextBox 2"/>
          <p:cNvSpPr txBox="1"/>
          <p:nvPr/>
        </p:nvSpPr>
        <p:spPr>
          <a:xfrm>
            <a:off x="749995" y="225593"/>
            <a:ext cx="7606810" cy="1523494"/>
          </a:xfrm>
          <a:prstGeom prst="rect">
            <a:avLst/>
          </a:prstGeom>
          <a:noFill/>
        </p:spPr>
        <p:txBody>
          <a:bodyPr wrap="square" rtlCol="0">
            <a:spAutoFit/>
          </a:bodyPr>
          <a:lstStyle/>
          <a:p>
            <a:r>
              <a:rPr lang="en-CA" sz="2100" b="1" dirty="0">
                <a:solidFill>
                  <a:srgbClr val="31295C"/>
                </a:solidFill>
                <a:latin typeface="Core Sans A 45 Regular" panose="020B0503030302020204" pitchFamily="34" charset="0"/>
              </a:rPr>
              <a:t>Acknowledgements</a:t>
            </a:r>
            <a:endParaRPr lang="fr-CA" sz="2100" dirty="0">
              <a:solidFill>
                <a:srgbClr val="31295C"/>
              </a:solidFill>
              <a:latin typeface="Core Sans A 45 Regular" panose="020B0503030302020204" pitchFamily="34" charset="0"/>
            </a:endParaRPr>
          </a:p>
          <a:p>
            <a:r>
              <a:rPr lang="en-CA" dirty="0">
                <a:solidFill>
                  <a:srgbClr val="31295C"/>
                </a:solidFill>
                <a:latin typeface="Core Sans A 45 Regular" panose="020B0503030302020204" pitchFamily="34" charset="0"/>
              </a:rPr>
              <a:t>A special thanks to the Hamilton Catholic School Board for requesting the creation of this resource and particularly to Paul Beaudette and Andy Burns for revision and suggestions.</a:t>
            </a:r>
            <a:endParaRPr lang="fr-CA" dirty="0">
              <a:solidFill>
                <a:srgbClr val="31295C"/>
              </a:solidFill>
              <a:latin typeface="Core Sans A 45 Regular" panose="020B0503030302020204" pitchFamily="34" charset="0"/>
            </a:endParaRPr>
          </a:p>
          <a:p>
            <a:endParaRPr lang="fr-CA" dirty="0"/>
          </a:p>
        </p:txBody>
      </p:sp>
    </p:spTree>
    <p:extLst>
      <p:ext uri="{BB962C8B-B14F-4D97-AF65-F5344CB8AC3E}">
        <p14:creationId xmlns:p14="http://schemas.microsoft.com/office/powerpoint/2010/main" val="285908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64062"/>
            <a:ext cx="12192000" cy="59436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p:nvSpPr>
        <p:spPr>
          <a:xfrm>
            <a:off x="0" y="5387049"/>
            <a:ext cx="12192000" cy="1550350"/>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p:cNvSpPr/>
          <p:nvPr/>
        </p:nvSpPr>
        <p:spPr>
          <a:xfrm>
            <a:off x="0" y="5173320"/>
            <a:ext cx="12192000" cy="228595"/>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Tree_V01.png"/>
          <p:cNvPicPr>
            <a:picLocks noChangeAspect="1"/>
          </p:cNvPicPr>
          <p:nvPr/>
        </p:nvPicPr>
        <p:blipFill>
          <a:blip r:embed="rId3"/>
          <a:stretch>
            <a:fillRect/>
          </a:stretch>
        </p:blipFill>
        <p:spPr>
          <a:xfrm>
            <a:off x="7391083" y="-177801"/>
            <a:ext cx="4009289" cy="703580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 y="-364062"/>
            <a:ext cx="7091364" cy="643980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2048" y="3861297"/>
            <a:ext cx="2119952" cy="1279698"/>
          </a:xfrm>
          <a:prstGeom prst="rect">
            <a:avLst/>
          </a:prstGeom>
        </p:spPr>
      </p:pic>
      <p:sp>
        <p:nvSpPr>
          <p:cNvPr id="4" name="TextBox 3">
            <a:extLst>
              <a:ext uri="{FF2B5EF4-FFF2-40B4-BE49-F238E27FC236}">
                <a16:creationId xmlns:a16="http://schemas.microsoft.com/office/drawing/2014/main" id="{DB183902-4FB4-8CE1-4C98-B0873F091A38}"/>
              </a:ext>
            </a:extLst>
          </p:cNvPr>
          <p:cNvSpPr txBox="1"/>
          <p:nvPr/>
        </p:nvSpPr>
        <p:spPr>
          <a:xfrm>
            <a:off x="278525" y="6315075"/>
            <a:ext cx="2864725" cy="369332"/>
          </a:xfrm>
          <a:prstGeom prst="rect">
            <a:avLst/>
          </a:prstGeom>
          <a:noFill/>
        </p:spPr>
        <p:txBody>
          <a:bodyPr wrap="square" rtlCol="0">
            <a:spAutoFit/>
          </a:bodyPr>
          <a:lstStyle/>
          <a:p>
            <a:r>
              <a:rPr lang="en-CA" dirty="0">
                <a:solidFill>
                  <a:schemeClr val="bg1"/>
                </a:solidFill>
              </a:rPr>
              <a:t>Used with permission.</a:t>
            </a:r>
          </a:p>
        </p:txBody>
      </p:sp>
    </p:spTree>
    <p:extLst>
      <p:ext uri="{BB962C8B-B14F-4D97-AF65-F5344CB8AC3E}">
        <p14:creationId xmlns:p14="http://schemas.microsoft.com/office/powerpoint/2010/main" val="254704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045200"/>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p:cNvSpPr/>
          <p:nvPr/>
        </p:nvSpPr>
        <p:spPr>
          <a:xfrm>
            <a:off x="0" y="3514475"/>
            <a:ext cx="12192000" cy="231996"/>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p:cNvSpPr/>
          <p:nvPr/>
        </p:nvSpPr>
        <p:spPr>
          <a:xfrm>
            <a:off x="0" y="3746471"/>
            <a:ext cx="12192000" cy="3318933"/>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descr="Tree_V01.png"/>
          <p:cNvPicPr>
            <a:picLocks noChangeAspect="1"/>
          </p:cNvPicPr>
          <p:nvPr/>
        </p:nvPicPr>
        <p:blipFill>
          <a:blip r:embed="rId3"/>
          <a:stretch>
            <a:fillRect/>
          </a:stretch>
        </p:blipFill>
        <p:spPr>
          <a:xfrm>
            <a:off x="8024454" y="-104629"/>
            <a:ext cx="3404385" cy="5974269"/>
          </a:xfrm>
          <a:prstGeom prst="rect">
            <a:avLst/>
          </a:prstGeom>
        </p:spPr>
      </p:pic>
      <p:sp>
        <p:nvSpPr>
          <p:cNvPr id="27" name="TextBox 26"/>
          <p:cNvSpPr txBox="1"/>
          <p:nvPr/>
        </p:nvSpPr>
        <p:spPr>
          <a:xfrm>
            <a:off x="6952269" y="4109293"/>
            <a:ext cx="2144370" cy="1215701"/>
          </a:xfrm>
          <a:prstGeom prst="rect">
            <a:avLst/>
          </a:prstGeom>
          <a:noFill/>
          <a:ln>
            <a:noFill/>
          </a:ln>
          <a:effectLst/>
        </p:spPr>
        <p:txBody>
          <a:bodyPr wrap="square" lIns="91425" tIns="45712" rIns="91425" bIns="45712" rtlCol="0">
            <a:spAutoFit/>
          </a:bodyPr>
          <a:lstStyle/>
          <a:p>
            <a:r>
              <a:rPr lang="en-CA" sz="7300" b="1" cap="small" dirty="0">
                <a:solidFill>
                  <a:schemeClr val="bg1"/>
                </a:solidFill>
                <a:latin typeface="Core Sans A 75 ExtraBold" panose="020B0903030302020204" pitchFamily="34" charset="0"/>
                <a:cs typeface="Aharoni" panose="02010803020104030203" pitchFamily="2" charset="-79"/>
              </a:rPr>
              <a:t>SEE</a:t>
            </a:r>
          </a:p>
        </p:txBody>
      </p:sp>
      <p:sp>
        <p:nvSpPr>
          <p:cNvPr id="2" name="TextBox 1"/>
          <p:cNvSpPr txBox="1"/>
          <p:nvPr/>
        </p:nvSpPr>
        <p:spPr>
          <a:xfrm>
            <a:off x="359670" y="313412"/>
            <a:ext cx="7823081" cy="3139321"/>
          </a:xfrm>
          <a:prstGeom prst="rect">
            <a:avLst/>
          </a:prstGeom>
          <a:noFill/>
        </p:spPr>
        <p:txBody>
          <a:bodyPr wrap="square" rtlCol="0">
            <a:spAutoFit/>
          </a:bodyPr>
          <a:lstStyle/>
          <a:p>
            <a:r>
              <a:rPr lang="en-CA" sz="2500" b="1" i="1" u="sng" cap="small" dirty="0">
                <a:solidFill>
                  <a:srgbClr val="322A5F"/>
                </a:solidFill>
                <a:latin typeface="Core Sans A 45 Regular" panose="020B0503030302020204" pitchFamily="34" charset="0"/>
              </a:rPr>
              <a:t>Learn about the situation</a:t>
            </a:r>
            <a:r>
              <a:rPr lang="en-CA" sz="2500" b="1" i="1" cap="small" dirty="0">
                <a:solidFill>
                  <a:srgbClr val="322A5F"/>
                </a:solidFill>
                <a:latin typeface="Core Sans A 45 Regular" panose="020B0503030302020204" pitchFamily="34" charset="0"/>
              </a:rPr>
              <a:t>: </a:t>
            </a:r>
          </a:p>
          <a:p>
            <a:pPr marL="342900" indent="-342900">
              <a:buFont typeface="Wingdings" panose="05000000000000000000" pitchFamily="2" charset="2"/>
              <a:buChar char="§"/>
            </a:pPr>
            <a:endParaRPr lang="en-CA" sz="2300" dirty="0">
              <a:solidFill>
                <a:srgbClr val="322A5F"/>
              </a:solidFill>
              <a:latin typeface="Core Sans A 45 Regular" panose="020B0503030302020204" pitchFamily="34" charset="0"/>
            </a:endParaRPr>
          </a:p>
          <a:p>
            <a:pPr marL="342900" indent="-342900">
              <a:buFont typeface="Wingdings" panose="05000000000000000000" pitchFamily="2" charset="2"/>
              <a:buChar char="§"/>
            </a:pPr>
            <a:r>
              <a:rPr lang="en-CA" sz="2200" dirty="0">
                <a:solidFill>
                  <a:srgbClr val="322A5F"/>
                </a:solidFill>
                <a:latin typeface="Core Sans A 45 Regular" panose="020B0503030302020204" pitchFamily="34" charset="0"/>
              </a:rPr>
              <a:t>What is happening and where?</a:t>
            </a:r>
          </a:p>
          <a:p>
            <a:pPr marL="342900" indent="-342900">
              <a:buFont typeface="Wingdings" panose="05000000000000000000" pitchFamily="2" charset="2"/>
              <a:buChar char="§"/>
            </a:pPr>
            <a:r>
              <a:rPr lang="en-CA" sz="2200" dirty="0">
                <a:solidFill>
                  <a:srgbClr val="322A5F"/>
                </a:solidFill>
                <a:latin typeface="Core Sans A 45 Regular" panose="020B0503030302020204" pitchFamily="34" charset="0"/>
              </a:rPr>
              <a:t>Who/what is affected?</a:t>
            </a:r>
          </a:p>
          <a:p>
            <a:pPr marL="342900" indent="-342900">
              <a:buFont typeface="Wingdings" panose="05000000000000000000" pitchFamily="2" charset="2"/>
              <a:buChar char="§"/>
            </a:pPr>
            <a:r>
              <a:rPr lang="en-CA" sz="2200" i="1" dirty="0">
                <a:solidFill>
                  <a:srgbClr val="72207B"/>
                </a:solidFill>
                <a:latin typeface="Core Sans A 45 Regular" panose="020B0503030302020204" pitchFamily="34" charset="0"/>
              </a:rPr>
              <a:t>What is their experience in the situation? </a:t>
            </a:r>
          </a:p>
          <a:p>
            <a:pPr marL="342900" indent="-342900">
              <a:buFont typeface="Wingdings" panose="05000000000000000000" pitchFamily="2" charset="2"/>
              <a:buChar char="§"/>
            </a:pPr>
            <a:r>
              <a:rPr lang="en-CA" sz="2200" i="1" dirty="0">
                <a:solidFill>
                  <a:srgbClr val="72207B"/>
                </a:solidFill>
                <a:latin typeface="Core Sans A 45 Regular" panose="020B0503030302020204" pitchFamily="34" charset="0"/>
              </a:rPr>
              <a:t>How are they already responding to the situation?</a:t>
            </a:r>
          </a:p>
          <a:p>
            <a:pPr marL="342900" indent="-342900">
              <a:buFont typeface="Wingdings" panose="05000000000000000000" pitchFamily="2" charset="2"/>
              <a:buChar char="§"/>
            </a:pPr>
            <a:r>
              <a:rPr lang="en-CA" sz="2200" dirty="0">
                <a:solidFill>
                  <a:srgbClr val="322A5F"/>
                </a:solidFill>
                <a:latin typeface="Core Sans A 45 Regular" panose="020B0503030302020204" pitchFamily="34" charset="0"/>
              </a:rPr>
              <a:t>What has my research revealed about the situation?</a:t>
            </a:r>
            <a:endParaRPr lang="en-CA" sz="2300" dirty="0">
              <a:solidFill>
                <a:srgbClr val="4E264D"/>
              </a:solidFill>
              <a:latin typeface="Eau naturelle"/>
            </a:endParaRPr>
          </a:p>
          <a:p>
            <a:endParaRPr lang="en-CA" sz="2000" dirty="0">
              <a:latin typeface="Eau naturelle"/>
            </a:endParaRPr>
          </a:p>
          <a:p>
            <a:endParaRPr lang="en-CA" sz="2000" dirty="0">
              <a:latin typeface="Eau naturelle"/>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8157" y="2234041"/>
            <a:ext cx="2093843" cy="1263937"/>
          </a:xfrm>
          <a:prstGeom prst="rect">
            <a:avLst/>
          </a:prstGeom>
        </p:spPr>
      </p:pic>
    </p:spTree>
    <p:extLst>
      <p:ext uri="{BB962C8B-B14F-4D97-AF65-F5344CB8AC3E}">
        <p14:creationId xmlns:p14="http://schemas.microsoft.com/office/powerpoint/2010/main" val="177612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75239"/>
            <a:ext cx="12192000" cy="59436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p:nvSpPr>
        <p:spPr>
          <a:xfrm>
            <a:off x="0" y="5340401"/>
            <a:ext cx="12192000" cy="1550350"/>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p:cNvSpPr/>
          <p:nvPr/>
        </p:nvSpPr>
        <p:spPr>
          <a:xfrm>
            <a:off x="0" y="5173320"/>
            <a:ext cx="12192000" cy="228595"/>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Tree_V01.png"/>
          <p:cNvPicPr>
            <a:picLocks noChangeAspect="1"/>
          </p:cNvPicPr>
          <p:nvPr/>
        </p:nvPicPr>
        <p:blipFill>
          <a:blip r:embed="rId3"/>
          <a:stretch>
            <a:fillRect/>
          </a:stretch>
        </p:blipFill>
        <p:spPr>
          <a:xfrm>
            <a:off x="7903119" y="-344384"/>
            <a:ext cx="4112557" cy="72170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344" y="4125873"/>
            <a:ext cx="1681655" cy="1015122"/>
          </a:xfrm>
          <a:prstGeom prst="rect">
            <a:avLst/>
          </a:prstGeom>
        </p:spPr>
      </p:pic>
      <p:sp>
        <p:nvSpPr>
          <p:cNvPr id="5" name="Rectangle 4"/>
          <p:cNvSpPr/>
          <p:nvPr/>
        </p:nvSpPr>
        <p:spPr>
          <a:xfrm>
            <a:off x="3048000" y="2967335"/>
            <a:ext cx="1912883" cy="369332"/>
          </a:xfrm>
          <a:prstGeom prst="rect">
            <a:avLst/>
          </a:prstGeom>
        </p:spPr>
        <p:txBody>
          <a:bodyPr wrap="square">
            <a:spAutoFit/>
          </a:bodyPr>
          <a:lstStyle/>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941" y="179110"/>
            <a:ext cx="6285047" cy="4977632"/>
          </a:xfrm>
          <a:prstGeom prst="rect">
            <a:avLst/>
          </a:prstGeom>
        </p:spPr>
      </p:pic>
      <p:sp>
        <p:nvSpPr>
          <p:cNvPr id="7" name="TextBox 6"/>
          <p:cNvSpPr txBox="1"/>
          <p:nvPr/>
        </p:nvSpPr>
        <p:spPr>
          <a:xfrm>
            <a:off x="2097724" y="1353898"/>
            <a:ext cx="3371444" cy="1477328"/>
          </a:xfrm>
          <a:prstGeom prst="rect">
            <a:avLst/>
          </a:prstGeom>
          <a:noFill/>
        </p:spPr>
        <p:txBody>
          <a:bodyPr wrap="square" rtlCol="0">
            <a:spAutoFit/>
          </a:bodyPr>
          <a:lstStyle/>
          <a:p>
            <a:r>
              <a:rPr lang="en-CA" b="1" i="1" cap="small" dirty="0">
                <a:solidFill>
                  <a:srgbClr val="31295C"/>
                </a:solidFill>
                <a:latin typeface="Century Gothic" panose="020B0502020202020204" pitchFamily="34" charset="0"/>
              </a:rPr>
              <a:t>A. Analysis</a:t>
            </a:r>
          </a:p>
          <a:p>
            <a:r>
              <a:rPr lang="en-CA" b="1" i="1" cap="small" dirty="0">
                <a:solidFill>
                  <a:srgbClr val="31295C"/>
                </a:solidFill>
                <a:latin typeface="Century Gothic" panose="020B0502020202020204" pitchFamily="34" charset="0"/>
              </a:rPr>
              <a:t>B. Teachings of our Faith</a:t>
            </a:r>
          </a:p>
          <a:p>
            <a:r>
              <a:rPr lang="en-CA" b="1" i="1" cap="small" dirty="0">
                <a:solidFill>
                  <a:srgbClr val="31295C"/>
                </a:solidFill>
                <a:latin typeface="Century Gothic" panose="020B0502020202020204" pitchFamily="34" charset="0"/>
              </a:rPr>
              <a:t>C. Sacred Scripture</a:t>
            </a:r>
          </a:p>
          <a:p>
            <a:r>
              <a:rPr lang="en-CA" b="1" i="1" cap="small" dirty="0">
                <a:solidFill>
                  <a:srgbClr val="31295C"/>
                </a:solidFill>
                <a:latin typeface="Century Gothic" panose="020B0502020202020204" pitchFamily="34" charset="0"/>
              </a:rPr>
              <a:t>D. Catholic Social Teachings</a:t>
            </a:r>
          </a:p>
          <a:p>
            <a:endParaRPr lang="fr-CA" dirty="0"/>
          </a:p>
        </p:txBody>
      </p:sp>
    </p:spTree>
    <p:extLst>
      <p:ext uri="{BB962C8B-B14F-4D97-AF65-F5344CB8AC3E}">
        <p14:creationId xmlns:p14="http://schemas.microsoft.com/office/powerpoint/2010/main" val="229970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0" y="266331"/>
            <a:ext cx="12192000" cy="1989877"/>
            <a:chOff x="0" y="266329"/>
            <a:chExt cx="12192000" cy="1989877"/>
          </a:xfrm>
        </p:grpSpPr>
        <p:sp>
          <p:nvSpPr>
            <p:cNvPr id="9" name="Rectangle 8"/>
            <p:cNvSpPr/>
            <p:nvPr/>
          </p:nvSpPr>
          <p:spPr>
            <a:xfrm>
              <a:off x="0" y="774700"/>
              <a:ext cx="12192000" cy="741766"/>
            </a:xfrm>
            <a:prstGeom prst="rect">
              <a:avLst/>
            </a:prstGeom>
            <a:solidFill>
              <a:srgbClr val="F0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Oval 9"/>
            <p:cNvSpPr/>
            <p:nvPr/>
          </p:nvSpPr>
          <p:spPr>
            <a:xfrm>
              <a:off x="912929" y="266329"/>
              <a:ext cx="1767954" cy="1767954"/>
            </a:xfrm>
            <a:prstGeom prst="ellipse">
              <a:avLst/>
            </a:prstGeom>
            <a:solidFill>
              <a:schemeClr val="bg1"/>
            </a:solidFill>
            <a:ln w="76200">
              <a:solidFill>
                <a:srgbClr val="F07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chemeClr val="tx1"/>
                </a:solidFill>
              </a:endParaRPr>
            </a:p>
          </p:txBody>
        </p:sp>
        <p:pic>
          <p:nvPicPr>
            <p:cNvPr id="12" name="Picture 11" descr="handshake_V01.png"/>
            <p:cNvPicPr>
              <a:picLocks noChangeAspect="1"/>
            </p:cNvPicPr>
            <p:nvPr/>
          </p:nvPicPr>
          <p:blipFill>
            <a:blip r:embed="rId3"/>
            <a:stretch>
              <a:fillRect/>
            </a:stretch>
          </p:blipFill>
          <p:spPr>
            <a:xfrm>
              <a:off x="825967" y="332884"/>
              <a:ext cx="1923322" cy="1923322"/>
            </a:xfrm>
            <a:prstGeom prst="rect">
              <a:avLst/>
            </a:prstGeom>
          </p:spPr>
        </p:pic>
      </p:grpSp>
      <p:pic>
        <p:nvPicPr>
          <p:cNvPr id="13" name="Picture 12" descr="DevpSchools_logo_h-2.jpg"/>
          <p:cNvPicPr>
            <a:picLocks noChangeAspect="1"/>
          </p:cNvPicPr>
          <p:nvPr/>
        </p:nvPicPr>
        <p:blipFill>
          <a:blip r:embed="rId4"/>
          <a:stretch>
            <a:fillRect/>
          </a:stretch>
        </p:blipFill>
        <p:spPr>
          <a:xfrm>
            <a:off x="1072782" y="6152169"/>
            <a:ext cx="2808319" cy="413947"/>
          </a:xfrm>
          <a:prstGeom prst="rect">
            <a:avLst/>
          </a:prstGeom>
        </p:spPr>
      </p:pic>
      <p:sp>
        <p:nvSpPr>
          <p:cNvPr id="19" name="Rectangle 18"/>
          <p:cNvSpPr/>
          <p:nvPr/>
        </p:nvSpPr>
        <p:spPr>
          <a:xfrm>
            <a:off x="0" y="-2785532"/>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p:cNvSpPr/>
          <p:nvPr/>
        </p:nvSpPr>
        <p:spPr>
          <a:xfrm>
            <a:off x="0" y="6603468"/>
            <a:ext cx="12192000" cy="374096"/>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p:cNvSpPr/>
          <p:nvPr/>
        </p:nvSpPr>
        <p:spPr>
          <a:xfrm>
            <a:off x="0" y="6960633"/>
            <a:ext cx="12192000" cy="3318933"/>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3634" y="-6463842"/>
            <a:ext cx="10797525" cy="18937193"/>
          </a:xfrm>
          <a:prstGeom prst="rect">
            <a:avLst/>
          </a:prstGeom>
        </p:spPr>
      </p:pic>
      <p:sp>
        <p:nvSpPr>
          <p:cNvPr id="27" name="TextBox 26"/>
          <p:cNvSpPr txBox="1"/>
          <p:nvPr/>
        </p:nvSpPr>
        <p:spPr>
          <a:xfrm>
            <a:off x="7394712" y="2491513"/>
            <a:ext cx="3692951" cy="1200312"/>
          </a:xfrm>
          <a:prstGeom prst="rect">
            <a:avLst/>
          </a:prstGeom>
          <a:noFill/>
          <a:ln>
            <a:noFill/>
          </a:ln>
          <a:effectLst/>
        </p:spPr>
        <p:txBody>
          <a:bodyPr wrap="square" lIns="91425" tIns="45712" rIns="91425" bIns="45712" rtlCol="0">
            <a:spAutoFit/>
          </a:bodyPr>
          <a:lstStyle/>
          <a:p>
            <a:r>
              <a:rPr lang="en-CA" sz="7200" b="1" cap="all" dirty="0">
                <a:solidFill>
                  <a:schemeClr val="bg1"/>
                </a:solidFill>
                <a:latin typeface="Core Sans A 75 ExtraBold" panose="020B0903030302020204" pitchFamily="34" charset="0"/>
                <a:cs typeface="Aharoni" panose="02010803020104030203" pitchFamily="2" charset="-79"/>
              </a:rPr>
              <a:t>Judge</a:t>
            </a:r>
            <a:endParaRPr lang="en-CA" sz="7200" b="1" dirty="0">
              <a:solidFill>
                <a:schemeClr val="bg1"/>
              </a:solidFill>
              <a:latin typeface="Core Sans A 75 ExtraBold" panose="020B0903030302020204" pitchFamily="34" charset="0"/>
              <a:cs typeface="Aharoni" panose="02010803020104030203" pitchFamily="2" charset="-79"/>
            </a:endParaRPr>
          </a:p>
        </p:txBody>
      </p:sp>
      <p:sp>
        <p:nvSpPr>
          <p:cNvPr id="5" name="TextBox 4"/>
          <p:cNvSpPr txBox="1"/>
          <p:nvPr/>
        </p:nvSpPr>
        <p:spPr>
          <a:xfrm>
            <a:off x="518474" y="1873633"/>
            <a:ext cx="6876238" cy="2215991"/>
          </a:xfrm>
          <a:prstGeom prst="rect">
            <a:avLst/>
          </a:prstGeom>
          <a:noFill/>
        </p:spPr>
        <p:txBody>
          <a:bodyPr wrap="square" rtlCol="0">
            <a:spAutoFit/>
          </a:bodyPr>
          <a:lstStyle/>
          <a:p>
            <a:r>
              <a:rPr lang="en-CA" sz="2900" b="1" i="1" cap="small" dirty="0">
                <a:solidFill>
                  <a:srgbClr val="31295C"/>
                </a:solidFill>
                <a:latin typeface="Core Sans A 45 Regular" panose="020B0503030302020204" pitchFamily="34" charset="0"/>
              </a:rPr>
              <a:t>A. </a:t>
            </a:r>
            <a:r>
              <a:rPr lang="en-CA" sz="2900" b="1" i="1" u="sng" cap="small" dirty="0">
                <a:solidFill>
                  <a:srgbClr val="31295C"/>
                </a:solidFill>
                <a:latin typeface="Core Sans A 45 Regular" panose="020B0503030302020204" pitchFamily="34" charset="0"/>
              </a:rPr>
              <a:t>Social Analysis: Guiding Questions</a:t>
            </a:r>
          </a:p>
          <a:p>
            <a:endParaRPr lang="en-CA" sz="2500" b="1" i="1" u="sng" cap="small" dirty="0">
              <a:solidFill>
                <a:srgbClr val="31295C"/>
              </a:solidFill>
              <a:latin typeface="Core Sans A 45 Regular" panose="020B0503030302020204" pitchFamily="34" charset="0"/>
            </a:endParaRPr>
          </a:p>
          <a:p>
            <a:pPr marL="457200" lvl="0" indent="-457200">
              <a:buFont typeface="Wingdings" panose="05000000000000000000" pitchFamily="2" charset="2"/>
              <a:buChar char="§"/>
            </a:pPr>
            <a:r>
              <a:rPr lang="en-US" sz="2800" dirty="0">
                <a:solidFill>
                  <a:srgbClr val="31295C"/>
                </a:solidFill>
                <a:latin typeface="Core Sans A 45 Regular" panose="020B0503030302020204" pitchFamily="34" charset="0"/>
              </a:rPr>
              <a:t>Why does this situation exist?</a:t>
            </a:r>
          </a:p>
          <a:p>
            <a:pPr lvl="0"/>
            <a:endParaRPr lang="en-US" sz="2800" dirty="0">
              <a:solidFill>
                <a:srgbClr val="31295C"/>
              </a:solidFill>
              <a:latin typeface="Core Sans A 45 Regular" panose="020B0503030302020204" pitchFamily="34" charset="0"/>
            </a:endParaRPr>
          </a:p>
          <a:p>
            <a:pPr marL="457200" lvl="0" indent="-457200">
              <a:buFont typeface="Wingdings" panose="05000000000000000000" pitchFamily="2" charset="2"/>
              <a:buChar char="§"/>
            </a:pPr>
            <a:r>
              <a:rPr lang="en-US" sz="2800" dirty="0">
                <a:solidFill>
                  <a:srgbClr val="31295C"/>
                </a:solidFill>
                <a:latin typeface="Core Sans A 45 Regular" panose="020B0503030302020204" pitchFamily="34" charset="0"/>
              </a:rPr>
              <a:t>What are the root causes of the injustice?</a:t>
            </a:r>
            <a:endParaRPr lang="fr-CA" sz="2800" dirty="0">
              <a:solidFill>
                <a:srgbClr val="31295C"/>
              </a:solidFill>
              <a:latin typeface="Core Sans A 45 Regular" panose="020B0503030302020204" pitchFamily="34" charset="0"/>
            </a:endParaRPr>
          </a:p>
        </p:txBody>
      </p:sp>
      <p:pic>
        <p:nvPicPr>
          <p:cNvPr id="4" name="Picture 3"/>
          <p:cNvPicPr>
            <a:picLocks noChangeAspect="1"/>
          </p:cNvPicPr>
          <p:nvPr/>
        </p:nvPicPr>
        <p:blipFill>
          <a:blip r:embed="rId6"/>
          <a:stretch>
            <a:fillRect/>
          </a:stretch>
        </p:blipFill>
        <p:spPr>
          <a:xfrm>
            <a:off x="10509358" y="5530980"/>
            <a:ext cx="1682642" cy="1012024"/>
          </a:xfrm>
          <a:prstGeom prst="rect">
            <a:avLst/>
          </a:prstGeom>
        </p:spPr>
      </p:pic>
    </p:spTree>
    <p:extLst>
      <p:ext uri="{BB962C8B-B14F-4D97-AF65-F5344CB8AC3E}">
        <p14:creationId xmlns:p14="http://schemas.microsoft.com/office/powerpoint/2010/main" val="32793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0" y="266331"/>
            <a:ext cx="12192000" cy="1989877"/>
            <a:chOff x="0" y="266329"/>
            <a:chExt cx="12192000" cy="1989877"/>
          </a:xfrm>
        </p:grpSpPr>
        <p:sp>
          <p:nvSpPr>
            <p:cNvPr id="9" name="Rectangle 8"/>
            <p:cNvSpPr/>
            <p:nvPr/>
          </p:nvSpPr>
          <p:spPr>
            <a:xfrm>
              <a:off x="0" y="774700"/>
              <a:ext cx="12192000" cy="741766"/>
            </a:xfrm>
            <a:prstGeom prst="rect">
              <a:avLst/>
            </a:prstGeom>
            <a:solidFill>
              <a:srgbClr val="F0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Oval 9"/>
            <p:cNvSpPr/>
            <p:nvPr/>
          </p:nvSpPr>
          <p:spPr>
            <a:xfrm>
              <a:off x="912929" y="266329"/>
              <a:ext cx="1767954" cy="1767954"/>
            </a:xfrm>
            <a:prstGeom prst="ellipse">
              <a:avLst/>
            </a:prstGeom>
            <a:solidFill>
              <a:schemeClr val="bg1"/>
            </a:solidFill>
            <a:ln w="76200">
              <a:solidFill>
                <a:srgbClr val="F07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chemeClr val="tx1"/>
                </a:solidFill>
              </a:endParaRPr>
            </a:p>
          </p:txBody>
        </p:sp>
        <p:pic>
          <p:nvPicPr>
            <p:cNvPr id="12" name="Picture 11" descr="handshake_V01.png"/>
            <p:cNvPicPr>
              <a:picLocks noChangeAspect="1"/>
            </p:cNvPicPr>
            <p:nvPr/>
          </p:nvPicPr>
          <p:blipFill>
            <a:blip r:embed="rId3"/>
            <a:stretch>
              <a:fillRect/>
            </a:stretch>
          </p:blipFill>
          <p:spPr>
            <a:xfrm>
              <a:off x="825967" y="332884"/>
              <a:ext cx="1923322" cy="1923322"/>
            </a:xfrm>
            <a:prstGeom prst="rect">
              <a:avLst/>
            </a:prstGeom>
          </p:spPr>
        </p:pic>
      </p:grpSp>
      <p:pic>
        <p:nvPicPr>
          <p:cNvPr id="13" name="Picture 12" descr="DevpSchools_logo_h-2.jpg"/>
          <p:cNvPicPr>
            <a:picLocks noChangeAspect="1"/>
          </p:cNvPicPr>
          <p:nvPr/>
        </p:nvPicPr>
        <p:blipFill>
          <a:blip r:embed="rId4"/>
          <a:stretch>
            <a:fillRect/>
          </a:stretch>
        </p:blipFill>
        <p:spPr>
          <a:xfrm>
            <a:off x="1072782" y="6152169"/>
            <a:ext cx="2808319" cy="413947"/>
          </a:xfrm>
          <a:prstGeom prst="rect">
            <a:avLst/>
          </a:prstGeom>
        </p:spPr>
      </p:pic>
      <p:sp>
        <p:nvSpPr>
          <p:cNvPr id="19" name="Rectangle 18"/>
          <p:cNvSpPr/>
          <p:nvPr/>
        </p:nvSpPr>
        <p:spPr>
          <a:xfrm>
            <a:off x="0" y="-2918715"/>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p:cNvSpPr/>
          <p:nvPr/>
        </p:nvSpPr>
        <p:spPr>
          <a:xfrm>
            <a:off x="0" y="6603468"/>
            <a:ext cx="12192000" cy="374096"/>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p:cNvSpPr/>
          <p:nvPr/>
        </p:nvSpPr>
        <p:spPr>
          <a:xfrm>
            <a:off x="0" y="6960633"/>
            <a:ext cx="12192000" cy="3318933"/>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4786" y="-7528580"/>
            <a:ext cx="10797525" cy="18937193"/>
          </a:xfrm>
          <a:prstGeom prst="rect">
            <a:avLst/>
          </a:prstGeom>
        </p:spPr>
      </p:pic>
      <p:sp>
        <p:nvSpPr>
          <p:cNvPr id="27" name="TextBox 26"/>
          <p:cNvSpPr txBox="1"/>
          <p:nvPr/>
        </p:nvSpPr>
        <p:spPr>
          <a:xfrm>
            <a:off x="7977736" y="1686080"/>
            <a:ext cx="3779877" cy="1200312"/>
          </a:xfrm>
          <a:prstGeom prst="rect">
            <a:avLst/>
          </a:prstGeom>
          <a:noFill/>
          <a:ln>
            <a:noFill/>
          </a:ln>
          <a:effectLst/>
        </p:spPr>
        <p:txBody>
          <a:bodyPr wrap="square" lIns="91425" tIns="45712" rIns="91425" bIns="45712" rtlCol="0">
            <a:spAutoFit/>
          </a:bodyPr>
          <a:lstStyle/>
          <a:p>
            <a:r>
              <a:rPr lang="en-CA" sz="7200" b="1" cap="all" dirty="0">
                <a:solidFill>
                  <a:schemeClr val="bg1"/>
                </a:solidFill>
                <a:latin typeface="Core Sans A 75 ExtraBold" panose="020B0903030302020204" pitchFamily="34" charset="0"/>
                <a:cs typeface="Aharoni" panose="02010803020104030203" pitchFamily="2" charset="-79"/>
              </a:rPr>
              <a:t>Judge</a:t>
            </a:r>
            <a:endParaRPr lang="en-CA" sz="7200" b="1" dirty="0">
              <a:solidFill>
                <a:schemeClr val="bg1"/>
              </a:solidFill>
              <a:latin typeface="Core Sans A 75 ExtraBold" panose="020B0903030302020204" pitchFamily="34" charset="0"/>
              <a:cs typeface="Aharoni" panose="02010803020104030203" pitchFamily="2" charset="-79"/>
            </a:endParaRPr>
          </a:p>
        </p:txBody>
      </p:sp>
      <p:sp>
        <p:nvSpPr>
          <p:cNvPr id="2" name="Rectangle 1"/>
          <p:cNvSpPr/>
          <p:nvPr/>
        </p:nvSpPr>
        <p:spPr>
          <a:xfrm>
            <a:off x="325570" y="16412"/>
            <a:ext cx="11269683" cy="3847207"/>
          </a:xfrm>
          <a:prstGeom prst="rect">
            <a:avLst/>
          </a:prstGeom>
        </p:spPr>
        <p:txBody>
          <a:bodyPr wrap="square">
            <a:spAutoFit/>
          </a:bodyPr>
          <a:lstStyle/>
          <a:p>
            <a:r>
              <a:rPr lang="en-CA" sz="3000" b="1" i="1" cap="small" dirty="0">
                <a:solidFill>
                  <a:srgbClr val="31295C"/>
                </a:solidFill>
                <a:latin typeface="Core Sans A 45 Regular" panose="020B0503030302020204" pitchFamily="34" charset="0"/>
              </a:rPr>
              <a:t>A. </a:t>
            </a:r>
            <a:r>
              <a:rPr lang="en-CA" sz="2700" b="1" i="1" u="sng" cap="small" dirty="0">
                <a:solidFill>
                  <a:srgbClr val="31295C"/>
                </a:solidFill>
                <a:latin typeface="Core Sans A 45 Regular" panose="020B0503030302020204" pitchFamily="34" charset="0"/>
              </a:rPr>
              <a:t>Social Analysis: Understand the situation </a:t>
            </a:r>
            <a:r>
              <a:rPr lang="en-CA" sz="2700" b="1" i="1" cap="small" dirty="0">
                <a:solidFill>
                  <a:srgbClr val="31295C"/>
                </a:solidFill>
                <a:latin typeface="Core Sans A 45 Regular" panose="020B0503030302020204" pitchFamily="34" charset="0"/>
              </a:rPr>
              <a:t> </a:t>
            </a: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100" dirty="0">
              <a:solidFill>
                <a:srgbClr val="4E264D"/>
              </a:solidFill>
              <a:latin typeface="Century Gothic" panose="020B0502020202020204" pitchFamily="34" charset="0"/>
            </a:endParaRPr>
          </a:p>
          <a:p>
            <a:endParaRPr lang="en-CA" sz="2500" dirty="0">
              <a:solidFill>
                <a:srgbClr val="4E264D"/>
              </a:solidFill>
              <a:latin typeface="Corbel" panose="020B0503020204020204" pitchFamily="34" charset="0"/>
            </a:endParaRPr>
          </a:p>
          <a:p>
            <a:endParaRPr lang="en-CA" sz="2100" dirty="0">
              <a:solidFill>
                <a:srgbClr val="4E264D"/>
              </a:solidFill>
              <a:latin typeface="Corbel" panose="020B0503020204020204" pitchFamily="34" charset="0"/>
            </a:endParaRPr>
          </a:p>
        </p:txBody>
      </p:sp>
      <p:graphicFrame>
        <p:nvGraphicFramePr>
          <p:cNvPr id="5" name="Table 4"/>
          <p:cNvGraphicFramePr>
            <a:graphicFrameLocks noGrp="1"/>
          </p:cNvGraphicFramePr>
          <p:nvPr/>
        </p:nvGraphicFramePr>
        <p:xfrm>
          <a:off x="683901" y="763317"/>
          <a:ext cx="6381770" cy="2179320"/>
        </p:xfrm>
        <a:graphic>
          <a:graphicData uri="http://schemas.openxmlformats.org/drawingml/2006/table">
            <a:tbl>
              <a:tblPr>
                <a:tableStyleId>{5C22544A-7EE6-4342-B048-85BDC9FD1C3A}</a:tableStyleId>
              </a:tblPr>
              <a:tblGrid>
                <a:gridCol w="2515448">
                  <a:extLst>
                    <a:ext uri="{9D8B030D-6E8A-4147-A177-3AD203B41FA5}">
                      <a16:colId xmlns:a16="http://schemas.microsoft.com/office/drawing/2014/main" val="20000"/>
                    </a:ext>
                  </a:extLst>
                </a:gridCol>
                <a:gridCol w="3866322">
                  <a:extLst>
                    <a:ext uri="{9D8B030D-6E8A-4147-A177-3AD203B41FA5}">
                      <a16:colId xmlns:a16="http://schemas.microsoft.com/office/drawing/2014/main" val="20001"/>
                    </a:ext>
                  </a:extLst>
                </a:gridCol>
              </a:tblGrid>
              <a:tr h="1194356">
                <a:tc>
                  <a:txBody>
                    <a:bodyPr/>
                    <a:lstStyle/>
                    <a:p>
                      <a:endParaRPr lang="en-CA" sz="2700" b="1" i="1" dirty="0">
                        <a:solidFill>
                          <a:srgbClr val="31295C"/>
                        </a:solidFill>
                        <a:latin typeface="Core Sans A 45 Regular" panose="020B0503030302020204" pitchFamily="34" charset="0"/>
                      </a:endParaRPr>
                    </a:p>
                    <a:p>
                      <a:r>
                        <a:rPr lang="en-CA" sz="2500" b="1" i="1" dirty="0">
                          <a:solidFill>
                            <a:srgbClr val="31295C"/>
                          </a:solidFill>
                          <a:latin typeface="Core Sans A 45 Regular" panose="020B0503030302020204" pitchFamily="34" charset="0"/>
                        </a:rPr>
                        <a:t>Social</a:t>
                      </a:r>
                      <a:r>
                        <a:rPr lang="en-CA" sz="2500" b="1" i="1" baseline="0" dirty="0">
                          <a:solidFill>
                            <a:srgbClr val="31295C"/>
                          </a:solidFill>
                          <a:latin typeface="Core Sans A 45 Regular" panose="020B0503030302020204" pitchFamily="34" charset="0"/>
                        </a:rPr>
                        <a:t> </a:t>
                      </a:r>
                      <a:r>
                        <a:rPr lang="en-CA" sz="2500" b="1" i="1" dirty="0">
                          <a:solidFill>
                            <a:srgbClr val="31295C"/>
                          </a:solidFill>
                          <a:latin typeface="Core Sans A 45 Regular" panose="020B0503030302020204" pitchFamily="34" charset="0"/>
                        </a:rPr>
                        <a:t>Factors</a:t>
                      </a:r>
                      <a:endParaRPr lang="fr-CA" sz="2500" b="1" i="1" dirty="0">
                        <a:solidFill>
                          <a:srgbClr val="31295C"/>
                        </a:solidFill>
                        <a:latin typeface="Core Sans A 45 Regular" panose="020B0503030302020204" pitchFamily="34" charset="0"/>
                      </a:endParaRPr>
                    </a:p>
                  </a:txBody>
                  <a:tcPr/>
                </a:tc>
                <a:tc>
                  <a:txBody>
                    <a:bodyPr/>
                    <a:lstStyle/>
                    <a:p>
                      <a:pPr marL="285750" indent="-285750">
                        <a:buFont typeface="Wingdings" panose="05000000000000000000" pitchFamily="2" charset="2"/>
                        <a:buChar char="§"/>
                      </a:pPr>
                      <a:endParaRPr lang="en-CA" sz="1100" kern="1200" dirty="0">
                        <a:solidFill>
                          <a:schemeClr val="tx1"/>
                        </a:solidFill>
                        <a:effectLst/>
                        <a:latin typeface="Core Sans A 45 Regular" panose="020B0503030302020204" pitchFamily="34" charset="0"/>
                      </a:endParaRPr>
                    </a:p>
                    <a:p>
                      <a:pPr marL="285750" indent="-285750">
                        <a:buFont typeface="Wingdings" panose="05000000000000000000" pitchFamily="2" charset="2"/>
                        <a:buChar char="§"/>
                      </a:pPr>
                      <a:r>
                        <a:rPr lang="en-CA" sz="2300" kern="1200" dirty="0">
                          <a:solidFill>
                            <a:schemeClr val="tx1"/>
                          </a:solidFill>
                          <a:effectLst/>
                          <a:latin typeface="Core Sans A 45 Regular" panose="020B0503030302020204" pitchFamily="34" charset="0"/>
                        </a:rPr>
                        <a:t>Who is included?</a:t>
                      </a:r>
                      <a:endParaRPr lang="fr-CA" sz="2300" kern="1200" dirty="0">
                        <a:solidFill>
                          <a:schemeClr val="tx1"/>
                        </a:solidFill>
                        <a:effectLst/>
                        <a:latin typeface="Core Sans A 45 Regular" panose="020B0503030302020204" pitchFamily="34" charset="0"/>
                      </a:endParaRPr>
                    </a:p>
                    <a:p>
                      <a:pPr marL="285750" indent="-285750">
                        <a:buFont typeface="Wingdings" panose="05000000000000000000" pitchFamily="2" charset="2"/>
                        <a:buChar char="§"/>
                      </a:pPr>
                      <a:r>
                        <a:rPr lang="en-CA" sz="2300" kern="1200" dirty="0">
                          <a:solidFill>
                            <a:schemeClr val="tx1"/>
                          </a:solidFill>
                          <a:effectLst/>
                          <a:latin typeface="Core Sans A 45 Regular" panose="020B0503030302020204" pitchFamily="34" charset="0"/>
                        </a:rPr>
                        <a:t>Who is excluded?</a:t>
                      </a:r>
                    </a:p>
                    <a:p>
                      <a:pPr marL="285750" indent="-285750">
                        <a:buFont typeface="Wingdings" panose="05000000000000000000" pitchFamily="2" charset="2"/>
                        <a:buChar char="§"/>
                      </a:pPr>
                      <a:r>
                        <a:rPr lang="en-CA" sz="2300" kern="1200" dirty="0">
                          <a:solidFill>
                            <a:schemeClr val="tx1"/>
                          </a:solidFill>
                          <a:effectLst/>
                          <a:latin typeface="Core Sans A 45 Regular" panose="020B0503030302020204" pitchFamily="34" charset="0"/>
                        </a:rPr>
                        <a:t>How are</a:t>
                      </a:r>
                      <a:r>
                        <a:rPr lang="en-CA" sz="2300" kern="1200" baseline="0" dirty="0">
                          <a:solidFill>
                            <a:schemeClr val="tx1"/>
                          </a:solidFill>
                          <a:effectLst/>
                          <a:latin typeface="Core Sans A 45 Regular" panose="020B0503030302020204" pitchFamily="34" charset="0"/>
                        </a:rPr>
                        <a:t> they excluded?</a:t>
                      </a:r>
                      <a:endParaRPr lang="fr-CA" sz="2300" kern="1200" dirty="0">
                        <a:solidFill>
                          <a:schemeClr val="tx1"/>
                        </a:solidFill>
                        <a:effectLst/>
                        <a:latin typeface="Core Sans A 45 Regular" panose="020B0503030302020204" pitchFamily="34" charset="0"/>
                      </a:endParaRPr>
                    </a:p>
                    <a:p>
                      <a:pPr marL="285750" indent="-285750">
                        <a:buFont typeface="Wingdings" panose="05000000000000000000" pitchFamily="2" charset="2"/>
                        <a:buChar char="§"/>
                      </a:pPr>
                      <a:r>
                        <a:rPr lang="en-CA" sz="2300" kern="1200" dirty="0">
                          <a:solidFill>
                            <a:schemeClr val="tx1"/>
                          </a:solidFill>
                          <a:effectLst/>
                          <a:latin typeface="Core Sans A 45 Regular" panose="020B0503030302020204" pitchFamily="34" charset="0"/>
                        </a:rPr>
                        <a:t>Why are they included or excluded</a:t>
                      </a:r>
                      <a:endParaRPr lang="fr-CA" sz="2300" kern="1200" dirty="0">
                        <a:solidFill>
                          <a:schemeClr val="tx1"/>
                        </a:solidFill>
                        <a:effectLst/>
                        <a:latin typeface="Core Sans A 45 Regular" panose="020B0503030302020204" pitchFamily="34" charset="0"/>
                      </a:endParaRPr>
                    </a:p>
                    <a:p>
                      <a:endParaRPr lang="fr-CA" sz="1100" dirty="0">
                        <a:solidFill>
                          <a:schemeClr val="tx1"/>
                        </a:solidFill>
                        <a:latin typeface="Core Sans A 45 Regular" panose="020B0503030302020204" pitchFamily="34" charset="0"/>
                      </a:endParaRPr>
                    </a:p>
                  </a:txBody>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a:blip r:embed="rId6"/>
          <a:stretch>
            <a:fillRect/>
          </a:stretch>
        </p:blipFill>
        <p:spPr>
          <a:xfrm>
            <a:off x="10509358" y="5572768"/>
            <a:ext cx="1682642" cy="1012024"/>
          </a:xfrm>
          <a:prstGeom prst="rect">
            <a:avLst/>
          </a:prstGeom>
        </p:spPr>
      </p:pic>
      <p:sp>
        <p:nvSpPr>
          <p:cNvPr id="4" name="TextBox 3">
            <a:extLst>
              <a:ext uri="{FF2B5EF4-FFF2-40B4-BE49-F238E27FC236}">
                <a16:creationId xmlns:a16="http://schemas.microsoft.com/office/drawing/2014/main" id="{7E7E861D-08DA-3FF7-EDDF-2F03DCDF15CD}"/>
              </a:ext>
            </a:extLst>
          </p:cNvPr>
          <p:cNvSpPr txBox="1"/>
          <p:nvPr/>
        </p:nvSpPr>
        <p:spPr>
          <a:xfrm>
            <a:off x="686830" y="3206560"/>
            <a:ext cx="6739206" cy="2246769"/>
          </a:xfrm>
          <a:prstGeom prst="rect">
            <a:avLst/>
          </a:prstGeom>
          <a:noFill/>
        </p:spPr>
        <p:txBody>
          <a:bodyPr wrap="square" rtlCol="0">
            <a:spAutoFit/>
          </a:bodyPr>
          <a:lstStyle/>
          <a:p>
            <a:pPr marL="0" algn="l" rtl="0" eaLnBrk="1" fontAlgn="t" latinLnBrk="0" hangingPunct="1">
              <a:spcBef>
                <a:spcPts val="0"/>
              </a:spcBef>
              <a:spcAft>
                <a:spcPts val="0"/>
              </a:spcAft>
            </a:pPr>
            <a:endParaRPr lang="en-CA"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CA" sz="2000" b="1" i="1" u="none" strike="noStrike" kern="1200" dirty="0">
                <a:solidFill>
                  <a:srgbClr val="31295C"/>
                </a:solidFill>
                <a:effectLst/>
                <a:latin typeface="Core Sans A 45 Regular" panose="020B0503030302020204"/>
              </a:rPr>
              <a:t>Political Factors</a:t>
            </a:r>
            <a:endParaRPr lang="en-CA" sz="20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en-CA" sz="2000" b="0" i="0" u="none" strike="noStrike" kern="1200" dirty="0">
                <a:solidFill>
                  <a:srgbClr val="000000"/>
                </a:solidFill>
                <a:effectLst/>
                <a:latin typeface="Core Sans A 45 Regular" panose="020B0503030302020204"/>
              </a:rPr>
              <a:t>How do decisions get made? </a:t>
            </a:r>
            <a:endParaRPr lang="en-CA" sz="20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en-CA" sz="2000" b="0" i="0" u="none" strike="noStrike" kern="1200" dirty="0">
                <a:solidFill>
                  <a:srgbClr val="000000"/>
                </a:solidFill>
                <a:effectLst/>
                <a:latin typeface="Core Sans A 45 Regular" panose="020B0503030302020204"/>
              </a:rPr>
              <a:t>Do</a:t>
            </a:r>
            <a:r>
              <a:rPr lang="en-CA" sz="2000" b="0" i="0" u="none" strike="noStrike" kern="1200" baseline="0" dirty="0">
                <a:solidFill>
                  <a:srgbClr val="000000"/>
                </a:solidFill>
                <a:effectLst/>
                <a:latin typeface="Core Sans A 45 Regular" panose="020B0503030302020204"/>
              </a:rPr>
              <a:t>es everyone have a say in the decisions that concern them</a:t>
            </a:r>
            <a:r>
              <a:rPr lang="en-CA" sz="2000" b="0" i="0" u="none" strike="noStrike" kern="1200" dirty="0">
                <a:solidFill>
                  <a:srgbClr val="000000"/>
                </a:solidFill>
                <a:effectLst/>
                <a:latin typeface="Core Sans A 45 Regular" panose="020B0503030302020204"/>
              </a:rPr>
              <a:t>? </a:t>
            </a:r>
            <a:endParaRPr lang="en-CA" sz="20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en-CA" sz="2000" b="0" i="0" u="none" strike="noStrike" kern="1200" dirty="0">
                <a:solidFill>
                  <a:srgbClr val="000000"/>
                </a:solidFill>
                <a:effectLst/>
                <a:latin typeface="Core Sans A 45 Regular" panose="020B0503030302020204"/>
              </a:rPr>
              <a:t>Whose voices are most</a:t>
            </a:r>
            <a:r>
              <a:rPr lang="en-CA" sz="2000" b="0" i="0" u="none" strike="noStrike" kern="1200" baseline="0" dirty="0">
                <a:solidFill>
                  <a:srgbClr val="000000"/>
                </a:solidFill>
                <a:effectLst/>
                <a:latin typeface="Core Sans A 45 Regular" panose="020B0503030302020204"/>
              </a:rPr>
              <a:t> influential?</a:t>
            </a:r>
            <a:endParaRPr lang="en-CA" sz="20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en-CA" sz="2000" b="0" i="0" u="none" strike="noStrike" kern="1200" baseline="0" dirty="0">
                <a:solidFill>
                  <a:srgbClr val="000000"/>
                </a:solidFill>
                <a:effectLst/>
                <a:latin typeface="Core Sans A 45 Regular" panose="020B0503030302020204"/>
              </a:rPr>
              <a:t>Whose voices are unheard?</a:t>
            </a:r>
            <a:endParaRPr lang="en-CA" sz="2000" b="0" i="0" u="none" strike="noStrike" dirty="0">
              <a:effectLst/>
              <a:latin typeface="Arial" panose="020B0604020202020204" pitchFamily="34" charset="0"/>
            </a:endParaRPr>
          </a:p>
          <a:p>
            <a:endParaRPr lang="en-CA" sz="2000" dirty="0"/>
          </a:p>
        </p:txBody>
      </p:sp>
    </p:spTree>
    <p:extLst>
      <p:ext uri="{BB962C8B-B14F-4D97-AF65-F5344CB8AC3E}">
        <p14:creationId xmlns:p14="http://schemas.microsoft.com/office/powerpoint/2010/main" val="90142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0" y="266331"/>
            <a:ext cx="12192000" cy="1989877"/>
            <a:chOff x="0" y="266329"/>
            <a:chExt cx="12192000" cy="1989877"/>
          </a:xfrm>
        </p:grpSpPr>
        <p:sp>
          <p:nvSpPr>
            <p:cNvPr id="9" name="Rectangle 8"/>
            <p:cNvSpPr/>
            <p:nvPr/>
          </p:nvSpPr>
          <p:spPr>
            <a:xfrm>
              <a:off x="0" y="774700"/>
              <a:ext cx="12192000" cy="741766"/>
            </a:xfrm>
            <a:prstGeom prst="rect">
              <a:avLst/>
            </a:prstGeom>
            <a:solidFill>
              <a:srgbClr val="F0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Oval 9"/>
            <p:cNvSpPr/>
            <p:nvPr/>
          </p:nvSpPr>
          <p:spPr>
            <a:xfrm>
              <a:off x="912929" y="266329"/>
              <a:ext cx="1767954" cy="1767954"/>
            </a:xfrm>
            <a:prstGeom prst="ellipse">
              <a:avLst/>
            </a:prstGeom>
            <a:solidFill>
              <a:schemeClr val="bg1"/>
            </a:solidFill>
            <a:ln w="76200">
              <a:solidFill>
                <a:srgbClr val="F07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chemeClr val="tx1"/>
                </a:solidFill>
              </a:endParaRPr>
            </a:p>
          </p:txBody>
        </p:sp>
        <p:pic>
          <p:nvPicPr>
            <p:cNvPr id="12" name="Picture 11" descr="handshake_V01.png"/>
            <p:cNvPicPr>
              <a:picLocks noChangeAspect="1"/>
            </p:cNvPicPr>
            <p:nvPr/>
          </p:nvPicPr>
          <p:blipFill>
            <a:blip r:embed="rId3"/>
            <a:stretch>
              <a:fillRect/>
            </a:stretch>
          </p:blipFill>
          <p:spPr>
            <a:xfrm>
              <a:off x="825967" y="332884"/>
              <a:ext cx="1923322" cy="1923322"/>
            </a:xfrm>
            <a:prstGeom prst="rect">
              <a:avLst/>
            </a:prstGeom>
          </p:spPr>
        </p:pic>
      </p:grpSp>
      <p:pic>
        <p:nvPicPr>
          <p:cNvPr id="13" name="Picture 12" descr="DevpSchools_logo_h-2.jpg"/>
          <p:cNvPicPr>
            <a:picLocks noChangeAspect="1"/>
          </p:cNvPicPr>
          <p:nvPr/>
        </p:nvPicPr>
        <p:blipFill>
          <a:blip r:embed="rId4"/>
          <a:stretch>
            <a:fillRect/>
          </a:stretch>
        </p:blipFill>
        <p:spPr>
          <a:xfrm>
            <a:off x="1072782" y="6152169"/>
            <a:ext cx="2808319" cy="413947"/>
          </a:xfrm>
          <a:prstGeom prst="rect">
            <a:avLst/>
          </a:prstGeom>
        </p:spPr>
      </p:pic>
      <p:sp>
        <p:nvSpPr>
          <p:cNvPr id="19" name="Rectangle 18"/>
          <p:cNvSpPr/>
          <p:nvPr/>
        </p:nvSpPr>
        <p:spPr>
          <a:xfrm>
            <a:off x="0" y="-2981842"/>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p:cNvSpPr/>
          <p:nvPr/>
        </p:nvSpPr>
        <p:spPr>
          <a:xfrm>
            <a:off x="0" y="6603468"/>
            <a:ext cx="12192000" cy="374096"/>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p:cNvSpPr/>
          <p:nvPr/>
        </p:nvSpPr>
        <p:spPr>
          <a:xfrm>
            <a:off x="0" y="6960633"/>
            <a:ext cx="12192000" cy="3318933"/>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033" y="-7093554"/>
            <a:ext cx="10797525" cy="18937193"/>
          </a:xfrm>
          <a:prstGeom prst="rect">
            <a:avLst/>
          </a:prstGeom>
        </p:spPr>
      </p:pic>
      <p:sp>
        <p:nvSpPr>
          <p:cNvPr id="27" name="TextBox 26"/>
          <p:cNvSpPr txBox="1"/>
          <p:nvPr/>
        </p:nvSpPr>
        <p:spPr>
          <a:xfrm>
            <a:off x="8070742" y="2274149"/>
            <a:ext cx="3510937" cy="1200312"/>
          </a:xfrm>
          <a:prstGeom prst="rect">
            <a:avLst/>
          </a:prstGeom>
          <a:noFill/>
          <a:ln>
            <a:noFill/>
          </a:ln>
          <a:effectLst/>
        </p:spPr>
        <p:txBody>
          <a:bodyPr wrap="square" lIns="91425" tIns="45712" rIns="91425" bIns="45712" rtlCol="0">
            <a:spAutoFit/>
          </a:bodyPr>
          <a:lstStyle/>
          <a:p>
            <a:r>
              <a:rPr lang="en-CA" sz="7200" b="1" cap="all" dirty="0">
                <a:solidFill>
                  <a:schemeClr val="bg1"/>
                </a:solidFill>
                <a:latin typeface="Core Sans A 75 ExtraBold" panose="020B0903030302020204" pitchFamily="34" charset="0"/>
                <a:cs typeface="Aharoni" panose="02010803020104030203" pitchFamily="2" charset="-79"/>
              </a:rPr>
              <a:t>Judge</a:t>
            </a:r>
            <a:endParaRPr lang="en-CA" sz="7200" b="1" dirty="0">
              <a:solidFill>
                <a:schemeClr val="bg1"/>
              </a:solidFill>
              <a:latin typeface="Core Sans A 75 ExtraBold" panose="020B0903030302020204" pitchFamily="34" charset="0"/>
              <a:cs typeface="Aharoni" panose="02010803020104030203" pitchFamily="2" charset="-79"/>
            </a:endParaRPr>
          </a:p>
        </p:txBody>
      </p:sp>
      <p:sp>
        <p:nvSpPr>
          <p:cNvPr id="6" name="TextBox 5"/>
          <p:cNvSpPr txBox="1"/>
          <p:nvPr/>
        </p:nvSpPr>
        <p:spPr>
          <a:xfrm>
            <a:off x="0" y="384810"/>
            <a:ext cx="8078770" cy="815608"/>
          </a:xfrm>
          <a:prstGeom prst="rect">
            <a:avLst/>
          </a:prstGeom>
          <a:noFill/>
        </p:spPr>
        <p:txBody>
          <a:bodyPr wrap="square" rtlCol="0">
            <a:spAutoFit/>
          </a:bodyPr>
          <a:lstStyle/>
          <a:p>
            <a:r>
              <a:rPr lang="en-CA" sz="2900" b="1" i="1" cap="small" dirty="0">
                <a:solidFill>
                  <a:srgbClr val="31295C"/>
                </a:solidFill>
                <a:latin typeface="Core Sans A 45 Regular" panose="020B0503030302020204" pitchFamily="34" charset="0"/>
              </a:rPr>
              <a:t>A. </a:t>
            </a:r>
            <a:r>
              <a:rPr lang="en-CA" sz="2900" b="1" i="1" u="sng" cap="small" dirty="0">
                <a:solidFill>
                  <a:srgbClr val="31295C"/>
                </a:solidFill>
                <a:latin typeface="Core Sans A 45 Regular" panose="020B0503030302020204" pitchFamily="34" charset="0"/>
              </a:rPr>
              <a:t>Social Analysis: Understand the Situation </a:t>
            </a:r>
            <a:r>
              <a:rPr lang="en-CA" sz="2900" b="1" i="1" cap="small" dirty="0">
                <a:solidFill>
                  <a:srgbClr val="31295C"/>
                </a:solidFill>
                <a:latin typeface="Core Sans A 45 Regular" panose="020B0503030302020204" pitchFamily="34" charset="0"/>
              </a:rPr>
              <a:t> </a:t>
            </a:r>
          </a:p>
          <a:p>
            <a:endParaRPr lang="fr-CA" dirty="0"/>
          </a:p>
        </p:txBody>
      </p:sp>
      <p:graphicFrame>
        <p:nvGraphicFramePr>
          <p:cNvPr id="2" name="Table 1"/>
          <p:cNvGraphicFramePr>
            <a:graphicFrameLocks noGrp="1"/>
          </p:cNvGraphicFramePr>
          <p:nvPr>
            <p:extLst>
              <p:ext uri="{D42A27DB-BD31-4B8C-83A1-F6EECF244321}">
                <p14:modId xmlns:p14="http://schemas.microsoft.com/office/powerpoint/2010/main" val="2288200171"/>
              </p:ext>
            </p:extLst>
          </p:nvPr>
        </p:nvGraphicFramePr>
        <p:xfrm>
          <a:off x="79778" y="1092158"/>
          <a:ext cx="7602646" cy="1600200"/>
        </p:xfrm>
        <a:graphic>
          <a:graphicData uri="http://schemas.openxmlformats.org/drawingml/2006/table">
            <a:tbl>
              <a:tblPr>
                <a:tableStyleId>{5C22544A-7EE6-4342-B048-85BDC9FD1C3A}</a:tableStyleId>
              </a:tblPr>
              <a:tblGrid>
                <a:gridCol w="1390234">
                  <a:extLst>
                    <a:ext uri="{9D8B030D-6E8A-4147-A177-3AD203B41FA5}">
                      <a16:colId xmlns:a16="http://schemas.microsoft.com/office/drawing/2014/main" val="20000"/>
                    </a:ext>
                  </a:extLst>
                </a:gridCol>
                <a:gridCol w="6212412">
                  <a:extLst>
                    <a:ext uri="{9D8B030D-6E8A-4147-A177-3AD203B41FA5}">
                      <a16:colId xmlns:a16="http://schemas.microsoft.com/office/drawing/2014/main" val="20001"/>
                    </a:ext>
                  </a:extLst>
                </a:gridCol>
              </a:tblGrid>
              <a:tr h="223562">
                <a:tc>
                  <a:txBody>
                    <a:bodyPr/>
                    <a:lstStyle/>
                    <a:p>
                      <a:r>
                        <a:rPr lang="en-CA" sz="2400" b="1" i="1" dirty="0">
                          <a:solidFill>
                            <a:srgbClr val="31295C"/>
                          </a:solidFill>
                        </a:rPr>
                        <a:t>Cultural Factors</a:t>
                      </a:r>
                      <a:endParaRPr lang="fr-CA" sz="2400" b="1" i="1" dirty="0">
                        <a:solidFill>
                          <a:srgbClr val="31295C"/>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2200" b="0" i="0" u="none" strike="noStrike" kern="1200" cap="none" spc="0" normalizeH="0" baseline="0" noProof="0" dirty="0">
                          <a:ln>
                            <a:noFill/>
                          </a:ln>
                          <a:solidFill>
                            <a:prstClr val="black"/>
                          </a:solidFill>
                          <a:effectLst/>
                          <a:uLnTx/>
                          <a:uFillTx/>
                          <a:latin typeface="+mn-lt"/>
                          <a:ea typeface="+mn-ea"/>
                          <a:cs typeface="+mn-cs"/>
                        </a:rPr>
                        <a:t>What values and beliefs are at play?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2200" b="0" i="0" u="none" strike="noStrike" kern="1200" cap="none" spc="0" normalizeH="0" baseline="0" noProof="0" dirty="0">
                          <a:ln>
                            <a:noFill/>
                          </a:ln>
                          <a:solidFill>
                            <a:prstClr val="black"/>
                          </a:solidFill>
                          <a:effectLst/>
                          <a:uLnTx/>
                          <a:uFillTx/>
                          <a:latin typeface="+mn-lt"/>
                          <a:ea typeface="+mn-ea"/>
                          <a:cs typeface="+mn-cs"/>
                        </a:rPr>
                        <a:t>What practices and institutions are involved?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2200" b="0" i="0" u="none" strike="noStrike" kern="1200" cap="none" spc="0" normalizeH="0" baseline="0" noProof="0" dirty="0">
                          <a:ln>
                            <a:noFill/>
                          </a:ln>
                          <a:solidFill>
                            <a:prstClr val="black"/>
                          </a:solidFill>
                          <a:effectLst/>
                          <a:uLnTx/>
                          <a:uFillTx/>
                          <a:latin typeface="+mn-lt"/>
                          <a:ea typeface="+mn-ea"/>
                          <a:cs typeface="+mn-cs"/>
                        </a:rPr>
                        <a:t>What are the influencing factors in what people believe?</a:t>
                      </a:r>
                    </a:p>
                    <a:p>
                      <a:pPr marL="0" indent="0">
                        <a:buFont typeface="Wingdings" panose="05000000000000000000" pitchFamily="2" charset="2"/>
                        <a:buNone/>
                      </a:pPr>
                      <a:endParaRPr lang="en-CA" sz="1100" dirty="0"/>
                    </a:p>
                  </a:txBody>
                  <a:tcPr/>
                </a:tc>
                <a:extLst>
                  <a:ext uri="{0D108BD9-81ED-4DB2-BD59-A6C34878D82A}">
                    <a16:rowId xmlns:a16="http://schemas.microsoft.com/office/drawing/2014/main" val="10000"/>
                  </a:ext>
                </a:extLst>
              </a:tr>
            </a:tbl>
          </a:graphicData>
        </a:graphic>
      </p:graphicFrame>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5504" y="5515395"/>
            <a:ext cx="1681655" cy="1015122"/>
          </a:xfrm>
          <a:prstGeom prst="rect">
            <a:avLst/>
          </a:prstGeom>
        </p:spPr>
      </p:pic>
      <p:sp>
        <p:nvSpPr>
          <p:cNvPr id="4" name="TextBox 3">
            <a:extLst>
              <a:ext uri="{FF2B5EF4-FFF2-40B4-BE49-F238E27FC236}">
                <a16:creationId xmlns:a16="http://schemas.microsoft.com/office/drawing/2014/main" id="{38A9BC56-EE93-E8DF-C3D8-F367429BEE7F}"/>
              </a:ext>
            </a:extLst>
          </p:cNvPr>
          <p:cNvSpPr txBox="1"/>
          <p:nvPr/>
        </p:nvSpPr>
        <p:spPr>
          <a:xfrm>
            <a:off x="263854" y="2950497"/>
            <a:ext cx="7377624" cy="1200329"/>
          </a:xfrm>
          <a:prstGeom prst="rect">
            <a:avLst/>
          </a:prstGeom>
          <a:noFill/>
        </p:spPr>
        <p:txBody>
          <a:bodyPr wrap="square" rtlCol="0">
            <a:spAutoFit/>
          </a:bodyPr>
          <a:lstStyle/>
          <a:p>
            <a:pPr marL="0" algn="l" rtl="0" eaLnBrk="1" fontAlgn="t" latinLnBrk="0" hangingPunct="1">
              <a:spcBef>
                <a:spcPts val="0"/>
              </a:spcBef>
              <a:spcAft>
                <a:spcPts val="0"/>
              </a:spcAft>
            </a:pPr>
            <a:r>
              <a:rPr lang="en-CA" sz="1800" b="1" i="1" u="none" strike="noStrike" kern="1200" dirty="0">
                <a:solidFill>
                  <a:srgbClr val="31295C"/>
                </a:solidFill>
                <a:effectLst/>
                <a:latin typeface="Trebuchet MS" panose="020B0603020202020204" pitchFamily="34" charset="0"/>
              </a:rPr>
              <a:t>Historical</a:t>
            </a:r>
            <a:r>
              <a:rPr lang="en-CA" dirty="0">
                <a:latin typeface="Arial" panose="020B0604020202020204" pitchFamily="34" charset="0"/>
              </a:rPr>
              <a:t> </a:t>
            </a:r>
            <a:r>
              <a:rPr lang="en-CA" sz="1800" b="1" i="1" u="none" strike="noStrike" kern="1200" dirty="0">
                <a:solidFill>
                  <a:srgbClr val="31295C"/>
                </a:solidFill>
                <a:effectLst/>
                <a:latin typeface="Trebuchet MS" panose="020B0603020202020204" pitchFamily="34" charset="0"/>
              </a:rPr>
              <a:t>Factors</a:t>
            </a:r>
            <a:endParaRPr lang="en-CA"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800" b="0" i="0" u="none" strike="noStrike" kern="1200" dirty="0">
                <a:solidFill>
                  <a:srgbClr val="000000"/>
                </a:solidFill>
                <a:effectLst/>
                <a:latin typeface="Trebuchet MS" panose="020B0603020202020204" pitchFamily="34" charset="0"/>
              </a:rPr>
              <a:t>What events led to this</a:t>
            </a:r>
            <a:r>
              <a:rPr lang="en-CA" sz="1800" b="0" i="0" u="none" strike="noStrike" kern="1200" baseline="0" dirty="0">
                <a:solidFill>
                  <a:srgbClr val="000000"/>
                </a:solidFill>
                <a:effectLst/>
                <a:latin typeface="Trebuchet MS" panose="020B0603020202020204" pitchFamily="34" charset="0"/>
              </a:rPr>
              <a:t> situation or influence it today?</a:t>
            </a:r>
            <a:r>
              <a:rPr lang="en-CA" sz="1800" b="0" i="0" u="none" strike="noStrike" kern="1200" dirty="0">
                <a:solidFill>
                  <a:srgbClr val="000000"/>
                </a:solidFill>
                <a:effectLst/>
                <a:latin typeface="Trebuchet MS" panose="020B0603020202020204" pitchFamily="34" charset="0"/>
              </a:rPr>
              <a:t> </a:t>
            </a:r>
            <a:endParaRPr lang="en-CA"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800" b="0" i="0" u="none" strike="noStrike" kern="1200" dirty="0">
                <a:solidFill>
                  <a:srgbClr val="000000"/>
                </a:solidFill>
                <a:effectLst/>
                <a:latin typeface="Trebuchet MS" panose="020B0603020202020204" pitchFamily="34" charset="0"/>
              </a:rPr>
              <a:t>How do the local people understand the situation</a:t>
            </a:r>
            <a:r>
              <a:rPr lang="en-CA" sz="1800" b="0" i="0" u="none" strike="noStrike" kern="1200" baseline="0" dirty="0">
                <a:solidFill>
                  <a:srgbClr val="000000"/>
                </a:solidFill>
                <a:effectLst/>
                <a:latin typeface="Trebuchet MS" panose="020B0603020202020204" pitchFamily="34" charset="0"/>
              </a:rPr>
              <a:t> and its history</a:t>
            </a:r>
            <a:r>
              <a:rPr lang="en-CA" sz="1800" b="0" i="0" u="none" strike="noStrike" kern="1200" dirty="0">
                <a:solidFill>
                  <a:srgbClr val="000000"/>
                </a:solidFill>
                <a:effectLst/>
                <a:latin typeface="Trebuchet MS" panose="020B0603020202020204" pitchFamily="34" charset="0"/>
              </a:rPr>
              <a:t>?</a:t>
            </a:r>
            <a:endParaRPr lang="en-CA" sz="1800" b="0" i="0" u="none" strike="noStrike" dirty="0">
              <a:effectLst/>
              <a:latin typeface="Arial" panose="020B0604020202020204" pitchFamily="34" charset="0"/>
            </a:endParaRPr>
          </a:p>
          <a:p>
            <a:endParaRPr lang="en-CA" dirty="0"/>
          </a:p>
        </p:txBody>
      </p:sp>
      <p:sp>
        <p:nvSpPr>
          <p:cNvPr id="5" name="TextBox 4">
            <a:extLst>
              <a:ext uri="{FF2B5EF4-FFF2-40B4-BE49-F238E27FC236}">
                <a16:creationId xmlns:a16="http://schemas.microsoft.com/office/drawing/2014/main" id="{2EDEF039-476E-3B9A-4A02-C51DF0FC0C37}"/>
              </a:ext>
            </a:extLst>
          </p:cNvPr>
          <p:cNvSpPr txBox="1"/>
          <p:nvPr/>
        </p:nvSpPr>
        <p:spPr>
          <a:xfrm>
            <a:off x="242316" y="4096270"/>
            <a:ext cx="7377624" cy="1477328"/>
          </a:xfrm>
          <a:prstGeom prst="rect">
            <a:avLst/>
          </a:prstGeom>
          <a:noFill/>
        </p:spPr>
        <p:txBody>
          <a:bodyPr wrap="square" rtlCol="0">
            <a:spAutoFit/>
          </a:bodyPr>
          <a:lstStyle/>
          <a:p>
            <a:pPr marL="0" algn="l" rtl="0" eaLnBrk="1" fontAlgn="t" latinLnBrk="0" hangingPunct="1">
              <a:spcBef>
                <a:spcPts val="0"/>
              </a:spcBef>
              <a:spcAft>
                <a:spcPts val="0"/>
              </a:spcAft>
            </a:pPr>
            <a:endParaRPr lang="en-C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CA" sz="1800" b="1" i="1" u="none" strike="noStrike" kern="1200" dirty="0">
                <a:solidFill>
                  <a:srgbClr val="31295C"/>
                </a:solidFill>
                <a:effectLst/>
                <a:latin typeface="Trebuchet MS" panose="020B0603020202020204" pitchFamily="34" charset="0"/>
              </a:rPr>
              <a:t>Environmental</a:t>
            </a:r>
            <a:r>
              <a:rPr lang="en-CA" dirty="0">
                <a:latin typeface="Arial" panose="020B0604020202020204" pitchFamily="34" charset="0"/>
              </a:rPr>
              <a:t> </a:t>
            </a:r>
            <a:r>
              <a:rPr lang="en-CA" sz="1800" b="1" i="1" u="none" strike="noStrike" kern="1200" dirty="0">
                <a:solidFill>
                  <a:srgbClr val="31295C"/>
                </a:solidFill>
                <a:effectLst/>
                <a:latin typeface="Trebuchet MS" panose="020B0603020202020204" pitchFamily="34" charset="0"/>
              </a:rPr>
              <a:t>Factors</a:t>
            </a:r>
            <a:endParaRPr lang="en-CA"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800" b="0" i="0" u="none" strike="noStrike" kern="1200" dirty="0">
                <a:solidFill>
                  <a:srgbClr val="000000"/>
                </a:solidFill>
                <a:effectLst/>
                <a:latin typeface="Trebuchet MS" panose="020B0603020202020204" pitchFamily="34" charset="0"/>
              </a:rPr>
              <a:t>What resources are involved? </a:t>
            </a:r>
            <a:endParaRPr lang="en-CA"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800" b="0" i="0" u="none" strike="noStrike" kern="1200" dirty="0">
                <a:solidFill>
                  <a:srgbClr val="000000"/>
                </a:solidFill>
                <a:effectLst/>
                <a:latin typeface="Trebuchet MS" panose="020B0603020202020204" pitchFamily="34" charset="0"/>
              </a:rPr>
              <a:t>What are the environmental considerations?</a:t>
            </a:r>
            <a:endParaRPr lang="en-CA"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CA" sz="1800" b="0" i="0" u="none" strike="noStrike" kern="1200" dirty="0">
                <a:solidFill>
                  <a:srgbClr val="000000"/>
                </a:solidFill>
                <a:effectLst/>
                <a:latin typeface="Trebuchet MS" panose="020B0603020202020204" pitchFamily="34" charset="0"/>
              </a:rPr>
              <a:t>Who is impacted the most by the environmental factors?</a:t>
            </a:r>
            <a:endParaRPr lang="en-CA"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213802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75239"/>
            <a:ext cx="12192000" cy="59436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p:nvSpPr>
        <p:spPr>
          <a:xfrm>
            <a:off x="0" y="5347358"/>
            <a:ext cx="12192000" cy="1550350"/>
          </a:xfrm>
          <a:prstGeom prst="rect">
            <a:avLst/>
          </a:prstGeom>
          <a:gradFill flip="none" rotWithShape="1">
            <a:gsLst>
              <a:gs pos="61000">
                <a:srgbClr val="28221C"/>
              </a:gs>
              <a:gs pos="0">
                <a:srgbClr val="534D46"/>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p:cNvSpPr/>
          <p:nvPr/>
        </p:nvSpPr>
        <p:spPr>
          <a:xfrm>
            <a:off x="0" y="5131422"/>
            <a:ext cx="12192000" cy="228595"/>
          </a:xfrm>
          <a:prstGeom prst="rect">
            <a:avLst/>
          </a:prstGeom>
          <a:gradFill flip="none" rotWithShape="1">
            <a:gsLst>
              <a:gs pos="0">
                <a:srgbClr val="6CC79D"/>
              </a:gs>
              <a:gs pos="100000">
                <a:srgbClr val="338060"/>
              </a:gs>
            </a:gsLst>
            <a:lin ang="19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Tree_V01.png"/>
          <p:cNvPicPr>
            <a:picLocks noChangeAspect="1"/>
          </p:cNvPicPr>
          <p:nvPr/>
        </p:nvPicPr>
        <p:blipFill>
          <a:blip r:embed="rId3"/>
          <a:stretch>
            <a:fillRect/>
          </a:stretch>
        </p:blipFill>
        <p:spPr>
          <a:xfrm>
            <a:off x="131854" y="-179964"/>
            <a:ext cx="3872587" cy="67959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344" y="4125873"/>
            <a:ext cx="1681655" cy="1015122"/>
          </a:xfrm>
          <a:prstGeom prst="rect">
            <a:avLst/>
          </a:prstGeom>
        </p:spPr>
      </p:pic>
      <p:sp>
        <p:nvSpPr>
          <p:cNvPr id="5" name="Rectangle 4"/>
          <p:cNvSpPr/>
          <p:nvPr/>
        </p:nvSpPr>
        <p:spPr>
          <a:xfrm>
            <a:off x="3048000" y="2967335"/>
            <a:ext cx="1912883" cy="369332"/>
          </a:xfrm>
          <a:prstGeom prst="rect">
            <a:avLst/>
          </a:prstGeom>
        </p:spPr>
        <p:txBody>
          <a:bodyPr wrap="square">
            <a:spAutoFit/>
          </a:bodyPr>
          <a:lstStyle/>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8618" y="-608605"/>
            <a:ext cx="6609707" cy="6609707"/>
          </a:xfrm>
          <a:prstGeom prst="rect">
            <a:avLst/>
          </a:prstGeom>
        </p:spPr>
      </p:pic>
    </p:spTree>
    <p:extLst>
      <p:ext uri="{BB962C8B-B14F-4D97-AF65-F5344CB8AC3E}">
        <p14:creationId xmlns:p14="http://schemas.microsoft.com/office/powerpoint/2010/main" val="330199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947889"/>
            <a:ext cx="12192000" cy="9906000"/>
          </a:xfrm>
          <a:prstGeom prst="rect">
            <a:avLst/>
          </a:prstGeom>
          <a:gradFill flip="none" rotWithShape="1">
            <a:gsLst>
              <a:gs pos="0">
                <a:srgbClr val="60B0DB"/>
              </a:gs>
              <a:gs pos="69000">
                <a:srgbClr val="FFFFFF"/>
              </a:gs>
            </a:gsLst>
            <a:lin ang="131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 name="Group 14"/>
          <p:cNvGrpSpPr/>
          <p:nvPr/>
        </p:nvGrpSpPr>
        <p:grpSpPr>
          <a:xfrm>
            <a:off x="4369444" y="-2843804"/>
            <a:ext cx="10389885" cy="17025901"/>
            <a:chOff x="3843213" y="-152630"/>
            <a:chExt cx="3009927" cy="527894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213" y="-152630"/>
              <a:ext cx="3009927" cy="527894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0010">
              <a:off x="5660426" y="640022"/>
              <a:ext cx="469667" cy="49689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10406" flipH="1">
              <a:off x="5108291" y="1096178"/>
              <a:ext cx="438832" cy="531814"/>
            </a:xfrm>
            <a:prstGeom prst="rect">
              <a:avLst/>
            </a:prstGeom>
          </p:spPr>
        </p:pic>
      </p:grpSp>
      <p:sp>
        <p:nvSpPr>
          <p:cNvPr id="2" name="TextBox 1"/>
          <p:cNvSpPr txBox="1"/>
          <p:nvPr/>
        </p:nvSpPr>
        <p:spPr>
          <a:xfrm>
            <a:off x="8771592" y="4511912"/>
            <a:ext cx="2436430" cy="1400367"/>
          </a:xfrm>
          <a:prstGeom prst="rect">
            <a:avLst/>
          </a:prstGeom>
          <a:noFill/>
          <a:ln>
            <a:noFill/>
          </a:ln>
          <a:effectLst/>
        </p:spPr>
        <p:txBody>
          <a:bodyPr wrap="square" lIns="91425" tIns="45712" rIns="91425" bIns="45712" rtlCol="0">
            <a:spAutoFit/>
          </a:bodyPr>
          <a:lstStyle/>
          <a:p>
            <a:r>
              <a:rPr lang="en-CA" sz="8500" b="1" cap="all" dirty="0" err="1">
                <a:solidFill>
                  <a:schemeClr val="bg1"/>
                </a:solidFill>
                <a:latin typeface="Core Sans A 75 ExtraBold" panose="020B0903030302020204" pitchFamily="34" charset="0"/>
                <a:cs typeface="Aharoni" panose="02010803020104030203" pitchFamily="2" charset="-79"/>
              </a:rPr>
              <a:t>ACt</a:t>
            </a:r>
            <a:endParaRPr lang="en-CA" sz="8500" b="1" dirty="0">
              <a:solidFill>
                <a:schemeClr val="bg1"/>
              </a:solidFill>
              <a:latin typeface="Core Sans A 75 ExtraBold" panose="020B0903030302020204" pitchFamily="34" charset="0"/>
              <a:cs typeface="Aharoni" panose="02010803020104030203" pitchFamily="2" charset="-79"/>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9072">
            <a:off x="10510278" y="1968376"/>
            <a:ext cx="1507945" cy="1715231"/>
          </a:xfrm>
          <a:prstGeom prst="rect">
            <a:avLst/>
          </a:prstGeom>
        </p:spPr>
      </p:pic>
      <p:sp>
        <p:nvSpPr>
          <p:cNvPr id="10" name="TextBox 9"/>
          <p:cNvSpPr txBox="1"/>
          <p:nvPr/>
        </p:nvSpPr>
        <p:spPr>
          <a:xfrm>
            <a:off x="358184" y="1601245"/>
            <a:ext cx="5785963" cy="4616648"/>
          </a:xfrm>
          <a:prstGeom prst="rect">
            <a:avLst/>
          </a:prstGeom>
          <a:noFill/>
        </p:spPr>
        <p:txBody>
          <a:bodyPr wrap="square" rtlCol="0">
            <a:spAutoFit/>
          </a:bodyPr>
          <a:lstStyle/>
          <a:p>
            <a:endParaRPr lang="en-CA" sz="3100" b="1" i="1" u="sng" cap="small" dirty="0">
              <a:solidFill>
                <a:srgbClr val="31295C"/>
              </a:solidFill>
              <a:latin typeface="Core Sans A 45 Regular" panose="020B0503030302020204" pitchFamily="34" charset="0"/>
            </a:endParaRPr>
          </a:p>
          <a:p>
            <a:r>
              <a:rPr lang="en-CA" sz="3100" b="1" i="1" u="sng" cap="small" dirty="0">
                <a:solidFill>
                  <a:srgbClr val="31295C"/>
                </a:solidFill>
                <a:latin typeface="Core Sans A 45 Regular" panose="020B0503030302020204" pitchFamily="34" charset="0"/>
              </a:rPr>
              <a:t>Questions to Help Plan our Actions</a:t>
            </a:r>
            <a:r>
              <a:rPr lang="en-CA" sz="3100" b="1" i="1" cap="small" dirty="0">
                <a:solidFill>
                  <a:srgbClr val="31295C"/>
                </a:solidFill>
                <a:latin typeface="Core Sans A 45 Regular" panose="020B0503030302020204" pitchFamily="34" charset="0"/>
              </a:rPr>
              <a:t>:</a:t>
            </a:r>
            <a:endParaRPr lang="en-CA" sz="4500" b="1" i="1" u="sng" cap="small" dirty="0">
              <a:solidFill>
                <a:srgbClr val="31295C"/>
              </a:solidFill>
              <a:latin typeface="Core Sans A 45 Regular" panose="020B0503030302020204" pitchFamily="34" charset="0"/>
            </a:endParaRPr>
          </a:p>
          <a:p>
            <a:pPr marL="457200" indent="-457200">
              <a:buFont typeface="Wingdings" panose="05000000000000000000" pitchFamily="2" charset="2"/>
              <a:buChar char="§"/>
            </a:pPr>
            <a:r>
              <a:rPr lang="en-CA" sz="2800" dirty="0">
                <a:solidFill>
                  <a:srgbClr val="31295C"/>
                </a:solidFill>
                <a:latin typeface="Core Sans A 45 Regular" panose="020B0503030302020204" pitchFamily="34" charset="0"/>
              </a:rPr>
              <a:t>How will we be a part of the solution?</a:t>
            </a:r>
          </a:p>
          <a:p>
            <a:pPr marL="457200" indent="-457200">
              <a:buFont typeface="Wingdings" panose="05000000000000000000" pitchFamily="2" charset="2"/>
              <a:buChar char="§"/>
            </a:pPr>
            <a:endParaRPr lang="en-CA" sz="1500" dirty="0">
              <a:solidFill>
                <a:srgbClr val="31295C"/>
              </a:solidFill>
              <a:latin typeface="Core Sans A 45 Regular" panose="020B0503030302020204" pitchFamily="34" charset="0"/>
            </a:endParaRPr>
          </a:p>
          <a:p>
            <a:pPr marL="457200" indent="-457200">
              <a:buFont typeface="Wingdings" panose="05000000000000000000" pitchFamily="2" charset="2"/>
              <a:buChar char="§"/>
            </a:pPr>
            <a:r>
              <a:rPr lang="en-CA" sz="2800" dirty="0">
                <a:solidFill>
                  <a:srgbClr val="31295C"/>
                </a:solidFill>
                <a:latin typeface="Core Sans A 45 Regular" panose="020B0503030302020204" pitchFamily="34" charset="0"/>
              </a:rPr>
              <a:t>What resources and allies can be mobilized to support our efforts?</a:t>
            </a:r>
          </a:p>
          <a:p>
            <a:pPr marL="457200" indent="-457200">
              <a:buFont typeface="Wingdings" panose="05000000000000000000" pitchFamily="2" charset="2"/>
              <a:buChar char="§"/>
            </a:pPr>
            <a:endParaRPr lang="en-CA" sz="1500" dirty="0">
              <a:solidFill>
                <a:srgbClr val="31295C"/>
              </a:solidFill>
              <a:latin typeface="Core Sans A 45 Regular" panose="020B0503030302020204" pitchFamily="34" charset="0"/>
            </a:endParaRPr>
          </a:p>
          <a:p>
            <a:pPr marL="457200" indent="-457200">
              <a:buFont typeface="Wingdings" panose="05000000000000000000" pitchFamily="2" charset="2"/>
              <a:buChar char="§"/>
            </a:pPr>
            <a:r>
              <a:rPr lang="en-CA" sz="2800" dirty="0">
                <a:solidFill>
                  <a:srgbClr val="31295C"/>
                </a:solidFill>
                <a:latin typeface="Core Sans A 45 Regular" panose="020B0503030302020204" pitchFamily="34" charset="0"/>
              </a:rPr>
              <a:t>When will we start?</a:t>
            </a:r>
            <a:endParaRPr lang="en-CA" sz="3100" dirty="0">
              <a:solidFill>
                <a:srgbClr val="4E264D"/>
              </a:solidFill>
              <a:latin typeface="Corbel" panose="020B0503020204020204" pitchFamily="34" charset="0"/>
            </a:endParaRPr>
          </a:p>
          <a:p>
            <a:endParaRPr lang="en-CA" sz="3100" dirty="0">
              <a:solidFill>
                <a:srgbClr val="4E264D"/>
              </a:solidFill>
              <a:latin typeface="Corbel" panose="020B0503020204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00796">
            <a:off x="6916487" y="-167818"/>
            <a:ext cx="1507945" cy="171523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6857" flipH="1">
            <a:off x="8657229" y="-202668"/>
            <a:ext cx="1507945" cy="171523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9072" flipH="1">
            <a:off x="6412564" y="2046788"/>
            <a:ext cx="1505963" cy="171523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0345" y="5744101"/>
            <a:ext cx="1681655" cy="1015122"/>
          </a:xfrm>
          <a:prstGeom prst="rect">
            <a:avLst/>
          </a:prstGeom>
        </p:spPr>
      </p:pic>
    </p:spTree>
    <p:extLst>
      <p:ext uri="{BB962C8B-B14F-4D97-AF65-F5344CB8AC3E}">
        <p14:creationId xmlns:p14="http://schemas.microsoft.com/office/powerpoint/2010/main" val="167489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2142</Words>
  <Application>Microsoft Office PowerPoint</Application>
  <PresentationFormat>Widescreen</PresentationFormat>
  <Paragraphs>263</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Calibri Light</vt:lpstr>
      <vt:lpstr>Century Gothic</vt:lpstr>
      <vt:lpstr>Corbel</vt:lpstr>
      <vt:lpstr>Core Sans A 45 Regular</vt:lpstr>
      <vt:lpstr>Core Sans A 75 ExtraBold</vt:lpstr>
      <vt:lpstr>Core Sans A 85 Heavy</vt:lpstr>
      <vt:lpstr>Eau naturelle</vt:lpstr>
      <vt:lpstr>Times New Roman</vt:lpstr>
      <vt:lpstr>Trebuchet MS</vt:lpstr>
      <vt:lpstr>Wingdings</vt:lpstr>
      <vt:lpstr>Office Theme</vt:lpstr>
      <vt:lpstr>Advocacy Workshop: Part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Workshop Part Four</dc:title>
  <dc:creator>Susan Scott</dc:creator>
  <cp:lastModifiedBy>Communications</cp:lastModifiedBy>
  <cp:revision>33</cp:revision>
  <dcterms:created xsi:type="dcterms:W3CDTF">2022-07-29T18:53:05Z</dcterms:created>
  <dcterms:modified xsi:type="dcterms:W3CDTF">2023-03-28T18:50:20Z</dcterms:modified>
</cp:coreProperties>
</file>