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1"/>
  </p:notesMasterIdLst>
  <p:sldIdLst>
    <p:sldId id="421" r:id="rId2"/>
    <p:sldId id="406" r:id="rId3"/>
    <p:sldId id="398" r:id="rId4"/>
    <p:sldId id="405" r:id="rId5"/>
    <p:sldId id="402" r:id="rId6"/>
    <p:sldId id="403" r:id="rId7"/>
    <p:sldId id="383" r:id="rId8"/>
    <p:sldId id="423" r:id="rId9"/>
    <p:sldId id="404" r:id="rId10"/>
    <p:sldId id="293" r:id="rId11"/>
    <p:sldId id="345" r:id="rId12"/>
    <p:sldId id="364" r:id="rId13"/>
    <p:sldId id="366" r:id="rId14"/>
    <p:sldId id="365" r:id="rId15"/>
    <p:sldId id="363" r:id="rId16"/>
    <p:sldId id="362" r:id="rId17"/>
    <p:sldId id="367" r:id="rId18"/>
    <p:sldId id="361" r:id="rId19"/>
    <p:sldId id="377" r:id="rId20"/>
    <p:sldId id="396" r:id="rId21"/>
    <p:sldId id="292" r:id="rId22"/>
    <p:sldId id="388" r:id="rId23"/>
    <p:sldId id="390" r:id="rId24"/>
    <p:sldId id="391" r:id="rId25"/>
    <p:sldId id="343" r:id="rId26"/>
    <p:sldId id="422" r:id="rId27"/>
    <p:sldId id="357" r:id="rId28"/>
    <p:sldId id="407" r:id="rId29"/>
    <p:sldId id="40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41332" autoAdjust="0"/>
  </p:normalViewPr>
  <p:slideViewPr>
    <p:cSldViewPr snapToGrid="0">
      <p:cViewPr varScale="1">
        <p:scale>
          <a:sx n="35" d="100"/>
          <a:sy n="35" d="100"/>
        </p:scale>
        <p:origin x="2510"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454F0-0047-44D7-A97A-7BA29BCFCCA5}" type="datetimeFigureOut">
              <a:rPr lang="en-CA" smtClean="0"/>
              <a:t>2023-03-22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DB520D-A20E-494D-8EA2-0596F7B035ED}" type="slidenum">
              <a:rPr lang="en-CA" smtClean="0"/>
              <a:t>‹#›</a:t>
            </a:fld>
            <a:endParaRPr lang="en-CA"/>
          </a:p>
        </p:txBody>
      </p:sp>
    </p:spTree>
    <p:extLst>
      <p:ext uri="{BB962C8B-B14F-4D97-AF65-F5344CB8AC3E}">
        <p14:creationId xmlns:p14="http://schemas.microsoft.com/office/powerpoint/2010/main" val="2059587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GqSkkeUeV0I"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tmikes.utoronto.ca/wp-content/uploads/2020/07/180-Catholic-Teaching-v2.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tmikes.utoronto.ca/wp-content/uploads/2020/07/180-Catholic-Teaching-v2.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tmikes.utoronto.ca/wp-content/uploads/2020/07/180-Catholic-Teaching-v2.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tmikes.utoronto.ca/wp-content/uploads/2020/07/180-Catholic-Teaching-v2.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tmikes.utoronto.ca/wp-content/uploads/2020/07/180-Catholic-Teaching-v2.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tmikes.utoronto.ca/wp-content/uploads/2020/07/180-Catholic-Teaching-v2.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tmikes.utoronto.ca/wp-content/uploads/2020/07/180-Catholic-Teaching-v2.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57E4F9-0115-41FE-AC2C-F80C6C3710AA}" type="slidenum">
              <a:rPr lang="en-CA" smtClean="0"/>
              <a:t>1</a:t>
            </a:fld>
            <a:endParaRPr lang="en-CA"/>
          </a:p>
        </p:txBody>
      </p:sp>
    </p:spTree>
    <p:extLst>
      <p:ext uri="{BB962C8B-B14F-4D97-AF65-F5344CB8AC3E}">
        <p14:creationId xmlns:p14="http://schemas.microsoft.com/office/powerpoint/2010/main" val="4281834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dirty="0">
                <a:latin typeface="Times New Roman" panose="02020603050405020304" pitchFamily="18" charset="0"/>
                <a:cs typeface="Times New Roman" panose="02020603050405020304" pitchFamily="18" charset="0"/>
              </a:rPr>
              <a:t>Each time you click, another key principle will appear on the screen</a:t>
            </a:r>
            <a:r>
              <a:rPr lang="en-CA" sz="1200" b="0" i="1" dirty="0">
                <a:latin typeface="Times New Roman" panose="02020603050405020304" pitchFamily="18" charset="0"/>
                <a:cs typeface="Times New Roman" panose="02020603050405020304" pitchFamily="18" charset="0"/>
              </a:rPr>
              <a:t>.</a:t>
            </a:r>
          </a:p>
          <a:p>
            <a:endParaRPr lang="en-CA" sz="1200" b="1" dirty="0">
              <a:latin typeface="Times New Roman" panose="02020603050405020304" pitchFamily="18" charset="0"/>
              <a:cs typeface="Times New Roman" panose="02020603050405020304" pitchFamily="18" charset="0"/>
            </a:endParaRPr>
          </a:p>
          <a:p>
            <a:r>
              <a:rPr lang="en-CA" sz="1200" b="1" i="1" dirty="0">
                <a:latin typeface="Times New Roman" panose="02020603050405020304" pitchFamily="18" charset="0"/>
                <a:cs typeface="Times New Roman" panose="02020603050405020304" pitchFamily="18" charset="0"/>
              </a:rPr>
              <a:t>READ</a:t>
            </a:r>
            <a:r>
              <a:rPr lang="en-CA" sz="1200" b="0" i="1" dirty="0">
                <a:latin typeface="Times New Roman" panose="02020603050405020304" pitchFamily="18" charset="0"/>
                <a:cs typeface="Times New Roman" panose="02020603050405020304" pitchFamily="18" charset="0"/>
              </a:rPr>
              <a:t>:</a:t>
            </a:r>
          </a:p>
          <a:p>
            <a:r>
              <a:rPr lang="en-CA" sz="1200" dirty="0">
                <a:latin typeface="Times New Roman" panose="02020603050405020304" pitchFamily="18" charset="0"/>
                <a:cs typeface="Times New Roman" panose="02020603050405020304" pitchFamily="18" charset="0"/>
              </a:rPr>
              <a:t>The key principles of Catholic social teaching are:</a:t>
            </a:r>
          </a:p>
          <a:p>
            <a:r>
              <a:rPr lang="en-CA" sz="1200" dirty="0">
                <a:latin typeface="Times New Roman" panose="02020603050405020304" pitchFamily="18" charset="0"/>
                <a:cs typeface="Times New Roman" panose="02020603050405020304" pitchFamily="18" charset="0"/>
              </a:rPr>
              <a:t>1. Life and Dignity of the Human Person</a:t>
            </a:r>
          </a:p>
          <a:p>
            <a:r>
              <a:rPr lang="en-CA" sz="1200" dirty="0">
                <a:latin typeface="Times New Roman" panose="02020603050405020304" pitchFamily="18" charset="0"/>
                <a:cs typeface="Times New Roman" panose="02020603050405020304" pitchFamily="18" charset="0"/>
              </a:rPr>
              <a:t>2. The Call to Family, Community, and Participation</a:t>
            </a:r>
          </a:p>
          <a:p>
            <a:r>
              <a:rPr lang="en-CA" sz="1200" dirty="0">
                <a:latin typeface="Times New Roman" panose="02020603050405020304" pitchFamily="18" charset="0"/>
                <a:cs typeface="Times New Roman" panose="02020603050405020304" pitchFamily="18" charset="0"/>
              </a:rPr>
              <a:t>3. Rights and Responsibilities</a:t>
            </a:r>
          </a:p>
          <a:p>
            <a:r>
              <a:rPr lang="en-CA" sz="1200" dirty="0">
                <a:latin typeface="Times New Roman" panose="02020603050405020304" pitchFamily="18" charset="0"/>
                <a:cs typeface="Times New Roman" panose="02020603050405020304" pitchFamily="18" charset="0"/>
              </a:rPr>
              <a:t>4. Options for the Poor and Vulnerable</a:t>
            </a:r>
          </a:p>
          <a:p>
            <a:r>
              <a:rPr lang="en-CA" sz="1200" dirty="0">
                <a:latin typeface="Times New Roman" panose="02020603050405020304" pitchFamily="18" charset="0"/>
                <a:cs typeface="Times New Roman" panose="02020603050405020304" pitchFamily="18" charset="0"/>
              </a:rPr>
              <a:t>5. Dignity of Work and the Rights of Workers</a:t>
            </a:r>
          </a:p>
          <a:p>
            <a:r>
              <a:rPr lang="en-CA" sz="1200" dirty="0">
                <a:latin typeface="Times New Roman" panose="02020603050405020304" pitchFamily="18" charset="0"/>
                <a:cs typeface="Times New Roman" panose="02020603050405020304" pitchFamily="18" charset="0"/>
              </a:rPr>
              <a:t>6. Solidarity – Community and the Common Good</a:t>
            </a:r>
          </a:p>
          <a:p>
            <a:r>
              <a:rPr lang="en-CA" sz="1200" dirty="0">
                <a:latin typeface="Times New Roman" panose="02020603050405020304" pitchFamily="18" charset="0"/>
                <a:cs typeface="Times New Roman" panose="02020603050405020304" pitchFamily="18" charset="0"/>
              </a:rPr>
              <a:t>7. Care for God’s Creation</a:t>
            </a:r>
          </a:p>
          <a:p>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CBFF8-50E5-4B52-92CF-8AADF700752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749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1" dirty="0">
                <a:latin typeface="Times New Roman" panose="02020603050405020304" pitchFamily="18" charset="0"/>
                <a:cs typeface="Times New Roman" panose="02020603050405020304" pitchFamily="18" charset="0"/>
              </a:rPr>
              <a:t>Before showing the video ask the women to consider the following questions: </a:t>
            </a:r>
          </a:p>
          <a:p>
            <a:endParaRPr lang="en-CA" sz="1200" b="0" i="1" dirty="0">
              <a:latin typeface="Times New Roman" panose="02020603050405020304" pitchFamily="18" charset="0"/>
              <a:cs typeface="Times New Roman" panose="02020603050405020304" pitchFamily="18" charset="0"/>
            </a:endParaRPr>
          </a:p>
          <a:p>
            <a:r>
              <a:rPr lang="en-CA" sz="1200" b="1" i="1" dirty="0">
                <a:latin typeface="Times New Roman" panose="02020603050405020304" pitchFamily="18" charset="0"/>
                <a:cs typeface="Times New Roman" panose="02020603050405020304" pitchFamily="18" charset="0"/>
              </a:rPr>
              <a:t>READ</a:t>
            </a:r>
          </a:p>
          <a:p>
            <a:pPr marL="228600" indent="-228600">
              <a:buFont typeface="+mj-lt"/>
              <a:buAutoNum type="arabicPeriod"/>
            </a:pPr>
            <a:r>
              <a:rPr lang="en-CA" sz="1200" b="0" dirty="0">
                <a:latin typeface="Times New Roman" panose="02020603050405020304" pitchFamily="18" charset="0"/>
                <a:cs typeface="Times New Roman" panose="02020603050405020304" pitchFamily="18" charset="0"/>
              </a:rPr>
              <a:t>Which of the key principles speaks most strongly to you?  Can you explain why?</a:t>
            </a:r>
          </a:p>
          <a:p>
            <a:pPr marL="228600" indent="-228600">
              <a:buFont typeface="+mj-lt"/>
              <a:buAutoNum type="arabicPeriod"/>
            </a:pPr>
            <a:r>
              <a:rPr lang="en-CA" sz="1200" b="0" dirty="0">
                <a:latin typeface="Times New Roman" panose="02020603050405020304" pitchFamily="18" charset="0"/>
                <a:cs typeface="Times New Roman" panose="02020603050405020304" pitchFamily="18" charset="0"/>
              </a:rPr>
              <a:t>Why are these key principles only the first step on our journey to social justice?</a:t>
            </a:r>
          </a:p>
          <a:p>
            <a:pPr marL="228600" indent="-228600">
              <a:buFont typeface="+mj-lt"/>
              <a:buAutoNum type="arabicPeriod"/>
            </a:pPr>
            <a:endParaRPr lang="en-CA" sz="12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CA" sz="1200" b="0" i="1" dirty="0">
                <a:latin typeface="Times New Roman" panose="02020603050405020304" pitchFamily="18" charset="0"/>
                <a:cs typeface="Times New Roman" panose="02020603050405020304" pitchFamily="18" charset="0"/>
              </a:rPr>
              <a:t>After showing the video, allow some time for discussion about their answers.  </a:t>
            </a:r>
            <a:r>
              <a:rPr lang="en-CA" sz="1200" b="1" i="1" dirty="0">
                <a:latin typeface="Times New Roman" panose="02020603050405020304" pitchFamily="18" charset="0"/>
                <a:cs typeface="Times New Roman" panose="02020603050405020304" pitchFamily="18" charset="0"/>
              </a:rPr>
              <a:t>(5 minutes)</a:t>
            </a:r>
          </a:p>
          <a:p>
            <a:pPr marL="0" indent="0">
              <a:buFont typeface="+mj-lt"/>
              <a:buNone/>
            </a:pPr>
            <a:endParaRPr lang="en-CA" sz="1200" b="1" dirty="0">
              <a:latin typeface="Times New Roman" panose="02020603050405020304" pitchFamily="18" charset="0"/>
              <a:cs typeface="Times New Roman" panose="02020603050405020304" pitchFamily="18" charset="0"/>
            </a:endParaRPr>
          </a:p>
          <a:p>
            <a:r>
              <a:rPr lang="en-CA" sz="1200" b="1" i="1" dirty="0">
                <a:latin typeface="Times New Roman" panose="02020603050405020304" pitchFamily="18" charset="0"/>
                <a:cs typeface="Times New Roman" panose="02020603050405020304" pitchFamily="18" charset="0"/>
              </a:rPr>
              <a:t>Move your cursor over the bottom left of the image and click on the “PLAY” arrow.</a:t>
            </a:r>
          </a:p>
          <a:p>
            <a:endParaRPr lang="en-CA" sz="1200" b="1" i="1" dirty="0">
              <a:latin typeface="Times New Roman" panose="02020603050405020304" pitchFamily="18" charset="0"/>
              <a:cs typeface="Times New Roman" panose="02020603050405020304" pitchFamily="18" charset="0"/>
            </a:endParaRPr>
          </a:p>
          <a:p>
            <a:r>
              <a:rPr lang="en-CA" sz="1200" b="1" i="1" dirty="0">
                <a:latin typeface="Times New Roman" panose="02020603050405020304" pitchFamily="18" charset="0"/>
                <a:cs typeface="Times New Roman" panose="02020603050405020304" pitchFamily="18" charset="0"/>
              </a:rPr>
              <a:t>(5 minutes)</a:t>
            </a:r>
          </a:p>
          <a:p>
            <a:endParaRPr lang="en-CA" sz="1200" b="1" dirty="0">
              <a:latin typeface="Times New Roman" panose="02020603050405020304" pitchFamily="18" charset="0"/>
              <a:cs typeface="Times New Roman" panose="02020603050405020304" pitchFamily="18" charset="0"/>
            </a:endParaRPr>
          </a:p>
          <a:p>
            <a:r>
              <a:rPr lang="en-CA" sz="1200" b="1" dirty="0">
                <a:latin typeface="Times New Roman" panose="02020603050405020304" pitchFamily="18" charset="0"/>
                <a:cs typeface="Times New Roman" panose="02020603050405020304" pitchFamily="18" charset="0"/>
              </a:rPr>
              <a:t>---</a:t>
            </a:r>
          </a:p>
          <a:p>
            <a:r>
              <a:rPr lang="en-US" sz="1200" b="0" i="1" dirty="0">
                <a:latin typeface="Times New Roman" panose="02020603050405020304" pitchFamily="18" charset="0"/>
                <a:cs typeface="Times New Roman" panose="02020603050405020304" pitchFamily="18" charset="0"/>
              </a:rPr>
              <a:t>Video Source:</a:t>
            </a:r>
            <a:r>
              <a:rPr lang="en-US" sz="1200" b="1" dirty="0">
                <a:latin typeface="Times New Roman" panose="02020603050405020304" pitchFamily="18" charset="0"/>
                <a:cs typeface="Times New Roman" panose="02020603050405020304" pitchFamily="18" charset="0"/>
              </a:rPr>
              <a:t> </a:t>
            </a:r>
            <a:r>
              <a:rPr lang="en-CA" sz="1200" i="1" dirty="0">
                <a:latin typeface="Times New Roman" panose="02020603050405020304" pitchFamily="18" charset="0"/>
                <a:cs typeface="Times New Roman" panose="02020603050405020304" pitchFamily="18" charset="0"/>
                <a:hlinkClick r:id="rId3"/>
              </a:rPr>
              <a:t>youtube.com/watch?v=GqSkkeUeV0I</a:t>
            </a:r>
            <a:r>
              <a:rPr lang="en-US" sz="1200" dirty="0">
                <a:latin typeface="Times New Roman" panose="02020603050405020304" pitchFamily="18" charset="0"/>
                <a:cs typeface="Times New Roman" panose="02020603050405020304" pitchFamily="18" charset="0"/>
              </a:rPr>
              <a:t> </a:t>
            </a:r>
          </a:p>
          <a:p>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CBFF8-50E5-4B52-92CF-8AADF700752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949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fontAlgn="base">
              <a:lnSpc>
                <a:spcPct val="107000"/>
              </a:lnSpc>
              <a:spcAft>
                <a:spcPts val="800"/>
              </a:spcAft>
              <a:buFont typeface="+mj-lt"/>
              <a:buNone/>
            </a:pPr>
            <a:r>
              <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Each time you click, another bullet will appear on the screen.</a:t>
            </a:r>
          </a:p>
          <a:p>
            <a:pPr marL="0" lvl="0" indent="0" algn="just" fontAlgn="base">
              <a:lnSpc>
                <a:spcPct val="107000"/>
              </a:lnSpc>
              <a:spcAft>
                <a:spcPts val="800"/>
              </a:spcAft>
              <a:buFont typeface="+mj-lt"/>
              <a:buNone/>
            </a:pPr>
            <a:endPar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fontAlgn="base">
              <a:lnSpc>
                <a:spcPct val="107000"/>
              </a:lnSpc>
              <a:spcAft>
                <a:spcPts val="800"/>
              </a:spcAft>
              <a:buFont typeface="+mj-lt"/>
              <a:buNone/>
            </a:pPr>
            <a:r>
              <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READ:</a:t>
            </a:r>
          </a:p>
          <a:p>
            <a:pPr marL="0" lvl="0" indent="0" algn="just" fontAlgn="base">
              <a:lnSpc>
                <a:spcPct val="107000"/>
              </a:lnSpc>
              <a:spcAft>
                <a:spcPts val="800"/>
              </a:spcAft>
              <a:buFont typeface="+mj-lt"/>
              <a:buNone/>
            </a:pPr>
            <a:r>
              <a:rPr lang="en-CA" sz="1200" i="0"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The following slides will briefly explain each of the seven key principles of Catholic social teaching found in a document provided through Development and Peace—Caritas Canada. </a:t>
            </a:r>
            <a:r>
              <a:rPr lang="en-CA" sz="1200"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The link is included below if you want to view the entire document.</a:t>
            </a:r>
          </a:p>
          <a:p>
            <a:pPr marL="0" lvl="0" indent="0" algn="just" fontAlgn="base">
              <a:lnSpc>
                <a:spcPct val="107000"/>
              </a:lnSpc>
              <a:spcAft>
                <a:spcPts val="800"/>
              </a:spcAft>
              <a:buFont typeface="+mj-lt"/>
              <a:buNone/>
            </a:pPr>
            <a:endParaRPr lang="en-CA" sz="1200" i="0"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fontAlgn="base">
              <a:lnSpc>
                <a:spcPct val="107000"/>
              </a:lnSpc>
              <a:spcAft>
                <a:spcPts val="800"/>
              </a:spcAft>
              <a:buFont typeface="+mj-lt"/>
              <a:buNone/>
            </a:pPr>
            <a:r>
              <a:rPr lang="en-CA" sz="1200" i="0"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The Life and Dignity of the Human Person</a:t>
            </a:r>
            <a:r>
              <a:rPr lang="en-CA" sz="12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CA" sz="1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lvl="0" indent="-3429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foundation of all Catholic social teaching is that each human person has an inherent dignity because they were created in God’s image and likeness.</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church calls us to be concerned with the well-being of all. </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We are called to value and respect each person’s life and dignity regarding economic, political, social, ecological and spiritual needs.</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fontAlgn="base">
              <a:lnSpc>
                <a:spcPct val="107000"/>
              </a:lnSpc>
              <a:spcAft>
                <a:spcPts val="800"/>
              </a:spcAft>
              <a:buFont typeface="+mj-lt"/>
              <a:buNone/>
            </a:pPr>
            <a:endParaRPr lang="en-CA" sz="12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fontAlgn="base">
              <a:lnSpc>
                <a:spcPct val="107000"/>
              </a:lnSpc>
              <a:spcAft>
                <a:spcPts val="800"/>
              </a:spcAft>
              <a:buFont typeface="+mj-lt"/>
              <a:buNone/>
            </a:pPr>
            <a:r>
              <a:rPr lang="en-CA" sz="1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Every human person is created in the image and likeness of God. Therefore, every person’s life and dignity must be respected and supported from conception through natural death. We believe that the measure of every institution is whether it threatens or enhances the life and dignity of the human person.</a:t>
            </a:r>
            <a:endParaRPr lang="en-CA"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CA" sz="12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Source: </a:t>
            </a:r>
            <a:r>
              <a:rPr lang="en-CA" sz="1200" b="0" i="1" u="none" dirty="0">
                <a:solidFill>
                  <a:srgbClr val="00B0F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stmikes.utoronto.ca/wp-content/uploads/2020/07/180-Catholic-Teaching-v2.pdf</a:t>
            </a:r>
            <a:endParaRPr lang="en-CA" sz="1200" b="0" i="1" u="none"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AB378-3C44-4422-B6B2-3A6FBACE134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333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base" latinLnBrk="0" hangingPunct="1">
              <a:lnSpc>
                <a:spcPct val="107000"/>
              </a:lnSpc>
              <a:spcBef>
                <a:spcPts val="0"/>
              </a:spcBef>
              <a:spcAft>
                <a:spcPts val="800"/>
              </a:spcAft>
              <a:buClrTx/>
              <a:buSzTx/>
              <a:buFont typeface="+mj-lt"/>
              <a:buNone/>
              <a:tabLst/>
              <a:defRPr/>
            </a:pPr>
            <a:r>
              <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Each time you click, another bullet will appear on the screen.</a:t>
            </a:r>
          </a:p>
          <a:p>
            <a:pPr marL="0" lvl="0" indent="0" algn="just" fontAlgn="base">
              <a:lnSpc>
                <a:spcPct val="107000"/>
              </a:lnSpc>
              <a:spcAft>
                <a:spcPts val="800"/>
              </a:spcAft>
              <a:buFont typeface="+mj-lt"/>
              <a:buNone/>
            </a:pPr>
            <a:endPar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fontAlgn="base">
              <a:lnSpc>
                <a:spcPct val="107000"/>
              </a:lnSpc>
              <a:spcAft>
                <a:spcPts val="800"/>
              </a:spcAft>
              <a:buFont typeface="+mj-lt"/>
              <a:buNone/>
            </a:pPr>
            <a:r>
              <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READ: </a:t>
            </a:r>
          </a:p>
          <a:p>
            <a:pPr marL="0" lvl="0" indent="0" algn="just" fontAlgn="base">
              <a:lnSpc>
                <a:spcPct val="107000"/>
              </a:lnSpc>
              <a:spcAft>
                <a:spcPts val="800"/>
              </a:spcAft>
              <a:buFont typeface="+mj-lt"/>
              <a:buNone/>
            </a:pPr>
            <a:r>
              <a:rPr lang="en-CA" sz="1200" i="0"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The Call to Family, Community, Subsidiarity and Participation:</a:t>
            </a:r>
          </a:p>
          <a:p>
            <a:pPr marL="342900" lvl="0" indent="-342900">
              <a:buFont typeface="Symbol" panose="05050102010706020507" pitchFamily="18" charset="2"/>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We are called to be family—</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families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which are schools of generosity, patience and dialogue.</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We are called to be community—contributing to the cultural, economic, political and social life while showing respect for the needs of others.</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We are called to subsidiarity—we are entitled to have a voice in decisions affecting our lives.</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We are called to participation, and how we interact affects the dignity of individuals and the progress of society.</a:t>
            </a:r>
            <a:endParaRPr lang="en-C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endParaRPr lang="en-CA"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buFont typeface="Symbol" panose="05050102010706020507" pitchFamily="18" charset="2"/>
              <a:buNone/>
            </a:pPr>
            <a:r>
              <a:rPr lang="en-CA" sz="1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The human person is not only sacred but social. How we organize our society—socially, economically, legally and politically—directly affects human dignity and the ability of every human person to grow in community. Marriage and family, the foundations for social life, should be strengthened and supported. Every person has a right to participate in society and a corresponding duty to work to advance the common good and the well-being of all.</a:t>
            </a:r>
            <a:endParaRPr lang="en-CA"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CA"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Source: </a:t>
            </a:r>
            <a:r>
              <a:rPr lang="en-CA" sz="1200" b="0" i="1" u="none" dirty="0">
                <a:solidFill>
                  <a:srgbClr val="00B0F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stmikes.utoronto.ca/wp-content/uploads/2020/07/180-Catholic-Teaching-v2.pdf</a:t>
            </a:r>
            <a:endParaRPr lang="en-CA" sz="1200" b="0" i="1" u="none"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AB378-3C44-4422-B6B2-3A6FBACE134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528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base" latinLnBrk="0" hangingPunct="1">
              <a:lnSpc>
                <a:spcPct val="107000"/>
              </a:lnSpc>
              <a:spcBef>
                <a:spcPts val="0"/>
              </a:spcBef>
              <a:spcAft>
                <a:spcPts val="0"/>
              </a:spcAft>
              <a:buClrTx/>
              <a:buSzTx/>
              <a:buFont typeface="+mj-lt"/>
              <a:buNone/>
              <a:tabLst/>
              <a:defRPr/>
            </a:pPr>
            <a:r>
              <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Each time you click, another bullet will appear on the screen</a:t>
            </a:r>
            <a:r>
              <a:rPr lang="en-CA" sz="1200" b="0"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gn="just" fontAlgn="base">
              <a:lnSpc>
                <a:spcPct val="107000"/>
              </a:lnSpc>
              <a:buFont typeface="+mj-lt"/>
              <a:buNone/>
            </a:pPr>
            <a:endPar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fontAlgn="base">
              <a:lnSpc>
                <a:spcPct val="107000"/>
              </a:lnSpc>
              <a:buFont typeface="+mj-lt"/>
              <a:buNone/>
            </a:pPr>
            <a:r>
              <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READ:</a:t>
            </a:r>
          </a:p>
          <a:p>
            <a:pPr marL="0" lvl="0" indent="0" algn="just" fontAlgn="base">
              <a:lnSpc>
                <a:spcPct val="107000"/>
              </a:lnSpc>
              <a:buFont typeface="+mj-lt"/>
              <a:buNone/>
            </a:pPr>
            <a:r>
              <a:rPr lang="en-CA" sz="1200" i="0"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Rights and Responsibilities:</a:t>
            </a:r>
          </a:p>
          <a:p>
            <a:pPr marL="342900" lvl="0" indent="-3429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Each person has the right to live as God intended, but this right is linked with the rights of others.</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We have a responsibility not to take more at another’s expense.</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Human society requires that we contribute to a civic order with rights and responsibilities for all.</a:t>
            </a:r>
            <a:endParaRPr lang="en-C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endParaRPr lang="en-CA"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buFont typeface="Arial" panose="020B0604020202020204" pitchFamily="34" charset="0"/>
              <a:buNone/>
              <a:tabLst>
                <a:tab pos="457200" algn="l"/>
              </a:tabLst>
            </a:pPr>
            <a:r>
              <a:rPr lang="en-CA" sz="1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Every person has a fundamental right to life, which makes all other rights possible. Each person also has a right to the conditions for living a decent life—food, health care, housing, education and employment. We have a duty to secure and respect these rights for others and fulfill our responsibilities to our families, each other and our larger society.</a:t>
            </a:r>
            <a:endParaRPr lang="en-CA" sz="1200" dirty="0">
              <a:effectLst/>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800"/>
              </a:spcAft>
            </a:pPr>
            <a:endParaRPr lang="en-CA"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Source: </a:t>
            </a:r>
            <a:r>
              <a:rPr lang="en-CA" sz="1200" b="0" i="1" u="none" dirty="0">
                <a:solidFill>
                  <a:srgbClr val="00B0F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stmikes.utoronto.ca/wp-content/uploads/2020/07/180-Catholic-Teaching-v2.pdf</a:t>
            </a:r>
            <a:endParaRPr lang="en-CA" sz="1200" b="0" i="1" u="none"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AB378-3C44-4422-B6B2-3A6FBACE134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277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base" latinLnBrk="0" hangingPunct="1">
              <a:lnSpc>
                <a:spcPct val="107000"/>
              </a:lnSpc>
              <a:spcBef>
                <a:spcPts val="0"/>
              </a:spcBef>
              <a:spcAft>
                <a:spcPts val="800"/>
              </a:spcAft>
              <a:buClrTx/>
              <a:buSzTx/>
              <a:buFont typeface="+mj-lt"/>
              <a:buNone/>
              <a:tabLst/>
              <a:defRPr/>
            </a:pPr>
            <a:r>
              <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Each time you click, another bullet will appear on the screen.</a:t>
            </a:r>
          </a:p>
          <a:p>
            <a:pPr marL="0" lvl="0" indent="0" algn="just" fontAlgn="base">
              <a:lnSpc>
                <a:spcPct val="107000"/>
              </a:lnSpc>
              <a:spcAft>
                <a:spcPts val="800"/>
              </a:spcAft>
              <a:buFont typeface="+mj-lt"/>
              <a:buNone/>
            </a:pPr>
            <a:endPar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fontAlgn="base">
              <a:lnSpc>
                <a:spcPct val="107000"/>
              </a:lnSpc>
              <a:spcAft>
                <a:spcPts val="800"/>
              </a:spcAft>
              <a:buFont typeface="+mj-lt"/>
              <a:buNone/>
            </a:pPr>
            <a:r>
              <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READ:</a:t>
            </a:r>
          </a:p>
          <a:p>
            <a:pPr marL="0" lvl="0" indent="0" algn="just" fontAlgn="base">
              <a:lnSpc>
                <a:spcPct val="107000"/>
              </a:lnSpc>
              <a:spcAft>
                <a:spcPts val="800"/>
              </a:spcAft>
              <a:buFont typeface="+mj-lt"/>
              <a:buNone/>
            </a:pPr>
            <a:r>
              <a:rPr lang="en-CA" sz="1200" i="0"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Options for the Poor and Vulnerable:</a:t>
            </a:r>
          </a:p>
          <a:p>
            <a:pPr marL="342900" lvl="0" indent="-3429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God’s love is universal. He calls us to be in solidarity with the vulnerable. </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needs of the poor come before the wants of the rich.</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rights of workers come before profit.</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preservation of the earth comes before uncontrolled industrialization.</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Production for the basic needs of people comes before production for military purposes.</a:t>
            </a:r>
            <a:endParaRPr lang="en-CA" sz="1200" b="1" dirty="0">
              <a:solidFill>
                <a:schemeClr val="tx1"/>
              </a:solidFill>
              <a:effectLst/>
              <a:latin typeface="Times New Roman" panose="02020603050405020304" pitchFamily="18" charset="0"/>
              <a:ea typeface="+mn-ea"/>
              <a:cs typeface="Times New Roman" panose="02020603050405020304" pitchFamily="18" charset="0"/>
            </a:endParaRPr>
          </a:p>
          <a:p>
            <a:pPr marL="342900" lvl="0" indent="-342900">
              <a:buFont typeface="Arial" panose="020B0604020202020204" pitchFamily="34" charset="0"/>
              <a:buChar char="•"/>
              <a:tabLst>
                <a:tab pos="457200" algn="l"/>
              </a:tabLst>
            </a:pPr>
            <a:endParaRPr lang="en-CA" sz="1200" b="1" dirty="0">
              <a:solidFill>
                <a:schemeClr val="tx1"/>
              </a:solidFill>
              <a:effectLst/>
              <a:latin typeface="Times New Roman" panose="02020603050405020304" pitchFamily="18" charset="0"/>
              <a:ea typeface="+mn-ea"/>
              <a:cs typeface="Times New Roman" panose="02020603050405020304" pitchFamily="18" charset="0"/>
            </a:endParaRPr>
          </a:p>
          <a:p>
            <a:pPr marL="0" lvl="0" indent="0">
              <a:buFont typeface="Arial" panose="020B0604020202020204" pitchFamily="34" charset="0"/>
              <a:buNone/>
              <a:tabLst>
                <a:tab pos="457200" algn="l"/>
              </a:tabLst>
            </a:pPr>
            <a:r>
              <a:rPr lang="en-CA" sz="1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Scripture teaches that God has a special concern for the poor and vulnerable. The church calls on all of us to put the needs of the poor and vulnerable first. This preferential option for the poor and vulnerable should be reflected in our daily lives and public policies. A fundamental measure of our society is how we care for and stand with our poor and vulnerable brothers and sisters.</a:t>
            </a:r>
            <a:endParaRPr lang="en-CA"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CA"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Source: </a:t>
            </a:r>
            <a:r>
              <a:rPr lang="en-CA" sz="1200" b="0" i="1" u="none" dirty="0">
                <a:solidFill>
                  <a:srgbClr val="00B0F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stmikes.utoronto.ca/wp-content/uploads/2020/07/180-Catholic-Teaching-v2.pdf</a:t>
            </a:r>
            <a:endParaRPr lang="en-CA" sz="1200" b="0" i="1" u="none"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AB378-3C44-4422-B6B2-3A6FBACE134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13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base" latinLnBrk="0" hangingPunct="1">
              <a:lnSpc>
                <a:spcPct val="107000"/>
              </a:lnSpc>
              <a:spcBef>
                <a:spcPts val="0"/>
              </a:spcBef>
              <a:spcAft>
                <a:spcPts val="800"/>
              </a:spcAft>
              <a:buClrTx/>
              <a:buSzTx/>
              <a:buFont typeface="+mj-lt"/>
              <a:buNone/>
              <a:tabLst/>
              <a:defRPr/>
            </a:pPr>
            <a:r>
              <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Each time you click, another bullet will appear on the screen.</a:t>
            </a:r>
          </a:p>
          <a:p>
            <a:pPr marL="0" lvl="0" indent="0" algn="just" fontAlgn="base">
              <a:lnSpc>
                <a:spcPct val="107000"/>
              </a:lnSpc>
              <a:spcAft>
                <a:spcPts val="800"/>
              </a:spcAft>
              <a:buFont typeface="+mj-lt"/>
              <a:buNone/>
            </a:pPr>
            <a:endPar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fontAlgn="base">
              <a:lnSpc>
                <a:spcPct val="107000"/>
              </a:lnSpc>
              <a:spcAft>
                <a:spcPts val="800"/>
              </a:spcAft>
              <a:buFont typeface="+mj-lt"/>
              <a:buNone/>
            </a:pPr>
            <a:r>
              <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READ:</a:t>
            </a:r>
          </a:p>
          <a:p>
            <a:pPr marL="0" marR="0" lvl="0" indent="0" algn="just" defTabSz="914400" rtl="0" eaLnBrk="1" fontAlgn="base" latinLnBrk="0" hangingPunct="1">
              <a:lnSpc>
                <a:spcPct val="107000"/>
              </a:lnSpc>
              <a:spcBef>
                <a:spcPts val="0"/>
              </a:spcBef>
              <a:spcAft>
                <a:spcPts val="800"/>
              </a:spcAft>
              <a:buClrTx/>
              <a:buSzTx/>
              <a:buFont typeface="+mj-lt"/>
              <a:buNone/>
              <a:tabLst/>
              <a:defRPr/>
            </a:pPr>
            <a:r>
              <a:rPr lang="en-CA" sz="1200" i="0"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Dignity of Work and the Rights of Workers:</a:t>
            </a:r>
          </a:p>
          <a:p>
            <a:pPr marL="342900" lvl="0" indent="-3429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economy serves people, not vice-versa.</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Workers are called to participate in God’s creation.</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dignity of work and workers must be respected.</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Workers have the right to productive work, a fair wage, and to organize and belong to unions.</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Workers have the right to a safe workplace and to rest as needed.</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Workers have the right to own property and to make economic initiatives.</a:t>
            </a:r>
          </a:p>
          <a:p>
            <a:pPr marL="342900" lvl="0" indent="-342900">
              <a:buFont typeface="Arial" panose="020B0604020202020204" pitchFamily="34" charset="0"/>
              <a:buChar char="•"/>
              <a:tabLst>
                <a:tab pos="457200" algn="l"/>
              </a:tabLst>
            </a:pPr>
            <a:endParaRPr lang="en-US" sz="1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buFont typeface="Arial" panose="020B0604020202020204" pitchFamily="34" charset="0"/>
              <a:buNone/>
              <a:tabLst>
                <a:tab pos="457200" algn="l"/>
              </a:tabLst>
            </a:pPr>
            <a:r>
              <a:rPr lang="en-CA" sz="1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The economy must serve people, not the other way around. Work is more than a way to make a living; it is a form of continuing participation in God’s creation. To uphold the dignity of work, the basic rights of workers must be respected—the right to productive work, fair and livable wages, and to organize and join a union.</a:t>
            </a:r>
          </a:p>
          <a:p>
            <a:pPr marL="457200" algn="just" fontAlgn="base">
              <a:lnSpc>
                <a:spcPct val="107000"/>
              </a:lnSpc>
              <a:spcAft>
                <a:spcPts val="800"/>
              </a:spcAft>
            </a:pPr>
            <a:endParaRPr lang="en-CA" sz="1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800"/>
              </a:spcAft>
            </a:pPr>
            <a:r>
              <a:rPr lang="en-CA" sz="1200"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Source: </a:t>
            </a:r>
            <a:r>
              <a:rPr lang="en-CA" sz="1200" b="0" i="1" u="none" dirty="0">
                <a:solidFill>
                  <a:srgbClr val="00B0F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stmikes.utoronto.ca/wp-content/uploads/2020/07/180-Catholic-Teaching-v2.pdf</a:t>
            </a:r>
            <a:endParaRPr lang="en-CA" sz="1200" b="0" i="1" u="none"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fontAlgn="base">
              <a:lnSpc>
                <a:spcPct val="107000"/>
              </a:lnSpc>
              <a:spcAft>
                <a:spcPts val="800"/>
              </a:spcAft>
            </a:pPr>
            <a:endParaRPr lang="en-CA" sz="1100" dirty="0">
              <a:effectLst/>
              <a:latin typeface="Arial" panose="020B0604020202020204" pitchFamily="34" charset="0"/>
              <a:ea typeface="Calibri" panose="020F0502020204030204" pitchFamily="34" charset="0"/>
              <a:cs typeface="Arial" panose="020B0604020202020204" pitchFamily="34" charset="0"/>
            </a:endParaRPr>
          </a:p>
          <a:p>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AB378-3C44-4422-B6B2-3A6FBACE134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926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Each time you click, another bullet will appear on the screen.</a:t>
            </a:r>
          </a:p>
          <a:p>
            <a:endParaRPr lang="en-CA" sz="1200" b="1" i="1" dirty="0">
              <a:latin typeface="Times New Roman" panose="02020603050405020304" pitchFamily="18" charset="0"/>
              <a:cs typeface="Times New Roman" panose="02020603050405020304" pitchFamily="18" charset="0"/>
            </a:endParaRPr>
          </a:p>
          <a:p>
            <a:r>
              <a:rPr lang="en-CA" sz="1200" b="1" i="1" dirty="0">
                <a:latin typeface="Times New Roman" panose="02020603050405020304" pitchFamily="18" charset="0"/>
                <a:cs typeface="Times New Roman" panose="02020603050405020304" pitchFamily="18" charset="0"/>
              </a:rPr>
              <a:t>READ:</a:t>
            </a:r>
          </a:p>
          <a:p>
            <a:r>
              <a:rPr lang="en-CA" sz="1200" dirty="0">
                <a:latin typeface="Times New Roman" panose="02020603050405020304" pitchFamily="18" charset="0"/>
                <a:cs typeface="Times New Roman" panose="02020603050405020304" pitchFamily="18" charset="0"/>
              </a:rPr>
              <a:t>Solidarity – Community and the Common Good:</a:t>
            </a:r>
          </a:p>
          <a:p>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We must all consider the good of the whole human family in organizing our society—economically, politically and legally.</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We must love one another and prioritize the good of the human family over commercial interests.</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God intended the earth and everything on it to be available to all people.</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With justice and charity, there should be enough for all. </a:t>
            </a:r>
            <a:r>
              <a:rPr lang="en-US" sz="12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i="1" dirty="0">
                <a:latin typeface="Times New Roman" panose="02020603050405020304" pitchFamily="18" charset="0"/>
                <a:cs typeface="Times New Roman" panose="02020603050405020304" pitchFamily="18" charset="0"/>
              </a:rPr>
              <a:t>Gaudium et Spes)</a:t>
            </a:r>
            <a:endParaRPr lang="en-CA" sz="1200" b="1"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We are one human family. We are our brothers’ and sisters’ keepers, wherever they may be. Loving our neighbour has global dimensions. At the core of the virtue of solidarity is the pursuit of justice and peace. Our love for all of our brothers and sisters calls us to seek a peaceful and just society where goods are distributed fairly, opportunity is promoted equally, and the dignity of all is respected.</a:t>
            </a:r>
            <a:endParaRPr lang="en-CA"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CA" sz="1200" b="1" dirty="0">
              <a:solidFill>
                <a:srgbClr val="00B0F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Source: </a:t>
            </a:r>
            <a:r>
              <a:rPr lang="en-CA" sz="1200" b="0" i="1" u="none" dirty="0">
                <a:solidFill>
                  <a:srgbClr val="00B0F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stmikes.utoronto.ca/wp-content/uploads/2020/07/180-Catholic-Teaching-v2.pdf</a:t>
            </a:r>
            <a:endParaRPr lang="en-CA" sz="1200" b="0" i="1" u="none"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AB378-3C44-4422-B6B2-3A6FBACE134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559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fontAlgn="base">
              <a:lnSpc>
                <a:spcPct val="107000"/>
              </a:lnSpc>
              <a:spcAft>
                <a:spcPts val="800"/>
              </a:spcAft>
              <a:buFont typeface="+mj-lt"/>
              <a:buNone/>
            </a:pPr>
            <a:r>
              <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Each time you click, another bullet will appear on the screen.</a:t>
            </a:r>
          </a:p>
          <a:p>
            <a:pPr marL="0" lvl="0" indent="0" algn="just" fontAlgn="base">
              <a:lnSpc>
                <a:spcPct val="107000"/>
              </a:lnSpc>
              <a:spcAft>
                <a:spcPts val="800"/>
              </a:spcAft>
              <a:buFont typeface="+mj-lt"/>
              <a:buNone/>
            </a:pPr>
            <a:endPar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fontAlgn="base">
              <a:lnSpc>
                <a:spcPct val="107000"/>
              </a:lnSpc>
              <a:spcAft>
                <a:spcPts val="800"/>
              </a:spcAft>
              <a:buFont typeface="+mj-lt"/>
              <a:buNone/>
            </a:pPr>
            <a:r>
              <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READ:</a:t>
            </a:r>
          </a:p>
          <a:p>
            <a:pPr marL="0" lvl="0" indent="0" algn="just" fontAlgn="base">
              <a:lnSpc>
                <a:spcPct val="107000"/>
              </a:lnSpc>
              <a:spcAft>
                <a:spcPts val="800"/>
              </a:spcAft>
              <a:buFont typeface="+mj-lt"/>
              <a:buNone/>
            </a:pPr>
            <a:r>
              <a:rPr lang="en-CA" sz="1200" i="0"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Care for God’s Creation:</a:t>
            </a:r>
          </a:p>
          <a:p>
            <a:pPr marL="342900" lvl="0" indent="-342900">
              <a:buFont typeface="Symbol" panose="05050102010706020507" pitchFamily="18" charset="2"/>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God created the earth, and it is sacred.</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Earth is ecologically diverse, beautiful and life-sustaining and worth preserving.</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We have a duty to protect and cherish it for the good of all and our descendants.</a:t>
            </a: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As the human family, God calls us and inspires us to be creative and responsible for creation.</a:t>
            </a:r>
            <a:endParaRPr lang="en-CA" sz="1200" b="1" dirty="0">
              <a:solidFill>
                <a:srgbClr val="00B0F0"/>
              </a:solidFill>
              <a:effectLst/>
              <a:latin typeface="Times New Roman" panose="02020603050405020304" pitchFamily="18" charset="0"/>
              <a:ea typeface="+mn-ea"/>
              <a:cs typeface="Times New Roman" panose="02020603050405020304" pitchFamily="18" charset="0"/>
            </a:endParaRPr>
          </a:p>
          <a:p>
            <a:pPr marL="342900" lvl="0" indent="-342900">
              <a:buFont typeface="Symbol" panose="05050102010706020507" pitchFamily="18" charset="2"/>
              <a:buChar char=""/>
            </a:pPr>
            <a:endParaRPr lang="en-CA" sz="1200" b="1" dirty="0">
              <a:solidFill>
                <a:srgbClr val="00B0F0"/>
              </a:solidFill>
              <a:effectLst/>
              <a:latin typeface="Times New Roman" panose="02020603050405020304" pitchFamily="18" charset="0"/>
              <a:ea typeface="+mn-ea"/>
              <a:cs typeface="Times New Roman" panose="02020603050405020304" pitchFamily="18" charset="0"/>
            </a:endParaRPr>
          </a:p>
          <a:p>
            <a:pPr marL="0" lvl="0" indent="0">
              <a:buFont typeface="Symbol" panose="05050102010706020507" pitchFamily="18" charset="2"/>
              <a:buNone/>
            </a:pPr>
            <a:r>
              <a:rPr lang="en-CA" sz="1200" dirty="0">
                <a:solidFill>
                  <a:srgbClr val="454545"/>
                </a:solidFill>
                <a:effectLst/>
                <a:latin typeface="Times New Roman" panose="02020603050405020304" pitchFamily="18" charset="0"/>
                <a:ea typeface="Calibri" panose="020F0502020204030204" pitchFamily="34" charset="0"/>
                <a:cs typeface="Times New Roman" panose="02020603050405020304" pitchFamily="18" charset="0"/>
              </a:rPr>
              <a:t>The world that God created has been entrusted to all of us. Our stewardship of the earth is a form of participation in God’s act of creating and sustaining the world. In our use of creation, we must be guided by a concern for generations to come. We show our respect for the Creator through our care for creation.</a:t>
            </a:r>
          </a:p>
          <a:p>
            <a:pPr marL="457200" algn="just" fontAlgn="base">
              <a:lnSpc>
                <a:spcPct val="107000"/>
              </a:lnSpc>
              <a:spcAft>
                <a:spcPts val="800"/>
              </a:spcAft>
            </a:pPr>
            <a:endParaRPr lang="en-CA"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Source: </a:t>
            </a:r>
            <a:r>
              <a:rPr lang="en-CA" sz="1200" b="0" i="1" u="none" dirty="0">
                <a:solidFill>
                  <a:srgbClr val="00B0F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stmikes.utoronto.ca/wp-content/uploads/2020/07/180-Catholic-Teaching-v2.pdf</a:t>
            </a:r>
            <a:endParaRPr lang="en-CA" sz="1200" b="0" i="1" u="none"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AB378-3C44-4422-B6B2-3A6FBACE134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978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Times New Roman" panose="02020603050405020304" pitchFamily="18" charset="0"/>
                <a:cs typeface="Times New Roman" panose="02020603050405020304" pitchFamily="18" charset="0"/>
              </a:rPr>
              <a:t>READ:</a:t>
            </a:r>
          </a:p>
          <a:p>
            <a:r>
              <a:rPr lang="en-US" sz="1200" dirty="0">
                <a:latin typeface="Times New Roman" panose="02020603050405020304" pitchFamily="18" charset="0"/>
                <a:cs typeface="Times New Roman" panose="02020603050405020304" pitchFamily="18" charset="0"/>
              </a:rPr>
              <a:t>In a small group (no more than four women), select two of these key principles and brainstorm one way in which you, individually or with others, could advocate to bring about a change that would reflect the principle.	(</a:t>
            </a:r>
            <a:r>
              <a:rPr lang="en-US" sz="1200" b="1" dirty="0">
                <a:latin typeface="Times New Roman" panose="02020603050405020304" pitchFamily="18" charset="0"/>
                <a:cs typeface="Times New Roman" panose="02020603050405020304" pitchFamily="18" charset="0"/>
              </a:rPr>
              <a:t>5 minutes)</a:t>
            </a:r>
            <a:endParaRPr lang="en-US" sz="1200" dirty="0">
              <a:latin typeface="Times New Roman" panose="02020603050405020304" pitchFamily="18" charset="0"/>
              <a:cs typeface="Times New Roman" panose="02020603050405020304" pitchFamily="18" charset="0"/>
            </a:endParaRPr>
          </a:p>
          <a:p>
            <a:endParaRPr lang="en-CA"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CA" sz="1200" dirty="0">
                <a:latin typeface="Times New Roman" panose="02020603050405020304" pitchFamily="18" charset="0"/>
                <a:cs typeface="Times New Roman" panose="02020603050405020304" pitchFamily="18" charset="0"/>
              </a:rPr>
              <a:t>An example for #1 might be that as a parish council, you support a local organization working to ensure victims of family violence have a safe place to go when they are in danger.</a:t>
            </a:r>
          </a:p>
          <a:p>
            <a:pPr marL="171450" indent="-171450">
              <a:buFont typeface="Arial" panose="020B0604020202020204" pitchFamily="34" charset="0"/>
              <a:buChar char="•"/>
            </a:pPr>
            <a:r>
              <a:rPr lang="en-CA" sz="1200" dirty="0">
                <a:latin typeface="Times New Roman" panose="02020603050405020304" pitchFamily="18" charset="0"/>
                <a:cs typeface="Times New Roman" panose="02020603050405020304" pitchFamily="18" charset="0"/>
              </a:rPr>
              <a:t>An example for #5 might be that you individually approach a local business that is not giving its staff appropriate break times. Then, you work with the owner/manager to educate them about this requirement.</a:t>
            </a:r>
          </a:p>
          <a:p>
            <a:pPr marL="171450" indent="-171450">
              <a:buFont typeface="Arial" panose="020B0604020202020204" pitchFamily="34" charset="0"/>
              <a:buChar char="•"/>
            </a:pPr>
            <a:r>
              <a:rPr lang="en-CA" sz="1200" dirty="0">
                <a:latin typeface="Times New Roman" panose="02020603050405020304" pitchFamily="18" charset="0"/>
                <a:cs typeface="Times New Roman" panose="02020603050405020304" pitchFamily="18" charset="0"/>
              </a:rPr>
              <a:t>An example for #7 might be that you coordinate with some friends or family members to do a spring cleanup of a local area and remove litter and garbage.</a:t>
            </a:r>
          </a:p>
          <a:p>
            <a:endParaRPr lang="en-CA" sz="1200" dirty="0">
              <a:latin typeface="Times New Roman" panose="02020603050405020304" pitchFamily="18" charset="0"/>
              <a:cs typeface="Times New Roman" panose="02020603050405020304" pitchFamily="18" charset="0"/>
            </a:endParaRPr>
          </a:p>
          <a:p>
            <a:r>
              <a:rPr lang="en-CA" sz="1200" b="0" i="1" dirty="0">
                <a:latin typeface="Times New Roman" panose="02020603050405020304" pitchFamily="18" charset="0"/>
                <a:cs typeface="Times New Roman" panose="02020603050405020304" pitchFamily="18" charset="0"/>
              </a:rPr>
              <a:t>Leave the slide on the screen so that participants can refer to it during their discussions.  After five minutes, invite group sharing.</a:t>
            </a:r>
            <a:r>
              <a:rPr lang="en-CA" sz="1200" b="1" dirty="0">
                <a:latin typeface="Times New Roman" panose="02020603050405020304" pitchFamily="18" charset="0"/>
                <a:cs typeface="Times New Roman" panose="02020603050405020304" pitchFamily="18" charset="0"/>
              </a:rPr>
              <a:t> (5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CBFF8-50E5-4B52-92CF-8AADF700752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074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CA" sz="1200" b="1" i="1" dirty="0">
                <a:latin typeface="Times New Roman" panose="02020603050405020304" pitchFamily="18" charset="0"/>
                <a:cs typeface="Times New Roman" panose="02020603050405020304" pitchFamily="18" charset="0"/>
              </a:rPr>
              <a:t>READ</a:t>
            </a:r>
            <a:r>
              <a:rPr lang="en-CA" sz="1200" b="0" i="1"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CA" sz="1200" dirty="0">
                <a:latin typeface="Times New Roman" panose="02020603050405020304" pitchFamily="18" charset="0"/>
                <a:cs typeface="Times New Roman" panose="02020603050405020304" pitchFamily="18" charset="0"/>
              </a:rPr>
              <a:t>Welcome! It is a pleasure to have you here for part two of the Advocacy Workshop. Your presence here speaks to the importance you give to learning more about advocating for issues dear to your heart that bind us together as League sisters and disciples of Christ.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CA"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CA" sz="1200" dirty="0">
                <a:latin typeface="Times New Roman" panose="02020603050405020304" pitchFamily="18" charset="0"/>
                <a:cs typeface="Times New Roman" panose="02020603050405020304" pitchFamily="18" charset="0"/>
              </a:rPr>
              <a:t>Let us begin our time together with prayer.</a:t>
            </a:r>
          </a:p>
        </p:txBody>
      </p:sp>
      <p:sp>
        <p:nvSpPr>
          <p:cNvPr id="4" name="Slide Number Placeholder 3"/>
          <p:cNvSpPr>
            <a:spLocks noGrp="1"/>
          </p:cNvSpPr>
          <p:nvPr>
            <p:ph type="sldNum" sz="quarter" idx="5"/>
          </p:nvPr>
        </p:nvSpPr>
        <p:spPr/>
        <p:txBody>
          <a:bodyPr/>
          <a:lstStyle/>
          <a:p>
            <a:fld id="{6DDB520D-A20E-494D-8EA2-0596F7B035ED}" type="slidenum">
              <a:rPr lang="en-CA" smtClean="0"/>
              <a:t>2</a:t>
            </a:fld>
            <a:endParaRPr lang="en-CA"/>
          </a:p>
        </p:txBody>
      </p:sp>
    </p:spTree>
    <p:extLst>
      <p:ext uri="{BB962C8B-B14F-4D97-AF65-F5344CB8AC3E}">
        <p14:creationId xmlns:p14="http://schemas.microsoft.com/office/powerpoint/2010/main" val="154297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READ:</a:t>
            </a:r>
          </a:p>
          <a:p>
            <a:r>
              <a:rPr lang="en-US" sz="1200" dirty="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Why should we follow in the footsteps of Jesus?</a:t>
            </a:r>
          </a:p>
          <a:p>
            <a:endParaRPr lang="en-US" sz="1200" dirty="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As we identify, research and apply the seven principles of Catholic social teaching, we </a:t>
            </a:r>
            <a:r>
              <a:rPr lang="en-US" sz="1200" dirty="0">
                <a:solidFill>
                  <a:srgbClr val="202124"/>
                </a:solidFill>
                <a:latin typeface="Times New Roman" panose="02020603050405020304" pitchFamily="18" charset="0"/>
                <a:ea typeface="Times New Roman" panose="02020603050405020304" pitchFamily="18" charset="0"/>
                <a:cs typeface="Times New Roman" panose="02020603050405020304" pitchFamily="18" charset="0"/>
              </a:rPr>
              <a:t>become</a:t>
            </a:r>
            <a:r>
              <a:rPr lang="en-US" sz="1200" dirty="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 the hands and feet of Jesus. We </a:t>
            </a:r>
            <a:r>
              <a:rPr lang="en-US" sz="1200" dirty="0">
                <a:solidFill>
                  <a:srgbClr val="202124"/>
                </a:solidFill>
                <a:latin typeface="Times New Roman" panose="02020603050405020304" pitchFamily="18" charset="0"/>
                <a:ea typeface="Times New Roman" panose="02020603050405020304" pitchFamily="18" charset="0"/>
                <a:cs typeface="Times New Roman" panose="02020603050405020304" pitchFamily="18" charset="0"/>
              </a:rPr>
              <a:t>are called to do</a:t>
            </a:r>
            <a:r>
              <a:rPr lang="en-US" sz="1200" dirty="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 both charity and justice. Our advocacy, our small actions, one step at a time, are steps along this pathway to holiness.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Times New Roman" panose="02020603050405020304" pitchFamily="18" charset="0"/>
              <a:cs typeface="Times New Roman" panose="02020603050405020304" pitchFamily="18" charset="0"/>
            </a:endParaRPr>
          </a:p>
          <a:p>
            <a:pPr algn="l"/>
            <a:r>
              <a:rPr lang="en-US" sz="1200" dirty="0">
                <a:latin typeface="Times New Roman" panose="02020603050405020304" pitchFamily="18" charset="0"/>
                <a:cs typeface="Times New Roman" panose="02020603050405020304" pitchFamily="18" charset="0"/>
              </a:rPr>
              <a:t>“Christ has no body but yours,</a:t>
            </a:r>
          </a:p>
          <a:p>
            <a:r>
              <a:rPr lang="en-US" sz="1200" dirty="0">
                <a:latin typeface="Times New Roman" panose="02020603050405020304" pitchFamily="18" charset="0"/>
                <a:cs typeface="Times New Roman" panose="02020603050405020304" pitchFamily="18" charset="0"/>
              </a:rPr>
              <a:t>No hands, no feet on earth but yours, </a:t>
            </a:r>
            <a:br>
              <a:rPr lang="en-US" sz="12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Yours are the eyes with which He looks </a:t>
            </a:r>
            <a:br>
              <a:rPr lang="en-US" sz="12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Compassion on this world,</a:t>
            </a:r>
          </a:p>
          <a:p>
            <a:r>
              <a:rPr lang="en-US" sz="1200" dirty="0">
                <a:latin typeface="Times New Roman" panose="02020603050405020304" pitchFamily="18" charset="0"/>
                <a:cs typeface="Times New Roman" panose="02020603050405020304" pitchFamily="18" charset="0"/>
              </a:rPr>
              <a:t>Yours are the feet with which He walks to do good,</a:t>
            </a:r>
          </a:p>
          <a:p>
            <a:r>
              <a:rPr lang="en-US" sz="1200" dirty="0">
                <a:latin typeface="Times New Roman" panose="02020603050405020304" pitchFamily="18" charset="0"/>
                <a:cs typeface="Times New Roman" panose="02020603050405020304" pitchFamily="18" charset="0"/>
              </a:rPr>
              <a:t>Yours are the hands, with which He blesses all the world.</a:t>
            </a:r>
          </a:p>
          <a:p>
            <a:r>
              <a:rPr lang="en-US" sz="1200" dirty="0">
                <a:latin typeface="Times New Roman" panose="02020603050405020304" pitchFamily="18" charset="0"/>
                <a:cs typeface="Times New Roman" panose="02020603050405020304" pitchFamily="18" charset="0"/>
              </a:rPr>
              <a:t>Yours are the hands, yours are the feet,  </a:t>
            </a:r>
          </a:p>
          <a:p>
            <a:r>
              <a:rPr lang="en-US" sz="1200" dirty="0">
                <a:latin typeface="Times New Roman" panose="02020603050405020304" pitchFamily="18" charset="0"/>
                <a:cs typeface="Times New Roman" panose="02020603050405020304" pitchFamily="18" charset="0"/>
              </a:rPr>
              <a:t>Yours are the eyes, you are His body.</a:t>
            </a:r>
          </a:p>
          <a:p>
            <a:r>
              <a:rPr lang="en-US" sz="1200" dirty="0">
                <a:latin typeface="Times New Roman" panose="02020603050405020304" pitchFamily="18" charset="0"/>
                <a:cs typeface="Times New Roman" panose="02020603050405020304" pitchFamily="18" charset="0"/>
              </a:rPr>
              <a:t>Christ has no body now but yours, </a:t>
            </a:r>
            <a:br>
              <a:rPr lang="en-US" sz="12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No hands, no feet on earth but yours,</a:t>
            </a:r>
          </a:p>
          <a:p>
            <a:r>
              <a:rPr lang="en-US" sz="1200" dirty="0">
                <a:latin typeface="Times New Roman" panose="02020603050405020304" pitchFamily="18" charset="0"/>
                <a:cs typeface="Times New Roman" panose="02020603050405020304" pitchFamily="18" charset="0"/>
              </a:rPr>
              <a:t>Yours are the eyes with which he looks </a:t>
            </a:r>
            <a:br>
              <a:rPr lang="en-US" sz="12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compassion on this world.</a:t>
            </a:r>
          </a:p>
          <a:p>
            <a:r>
              <a:rPr lang="en-US" sz="1200" dirty="0">
                <a:latin typeface="Times New Roman" panose="02020603050405020304" pitchFamily="18" charset="0"/>
                <a:cs typeface="Times New Roman" panose="02020603050405020304" pitchFamily="18" charset="0"/>
              </a:rPr>
              <a:t>Christ has no body now on earth but yours.“	</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(Attributed to St. Teresa of Ávila)</a:t>
            </a:r>
            <a:endParaRPr lang="en-CA" sz="1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DDB520D-A20E-494D-8EA2-0596F7B035ED}" type="slidenum">
              <a:rPr lang="en-CA" smtClean="0"/>
              <a:t>20</a:t>
            </a:fld>
            <a:endParaRPr lang="en-CA"/>
          </a:p>
        </p:txBody>
      </p:sp>
    </p:spTree>
    <p:extLst>
      <p:ext uri="{BB962C8B-B14F-4D97-AF65-F5344CB8AC3E}">
        <p14:creationId xmlns:p14="http://schemas.microsoft.com/office/powerpoint/2010/main" val="4170358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Each time you click, another bullet will appear on the screen.</a:t>
            </a:r>
          </a:p>
          <a:p>
            <a:endParaRPr lang="en-CA" sz="1200" b="1" i="1" dirty="0">
              <a:solidFill>
                <a:schemeClr val="tx1"/>
              </a:solidFill>
              <a:latin typeface="Times New Roman" panose="02020603050405020304" pitchFamily="18" charset="0"/>
              <a:cs typeface="Times New Roman" panose="02020603050405020304" pitchFamily="18" charset="0"/>
            </a:endParaRPr>
          </a:p>
          <a:p>
            <a:r>
              <a:rPr lang="en-CA" sz="1200" b="1" i="1" dirty="0">
                <a:solidFill>
                  <a:schemeClr val="tx1"/>
                </a:solidFill>
                <a:latin typeface="Times New Roman" panose="02020603050405020304" pitchFamily="18" charset="0"/>
                <a:cs typeface="Times New Roman" panose="02020603050405020304" pitchFamily="18" charset="0"/>
              </a:rPr>
              <a:t>READ: </a:t>
            </a:r>
          </a:p>
          <a:p>
            <a:r>
              <a:rPr lang="en-CA" sz="1200" dirty="0">
                <a:solidFill>
                  <a:schemeClr val="tx1"/>
                </a:solidFill>
                <a:latin typeface="Times New Roman" panose="02020603050405020304" pitchFamily="18" charset="0"/>
                <a:cs typeface="Times New Roman" panose="02020603050405020304" pitchFamily="18" charset="0"/>
              </a:rPr>
              <a:t>Speaking Out, Speaking Up</a:t>
            </a:r>
            <a:endParaRPr lang="en-CA" sz="1200" b="1" dirty="0">
              <a:solidFill>
                <a:schemeClr val="tx1"/>
              </a:solidFill>
              <a:latin typeface="Times New Roman" panose="02020603050405020304" pitchFamily="18" charset="0"/>
              <a:cs typeface="Times New Roman" panose="02020603050405020304" pitchFamily="18" charset="0"/>
            </a:endParaRPr>
          </a:p>
          <a:p>
            <a:pPr marL="171450" indent="-171450" defTabSz="210312">
              <a:buFont typeface="Arial" panose="020B0604020202020204" pitchFamily="34" charset="0"/>
              <a:buChar char="•"/>
              <a:defRPr sz="5612"/>
            </a:pPr>
            <a:r>
              <a:rPr lang="en-US" sz="1200" dirty="0">
                <a:solidFill>
                  <a:schemeClr val="tx1"/>
                </a:solidFill>
                <a:latin typeface="Times New Roman" panose="02020603050405020304" pitchFamily="18" charset="0"/>
                <a:cs typeface="Times New Roman" panose="02020603050405020304" pitchFamily="18" charset="0"/>
              </a:rPr>
              <a:t>All are invited to speak with courage and in freedom, truth and charity. </a:t>
            </a:r>
          </a:p>
          <a:p>
            <a:pPr marL="171450" lvl="0" indent="-171450">
              <a:buFont typeface="Arial" panose="020B0604020202020204" pitchFamily="34" charset="0"/>
              <a:buChar char="•"/>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Speaking up means to speak louder and advocating.</a:t>
            </a:r>
            <a:endParaRPr lang="en-C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When you speak up, you communicate publicly</a:t>
            </a: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assertively and honestly for the rights and needs of yourself and others.</a:t>
            </a:r>
            <a:endParaRPr lang="en-C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buFont typeface="Arial" panose="020B0604020202020204" pitchFamily="34" charset="0"/>
              <a:buChar char="•"/>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Speaking out means to advocate both for and against something.</a:t>
            </a:r>
            <a:endParaRPr lang="en-CA"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spc="35"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Speaking out may lead to social change, including within organizations.</a:t>
            </a:r>
          </a:p>
          <a:p>
            <a:endParaRPr lang="en-US" sz="1200" dirty="0">
              <a:solidFill>
                <a:schemeClr val="tx1"/>
              </a:solidFill>
              <a:latin typeface="Times New Roman" panose="02020603050405020304" pitchFamily="18" charset="0"/>
              <a:cs typeface="Times New Roman" panose="02020603050405020304" pitchFamily="18" charset="0"/>
            </a:endParaRPr>
          </a:p>
          <a:p>
            <a:r>
              <a:rPr lang="en-US" sz="1200" i="1" dirty="0">
                <a:solidFill>
                  <a:schemeClr val="tx1"/>
                </a:solidFill>
                <a:latin typeface="Times New Roman" panose="02020603050405020304" pitchFamily="18" charset="0"/>
                <a:cs typeface="Times New Roman" panose="02020603050405020304" pitchFamily="18" charset="0"/>
              </a:rPr>
              <a:t>Invite participants to discuss these questions in groups of two or three</a:t>
            </a:r>
            <a:r>
              <a:rPr lang="en-US" sz="1200" dirty="0">
                <a:solidFill>
                  <a:schemeClr val="tx1"/>
                </a:solidFill>
                <a:latin typeface="Times New Roman" panose="02020603050405020304" pitchFamily="18" charset="0"/>
                <a:cs typeface="Times New Roman" panose="02020603050405020304" pitchFamily="18" charset="0"/>
              </a:rPr>
              <a:t>  (</a:t>
            </a:r>
            <a:r>
              <a:rPr lang="en-US" sz="1200" b="1" dirty="0">
                <a:solidFill>
                  <a:schemeClr val="tx1"/>
                </a:solidFill>
                <a:latin typeface="Times New Roman" panose="02020603050405020304" pitchFamily="18" charset="0"/>
                <a:cs typeface="Times New Roman" panose="02020603050405020304" pitchFamily="18" charset="0"/>
              </a:rPr>
              <a:t>3 – 5 minutes)</a:t>
            </a:r>
            <a:r>
              <a:rPr lang="en-US" sz="1200" b="0" dirty="0">
                <a:solidFill>
                  <a:schemeClr val="tx1"/>
                </a:solidFill>
                <a:latin typeface="Times New Roman" panose="02020603050405020304" pitchFamily="18" charset="0"/>
                <a:cs typeface="Times New Roman" panose="02020603050405020304" pitchFamily="18" charset="0"/>
              </a:rPr>
              <a:t>.</a:t>
            </a:r>
            <a:r>
              <a:rPr lang="en-US" sz="1200" b="1" dirty="0">
                <a:solidFill>
                  <a:schemeClr val="tx1"/>
                </a:solidFill>
                <a:latin typeface="Times New Roman" panose="02020603050405020304" pitchFamily="18" charset="0"/>
                <a:cs typeface="Times New Roman" panose="02020603050405020304" pitchFamily="18" charset="0"/>
              </a:rPr>
              <a:t> </a:t>
            </a:r>
          </a:p>
          <a:p>
            <a:r>
              <a:rPr lang="en-US" sz="1200" b="0" dirty="0">
                <a:solidFill>
                  <a:schemeClr val="tx1"/>
                </a:solidFill>
                <a:latin typeface="Times New Roman" panose="02020603050405020304" pitchFamily="18" charset="0"/>
                <a:cs typeface="Times New Roman" panose="02020603050405020304" pitchFamily="18" charset="0"/>
              </a:rPr>
              <a:t>Discuss the following question from the Synod on </a:t>
            </a:r>
            <a:r>
              <a:rPr lang="en-US" sz="1200" b="0" dirty="0" err="1">
                <a:solidFill>
                  <a:schemeClr val="tx1"/>
                </a:solidFill>
                <a:latin typeface="Times New Roman" panose="02020603050405020304" pitchFamily="18" charset="0"/>
                <a:cs typeface="Times New Roman" panose="02020603050405020304" pitchFamily="18" charset="0"/>
              </a:rPr>
              <a:t>Synodality</a:t>
            </a:r>
            <a:r>
              <a:rPr lang="en-US" sz="1200" b="0" dirty="0">
                <a:solidFill>
                  <a:schemeClr val="tx1"/>
                </a:solidFill>
                <a:latin typeface="Times New Roman" panose="02020603050405020304" pitchFamily="18" charset="0"/>
                <a:cs typeface="Times New Roman" panose="02020603050405020304" pitchFamily="18" charset="0"/>
              </a:rPr>
              <a:t>:</a:t>
            </a:r>
          </a:p>
          <a:p>
            <a:pPr marL="356362" indent="-356362" defTabSz="210312">
              <a:buFont typeface="Arial" panose="020B0604020202020204" pitchFamily="34" charset="0"/>
              <a:buChar char="•"/>
              <a:defRPr sz="5612"/>
            </a:pPr>
            <a:r>
              <a:rPr lang="en-US" sz="1200" dirty="0">
                <a:solidFill>
                  <a:schemeClr val="tx1"/>
                </a:solidFill>
                <a:latin typeface="Times New Roman" panose="02020603050405020304" pitchFamily="18" charset="0"/>
                <a:cs typeface="Times New Roman" panose="02020603050405020304" pitchFamily="18" charset="0"/>
              </a:rPr>
              <a:t>“What enables or hinders speaking up courageously, candidly, and responsibly in our local Church and in society? </a:t>
            </a:r>
          </a:p>
          <a:p>
            <a:pPr marL="356362" indent="-356362" defTabSz="210312">
              <a:buFont typeface="Arial" panose="020B0604020202020204" pitchFamily="34" charset="0"/>
              <a:buChar char="•"/>
              <a:defRPr sz="5612"/>
            </a:pPr>
            <a:r>
              <a:rPr lang="en-US" sz="1200" dirty="0">
                <a:solidFill>
                  <a:schemeClr val="tx1"/>
                </a:solidFill>
                <a:latin typeface="Times New Roman" panose="02020603050405020304" pitchFamily="18" charset="0"/>
                <a:cs typeface="Times New Roman" panose="02020603050405020304" pitchFamily="18" charset="0"/>
              </a:rPr>
              <a:t>When and how do we manage to say what is important to us? </a:t>
            </a:r>
          </a:p>
          <a:p>
            <a:pPr marL="356362" indent="-356362" defTabSz="210312">
              <a:buFont typeface="Arial" panose="020B0604020202020204" pitchFamily="34" charset="0"/>
              <a:buChar char="•"/>
              <a:defRPr sz="5612"/>
            </a:pPr>
            <a:r>
              <a:rPr lang="en-US" sz="1200" dirty="0">
                <a:solidFill>
                  <a:schemeClr val="tx1"/>
                </a:solidFill>
                <a:latin typeface="Times New Roman" panose="02020603050405020304" pitchFamily="18" charset="0"/>
                <a:cs typeface="Times New Roman" panose="02020603050405020304" pitchFamily="18" charset="0"/>
              </a:rPr>
              <a:t>How does the relationship with the local media work (not only Catholic media)? </a:t>
            </a:r>
          </a:p>
          <a:p>
            <a:pPr marL="356362" indent="-356362" defTabSz="210312">
              <a:buFont typeface="Arial" panose="020B0604020202020204" pitchFamily="34" charset="0"/>
              <a:buChar char="•"/>
              <a:defRPr sz="5612"/>
            </a:pPr>
            <a:r>
              <a:rPr lang="en-US" sz="1200" dirty="0">
                <a:solidFill>
                  <a:schemeClr val="tx1"/>
                </a:solidFill>
                <a:latin typeface="Times New Roman" panose="02020603050405020304" pitchFamily="18" charset="0"/>
                <a:cs typeface="Times New Roman" panose="02020603050405020304" pitchFamily="18" charset="0"/>
              </a:rPr>
              <a:t>Who speaks on behalf of the Christian community, and how are they chosen?”</a:t>
            </a:r>
            <a:endParaRPr lang="en-US" sz="1200" i="1" dirty="0">
              <a:solidFill>
                <a:schemeClr val="tx1"/>
              </a:solidFill>
              <a:latin typeface="Times New Roman" panose="02020603050405020304" pitchFamily="18" charset="0"/>
              <a:cs typeface="Times New Roman" panose="02020603050405020304" pitchFamily="18" charset="0"/>
            </a:endParaRPr>
          </a:p>
          <a:p>
            <a:pPr marL="356362" indent="-356362" defTabSz="210312">
              <a:buFont typeface="Arial" panose="020B0604020202020204" pitchFamily="34" charset="0"/>
              <a:buChar char="•"/>
              <a:defRPr sz="5612"/>
            </a:pPr>
            <a:endParaRPr lang="en-US" sz="1200" i="1" dirty="0">
              <a:solidFill>
                <a:schemeClr val="tx1"/>
              </a:solidFill>
              <a:latin typeface="Times New Roman" panose="02020603050405020304" pitchFamily="18" charset="0"/>
              <a:cs typeface="Times New Roman" panose="02020603050405020304" pitchFamily="18" charset="0"/>
            </a:endParaRPr>
          </a:p>
          <a:p>
            <a:pPr marL="0" indent="0" defTabSz="210312">
              <a:buFont typeface="Arial" panose="020B0604020202020204" pitchFamily="34" charset="0"/>
              <a:buNone/>
              <a:defRPr sz="5612"/>
            </a:pPr>
            <a:r>
              <a:rPr lang="en-US" sz="1200" b="0" i="1" dirty="0">
                <a:solidFill>
                  <a:schemeClr val="tx1"/>
                </a:solidFill>
                <a:latin typeface="Times New Roman" panose="02020603050405020304" pitchFamily="18" charset="0"/>
                <a:cs typeface="Times New Roman" panose="02020603050405020304" pitchFamily="18" charset="0"/>
              </a:rPr>
              <a:t>After group discussion, invite sharing.</a:t>
            </a:r>
            <a:r>
              <a:rPr lang="en-US" sz="1200" b="0" dirty="0">
                <a:solidFill>
                  <a:schemeClr val="tx1"/>
                </a:solidFill>
                <a:latin typeface="Times New Roman" panose="02020603050405020304" pitchFamily="18" charset="0"/>
                <a:cs typeface="Times New Roman" panose="02020603050405020304" pitchFamily="18" charset="0"/>
              </a:rPr>
              <a:t> </a:t>
            </a:r>
            <a:r>
              <a:rPr lang="en-US" sz="1200" b="1" dirty="0">
                <a:solidFill>
                  <a:schemeClr val="tx1"/>
                </a:solidFill>
                <a:latin typeface="Times New Roman" panose="02020603050405020304" pitchFamily="18" charset="0"/>
                <a:cs typeface="Times New Roman" panose="02020603050405020304" pitchFamily="18" charset="0"/>
              </a:rPr>
              <a:t>(3 – 5 minutes)</a:t>
            </a:r>
            <a:endParaRPr lang="en-US" sz="1200" i="1" dirty="0">
              <a:solidFill>
                <a:schemeClr val="tx1"/>
              </a:solidFill>
              <a:latin typeface="Times New Roman" panose="02020603050405020304" pitchFamily="18" charset="0"/>
              <a:cs typeface="Times New Roman" panose="02020603050405020304" pitchFamily="18" charset="0"/>
            </a:endParaRPr>
          </a:p>
          <a:p>
            <a:pPr marL="356362" indent="-356362" defTabSz="210312">
              <a:defRPr sz="5612"/>
            </a:pPr>
            <a:endParaRPr lang="en-US" sz="1100" i="1" dirty="0">
              <a:solidFill>
                <a:schemeClr val="tx1"/>
              </a:solidFill>
              <a:latin typeface="Arial" panose="020B0604020202020204" pitchFamily="34" charset="0"/>
              <a:cs typeface="Arial" panose="020B0604020202020204" pitchFamily="34" charset="0"/>
            </a:endParaRPr>
          </a:p>
          <a:p>
            <a:pPr marL="356362" indent="-356362" defTabSz="210312">
              <a:defRPr sz="5612"/>
            </a:pPr>
            <a:endParaRPr lang="en-US" sz="1100" i="1" dirty="0">
              <a:solidFill>
                <a:schemeClr val="tx1"/>
              </a:solidFill>
              <a:latin typeface="Arial" panose="020B0604020202020204" pitchFamily="34" charset="0"/>
              <a:cs typeface="Arial" panose="020B0604020202020204" pitchFamily="34" charset="0"/>
            </a:endParaRPr>
          </a:p>
          <a:p>
            <a:endParaRPr lang="en-CA" sz="1100" b="1"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CBFF8-50E5-4B52-92CF-8AADF700752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118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1653540" algn="l"/>
              </a:tabLst>
            </a:pPr>
            <a:r>
              <a:rPr lang="en-US" sz="1200" b="1" i="1" u="none"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READ:</a:t>
            </a:r>
          </a:p>
          <a:p>
            <a:pPr>
              <a:lnSpc>
                <a:spcPct val="107000"/>
              </a:lnSpc>
              <a:spcAft>
                <a:spcPts val="800"/>
              </a:spcAft>
              <a:tabLst>
                <a:tab pos="1653540" algn="l"/>
              </a:tabLst>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What is advocacy?</a:t>
            </a:r>
            <a:r>
              <a:rPr lang="en-CA" sz="120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It is a way of promoting public support for an idea, plan or way of doing something. It may be an initiative, or it may be a change to an existing process or law.</a:t>
            </a:r>
          </a:p>
          <a:p>
            <a:pPr marL="0" marR="0" lvl="0" indent="0" algn="l" defTabSz="914400" rtl="0" eaLnBrk="1" fontAlgn="auto" latinLnBrk="0" hangingPunct="1">
              <a:lnSpc>
                <a:spcPct val="107000"/>
              </a:lnSpc>
              <a:spcBef>
                <a:spcPts val="0"/>
              </a:spcBef>
              <a:spcAft>
                <a:spcPts val="800"/>
              </a:spcAft>
              <a:buClrTx/>
              <a:buSzTx/>
              <a:buFontTx/>
              <a:buNone/>
              <a:tabLst>
                <a:tab pos="1653540" algn="l"/>
              </a:tabLst>
              <a:defRPr/>
            </a:pPr>
            <a:r>
              <a:rPr lang="en-CA" sz="1200" dirty="0">
                <a:effectLst/>
                <a:latin typeface="Times New Roman" panose="02020603050405020304" pitchFamily="18" charset="0"/>
                <a:ea typeface="Calibri" panose="020F0502020204030204" pitchFamily="34" charset="0"/>
                <a:cs typeface="Times New Roman" panose="02020603050405020304" pitchFamily="18" charset="0"/>
              </a:rPr>
              <a:t>League advocacy reflects our baptismal call to use our voices to speak for the poor and marginalized. It adheres to the seven principles of Catholic social teaching, such as the common good and care for the environment.  It includes the education and mobilization of members, so that they can be informed about issues, take action and become involved in developing and promoting  solutions for causes about which they care. It calls members to identify and be part of changes that address the symptoms and the underlying causes of injustice.</a:t>
            </a:r>
          </a:p>
          <a:p>
            <a:pPr>
              <a:lnSpc>
                <a:spcPct val="107000"/>
              </a:lnSpc>
              <a:spcAft>
                <a:spcPts val="800"/>
              </a:spcAft>
              <a:tabLst>
                <a:tab pos="1653540" algn="l"/>
              </a:tabLst>
            </a:pPr>
            <a:endParaRPr lang="en-US" sz="1100" i="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tabLst>
                <a:tab pos="1653540" algn="l"/>
              </a:tabLst>
            </a:pPr>
            <a:endParaRPr lang="en-US" sz="1100" i="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tabLst>
                <a:tab pos="1653540" algn="l"/>
              </a:tabLst>
            </a:pPr>
            <a:endParaRPr lang="en-US" sz="1100" i="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tabLst>
                <a:tab pos="1653540" algn="l"/>
              </a:tabLst>
            </a:pPr>
            <a:endParaRPr lang="en-US" sz="1100" i="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CBFF8-50E5-4B52-92CF-8AADF700752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898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Each time you click, another bullet will appear on the screen.</a:t>
            </a:r>
          </a:p>
          <a:p>
            <a:endParaRPr lang="en-CA" sz="1200" b="1" i="1" dirty="0">
              <a:latin typeface="Times New Roman" panose="02020603050405020304" pitchFamily="18" charset="0"/>
              <a:cs typeface="Times New Roman" panose="02020603050405020304" pitchFamily="18" charset="0"/>
            </a:endParaRPr>
          </a:p>
          <a:p>
            <a:r>
              <a:rPr lang="en-CA" sz="1200" b="1" i="1" dirty="0">
                <a:latin typeface="Times New Roman" panose="02020603050405020304" pitchFamily="18" charset="0"/>
                <a:cs typeface="Times New Roman" panose="02020603050405020304" pitchFamily="18" charset="0"/>
              </a:rPr>
              <a:t>READ:</a:t>
            </a:r>
          </a:p>
          <a:p>
            <a:r>
              <a:rPr lang="en-CA" sz="1200" b="0" dirty="0">
                <a:latin typeface="Times New Roman" panose="02020603050405020304" pitchFamily="18" charset="0"/>
                <a:cs typeface="Times New Roman" panose="02020603050405020304" pitchFamily="18" charset="0"/>
              </a:rPr>
              <a:t>What is faithful advocacy? </a:t>
            </a:r>
          </a:p>
          <a:p>
            <a:endParaRPr lang="en-CA" sz="1200" b="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Faithful advocacy is when our actions and efforts seek to create a more socially just, ecologically sustainable and spiritually fulfilling society.</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Faithful advocacy is part and parcel of living our lives as if the gospel, our faith tradition, our neighbours (especially the poor and oppressed) and the earth really matter!</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Faithful advocacy is putting flesh onto our call to be faithful disciples of Jesus.</a:t>
            </a:r>
          </a:p>
        </p:txBody>
      </p:sp>
      <p:sp>
        <p:nvSpPr>
          <p:cNvPr id="4" name="Slide Number Placeholder 3"/>
          <p:cNvSpPr>
            <a:spLocks noGrp="1"/>
          </p:cNvSpPr>
          <p:nvPr>
            <p:ph type="sldNum" sz="quarter" idx="5"/>
          </p:nvPr>
        </p:nvSpPr>
        <p:spPr/>
        <p:txBody>
          <a:bodyPr/>
          <a:lstStyle/>
          <a:p>
            <a:fld id="{EC1CBFF8-50E5-4B52-92CF-8AADF7007524}" type="slidenum">
              <a:rPr lang="en-CA" smtClean="0"/>
              <a:t>23</a:t>
            </a:fld>
            <a:endParaRPr lang="en-CA"/>
          </a:p>
        </p:txBody>
      </p:sp>
    </p:spTree>
    <p:extLst>
      <p:ext uri="{BB962C8B-B14F-4D97-AF65-F5344CB8AC3E}">
        <p14:creationId xmlns:p14="http://schemas.microsoft.com/office/powerpoint/2010/main" val="2638762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r>
              <a:rPr lang="en-US" sz="12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READ:</a:t>
            </a:r>
          </a:p>
          <a:p>
            <a:pPr>
              <a:lnSpc>
                <a:spcPts val="1500"/>
              </a:lnSpc>
            </a:pPr>
            <a:r>
              <a:rPr lang="en-US" sz="1200" b="0" i="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How is advocacy linked to the League?</a:t>
            </a:r>
          </a:p>
          <a:p>
            <a:pPr>
              <a:buFont typeface="Wingdings" panose="05000000000000000000" pitchFamily="2" charset="2"/>
              <a:buChar char="Ø"/>
            </a:pPr>
            <a:r>
              <a:rPr lang="en-US" sz="1200" b="0" dirty="0">
                <a:solidFill>
                  <a:srgbClr val="00B0F0"/>
                </a:solidFill>
                <a:latin typeface="Times New Roman" panose="02020603050405020304" pitchFamily="18" charset="0"/>
                <a:cs typeface="Times New Roman" panose="02020603050405020304" pitchFamily="18" charset="0"/>
              </a:rPr>
              <a:t>League advocacy reflects our baptismal call to be a voice for the poor and marginalized. </a:t>
            </a:r>
          </a:p>
          <a:p>
            <a:pPr>
              <a:buFont typeface="Wingdings" panose="05000000000000000000" pitchFamily="2" charset="2"/>
              <a:buChar char="Ø"/>
            </a:pPr>
            <a:r>
              <a:rPr lang="en-US" sz="1200" b="0" dirty="0">
                <a:solidFill>
                  <a:srgbClr val="00B0F0"/>
                </a:solidFill>
                <a:latin typeface="Times New Roman" panose="02020603050405020304" pitchFamily="18" charset="0"/>
                <a:cs typeface="Times New Roman" panose="02020603050405020304" pitchFamily="18" charset="0"/>
              </a:rPr>
              <a:t>League advocacy adheres to the principles of Catholic social teaching, such as the key principle of Care for God’s Creation.</a:t>
            </a:r>
          </a:p>
          <a:p>
            <a:pPr>
              <a:buFont typeface="Wingdings" panose="05000000000000000000" pitchFamily="2" charset="2"/>
              <a:buChar char="Ø"/>
            </a:pPr>
            <a:r>
              <a:rPr lang="en-US" sz="1200" b="0" dirty="0">
                <a:solidFill>
                  <a:srgbClr val="00B0F0"/>
                </a:solidFill>
                <a:latin typeface="Times New Roman" panose="02020603050405020304" pitchFamily="18" charset="0"/>
                <a:cs typeface="Times New Roman" panose="02020603050405020304" pitchFamily="18" charset="0"/>
              </a:rPr>
              <a:t>League advocacy </a:t>
            </a:r>
            <a:r>
              <a:rPr lang="en-US" sz="1200" dirty="0">
                <a:solidFill>
                  <a:srgbClr val="00B0F0"/>
                </a:solidFill>
                <a:latin typeface="Times New Roman" panose="02020603050405020304" pitchFamily="18" charset="0"/>
                <a:cs typeface="Times New Roman" panose="02020603050405020304" pitchFamily="18" charset="0"/>
              </a:rPr>
              <a:t>has always included the education and mobilization of members so that they can be informed about issues, take action and become involved in developing and promoting solutions for causes they care about.</a:t>
            </a:r>
            <a:endParaRPr lang="en-US" sz="12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CA" sz="1100"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C1CBFF8-50E5-4B52-92CF-8AADF7007524}" type="slidenum">
              <a:rPr lang="en-CA" smtClean="0"/>
              <a:t>24</a:t>
            </a:fld>
            <a:endParaRPr lang="en-CA"/>
          </a:p>
        </p:txBody>
      </p:sp>
    </p:spTree>
    <p:extLst>
      <p:ext uri="{BB962C8B-B14F-4D97-AF65-F5344CB8AC3E}">
        <p14:creationId xmlns:p14="http://schemas.microsoft.com/office/powerpoint/2010/main" val="2068321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Each time you click, another bullet will appear on the screen.</a:t>
            </a:r>
            <a:endParaRPr lang="en-CA" sz="1200" b="1" i="1" dirty="0">
              <a:solidFill>
                <a:schemeClr val="tx1"/>
              </a:solidFill>
              <a:latin typeface="Times New Roman" panose="02020603050405020304" pitchFamily="18" charset="0"/>
              <a:cs typeface="Times New Roman" panose="02020603050405020304" pitchFamily="18" charset="0"/>
            </a:endParaRPr>
          </a:p>
          <a:p>
            <a:endParaRPr lang="en-CA" sz="1200" b="1" i="1" dirty="0">
              <a:solidFill>
                <a:schemeClr val="tx1"/>
              </a:solidFill>
              <a:latin typeface="Times New Roman" panose="02020603050405020304" pitchFamily="18" charset="0"/>
              <a:cs typeface="Times New Roman" panose="02020603050405020304" pitchFamily="18" charset="0"/>
            </a:endParaRPr>
          </a:p>
          <a:p>
            <a:r>
              <a:rPr lang="en-CA" sz="1200" b="1" i="1" dirty="0">
                <a:solidFill>
                  <a:schemeClr val="tx1"/>
                </a:solidFill>
                <a:latin typeface="Times New Roman" panose="02020603050405020304" pitchFamily="18" charset="0"/>
                <a:cs typeface="Times New Roman" panose="02020603050405020304" pitchFamily="18" charset="0"/>
              </a:rPr>
              <a:t>READ:</a:t>
            </a:r>
          </a:p>
          <a:p>
            <a:r>
              <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following are some guidelines for League advocacy work at the parish council level:   </a:t>
            </a:r>
          </a:p>
          <a:p>
            <a:pPr marL="171450" indent="-171450">
              <a:buFont typeface="Arial" panose="020B0604020202020204" pitchFamily="34" charset="0"/>
              <a:buChar char="•"/>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Ensure that the concern or issue aligns with Catholic social teachings and reflects one or more of the League’s Core Values (faith, service, social justice).</a:t>
            </a:r>
            <a:endParaRPr lang="en-CA"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Investigate if the League has addressed the topic in past or current resolutions.  If yes, study action plans from the resolution.</a:t>
            </a:r>
            <a:endParaRPr lang="en-US"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Communicate with the parish and diocesan council president your concern/issue and intent to advocate/collaborate with government officials (include what level).</a:t>
            </a:r>
            <a:endParaRPr lang="en-CA"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71450" lvl="0" indent="-171450">
              <a:lnSpc>
                <a:spcPct val="107000"/>
              </a:lnSpc>
              <a:spcAft>
                <a:spcPts val="0"/>
              </a:spcAft>
              <a:buFont typeface="Arial" panose="020B0604020202020204" pitchFamily="34" charset="0"/>
              <a:buChar char="•"/>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Remain non-partisan in your collaboration/advocacy activity.</a:t>
            </a:r>
            <a:endParaRPr lang="en-CA"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Clarify when writing a letter with a personal concern that you are not acting as a representative of the League—do not use League letterhead or speak for anyone else.</a:t>
            </a:r>
            <a:endParaRPr lang="en-CA"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CA" sz="1100" b="1" dirty="0">
              <a:solidFill>
                <a:schemeClr val="tx1"/>
              </a:solidFill>
              <a:latin typeface="Arial" panose="020B0604020202020204" pitchFamily="34" charset="0"/>
              <a:cs typeface="Arial" panose="020B0604020202020204" pitchFamily="34" charset="0"/>
            </a:endParaRPr>
          </a:p>
          <a:p>
            <a:endParaRPr lang="en-CA" sz="1100" b="1" dirty="0">
              <a:solidFill>
                <a:schemeClr val="tx1"/>
              </a:solidFill>
              <a:latin typeface="Arial" panose="020B0604020202020204" pitchFamily="34" charset="0"/>
              <a:cs typeface="Arial" panose="020B0604020202020204" pitchFamily="34" charset="0"/>
            </a:endParaRPr>
          </a:p>
          <a:p>
            <a:endParaRPr lang="en-CA" sz="11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C1CBFF8-50E5-4B52-92CF-8AADF7007524}" type="slidenum">
              <a:rPr lang="en-CA" smtClean="0"/>
              <a:t>25</a:t>
            </a:fld>
            <a:endParaRPr lang="en-CA"/>
          </a:p>
        </p:txBody>
      </p:sp>
    </p:spTree>
    <p:extLst>
      <p:ext uri="{BB962C8B-B14F-4D97-AF65-F5344CB8AC3E}">
        <p14:creationId xmlns:p14="http://schemas.microsoft.com/office/powerpoint/2010/main" val="1479164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1" dirty="0">
                <a:solidFill>
                  <a:srgbClr val="666666"/>
                </a:solidFill>
                <a:effectLst/>
                <a:latin typeface="Times New Roman" panose="02020603050405020304" pitchFamily="18" charset="0"/>
                <a:ea typeface="Times New Roman" panose="02020603050405020304" pitchFamily="18" charset="0"/>
                <a:cs typeface="Times New Roman" panose="02020603050405020304" pitchFamily="18" charset="0"/>
              </a:rPr>
              <a:t>Each time you click, another bullet will appear on the screen.</a:t>
            </a:r>
          </a:p>
          <a:p>
            <a:endParaRPr lang="en-CA" sz="1200" b="1" i="1" dirty="0">
              <a:solidFill>
                <a:schemeClr val="tx1"/>
              </a:solidFill>
              <a:latin typeface="Times New Roman" panose="02020603050405020304" pitchFamily="18" charset="0"/>
              <a:cs typeface="Times New Roman" panose="02020603050405020304" pitchFamily="18" charset="0"/>
            </a:endParaRPr>
          </a:p>
          <a:p>
            <a:r>
              <a:rPr lang="en-CA" sz="1200" b="1" i="1" dirty="0">
                <a:solidFill>
                  <a:schemeClr val="tx1"/>
                </a:solidFill>
                <a:latin typeface="Times New Roman" panose="02020603050405020304" pitchFamily="18" charset="0"/>
                <a:cs typeface="Times New Roman" panose="02020603050405020304" pitchFamily="18" charset="0"/>
              </a:rPr>
              <a:t>READ:</a:t>
            </a:r>
          </a:p>
          <a:p>
            <a:pPr>
              <a:lnSpc>
                <a:spcPct val="107000"/>
              </a:lnSpc>
              <a:spcAft>
                <a:spcPts val="800"/>
              </a:spcAft>
            </a:pPr>
            <a:r>
              <a:rPr lang="en-CA"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Follow the suggestions in the </a:t>
            </a:r>
            <a:r>
              <a:rPr lang="en-CA" sz="12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Personal Letter Writing Guide</a:t>
            </a:r>
            <a:r>
              <a:rPr lang="en-CA"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from the League website.</a:t>
            </a:r>
          </a:p>
          <a:p>
            <a:pPr marL="342900" lvl="0" indent="-342900">
              <a:lnSpc>
                <a:spcPct val="107000"/>
              </a:lnSpc>
              <a:spcAft>
                <a:spcPts val="800"/>
              </a:spcAft>
              <a:buFont typeface="Wingdings" panose="05000000000000000000" pitchFamily="2" charset="2"/>
              <a:buChar char="Ø"/>
              <a:tabLst>
                <a:tab pos="457200" algn="l"/>
              </a:tabLst>
            </a:pPr>
            <a:r>
              <a:rPr lang="en-CA"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letter on behalf of the council should be previously authorized by motion and/or resolution.</a:t>
            </a:r>
          </a:p>
          <a:p>
            <a:pPr marL="342900" lvl="0" indent="-342900">
              <a:lnSpc>
                <a:spcPct val="107000"/>
              </a:lnSpc>
              <a:spcAft>
                <a:spcPts val="800"/>
              </a:spcAft>
              <a:buFont typeface="Wingdings" panose="05000000000000000000" pitchFamily="2" charset="2"/>
              <a:buChar char="Ø"/>
              <a:tabLst>
                <a:tab pos="457200" algn="l"/>
              </a:tabLst>
            </a:pPr>
            <a:r>
              <a:rPr lang="en-CA"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Personal letters are encouraged but </a:t>
            </a:r>
            <a:r>
              <a:rPr lang="en-CA"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not</a:t>
            </a:r>
            <a:r>
              <a:rPr lang="en-CA"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signed to represent a League member, officer or council. You are speaking on your own behalf, not someone else’s.</a:t>
            </a:r>
          </a:p>
          <a:p>
            <a:pPr marL="342900" lvl="0" indent="-342900">
              <a:lnSpc>
                <a:spcPct val="107000"/>
              </a:lnSpc>
              <a:spcAft>
                <a:spcPts val="800"/>
              </a:spcAft>
              <a:buFont typeface="Wingdings" panose="05000000000000000000" pitchFamily="2" charset="2"/>
              <a:buChar char="Ø"/>
              <a:tabLst>
                <a:tab pos="457200" algn="l"/>
              </a:tabLst>
            </a:pPr>
            <a:r>
              <a:rPr lang="en-CA"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Action plan letters should be delayed until the resolution has been approved at its final destination, e.g., provincial or national.</a:t>
            </a:r>
          </a:p>
          <a:p>
            <a:pPr marL="342900" lvl="0" indent="-342900">
              <a:lnSpc>
                <a:spcPct val="107000"/>
              </a:lnSpc>
              <a:spcAft>
                <a:spcPts val="800"/>
              </a:spcAft>
              <a:buFont typeface="Wingdings" panose="05000000000000000000" pitchFamily="2" charset="2"/>
              <a:buChar char="Ø"/>
              <a:tabLst>
                <a:tab pos="457200" algn="l"/>
              </a:tabLst>
            </a:pPr>
            <a:r>
              <a:rPr lang="en-CA"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Consider having a letter-writing session at one of your council meetings.  It’s good to feel that you are not alone!</a:t>
            </a:r>
          </a:p>
        </p:txBody>
      </p:sp>
      <p:sp>
        <p:nvSpPr>
          <p:cNvPr id="4" name="Slide Number Placeholder 3"/>
          <p:cNvSpPr>
            <a:spLocks noGrp="1"/>
          </p:cNvSpPr>
          <p:nvPr>
            <p:ph type="sldNum" sz="quarter" idx="5"/>
          </p:nvPr>
        </p:nvSpPr>
        <p:spPr/>
        <p:txBody>
          <a:bodyPr/>
          <a:lstStyle/>
          <a:p>
            <a:fld id="{6DDB520D-A20E-494D-8EA2-0596F7B035ED}" type="slidenum">
              <a:rPr lang="en-CA" smtClean="0"/>
              <a:t>26</a:t>
            </a:fld>
            <a:endParaRPr lang="en-CA"/>
          </a:p>
        </p:txBody>
      </p:sp>
    </p:spTree>
    <p:extLst>
      <p:ext uri="{BB962C8B-B14F-4D97-AF65-F5344CB8AC3E}">
        <p14:creationId xmlns:p14="http://schemas.microsoft.com/office/powerpoint/2010/main" val="3022543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dirty="0">
                <a:effectLst/>
                <a:latin typeface="Times New Roman" panose="02020603050405020304" pitchFamily="18" charset="0"/>
                <a:ea typeface="Calibri" panose="020F0502020204030204" pitchFamily="34" charset="0"/>
                <a:cs typeface="Times New Roman" panose="02020603050405020304" pitchFamily="18" charset="0"/>
              </a:rPr>
              <a:t>READ:</a:t>
            </a:r>
          </a:p>
          <a:p>
            <a:r>
              <a:rPr lang="en-CA" sz="1200" dirty="0">
                <a:effectLst/>
                <a:latin typeface="Times New Roman" panose="02020603050405020304" pitchFamily="18" charset="0"/>
                <a:ea typeface="Calibri" panose="020F0502020204030204" pitchFamily="34" charset="0"/>
                <a:cs typeface="Times New Roman" panose="02020603050405020304" pitchFamily="18" charset="0"/>
              </a:rPr>
              <a:t>We conclude part two of the Advocacy Workshop with this inspiring and historical video that speaks to the long-standing tradition within the League of advocating on topics that cover the seven key principles of Catholic social teaching. The passion driving this advocacy is rooted in our scriptures and baptism and the League’s core purpose, values, mission statement and envisioned future.</a:t>
            </a:r>
          </a:p>
          <a:p>
            <a:endParaRPr lang="en-CA" sz="1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CA" sz="1200" dirty="0">
                <a:effectLst/>
                <a:latin typeface="Times New Roman" panose="02020603050405020304" pitchFamily="18" charset="0"/>
                <a:cs typeface="Times New Roman" panose="02020603050405020304" pitchFamily="18" charset="0"/>
              </a:rPr>
              <a:t>Part three of the workshop will further develop these themes and present the following topics:</a:t>
            </a:r>
          </a:p>
          <a:p>
            <a:pPr marL="171450" indent="-171450">
              <a:buFont typeface="Arial" panose="020B0604020202020204" pitchFamily="34" charset="0"/>
              <a:buChar char="•"/>
            </a:pPr>
            <a:r>
              <a:rPr lang="en-CA" sz="1200" dirty="0">
                <a:latin typeface="Times New Roman" panose="02020603050405020304" pitchFamily="18" charset="0"/>
                <a:cs typeface="Times New Roman" panose="02020603050405020304" pitchFamily="18" charset="0"/>
              </a:rPr>
              <a:t>Fourteen steps to successful advocacy</a:t>
            </a:r>
          </a:p>
          <a:p>
            <a:pPr marL="171450" indent="-171450">
              <a:buFont typeface="Arial" panose="020B0604020202020204" pitchFamily="34" charset="0"/>
              <a:buChar char="•"/>
            </a:pPr>
            <a:r>
              <a:rPr lang="en-CA" sz="1200" dirty="0">
                <a:latin typeface="Times New Roman" panose="02020603050405020304" pitchFamily="18" charset="0"/>
                <a:cs typeface="Times New Roman" panose="02020603050405020304" pitchFamily="18" charset="0"/>
              </a:rPr>
              <a:t>How to apply these steps to a specific topic/issue</a:t>
            </a:r>
          </a:p>
          <a:p>
            <a:pPr marL="171450" indent="-171450">
              <a:buFont typeface="Arial" panose="020B0604020202020204" pitchFamily="34" charset="0"/>
              <a:buChar char="•"/>
            </a:pPr>
            <a:r>
              <a:rPr lang="en-CA" sz="1200" dirty="0">
                <a:latin typeface="Times New Roman" panose="02020603050405020304" pitchFamily="18" charset="0"/>
                <a:cs typeface="Times New Roman" panose="02020603050405020304" pitchFamily="18" charset="0"/>
              </a:rPr>
              <a:t>The process of “See, Judge, Act” to guide our advocating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6C7B40-604A-4EA7-9A9E-B4ED956FC50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076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dirty="0">
                <a:latin typeface="Times New Roman" panose="02020603050405020304" pitchFamily="18" charset="0"/>
                <a:cs typeface="Times New Roman" panose="02020603050405020304" pitchFamily="18" charset="0"/>
              </a:rPr>
              <a:t>READ:</a:t>
            </a:r>
          </a:p>
          <a:p>
            <a:r>
              <a:rPr lang="en-CA" sz="1200" dirty="0">
                <a:latin typeface="Times New Roman" panose="02020603050405020304" pitchFamily="18" charset="0"/>
                <a:cs typeface="Times New Roman" panose="02020603050405020304" pitchFamily="18" charset="0"/>
              </a:rPr>
              <a:t>We will recite our closing prayer in “choirs” as if we are speaking to one another.</a:t>
            </a:r>
          </a:p>
          <a:p>
            <a:r>
              <a:rPr lang="en-CA" sz="1200" dirty="0">
                <a:latin typeface="Times New Roman" panose="02020603050405020304" pitchFamily="18" charset="0"/>
                <a:cs typeface="Times New Roman" panose="02020603050405020304" pitchFamily="18" charset="0"/>
              </a:rPr>
              <a:t>We will alternate paragraphs as left and right.</a:t>
            </a:r>
          </a:p>
          <a:p>
            <a:endParaRPr lang="en-CA" sz="1200" dirty="0">
              <a:latin typeface="Times New Roman" panose="02020603050405020304" pitchFamily="18" charset="0"/>
              <a:cs typeface="Times New Roman" panose="02020603050405020304" pitchFamily="18" charset="0"/>
            </a:endParaRPr>
          </a:p>
          <a:p>
            <a:pPr marL="0" indent="0">
              <a:buNone/>
            </a:pPr>
            <a:r>
              <a:rPr lang="en-CA" sz="1200" b="1"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Left:</a:t>
            </a:r>
            <a: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Our God who is in heaven, And all of us here on earth:</a:t>
            </a:r>
            <a:b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The hungry, the oppressed, the excluded. Holy is Your name. </a:t>
            </a:r>
          </a:p>
          <a:p>
            <a:pPr marL="0" indent="0">
              <a:buNone/>
            </a:pPr>
            <a: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r>
              <a:rPr lang="en-CA" sz="1200" b="1"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Right:</a:t>
            </a:r>
            <a: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May Your reign come and Your will be done:</a:t>
            </a:r>
            <a:b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In our choice to struggle with the complexities of this world,</a:t>
            </a:r>
            <a:b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And to confront greed and the desire for power </a:t>
            </a:r>
            <a:b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In ourselves, in our nation, and in the global community. </a:t>
            </a:r>
          </a:p>
          <a:p>
            <a:pPr marL="0" indent="0">
              <a:buNone/>
            </a:pPr>
            <a:endParaRPr lang="en-CA" sz="1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CA" sz="1200" b="1"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Left:</a:t>
            </a:r>
            <a: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Give us this day our daily bread:</a:t>
            </a:r>
            <a:b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Bread that we are called to share, </a:t>
            </a:r>
            <a:b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Bread that You have given us abundantly</a:t>
            </a:r>
            <a:b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And that we must distribute fairly, ensuring security for all</a:t>
            </a:r>
          </a:p>
          <a:p>
            <a:pPr marL="0" indent="0">
              <a:buNone/>
            </a:pPr>
            <a:endPar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CA" sz="1200" b="1"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Right:</a:t>
            </a:r>
            <a: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Forgive us our trespasses:</a:t>
            </a:r>
            <a:b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Times we have turned away from the struggles of other people and countries,</a:t>
            </a:r>
            <a:b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Times when we have thought only of our own security. </a:t>
            </a:r>
            <a:br>
              <a:rPr lang="en-CA" sz="1100" dirty="0">
                <a:solidFill>
                  <a:srgbClr val="222222"/>
                </a:solidFill>
                <a:effectLst/>
                <a:latin typeface="Arial" panose="020B0604020202020204" pitchFamily="34" charset="0"/>
                <a:ea typeface="Calibri" panose="020F0502020204030204" pitchFamily="34" charset="0"/>
              </a:rPr>
            </a:br>
            <a:endParaRPr lang="en-CA" sz="1100" dirty="0"/>
          </a:p>
          <a:p>
            <a:endParaRPr lang="en-CA" sz="1100" dirty="0"/>
          </a:p>
        </p:txBody>
      </p:sp>
      <p:sp>
        <p:nvSpPr>
          <p:cNvPr id="4" name="Slide Number Placeholder 3"/>
          <p:cNvSpPr>
            <a:spLocks noGrp="1"/>
          </p:cNvSpPr>
          <p:nvPr>
            <p:ph type="sldNum" sz="quarter" idx="5"/>
          </p:nvPr>
        </p:nvSpPr>
        <p:spPr/>
        <p:txBody>
          <a:bodyPr/>
          <a:lstStyle/>
          <a:p>
            <a:fld id="{6DDB520D-A20E-494D-8EA2-0596F7B035ED}" type="slidenum">
              <a:rPr lang="en-CA" smtClean="0"/>
              <a:t>28</a:t>
            </a:fld>
            <a:endParaRPr lang="en-CA"/>
          </a:p>
        </p:txBody>
      </p:sp>
    </p:spTree>
    <p:extLst>
      <p:ext uri="{BB962C8B-B14F-4D97-AF65-F5344CB8AC3E}">
        <p14:creationId xmlns:p14="http://schemas.microsoft.com/office/powerpoint/2010/main" val="3812297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sz="1200" b="1"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Left:</a:t>
            </a:r>
            <a: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Lead us not into temptation:</a:t>
            </a:r>
            <a:b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The temptation to close our minds, ears, and eyes</a:t>
            </a:r>
            <a:b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To the unfair global systems that create</a:t>
            </a:r>
            <a:b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Larger and larger gaps between the rich and the poor,</a:t>
            </a:r>
            <a:b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The temptation to think it is too difficult</a:t>
            </a:r>
            <a:b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To bring about more just alternatives. </a:t>
            </a:r>
            <a:endParaRPr lang="en-CA" sz="12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CA" sz="12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CA" sz="1200" b="1"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Right:</a:t>
            </a:r>
            <a: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Deliver us from evil:</a:t>
            </a:r>
            <a:b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The evil of a world where violence happens in Your name,</a:t>
            </a:r>
            <a:b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Where wealth for a few is more important</a:t>
            </a:r>
            <a:b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Than economic rights for all,</a:t>
            </a:r>
            <a:b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Where gates and barriers between people</a:t>
            </a:r>
            <a:b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Are so hard to bring down </a:t>
            </a:r>
            <a:endParaRPr lang="en-CA" sz="1200" b="1" dirty="0">
              <a:solidFill>
                <a:srgbClr val="222222"/>
              </a:solidFill>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CA" sz="12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All</a:t>
            </a:r>
            <a:r>
              <a:rPr lang="en-CA" sz="1200" b="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a:t>
            </a:r>
            <a: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May Your reign come, for Yours is the kingdom, the power and the glory forever and ever. Amen.</a:t>
            </a:r>
            <a:b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endPar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CA" sz="12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br>
            <a:r>
              <a:rPr lang="en-CA" sz="12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Source: The Lord’s Prayer: An Adaptation, taken from Center of Concern/Education for Justice</a:t>
            </a:r>
            <a:endParaRPr lang="en-CA" sz="1200" i="1"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CA" sz="1200" dirty="0">
              <a:latin typeface="Times New Roman" panose="02020603050405020304" pitchFamily="18" charset="0"/>
              <a:cs typeface="Times New Roman" panose="02020603050405020304" pitchFamily="18" charset="0"/>
            </a:endParaRPr>
          </a:p>
          <a:p>
            <a:endParaRPr lang="en-CA" sz="1100" dirty="0"/>
          </a:p>
        </p:txBody>
      </p:sp>
      <p:sp>
        <p:nvSpPr>
          <p:cNvPr id="4" name="Slide Number Placeholder 3"/>
          <p:cNvSpPr>
            <a:spLocks noGrp="1"/>
          </p:cNvSpPr>
          <p:nvPr>
            <p:ph type="sldNum" sz="quarter" idx="5"/>
          </p:nvPr>
        </p:nvSpPr>
        <p:spPr/>
        <p:txBody>
          <a:bodyPr/>
          <a:lstStyle/>
          <a:p>
            <a:fld id="{6DDB520D-A20E-494D-8EA2-0596F7B035ED}" type="slidenum">
              <a:rPr lang="en-CA" smtClean="0"/>
              <a:t>29</a:t>
            </a:fld>
            <a:endParaRPr lang="en-CA"/>
          </a:p>
        </p:txBody>
      </p:sp>
    </p:spTree>
    <p:extLst>
      <p:ext uri="{BB962C8B-B14F-4D97-AF65-F5344CB8AC3E}">
        <p14:creationId xmlns:p14="http://schemas.microsoft.com/office/powerpoint/2010/main" val="2443078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CA" sz="1200" b="0" dirty="0">
              <a:latin typeface="Times New Roman" panose="02020603050405020304" pitchFamily="18" charset="0"/>
              <a:cs typeface="Times New Roman" panose="02020603050405020304" pitchFamily="18" charset="0"/>
            </a:endParaRPr>
          </a:p>
          <a:p>
            <a:pPr algn="just"/>
            <a:r>
              <a:rPr lang="en-CA" sz="1200" b="1" i="1" dirty="0">
                <a:latin typeface="Times New Roman" panose="02020603050405020304" pitchFamily="18" charset="0"/>
                <a:cs typeface="Times New Roman" panose="02020603050405020304" pitchFamily="18" charset="0"/>
              </a:rPr>
              <a:t>READ TOGETHER</a:t>
            </a:r>
            <a:r>
              <a:rPr lang="en-CA" sz="1200" b="0" i="1" dirty="0">
                <a:latin typeface="Times New Roman" panose="02020603050405020304" pitchFamily="18" charset="0"/>
                <a:cs typeface="Times New Roman" panose="02020603050405020304" pitchFamily="18" charset="0"/>
              </a:rPr>
              <a:t>: </a:t>
            </a:r>
          </a:p>
          <a:p>
            <a:pPr algn="just"/>
            <a:endParaRPr lang="en-CA" sz="1200" b="0" dirty="0">
              <a:latin typeface="Times New Roman" panose="02020603050405020304" pitchFamily="18" charset="0"/>
              <a:cs typeface="Times New Roman" panose="02020603050405020304" pitchFamily="18" charset="0"/>
            </a:endParaRPr>
          </a:p>
          <a:p>
            <a:pPr algn="just"/>
            <a:r>
              <a:rPr lang="en-CA" sz="1200" b="0" dirty="0">
                <a:latin typeface="Times New Roman" panose="02020603050405020304" pitchFamily="18" charset="0"/>
                <a:cs typeface="Times New Roman" panose="02020603050405020304" pitchFamily="18" charset="0"/>
              </a:rPr>
              <a:t>Gathering Prayer</a:t>
            </a:r>
            <a:endParaRPr lang="en-CA" sz="1200" b="0" i="1" dirty="0">
              <a:latin typeface="Times New Roman" panose="02020603050405020304" pitchFamily="18" charset="0"/>
              <a:cs typeface="Times New Roman" panose="02020603050405020304" pitchFamily="18" charset="0"/>
            </a:endParaRPr>
          </a:p>
          <a:p>
            <a:pPr algn="just"/>
            <a:endParaRPr lang="en-CA" sz="1200" b="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want our eyes opened to the reality of other people, to hear what they are not able to articulate…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want to see justice run like a river, bringing healing and peace to the nations…</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want the eyes of our hearts to see the grace of God that is present in every child, woman and man we meet.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want to be able to see differently, to think differently, to live kindly, to walk humbly, to serve graciously and gratefully.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Come Lord Jesus!   (Romeo L. del Rosario, Malaysia)</a:t>
            </a:r>
            <a:endParaRPr kumimoji="0" lang="en-CA"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gn="just"/>
            <a:endParaRPr lang="en-CA" sz="11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CBFF8-50E5-4B52-92CF-8AADF700752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581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dirty="0">
                <a:latin typeface="Times New Roman" panose="02020603050405020304" pitchFamily="18" charset="0"/>
                <a:cs typeface="Times New Roman" panose="02020603050405020304" pitchFamily="18" charset="0"/>
              </a:rPr>
              <a:t>Consider providing some time for participants to introduce themselves and learn a bit about each other.  (</a:t>
            </a:r>
            <a:r>
              <a:rPr lang="en-CA" sz="1200" b="1" i="1" dirty="0">
                <a:latin typeface="Times New Roman" panose="02020603050405020304" pitchFamily="18" charset="0"/>
                <a:cs typeface="Times New Roman" panose="02020603050405020304" pitchFamily="18" charset="0"/>
              </a:rPr>
              <a:t>3–5 minutes)</a:t>
            </a:r>
            <a:endParaRPr lang="en-CA" sz="1200" i="1" dirty="0">
              <a:latin typeface="Times New Roman" panose="02020603050405020304" pitchFamily="18" charset="0"/>
              <a:cs typeface="Times New Roman" panose="02020603050405020304" pitchFamily="18" charset="0"/>
            </a:endParaRPr>
          </a:p>
          <a:p>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DDB520D-A20E-494D-8EA2-0596F7B035ED}" type="slidenum">
              <a:rPr lang="en-CA" smtClean="0"/>
              <a:t>4</a:t>
            </a:fld>
            <a:endParaRPr lang="en-CA"/>
          </a:p>
        </p:txBody>
      </p:sp>
    </p:spTree>
    <p:extLst>
      <p:ext uri="{BB962C8B-B14F-4D97-AF65-F5344CB8AC3E}">
        <p14:creationId xmlns:p14="http://schemas.microsoft.com/office/powerpoint/2010/main" val="3254769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200" b="1" i="1" dirty="0">
                <a:latin typeface="Times New Roman" panose="02020603050405020304" pitchFamily="18" charset="0"/>
                <a:cs typeface="Times New Roman" panose="02020603050405020304" pitchFamily="18" charset="0"/>
              </a:rPr>
              <a:t>Each time you click, another point will appear on the screen.</a:t>
            </a:r>
          </a:p>
          <a:p>
            <a:pPr algn="l"/>
            <a:endParaRPr lang="en-CA" sz="1200" b="1" i="1" dirty="0">
              <a:latin typeface="Times New Roman" panose="02020603050405020304" pitchFamily="18" charset="0"/>
              <a:cs typeface="Times New Roman" panose="02020603050405020304" pitchFamily="18" charset="0"/>
            </a:endParaRPr>
          </a:p>
          <a:p>
            <a:pPr algn="l"/>
            <a:r>
              <a:rPr lang="en-CA" sz="1200" b="1" i="1" dirty="0">
                <a:latin typeface="Times New Roman" panose="02020603050405020304" pitchFamily="18" charset="0"/>
                <a:cs typeface="Times New Roman" panose="02020603050405020304" pitchFamily="18" charset="0"/>
              </a:rPr>
              <a:t>READ</a:t>
            </a:r>
            <a:r>
              <a:rPr lang="en-CA" sz="1200" b="0" i="1" dirty="0">
                <a:latin typeface="Times New Roman" panose="02020603050405020304" pitchFamily="18" charset="0"/>
                <a:cs typeface="Times New Roman" panose="02020603050405020304" pitchFamily="18" charset="0"/>
              </a:rPr>
              <a:t>:</a:t>
            </a:r>
          </a:p>
          <a:p>
            <a:pPr algn="l"/>
            <a:r>
              <a:rPr lang="en-CA" sz="1200" dirty="0">
                <a:latin typeface="Times New Roman" panose="02020603050405020304" pitchFamily="18" charset="0"/>
                <a:cs typeface="Times New Roman" panose="02020603050405020304" pitchFamily="18" charset="0"/>
              </a:rPr>
              <a:t>Key Points from the Advocacy Workshop: Part One:</a:t>
            </a:r>
          </a:p>
          <a:p>
            <a:pPr marL="171450" indent="-171450" algn="l">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We reviewed the constant call in our sacred scripture to do justice and be in the right relationship with God, neighbour and creation.</a:t>
            </a:r>
          </a:p>
          <a:p>
            <a:pPr marL="171450" indent="-171450" algn="l">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We examined how our baptism calls us to be in the world as followers of Jesus, who opened his public ministry with these words:</a:t>
            </a:r>
          </a:p>
          <a:p>
            <a:pPr marL="457200" lvl="1" indent="0" algn="l">
              <a:buFont typeface="Arial" panose="020B0604020202020204" pitchFamily="34" charset="0"/>
              <a:buNone/>
            </a:pPr>
            <a:r>
              <a:rPr lang="en-US" sz="1200" dirty="0">
                <a:latin typeface="Times New Roman" panose="02020603050405020304" pitchFamily="18" charset="0"/>
                <a:cs typeface="Times New Roman" panose="02020603050405020304" pitchFamily="18" charset="0"/>
              </a:rPr>
              <a:t> </a:t>
            </a:r>
            <a:r>
              <a:rPr lang="en-US" sz="1200" b="0" i="0" dirty="0">
                <a:solidFill>
                  <a:srgbClr val="000000"/>
                </a:solidFill>
                <a:effectLst/>
                <a:latin typeface="Times New Roman" panose="02020603050405020304" pitchFamily="18" charset="0"/>
                <a:cs typeface="Times New Roman" panose="02020603050405020304" pitchFamily="18" charset="0"/>
              </a:rPr>
              <a:t>“The Spirit of the Lord is upon me, because he has anointed me to bring good news to the poor.</a:t>
            </a:r>
          </a:p>
          <a:p>
            <a:pPr marL="457200" lvl="1" indent="0" algn="l">
              <a:buFont typeface="Arial" panose="020B0604020202020204" pitchFamily="34" charset="0"/>
              <a:buNone/>
            </a:pPr>
            <a:r>
              <a:rPr lang="en-US" sz="1200" b="0" i="0" dirty="0">
                <a:solidFill>
                  <a:srgbClr val="000000"/>
                </a:solidFill>
                <a:effectLst/>
                <a:latin typeface="Times New Roman" panose="02020603050405020304" pitchFamily="18" charset="0"/>
                <a:cs typeface="Times New Roman" panose="02020603050405020304" pitchFamily="18" charset="0"/>
              </a:rPr>
              <a:t>He has sent me to proclaim release to the captives and recovery of sight to the blind, to let the oppressed go free,</a:t>
            </a:r>
            <a:br>
              <a:rPr lang="en-US" sz="1200" dirty="0">
                <a:latin typeface="Times New Roman" panose="02020603050405020304" pitchFamily="18" charset="0"/>
                <a:cs typeface="Times New Roman" panose="02020603050405020304" pitchFamily="18" charset="0"/>
              </a:rPr>
            </a:br>
            <a:r>
              <a:rPr lang="en-US" sz="1200" b="0" i="0" dirty="0">
                <a:solidFill>
                  <a:srgbClr val="000000"/>
                </a:solidFill>
                <a:effectLst/>
                <a:latin typeface="Times New Roman" panose="02020603050405020304" pitchFamily="18" charset="0"/>
                <a:cs typeface="Times New Roman" panose="02020603050405020304" pitchFamily="18" charset="0"/>
              </a:rPr>
              <a:t>to proclaim the year of the Lord’s </a:t>
            </a:r>
            <a:r>
              <a:rPr lang="en-US" sz="1200" b="0" i="0" dirty="0" err="1">
                <a:solidFill>
                  <a:srgbClr val="000000"/>
                </a:solidFill>
                <a:effectLst/>
                <a:latin typeface="Times New Roman" panose="02020603050405020304" pitchFamily="18" charset="0"/>
                <a:cs typeface="Times New Roman" panose="02020603050405020304" pitchFamily="18" charset="0"/>
              </a:rPr>
              <a:t>favour</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1" dirty="0">
                <a:solidFill>
                  <a:srgbClr val="000000"/>
                </a:solidFill>
                <a:effectLst/>
                <a:latin typeface="Times New Roman" panose="02020603050405020304" pitchFamily="18" charset="0"/>
                <a:cs typeface="Times New Roman" panose="02020603050405020304" pitchFamily="18" charset="0"/>
              </a:rPr>
              <a:t>Lk 4:18-19).</a:t>
            </a:r>
          </a:p>
          <a:p>
            <a:pPr marL="171450" indent="-171450" algn="l">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We briefly presented some of the documents of the Second Vatican Council through which we are called to holiness and to read the “signs of the times.”</a:t>
            </a:r>
          </a:p>
          <a:p>
            <a:pPr marL="171450" indent="-171450" algn="l">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When you combine these elements, you can easily see how we have been called to build God’s kingdom here on earth and to walk with the two feet of charity AND social justice.</a:t>
            </a:r>
          </a:p>
          <a:p>
            <a:pPr marL="171450" indent="-171450" algn="l">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Lastly, we examined the distinction between advocacy and collaboration.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imes New Roman" panose="02020603050405020304" pitchFamily="18" charset="0"/>
                <a:cs typeface="Times New Roman" panose="02020603050405020304" pitchFamily="18" charset="0"/>
              </a:rPr>
              <a:t>We also introduced some of the church’s Catholic social teachings, often called “the best-kept secret of the Catholic church.”</a:t>
            </a:r>
            <a:endParaRPr lang="en-CA" sz="1200" b="0" i="1" dirty="0">
              <a:solidFill>
                <a:srgbClr val="161922"/>
              </a:solidFill>
              <a:effectLst/>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DDB520D-A20E-494D-8EA2-0596F7B035ED}" type="slidenum">
              <a:rPr lang="en-CA" smtClean="0"/>
              <a:t>5</a:t>
            </a:fld>
            <a:endParaRPr lang="en-CA"/>
          </a:p>
        </p:txBody>
      </p:sp>
    </p:spTree>
    <p:extLst>
      <p:ext uri="{BB962C8B-B14F-4D97-AF65-F5344CB8AC3E}">
        <p14:creationId xmlns:p14="http://schemas.microsoft.com/office/powerpoint/2010/main" val="3759819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latin typeface="Times New Roman" panose="02020603050405020304" pitchFamily="18" charset="0"/>
                <a:cs typeface="Times New Roman" panose="02020603050405020304" pitchFamily="18" charset="0"/>
              </a:rPr>
              <a:t>Each time you click, another point will appear on the screen</a:t>
            </a:r>
            <a:r>
              <a:rPr lang="en-US" sz="1200" b="0" i="1"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latin typeface="Times New Roman" panose="02020603050405020304" pitchFamily="18" charset="0"/>
                <a:cs typeface="Times New Roman" panose="02020603050405020304" pitchFamily="18" charset="0"/>
              </a:rPr>
              <a:t>READ</a:t>
            </a:r>
            <a:r>
              <a:rPr lang="en-US" sz="1200" b="0" i="1"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Times New Roman" panose="02020603050405020304" pitchFamily="18" charset="0"/>
                <a:cs typeface="Times New Roman" panose="02020603050405020304" pitchFamily="18" charset="0"/>
              </a:rPr>
              <a:t>Advocacy Workshop: Part Two Topics: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In part two of the Advocacy Workshop, we will learn about the following: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Times New Roman" panose="02020603050405020304" pitchFamily="18" charset="0"/>
                <a:cs typeface="Times New Roman" panose="02020603050405020304" pitchFamily="18" charset="0"/>
              </a:rPr>
              <a:t>Exactly what do we mean by “Catholic social teaching”?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Times New Roman" panose="02020603050405020304" pitchFamily="18" charset="0"/>
                <a:cs typeface="Times New Roman" panose="02020603050405020304" pitchFamily="18" charset="0"/>
              </a:rPr>
              <a:t>What are the seven key principles of Catholic social teaching, and how do we “read the signs of the times” using these principles?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Times New Roman" panose="02020603050405020304" pitchFamily="18" charset="0"/>
                <a:cs typeface="Times New Roman" panose="02020603050405020304" pitchFamily="18" charset="0"/>
              </a:rPr>
              <a:t>What exactly do we mean by advocacy? How do we live this daily as faithful disciples of Jesus and as League women of faith?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Times New Roman" panose="02020603050405020304" pitchFamily="18" charset="0"/>
                <a:cs typeface="Times New Roman" panose="02020603050405020304" pitchFamily="18" charset="0"/>
              </a:rPr>
              <a:t>What are some specific guidelines to follow as we advocate as members?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Times New Roman" panose="02020603050405020304" pitchFamily="18" charset="0"/>
                <a:cs typeface="Times New Roman" panose="02020603050405020304" pitchFamily="18" charset="0"/>
              </a:rPr>
              <a:t>What is the connection between advocacy and national resolutions?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10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10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CA" sz="1100" dirty="0">
              <a:latin typeface="Arial" panose="020B0604020202020204" pitchFamily="34" charset="0"/>
              <a:cs typeface="Arial" panose="020B0604020202020204" pitchFamily="34" charset="0"/>
            </a:endParaRPr>
          </a:p>
          <a:p>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DDB520D-A20E-494D-8EA2-0596F7B035ED}" type="slidenum">
              <a:rPr lang="en-CA" smtClean="0"/>
              <a:t>6</a:t>
            </a:fld>
            <a:endParaRPr lang="en-CA"/>
          </a:p>
        </p:txBody>
      </p:sp>
    </p:spTree>
    <p:extLst>
      <p:ext uri="{BB962C8B-B14F-4D97-AF65-F5344CB8AC3E}">
        <p14:creationId xmlns:p14="http://schemas.microsoft.com/office/powerpoint/2010/main" val="3157072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1" dirty="0">
                <a:latin typeface="Times New Roman" panose="02020603050405020304" pitchFamily="18" charset="0"/>
                <a:cs typeface="Times New Roman" panose="02020603050405020304" pitchFamily="18" charset="0"/>
              </a:rPr>
              <a:t>Before clicking on the video, ask the participants to think about the following questions to help focus them on the content.</a:t>
            </a:r>
          </a:p>
          <a:p>
            <a:endParaRPr lang="en-CA" sz="1200" b="1" dirty="0">
              <a:latin typeface="Times New Roman" panose="02020603050405020304" pitchFamily="18" charset="0"/>
              <a:cs typeface="Times New Roman" panose="02020603050405020304" pitchFamily="18" charset="0"/>
            </a:endParaRPr>
          </a:p>
          <a:p>
            <a:r>
              <a:rPr lang="en-CA" sz="1200" b="1" i="1" dirty="0">
                <a:latin typeface="Times New Roman" panose="02020603050405020304" pitchFamily="18" charset="0"/>
                <a:cs typeface="Times New Roman" panose="02020603050405020304" pitchFamily="18" charset="0"/>
              </a:rPr>
              <a:t>READ</a:t>
            </a:r>
            <a:r>
              <a:rPr lang="en-CA" sz="1200" b="0" i="1" dirty="0">
                <a:latin typeface="Times New Roman" panose="02020603050405020304" pitchFamily="18" charset="0"/>
                <a:cs typeface="Times New Roman" panose="02020603050405020304" pitchFamily="18" charset="0"/>
              </a:rPr>
              <a:t>:</a:t>
            </a:r>
          </a:p>
          <a:p>
            <a:pPr marL="171450" indent="-171450">
              <a:buFont typeface="Arial" panose="020B0604020202020204" pitchFamily="34" charset="0"/>
              <a:buChar char="•"/>
            </a:pPr>
            <a:r>
              <a:rPr lang="en-CA" sz="1200" b="0" dirty="0">
                <a:latin typeface="Times New Roman" panose="02020603050405020304" pitchFamily="18" charset="0"/>
                <a:cs typeface="Times New Roman" panose="02020603050405020304" pitchFamily="18" charset="0"/>
              </a:rPr>
              <a:t>What did you learn that you did not already know about Catholic social teaching?  Be as specific as you can.</a:t>
            </a:r>
          </a:p>
          <a:p>
            <a:pPr marL="171450" indent="-171450">
              <a:buFont typeface="Arial" panose="020B0604020202020204" pitchFamily="34" charset="0"/>
              <a:buChar char="•"/>
            </a:pPr>
            <a:r>
              <a:rPr lang="en-CA" sz="1200" b="0" dirty="0">
                <a:latin typeface="Times New Roman" panose="02020603050405020304" pitchFamily="18" charset="0"/>
                <a:cs typeface="Times New Roman" panose="02020603050405020304" pitchFamily="18" charset="0"/>
              </a:rPr>
              <a:t>How far back does Catholic social teaching go in our tradition? </a:t>
            </a:r>
          </a:p>
          <a:p>
            <a:pPr marL="171450" indent="-171450">
              <a:buFont typeface="Arial" panose="020B0604020202020204" pitchFamily="34" charset="0"/>
              <a:buChar char="•"/>
            </a:pPr>
            <a:r>
              <a:rPr lang="en-CA" sz="1200" b="0" dirty="0">
                <a:latin typeface="Times New Roman" panose="02020603050405020304" pitchFamily="18" charset="0"/>
                <a:cs typeface="Times New Roman" panose="02020603050405020304" pitchFamily="18" charset="0"/>
              </a:rPr>
              <a:t>What are the three examples of Catholic social teaching shown in this video?</a:t>
            </a:r>
          </a:p>
          <a:p>
            <a:pPr marL="685800" lvl="1" indent="-228600">
              <a:buFont typeface="+mj-lt"/>
              <a:buAutoNum type="arabicPeriod"/>
            </a:pPr>
            <a:r>
              <a:rPr lang="en-CA" sz="1200" b="0" dirty="0">
                <a:latin typeface="Times New Roman" panose="02020603050405020304" pitchFamily="18" charset="0"/>
                <a:cs typeface="Times New Roman" panose="02020603050405020304" pitchFamily="18" charset="0"/>
              </a:rPr>
              <a:t>Dignity</a:t>
            </a:r>
          </a:p>
          <a:p>
            <a:pPr marL="685800" lvl="1" indent="-228600">
              <a:buFont typeface="+mj-lt"/>
              <a:buAutoNum type="arabicPeriod"/>
            </a:pPr>
            <a:r>
              <a:rPr lang="en-CA" sz="1200" b="0" dirty="0">
                <a:latin typeface="Times New Roman" panose="02020603050405020304" pitchFamily="18" charset="0"/>
                <a:cs typeface="Times New Roman" panose="02020603050405020304" pitchFamily="18" charset="0"/>
              </a:rPr>
              <a:t>Option for the poor</a:t>
            </a:r>
          </a:p>
          <a:p>
            <a:pPr marL="0" indent="0">
              <a:buFont typeface="+mj-lt"/>
              <a:buNone/>
            </a:pPr>
            <a:endParaRPr lang="en-CA" sz="1200" b="0" dirty="0">
              <a:latin typeface="Times New Roman" panose="02020603050405020304" pitchFamily="18" charset="0"/>
              <a:cs typeface="Times New Roman" panose="02020603050405020304" pitchFamily="18" charset="0"/>
            </a:endParaRPr>
          </a:p>
          <a:p>
            <a:pPr marL="0" indent="0">
              <a:buFont typeface="+mj-lt"/>
              <a:buNone/>
            </a:pPr>
            <a:r>
              <a:rPr lang="en-CA" sz="1200" b="0" i="1" dirty="0">
                <a:latin typeface="Times New Roman" panose="02020603050405020304" pitchFamily="18" charset="0"/>
                <a:cs typeface="Times New Roman" panose="02020603050405020304" pitchFamily="18" charset="0"/>
              </a:rPr>
              <a:t>Show the video, then invite discussion on the questions (see slide 9).</a:t>
            </a:r>
          </a:p>
          <a:p>
            <a:pPr marL="0" indent="0">
              <a:buFont typeface="+mj-lt"/>
              <a:buNone/>
            </a:pPr>
            <a:endParaRPr lang="en-CA" sz="1200" b="0" i="1" dirty="0">
              <a:latin typeface="Times New Roman" panose="02020603050405020304" pitchFamily="18" charset="0"/>
              <a:cs typeface="Times New Roman" panose="02020603050405020304" pitchFamily="18" charset="0"/>
            </a:endParaRPr>
          </a:p>
          <a:p>
            <a:pPr marL="0" indent="0">
              <a:buFont typeface="+mj-lt"/>
              <a:buNone/>
            </a:pPr>
            <a:r>
              <a:rPr lang="en-CA" sz="1200" b="0" i="1"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CA" sz="1200" b="0" i="1" dirty="0">
                <a:latin typeface="Times New Roman" panose="02020603050405020304" pitchFamily="18" charset="0"/>
                <a:cs typeface="Times New Roman" panose="02020603050405020304" pitchFamily="18" charset="0"/>
              </a:rPr>
              <a:t>Video </a:t>
            </a:r>
            <a:r>
              <a:rPr lang="en-CA" sz="1200" i="1" dirty="0">
                <a:latin typeface="Times New Roman" panose="02020603050405020304" pitchFamily="18" charset="0"/>
                <a:cs typeface="Times New Roman" panose="02020603050405020304" pitchFamily="18" charset="0"/>
              </a:rPr>
              <a:t>Source</a:t>
            </a:r>
            <a:r>
              <a:rPr lang="en-CA" sz="1200" dirty="0">
                <a:latin typeface="Times New Roman" panose="02020603050405020304" pitchFamily="18" charset="0"/>
                <a:cs typeface="Times New Roman" panose="02020603050405020304" pitchFamily="18" charset="0"/>
              </a:rPr>
              <a:t>: </a:t>
            </a:r>
            <a:r>
              <a:rPr lang="en-CA" sz="1200" i="1" dirty="0">
                <a:latin typeface="Times New Roman" panose="02020603050405020304" pitchFamily="18" charset="0"/>
                <a:cs typeface="Times New Roman" panose="02020603050405020304" pitchFamily="18" charset="0"/>
              </a:rPr>
              <a:t>https://www.youtube.com/watch?v=ELyLdMlFdzA</a:t>
            </a:r>
            <a:r>
              <a:rPr lang="en-CA" sz="1200" dirty="0">
                <a:latin typeface="Times New Roman" panose="02020603050405020304" pitchFamily="18" charset="0"/>
                <a:cs typeface="Times New Roman" panose="02020603050405020304" pitchFamily="18" charset="0"/>
              </a:rPr>
              <a:t> (</a:t>
            </a:r>
            <a:r>
              <a:rPr lang="en-CA" sz="1200" i="1" dirty="0">
                <a:latin typeface="Times New Roman" panose="02020603050405020304" pitchFamily="18" charset="0"/>
                <a:cs typeface="Times New Roman" panose="02020603050405020304" pitchFamily="18" charset="0"/>
              </a:rPr>
              <a:t>Trocaire.org)</a:t>
            </a:r>
            <a:endParaRPr lang="en-CA"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CBFF8-50E5-4B52-92CF-8AADF700752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172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dirty="0">
                <a:latin typeface="Times New Roman" panose="02020603050405020304" pitchFamily="18" charset="0"/>
                <a:cs typeface="Times New Roman" panose="02020603050405020304" pitchFamily="18" charset="0"/>
              </a:rPr>
              <a:t>READ</a:t>
            </a:r>
            <a:r>
              <a:rPr lang="en-CA" sz="1200" b="0" i="1" dirty="0">
                <a:latin typeface="Times New Roman" panose="02020603050405020304" pitchFamily="18" charset="0"/>
                <a:cs typeface="Times New Roman" panose="02020603050405020304" pitchFamily="18" charset="0"/>
              </a:rPr>
              <a:t>:</a:t>
            </a:r>
          </a:p>
          <a:p>
            <a:pPr algn="just">
              <a:buClrTx/>
              <a:buFont typeface="Wingdings" panose="05000000000000000000" pitchFamily="2" charset="2"/>
              <a:buNone/>
            </a:pPr>
            <a:r>
              <a:rPr lang="en-US" sz="1200" dirty="0">
                <a:latin typeface="Times New Roman" panose="02020603050405020304" pitchFamily="18" charset="0"/>
                <a:cs typeface="Times New Roman" panose="02020603050405020304" pitchFamily="18" charset="0"/>
              </a:rPr>
              <a:t>For our discussions today, I remind you of the following guidelines:</a:t>
            </a:r>
            <a:endParaRPr lang="en-CA"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12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dirty="0">
                <a:latin typeface="Times New Roman" panose="02020603050405020304" pitchFamily="18" charset="0"/>
                <a:cs typeface="Times New Roman" panose="02020603050405020304" pitchFamily="18" charset="0"/>
              </a:rPr>
              <a:t>Confidentiality: To ensure comfort in sharing, we dedicate ourselves to the confidentiality of what is shared. Please do not presume that it is acceptable to tell a friend what was shared in your group. Please do not use a person’s name if you share a personal story. Instead, to protect confidentiality, say something like “Someone I know…“</a:t>
            </a:r>
            <a:endParaRPr lang="en-CA" sz="1200" dirty="0">
              <a:latin typeface="Times New Roman" panose="02020603050405020304" pitchFamily="18" charset="0"/>
              <a:cs typeface="Times New Roman" panose="02020603050405020304" pitchFamily="18" charset="0"/>
            </a:endParaRPr>
          </a:p>
          <a:p>
            <a:pPr lvl="0" algn="just">
              <a:buClrTx/>
              <a:buFont typeface="Wingdings" panose="05000000000000000000" pitchFamily="2" charset="2"/>
              <a:buChar char="Ø"/>
            </a:pPr>
            <a:endParaRPr lang="en-CA" sz="1200" dirty="0">
              <a:latin typeface="Times New Roman" panose="02020603050405020304" pitchFamily="18" charset="0"/>
              <a:cs typeface="Times New Roman" panose="02020603050405020304" pitchFamily="18" charset="0"/>
            </a:endParaRPr>
          </a:p>
          <a:p>
            <a:pPr lvl="0" algn="just">
              <a:buClrTx/>
              <a:buFont typeface="Wingdings" panose="05000000000000000000" pitchFamily="2" charset="2"/>
              <a:buChar char="Ø"/>
            </a:pPr>
            <a:r>
              <a:rPr lang="en-US" sz="1200" dirty="0">
                <a:latin typeface="Times New Roman" panose="02020603050405020304" pitchFamily="18" charset="0"/>
                <a:cs typeface="Times New Roman" panose="02020603050405020304" pitchFamily="18" charset="0"/>
              </a:rPr>
              <a:t>Respect: Ensure everyone has a chance to speak—time is limited, and we want everyone to have the opportunity to share their ideas.</a:t>
            </a:r>
            <a:endParaRPr lang="en-CA" sz="1200" dirty="0">
              <a:latin typeface="Times New Roman" panose="02020603050405020304" pitchFamily="18" charset="0"/>
              <a:cs typeface="Times New Roman" panose="02020603050405020304" pitchFamily="18" charset="0"/>
            </a:endParaRPr>
          </a:p>
          <a:p>
            <a:pPr lvl="0" algn="just">
              <a:buClrTx/>
              <a:buFont typeface="Wingdings" panose="05000000000000000000" pitchFamily="2" charset="2"/>
              <a:buChar char="Ø"/>
            </a:pPr>
            <a:endParaRPr lang="en-CA" sz="1100" dirty="0">
              <a:latin typeface="Arial" panose="020B0604020202020204" pitchFamily="34" charset="0"/>
              <a:cs typeface="Arial" panose="020B0604020202020204" pitchFamily="34" charset="0"/>
            </a:endParaRPr>
          </a:p>
          <a:p>
            <a:endParaRPr lang="en-CA" sz="11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3199CD-3E1B-4AE6-990F-76F925F5EA9F}" type="slidenum">
              <a:rPr lang="en-CA" smtClean="0"/>
              <a:t>8</a:t>
            </a:fld>
            <a:endParaRPr lang="en-CA"/>
          </a:p>
        </p:txBody>
      </p:sp>
    </p:spTree>
    <p:extLst>
      <p:ext uri="{BB962C8B-B14F-4D97-AF65-F5344CB8AC3E}">
        <p14:creationId xmlns:p14="http://schemas.microsoft.com/office/powerpoint/2010/main" val="900722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sz="1200" b="0" i="1" dirty="0">
                <a:latin typeface="Times New Roman" panose="02020603050405020304" pitchFamily="18" charset="0"/>
                <a:cs typeface="Times New Roman" panose="02020603050405020304" pitchFamily="18" charset="0"/>
              </a:rPr>
              <a:t>Invite responses from the participants on these questions.  </a:t>
            </a:r>
            <a:r>
              <a:rPr lang="en-CA" sz="1200" b="1" i="1" dirty="0">
                <a:latin typeface="Times New Roman" panose="02020603050405020304" pitchFamily="18" charset="0"/>
                <a:cs typeface="Times New Roman" panose="02020603050405020304" pitchFamily="18" charset="0"/>
              </a:rPr>
              <a:t>(3–5 minutes)</a:t>
            </a:r>
          </a:p>
          <a:p>
            <a:pPr marL="0" indent="0">
              <a:buFont typeface="Arial" panose="020B0604020202020204" pitchFamily="34" charset="0"/>
              <a:buNone/>
            </a:pPr>
            <a:endParaRPr lang="en-CA" sz="1200" b="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CA" sz="1200" b="1" i="1" dirty="0">
                <a:latin typeface="Times New Roman" panose="02020603050405020304" pitchFamily="18" charset="0"/>
                <a:cs typeface="Times New Roman" panose="02020603050405020304" pitchFamily="18" charset="0"/>
              </a:rPr>
              <a:t>READ</a:t>
            </a:r>
            <a:r>
              <a:rPr lang="en-CA" sz="1200" b="0" i="1" dirty="0">
                <a:latin typeface="Times New Roman" panose="02020603050405020304" pitchFamily="18" charset="0"/>
                <a:cs typeface="Times New Roman" panose="02020603050405020304" pitchFamily="18" charset="0"/>
              </a:rPr>
              <a:t>:</a:t>
            </a:r>
          </a:p>
          <a:p>
            <a:pPr marL="171450" indent="-171450">
              <a:buFont typeface="Arial" panose="020B0604020202020204" pitchFamily="34" charset="0"/>
              <a:buChar char="•"/>
            </a:pPr>
            <a:r>
              <a:rPr lang="en-CA" sz="1200" b="0" dirty="0">
                <a:latin typeface="Times New Roman" panose="02020603050405020304" pitchFamily="18" charset="0"/>
                <a:cs typeface="Times New Roman" panose="02020603050405020304" pitchFamily="18" charset="0"/>
              </a:rPr>
              <a:t>What did you learn that you did not already know about Catholic social teaching? Be as specific as you can.</a:t>
            </a:r>
          </a:p>
          <a:p>
            <a:pPr marL="171450" indent="-171450">
              <a:buFont typeface="Arial" panose="020B0604020202020204" pitchFamily="34" charset="0"/>
              <a:buChar char="•"/>
            </a:pPr>
            <a:r>
              <a:rPr lang="en-CA" sz="1200" b="0" dirty="0">
                <a:latin typeface="Times New Roman" panose="02020603050405020304" pitchFamily="18" charset="0"/>
                <a:cs typeface="Times New Roman" panose="02020603050405020304" pitchFamily="18" charset="0"/>
              </a:rPr>
              <a:t>How far back does Catholic social teaching go in our tradition?</a:t>
            </a:r>
          </a:p>
          <a:p>
            <a:pPr marL="171450" indent="-171450">
              <a:buFont typeface="Arial" panose="020B0604020202020204" pitchFamily="34" charset="0"/>
              <a:buChar char="•"/>
            </a:pPr>
            <a:r>
              <a:rPr lang="en-CA" sz="1200" b="0" dirty="0">
                <a:latin typeface="Times New Roman" panose="02020603050405020304" pitchFamily="18" charset="0"/>
                <a:cs typeface="Times New Roman" panose="02020603050405020304" pitchFamily="18" charset="0"/>
              </a:rPr>
              <a:t>What are the three examples of Catholic social teaching shown in this video?</a:t>
            </a:r>
          </a:p>
          <a:p>
            <a:r>
              <a:rPr lang="en-CA" sz="1200" dirty="0">
                <a:latin typeface="Times New Roman" panose="02020603050405020304" pitchFamily="18"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6DDB520D-A20E-494D-8EA2-0596F7B035ED}" type="slidenum">
              <a:rPr lang="en-CA" smtClean="0"/>
              <a:t>9</a:t>
            </a:fld>
            <a:endParaRPr lang="en-CA"/>
          </a:p>
        </p:txBody>
      </p:sp>
    </p:spTree>
    <p:extLst>
      <p:ext uri="{BB962C8B-B14F-4D97-AF65-F5344CB8AC3E}">
        <p14:creationId xmlns:p14="http://schemas.microsoft.com/office/powerpoint/2010/main" val="3274180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65A4D5-3933-4E2A-B713-FF2AB007A495}"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8FF3FB-9D44-484A-8C7B-7EC3A57EB75E}" type="slidenum">
              <a:rPr lang="en-US" smtClean="0"/>
              <a:t>‹#›</a:t>
            </a:fld>
            <a:endParaRPr lang="en-US"/>
          </a:p>
        </p:txBody>
      </p:sp>
    </p:spTree>
    <p:extLst>
      <p:ext uri="{BB962C8B-B14F-4D97-AF65-F5344CB8AC3E}">
        <p14:creationId xmlns:p14="http://schemas.microsoft.com/office/powerpoint/2010/main" val="2284286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65A4D5-3933-4E2A-B713-FF2AB007A495}"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8FF3FB-9D44-484A-8C7B-7EC3A57EB75E}" type="slidenum">
              <a:rPr lang="en-US" smtClean="0"/>
              <a:t>‹#›</a:t>
            </a:fld>
            <a:endParaRPr lang="en-US"/>
          </a:p>
        </p:txBody>
      </p:sp>
    </p:spTree>
    <p:extLst>
      <p:ext uri="{BB962C8B-B14F-4D97-AF65-F5344CB8AC3E}">
        <p14:creationId xmlns:p14="http://schemas.microsoft.com/office/powerpoint/2010/main" val="741419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65A4D5-3933-4E2A-B713-FF2AB007A495}"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8FF3FB-9D44-484A-8C7B-7EC3A57EB75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44482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65A4D5-3933-4E2A-B713-FF2AB007A495}"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8FF3FB-9D44-484A-8C7B-7EC3A57EB75E}" type="slidenum">
              <a:rPr lang="en-US" smtClean="0"/>
              <a:t>‹#›</a:t>
            </a:fld>
            <a:endParaRPr lang="en-US"/>
          </a:p>
        </p:txBody>
      </p:sp>
    </p:spTree>
    <p:extLst>
      <p:ext uri="{BB962C8B-B14F-4D97-AF65-F5344CB8AC3E}">
        <p14:creationId xmlns:p14="http://schemas.microsoft.com/office/powerpoint/2010/main" val="3637292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65A4D5-3933-4E2A-B713-FF2AB007A495}"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8FF3FB-9D44-484A-8C7B-7EC3A57EB75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07835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65A4D5-3933-4E2A-B713-FF2AB007A495}"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8FF3FB-9D44-484A-8C7B-7EC3A57EB75E}" type="slidenum">
              <a:rPr lang="en-US" smtClean="0"/>
              <a:t>‹#›</a:t>
            </a:fld>
            <a:endParaRPr lang="en-US"/>
          </a:p>
        </p:txBody>
      </p:sp>
    </p:spTree>
    <p:extLst>
      <p:ext uri="{BB962C8B-B14F-4D97-AF65-F5344CB8AC3E}">
        <p14:creationId xmlns:p14="http://schemas.microsoft.com/office/powerpoint/2010/main" val="130505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65A4D5-3933-4E2A-B713-FF2AB007A495}"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8FF3FB-9D44-484A-8C7B-7EC3A57EB75E}" type="slidenum">
              <a:rPr lang="en-US" smtClean="0"/>
              <a:t>‹#›</a:t>
            </a:fld>
            <a:endParaRPr lang="en-US"/>
          </a:p>
        </p:txBody>
      </p:sp>
    </p:spTree>
    <p:extLst>
      <p:ext uri="{BB962C8B-B14F-4D97-AF65-F5344CB8AC3E}">
        <p14:creationId xmlns:p14="http://schemas.microsoft.com/office/powerpoint/2010/main" val="804797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65A4D5-3933-4E2A-B713-FF2AB007A495}"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8FF3FB-9D44-484A-8C7B-7EC3A57EB75E}" type="slidenum">
              <a:rPr lang="en-US" smtClean="0"/>
              <a:t>‹#›</a:t>
            </a:fld>
            <a:endParaRPr lang="en-US"/>
          </a:p>
        </p:txBody>
      </p:sp>
    </p:spTree>
    <p:extLst>
      <p:ext uri="{BB962C8B-B14F-4D97-AF65-F5344CB8AC3E}">
        <p14:creationId xmlns:p14="http://schemas.microsoft.com/office/powerpoint/2010/main" val="2102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32BFB5-D2D5-C543-5635-535056059F7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71811719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buSzTx/>
              <a:buNone/>
              <a:defRPr sz="2750">
                <a:latin typeface="+mn-lt"/>
                <a:ea typeface="+mn-ea"/>
                <a:cs typeface="+mn-cs"/>
                <a:sym typeface="Helvetica Neue"/>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909827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32BFB5-D2D5-C543-5635-535056059F7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1802112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65A4D5-3933-4E2A-B713-FF2AB007A495}"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8FF3FB-9D44-484A-8C7B-7EC3A57EB75E}" type="slidenum">
              <a:rPr lang="en-US" smtClean="0"/>
              <a:t>‹#›</a:t>
            </a:fld>
            <a:endParaRPr lang="en-US"/>
          </a:p>
        </p:txBody>
      </p:sp>
    </p:spTree>
    <p:extLst>
      <p:ext uri="{BB962C8B-B14F-4D97-AF65-F5344CB8AC3E}">
        <p14:creationId xmlns:p14="http://schemas.microsoft.com/office/powerpoint/2010/main" val="3494394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32BFB5-D2D5-C543-5635-535056059F7A}"/>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99403587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65A4D5-3933-4E2A-B713-FF2AB007A495}"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8FF3FB-9D44-484A-8C7B-7EC3A57EB75E}" type="slidenum">
              <a:rPr lang="en-US" smtClean="0"/>
              <a:t>‹#›</a:t>
            </a:fld>
            <a:endParaRPr lang="en-US"/>
          </a:p>
        </p:txBody>
      </p:sp>
    </p:spTree>
    <p:extLst>
      <p:ext uri="{BB962C8B-B14F-4D97-AF65-F5344CB8AC3E}">
        <p14:creationId xmlns:p14="http://schemas.microsoft.com/office/powerpoint/2010/main" val="2112242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65A4D5-3933-4E2A-B713-FF2AB007A495}"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8FF3FB-9D44-484A-8C7B-7EC3A57EB75E}" type="slidenum">
              <a:rPr lang="en-US" smtClean="0"/>
              <a:t>‹#›</a:t>
            </a:fld>
            <a:endParaRPr lang="en-US"/>
          </a:p>
        </p:txBody>
      </p:sp>
    </p:spTree>
    <p:extLst>
      <p:ext uri="{BB962C8B-B14F-4D97-AF65-F5344CB8AC3E}">
        <p14:creationId xmlns:p14="http://schemas.microsoft.com/office/powerpoint/2010/main" val="154915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65A4D5-3933-4E2A-B713-FF2AB007A495}" type="datetimeFigureOut">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8FF3FB-9D44-484A-8C7B-7EC3A57EB75E}" type="slidenum">
              <a:rPr lang="en-US" smtClean="0"/>
              <a:t>‹#›</a:t>
            </a:fld>
            <a:endParaRPr lang="en-US"/>
          </a:p>
        </p:txBody>
      </p:sp>
    </p:spTree>
    <p:extLst>
      <p:ext uri="{BB962C8B-B14F-4D97-AF65-F5344CB8AC3E}">
        <p14:creationId xmlns:p14="http://schemas.microsoft.com/office/powerpoint/2010/main" val="2362179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65A4D5-3933-4E2A-B713-FF2AB007A495}"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8FF3FB-9D44-484A-8C7B-7EC3A57EB75E}" type="slidenum">
              <a:rPr lang="en-US" smtClean="0"/>
              <a:t>‹#›</a:t>
            </a:fld>
            <a:endParaRPr lang="en-US"/>
          </a:p>
        </p:txBody>
      </p:sp>
    </p:spTree>
    <p:extLst>
      <p:ext uri="{BB962C8B-B14F-4D97-AF65-F5344CB8AC3E}">
        <p14:creationId xmlns:p14="http://schemas.microsoft.com/office/powerpoint/2010/main" val="1004698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65A4D5-3933-4E2A-B713-FF2AB007A495}" type="datetimeFigureOut">
              <a:rPr lang="en-US" smtClean="0"/>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8FF3FB-9D44-484A-8C7B-7EC3A57EB75E}" type="slidenum">
              <a:rPr lang="en-US" smtClean="0"/>
              <a:t>‹#›</a:t>
            </a:fld>
            <a:endParaRPr lang="en-US"/>
          </a:p>
        </p:txBody>
      </p:sp>
    </p:spTree>
    <p:extLst>
      <p:ext uri="{BB962C8B-B14F-4D97-AF65-F5344CB8AC3E}">
        <p14:creationId xmlns:p14="http://schemas.microsoft.com/office/powerpoint/2010/main" val="1475365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65A4D5-3933-4E2A-B713-FF2AB007A495}"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8FF3FB-9D44-484A-8C7B-7EC3A57EB75E}" type="slidenum">
              <a:rPr lang="en-US" smtClean="0"/>
              <a:t>‹#›</a:t>
            </a:fld>
            <a:endParaRPr lang="en-US"/>
          </a:p>
        </p:txBody>
      </p:sp>
    </p:spTree>
    <p:extLst>
      <p:ext uri="{BB962C8B-B14F-4D97-AF65-F5344CB8AC3E}">
        <p14:creationId xmlns:p14="http://schemas.microsoft.com/office/powerpoint/2010/main" val="4029286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8FF3FB-9D44-484A-8C7B-7EC3A57EB75E}" type="slidenum">
              <a:rPr lang="en-US" smtClean="0"/>
              <a:t>‹#›</a:t>
            </a:fld>
            <a:endParaRPr lang="en-US"/>
          </a:p>
        </p:txBody>
      </p:sp>
      <p:sp>
        <p:nvSpPr>
          <p:cNvPr id="5" name="Date Placeholder 4"/>
          <p:cNvSpPr>
            <a:spLocks noGrp="1"/>
          </p:cNvSpPr>
          <p:nvPr>
            <p:ph type="dt" sz="half" idx="10"/>
          </p:nvPr>
        </p:nvSpPr>
        <p:spPr/>
        <p:txBody>
          <a:bodyPr/>
          <a:lstStyle/>
          <a:p>
            <a:fld id="{DA65A4D5-3933-4E2A-B713-FF2AB007A495}" type="datetimeFigureOut">
              <a:rPr lang="en-US" smtClean="0"/>
              <a:t>3/22/2023</a:t>
            </a:fld>
            <a:endParaRPr lang="en-US"/>
          </a:p>
        </p:txBody>
      </p:sp>
    </p:spTree>
    <p:extLst>
      <p:ext uri="{BB962C8B-B14F-4D97-AF65-F5344CB8AC3E}">
        <p14:creationId xmlns:p14="http://schemas.microsoft.com/office/powerpoint/2010/main" val="47317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A65A4D5-3933-4E2A-B713-FF2AB007A495}" type="datetimeFigureOut">
              <a:rPr lang="en-US" smtClean="0"/>
              <a:t>3/22/2023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88FF3FB-9D44-484A-8C7B-7EC3A57EB75E}" type="slidenum">
              <a:rPr lang="en-US" smtClean="0"/>
              <a:t>‹#›</a:t>
            </a:fld>
            <a:endParaRPr lang="en-US"/>
          </a:p>
        </p:txBody>
      </p:sp>
    </p:spTree>
    <p:extLst>
      <p:ext uri="{BB962C8B-B14F-4D97-AF65-F5344CB8AC3E}">
        <p14:creationId xmlns:p14="http://schemas.microsoft.com/office/powerpoint/2010/main" val="17361269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693" r:id="rId19"/>
    <p:sldLayoutId id="2147483694" r:id="rId20"/>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GqSkkeUeV0I" TargetMode="External"/><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tmikes.utoronto.ca/wp-content/uploads/2020/07/180-Catholic-Teaching-v2.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tmikes.utoronto.ca/wp-content/uploads/2020/07/180-Catholic-Teaching-v2.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stmikes.utoronto.ca/wp-content/uploads/2020/07/180-Catholic-Teaching-v2.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stmikes.utoronto.ca/wp-content/uploads/2020/07/180-Catholic-Teaching-v2.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tmikes.utoronto.ca/wp-content/uploads/2020/07/180-Catholic-Teaching-v2.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D310091-72BD-B080-2D62-F31E2544C0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6370"/>
            <a:ext cx="12192000" cy="6990256"/>
          </a:xfrm>
        </p:spPr>
      </p:pic>
      <p:sp>
        <p:nvSpPr>
          <p:cNvPr id="2" name="Title 1">
            <a:extLst>
              <a:ext uri="{FF2B5EF4-FFF2-40B4-BE49-F238E27FC236}">
                <a16:creationId xmlns:a16="http://schemas.microsoft.com/office/drawing/2014/main" id="{9E945607-07B8-7C0B-8D19-B07664F6FBDE}"/>
              </a:ext>
            </a:extLst>
          </p:cNvPr>
          <p:cNvSpPr>
            <a:spLocks noGrp="1"/>
          </p:cNvSpPr>
          <p:nvPr>
            <p:ph type="title"/>
          </p:nvPr>
        </p:nvSpPr>
        <p:spPr>
          <a:xfrm>
            <a:off x="296334" y="304800"/>
            <a:ext cx="5007186" cy="1119389"/>
          </a:xfrm>
          <a:solidFill>
            <a:schemeClr val="accent3">
              <a:lumMod val="60000"/>
              <a:lumOff val="40000"/>
            </a:schemeClr>
          </a:solidFill>
        </p:spPr>
        <p:txBody>
          <a:bodyPr>
            <a:normAutofit/>
          </a:bodyPr>
          <a:lstStyle/>
          <a:p>
            <a:r>
              <a:rPr lang="en-CA" sz="3200" b="1" dirty="0">
                <a:solidFill>
                  <a:schemeClr val="bg1"/>
                </a:solidFill>
              </a:rPr>
              <a:t>Advocacy Workshop:</a:t>
            </a:r>
            <a:br>
              <a:rPr lang="en-CA" sz="3200" b="1" dirty="0">
                <a:solidFill>
                  <a:schemeClr val="bg1"/>
                </a:solidFill>
              </a:rPr>
            </a:br>
            <a:r>
              <a:rPr lang="en-CA" sz="3200" b="1" dirty="0">
                <a:solidFill>
                  <a:schemeClr val="bg1"/>
                </a:solidFill>
              </a:rPr>
              <a:t>Part Two</a:t>
            </a:r>
          </a:p>
        </p:txBody>
      </p:sp>
      <p:pic>
        <p:nvPicPr>
          <p:cNvPr id="7" name="Picture 6">
            <a:extLst>
              <a:ext uri="{FF2B5EF4-FFF2-40B4-BE49-F238E27FC236}">
                <a16:creationId xmlns:a16="http://schemas.microsoft.com/office/drawing/2014/main" id="{727FF103-9342-B9F4-63C9-9B7CFEBC5579}"/>
              </a:ext>
            </a:extLst>
          </p:cNvPr>
          <p:cNvPicPr>
            <a:picLocks noChangeAspect="1"/>
          </p:cNvPicPr>
          <p:nvPr/>
        </p:nvPicPr>
        <p:blipFill>
          <a:blip r:embed="rId4"/>
          <a:stretch>
            <a:fillRect/>
          </a:stretch>
        </p:blipFill>
        <p:spPr>
          <a:xfrm>
            <a:off x="0" y="4890729"/>
            <a:ext cx="2333136" cy="2083157"/>
          </a:xfrm>
          <a:prstGeom prst="rect">
            <a:avLst/>
          </a:prstGeom>
        </p:spPr>
      </p:pic>
      <p:sp>
        <p:nvSpPr>
          <p:cNvPr id="10" name="TextBox 9">
            <a:extLst>
              <a:ext uri="{FF2B5EF4-FFF2-40B4-BE49-F238E27FC236}">
                <a16:creationId xmlns:a16="http://schemas.microsoft.com/office/drawing/2014/main" id="{FECFBAE2-5221-35BE-0CFC-259267514B6F}"/>
              </a:ext>
            </a:extLst>
          </p:cNvPr>
          <p:cNvSpPr txBox="1"/>
          <p:nvPr/>
        </p:nvSpPr>
        <p:spPr>
          <a:xfrm>
            <a:off x="3782957" y="5932307"/>
            <a:ext cx="8409043" cy="461665"/>
          </a:xfrm>
          <a:prstGeom prst="rect">
            <a:avLst/>
          </a:prstGeom>
          <a:solidFill>
            <a:schemeClr val="accent3">
              <a:lumMod val="60000"/>
              <a:lumOff val="40000"/>
            </a:schemeClr>
          </a:solidFill>
        </p:spPr>
        <p:txBody>
          <a:bodyPr wrap="square">
            <a:spAutoFit/>
          </a:bodyPr>
          <a:lstStyle/>
          <a:p>
            <a:r>
              <a:rPr lang="en-CA" sz="2400" b="1" dirty="0">
                <a:solidFill>
                  <a:prstClr val="white"/>
                </a:solidFill>
                <a:latin typeface="Trebuchet MS" panose="020B0603020202020204"/>
                <a:ea typeface="+mj-ea"/>
                <a:cs typeface="+mj-cs"/>
              </a:rPr>
              <a:t>Strategy: Develop and Deliver Workshops at All Levels</a:t>
            </a:r>
            <a:endParaRPr lang="en-CA" sz="1200" dirty="0"/>
          </a:p>
        </p:txBody>
      </p:sp>
      <p:sp>
        <p:nvSpPr>
          <p:cNvPr id="14" name="TextBox 13">
            <a:extLst>
              <a:ext uri="{FF2B5EF4-FFF2-40B4-BE49-F238E27FC236}">
                <a16:creationId xmlns:a16="http://schemas.microsoft.com/office/drawing/2014/main" id="{368559FA-8158-DA77-41C5-B72D552BB236}"/>
              </a:ext>
            </a:extLst>
          </p:cNvPr>
          <p:cNvSpPr txBox="1"/>
          <p:nvPr/>
        </p:nvSpPr>
        <p:spPr>
          <a:xfrm>
            <a:off x="6096000" y="304800"/>
            <a:ext cx="5799666" cy="646331"/>
          </a:xfrm>
          <a:prstGeom prst="rect">
            <a:avLst/>
          </a:prstGeom>
          <a:solidFill>
            <a:schemeClr val="bg1"/>
          </a:solidFill>
        </p:spPr>
        <p:txBody>
          <a:bodyPr wrap="square">
            <a:spAutoFit/>
          </a:bodyPr>
          <a:lstStyle/>
          <a:p>
            <a:pPr algn="ctr"/>
            <a:r>
              <a:rPr kumimoji="0" lang="en-CA" sz="3600" b="1" i="0" u="none" strike="noStrike" kern="1200" cap="none" spc="0" normalizeH="0" baseline="0" noProof="0" dirty="0">
                <a:ln>
                  <a:noFill/>
                </a:ln>
                <a:effectLst/>
                <a:uLnTx/>
                <a:uFillTx/>
                <a:latin typeface="Trebuchet MS" panose="020B0603020202020204"/>
                <a:ea typeface="+mj-ea"/>
                <a:cs typeface="+mj-cs"/>
              </a:rPr>
              <a:t>Advocacy Working Group</a:t>
            </a:r>
            <a:endParaRPr lang="en-CA" dirty="0"/>
          </a:p>
        </p:txBody>
      </p:sp>
    </p:spTree>
    <p:extLst>
      <p:ext uri="{BB962C8B-B14F-4D97-AF65-F5344CB8AC3E}">
        <p14:creationId xmlns:p14="http://schemas.microsoft.com/office/powerpoint/2010/main" val="842555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055ED7-F7D2-30EB-3052-741CC46FE95B}"/>
              </a:ext>
            </a:extLst>
          </p:cNvPr>
          <p:cNvSpPr>
            <a:spLocks noGrp="1"/>
          </p:cNvSpPr>
          <p:nvPr>
            <p:ph idx="1"/>
          </p:nvPr>
        </p:nvSpPr>
        <p:spPr>
          <a:xfrm>
            <a:off x="634471" y="1690688"/>
            <a:ext cx="9009591" cy="4538662"/>
          </a:xfrm>
        </p:spPr>
        <p:txBody>
          <a:bodyPr>
            <a:normAutofit/>
          </a:bodyPr>
          <a:lstStyle/>
          <a:p>
            <a:pPr marL="514350" indent="-514350">
              <a:buClrTx/>
              <a:buAutoNum type="arabicPeriod"/>
            </a:pPr>
            <a:r>
              <a:rPr lang="en-CA" sz="2800" dirty="0">
                <a:solidFill>
                  <a:schemeClr val="tx1"/>
                </a:solidFill>
                <a:latin typeface="Arial" panose="020B0604020202020204" pitchFamily="34" charset="0"/>
                <a:cs typeface="Arial" panose="020B0604020202020204" pitchFamily="34" charset="0"/>
              </a:rPr>
              <a:t>Life and Dignity of the Human Person</a:t>
            </a:r>
          </a:p>
          <a:p>
            <a:pPr marL="514350" indent="-514350">
              <a:buClrTx/>
              <a:buAutoNum type="arabicPeriod"/>
            </a:pPr>
            <a:r>
              <a:rPr lang="en-CA" sz="2800" dirty="0">
                <a:solidFill>
                  <a:schemeClr val="tx1"/>
                </a:solidFill>
                <a:latin typeface="Arial" panose="020B0604020202020204" pitchFamily="34" charset="0"/>
                <a:cs typeface="Arial" panose="020B0604020202020204" pitchFamily="34" charset="0"/>
              </a:rPr>
              <a:t>The Call to Family, Community, and Participation</a:t>
            </a:r>
          </a:p>
          <a:p>
            <a:pPr marL="514350" indent="-514350">
              <a:buClrTx/>
              <a:buAutoNum type="arabicPeriod"/>
            </a:pPr>
            <a:r>
              <a:rPr lang="en-CA" sz="2800" dirty="0">
                <a:solidFill>
                  <a:schemeClr val="tx1"/>
                </a:solidFill>
                <a:latin typeface="Arial" panose="020B0604020202020204" pitchFamily="34" charset="0"/>
                <a:cs typeface="Arial" panose="020B0604020202020204" pitchFamily="34" charset="0"/>
              </a:rPr>
              <a:t>Rights and Responsibilities</a:t>
            </a:r>
          </a:p>
          <a:p>
            <a:pPr marL="514350" indent="-514350">
              <a:buClrTx/>
              <a:buAutoNum type="arabicPeriod"/>
            </a:pPr>
            <a:r>
              <a:rPr lang="en-CA" sz="2800" dirty="0">
                <a:solidFill>
                  <a:schemeClr val="tx1"/>
                </a:solidFill>
                <a:latin typeface="Arial" panose="020B0604020202020204" pitchFamily="34" charset="0"/>
                <a:cs typeface="Arial" panose="020B0604020202020204" pitchFamily="34" charset="0"/>
              </a:rPr>
              <a:t>Options for the Poor and Vulnerable</a:t>
            </a:r>
          </a:p>
          <a:p>
            <a:pPr marL="514350" indent="-514350">
              <a:buClrTx/>
              <a:buAutoNum type="arabicPeriod"/>
            </a:pPr>
            <a:r>
              <a:rPr lang="en-CA" sz="2800" dirty="0">
                <a:solidFill>
                  <a:schemeClr val="tx1"/>
                </a:solidFill>
                <a:latin typeface="Arial" panose="020B0604020202020204" pitchFamily="34" charset="0"/>
                <a:cs typeface="Arial" panose="020B0604020202020204" pitchFamily="34" charset="0"/>
              </a:rPr>
              <a:t>Dignity of Work and the Rights of Workers</a:t>
            </a:r>
          </a:p>
          <a:p>
            <a:pPr marL="514350" indent="-514350">
              <a:buClrTx/>
              <a:buAutoNum type="arabicPeriod"/>
            </a:pPr>
            <a:r>
              <a:rPr lang="en-CA" sz="2800" dirty="0">
                <a:solidFill>
                  <a:schemeClr val="tx1"/>
                </a:solidFill>
                <a:latin typeface="Arial" panose="020B0604020202020204" pitchFamily="34" charset="0"/>
                <a:cs typeface="Arial" panose="020B0604020202020204" pitchFamily="34" charset="0"/>
              </a:rPr>
              <a:t>Solidarity – Community and the Common Good</a:t>
            </a:r>
          </a:p>
          <a:p>
            <a:pPr marL="514350" indent="-514350">
              <a:buClrTx/>
              <a:buAutoNum type="arabicPeriod"/>
            </a:pPr>
            <a:r>
              <a:rPr lang="en-CA" sz="2800" dirty="0">
                <a:solidFill>
                  <a:schemeClr val="tx1"/>
                </a:solidFill>
                <a:latin typeface="Arial" panose="020B0604020202020204" pitchFamily="34" charset="0"/>
                <a:cs typeface="Arial" panose="020B0604020202020204" pitchFamily="34" charset="0"/>
              </a:rPr>
              <a:t>Care for God’s Creation</a:t>
            </a:r>
          </a:p>
        </p:txBody>
      </p:sp>
      <p:sp>
        <p:nvSpPr>
          <p:cNvPr id="8" name="Title 7">
            <a:extLst>
              <a:ext uri="{FF2B5EF4-FFF2-40B4-BE49-F238E27FC236}">
                <a16:creationId xmlns:a16="http://schemas.microsoft.com/office/drawing/2014/main" id="{9D5E3928-4BD1-A6FB-72C8-677F2901A2B4}"/>
              </a:ext>
            </a:extLst>
          </p:cNvPr>
          <p:cNvSpPr>
            <a:spLocks noGrp="1"/>
          </p:cNvSpPr>
          <p:nvPr>
            <p:ph type="title" idx="4294967295"/>
          </p:nvPr>
        </p:nvSpPr>
        <p:spPr>
          <a:xfrm>
            <a:off x="0" y="365126"/>
            <a:ext cx="10515600" cy="749300"/>
          </a:xfrm>
        </p:spPr>
        <p:txBody>
          <a:bodyPr/>
          <a:lstStyle/>
          <a:p>
            <a:pPr algn="ctr"/>
            <a:r>
              <a:rPr lang="en-CA" dirty="0">
                <a:latin typeface="Arial" panose="020B0604020202020204" pitchFamily="34" charset="0"/>
                <a:cs typeface="Arial" panose="020B0604020202020204" pitchFamily="34" charset="0"/>
              </a:rPr>
              <a:t>Key Principles of Catholic Social Teaching</a:t>
            </a:r>
          </a:p>
        </p:txBody>
      </p:sp>
    </p:spTree>
    <p:extLst>
      <p:ext uri="{BB962C8B-B14F-4D97-AF65-F5344CB8AC3E}">
        <p14:creationId xmlns:p14="http://schemas.microsoft.com/office/powerpoint/2010/main" val="22693266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Seven Themes of Catholic Social Teaching_original">
            <a:hlinkClick r:id="" action="ppaction://media"/>
            <a:extLst>
              <a:ext uri="{FF2B5EF4-FFF2-40B4-BE49-F238E27FC236}">
                <a16:creationId xmlns:a16="http://schemas.microsoft.com/office/drawing/2014/main" id="{233D4679-BAB0-6B81-D9D0-0119A0C9778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61682" y="106363"/>
            <a:ext cx="9125231" cy="6027738"/>
          </a:xfrm>
        </p:spPr>
      </p:pic>
      <p:sp>
        <p:nvSpPr>
          <p:cNvPr id="3" name="TextBox 2">
            <a:extLst>
              <a:ext uri="{FF2B5EF4-FFF2-40B4-BE49-F238E27FC236}">
                <a16:creationId xmlns:a16="http://schemas.microsoft.com/office/drawing/2014/main" id="{F9592ED4-5854-C58D-B50C-553250EE7EA6}"/>
              </a:ext>
            </a:extLst>
          </p:cNvPr>
          <p:cNvSpPr txBox="1"/>
          <p:nvPr/>
        </p:nvSpPr>
        <p:spPr>
          <a:xfrm>
            <a:off x="968188" y="6176963"/>
            <a:ext cx="107173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https://www.youtube.com/watch?v=GqSkkeUeV0I</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4563BC8-4166-6ED1-7A49-44836DC18CB1}"/>
              </a:ext>
            </a:extLst>
          </p:cNvPr>
          <p:cNvPicPr>
            <a:picLocks noChangeAspect="1"/>
          </p:cNvPicPr>
          <p:nvPr/>
        </p:nvPicPr>
        <p:blipFill>
          <a:blip r:embed="rId7"/>
          <a:stretch>
            <a:fillRect/>
          </a:stretch>
        </p:blipFill>
        <p:spPr>
          <a:xfrm>
            <a:off x="10747123" y="5413123"/>
            <a:ext cx="1444877" cy="1444877"/>
          </a:xfrm>
          <a:prstGeom prst="rect">
            <a:avLst/>
          </a:prstGeom>
        </p:spPr>
      </p:pic>
    </p:spTree>
    <p:extLst>
      <p:ext uri="{BB962C8B-B14F-4D97-AF65-F5344CB8AC3E}">
        <p14:creationId xmlns:p14="http://schemas.microsoft.com/office/powerpoint/2010/main" val="12841101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0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9D070-4677-DBFB-0C55-E77DA360D029}"/>
              </a:ext>
            </a:extLst>
          </p:cNvPr>
          <p:cNvSpPr>
            <a:spLocks noGrp="1"/>
          </p:cNvSpPr>
          <p:nvPr>
            <p:ph type="title"/>
          </p:nvPr>
        </p:nvSpPr>
        <p:spPr>
          <a:xfrm>
            <a:off x="677334" y="609600"/>
            <a:ext cx="8596668" cy="704850"/>
          </a:xfrm>
        </p:spPr>
        <p:txBody>
          <a:bodyPr/>
          <a:lstStyle/>
          <a:p>
            <a:pPr algn="ctr"/>
            <a:r>
              <a:rPr lang="en-US" sz="3600" dirty="0">
                <a:latin typeface="Arial" panose="020B0604020202020204" pitchFamily="34" charset="0"/>
                <a:cs typeface="Arial" panose="020B0604020202020204" pitchFamily="34" charset="0"/>
              </a:rPr>
              <a:t>Life and Dignity of the Human Person</a:t>
            </a:r>
            <a:endParaRPr lang="en-CA" dirty="0"/>
          </a:p>
        </p:txBody>
      </p:sp>
      <p:sp>
        <p:nvSpPr>
          <p:cNvPr id="3" name="Content Placeholder 2">
            <a:extLst>
              <a:ext uri="{FF2B5EF4-FFF2-40B4-BE49-F238E27FC236}">
                <a16:creationId xmlns:a16="http://schemas.microsoft.com/office/drawing/2014/main" id="{E0FE17AE-85A7-B1F0-4480-0E64C65B0A19}"/>
              </a:ext>
            </a:extLst>
          </p:cNvPr>
          <p:cNvSpPr>
            <a:spLocks noGrp="1"/>
          </p:cNvSpPr>
          <p:nvPr>
            <p:ph idx="1"/>
          </p:nvPr>
        </p:nvSpPr>
        <p:spPr>
          <a:xfrm>
            <a:off x="677334" y="1657350"/>
            <a:ext cx="8596668" cy="4029075"/>
          </a:xfrm>
        </p:spPr>
        <p:txBody>
          <a:bodyPr>
            <a:noAutofit/>
          </a:bodyPr>
          <a:lstStyle/>
          <a:p>
            <a:pPr lvl="0">
              <a:buClrTx/>
              <a:buFont typeface="Wingdings" panose="05000000000000000000" pitchFamily="2" charset="2"/>
              <a:buChar char="Ø"/>
              <a:tabLst>
                <a:tab pos="457200" algn="l"/>
              </a:tabLst>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foundation of all CST is that each human person has an inherent dignity because they were created in God’s image and likeness.</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tabLst>
                <a:tab pos="457200" algn="l"/>
              </a:tabLst>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church calls us to be concerned with the well-being of all. </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tabLst>
                <a:tab pos="457200" algn="l"/>
              </a:tabLst>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are called to value and respect each person’s life and dignity regarding economic, political, social, ecological and spiritual needs.</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4576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65A2F-AEEB-33FC-C9F9-09C334DC3455}"/>
              </a:ext>
            </a:extLst>
          </p:cNvPr>
          <p:cNvSpPr>
            <a:spLocks noGrp="1"/>
          </p:cNvSpPr>
          <p:nvPr>
            <p:ph type="title"/>
          </p:nvPr>
        </p:nvSpPr>
        <p:spPr>
          <a:xfrm>
            <a:off x="587686" y="387442"/>
            <a:ext cx="10213663" cy="826995"/>
          </a:xfrm>
        </p:spPr>
        <p:txBody>
          <a:bodyPr>
            <a:noAutofit/>
          </a:bodyPr>
          <a:lstStyle/>
          <a:p>
            <a:pPr algn="ctr"/>
            <a:r>
              <a:rPr lang="en-US" dirty="0">
                <a:latin typeface="Arial" panose="020B0604020202020204" pitchFamily="34" charset="0"/>
                <a:cs typeface="Arial" panose="020B0604020202020204" pitchFamily="34" charset="0"/>
              </a:rPr>
              <a:t>Family, Community, Subsidiarity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and Participation</a:t>
            </a:r>
            <a:endParaRPr lang="en-CA" dirty="0"/>
          </a:p>
        </p:txBody>
      </p:sp>
      <p:sp>
        <p:nvSpPr>
          <p:cNvPr id="3" name="Content Placeholder 2">
            <a:extLst>
              <a:ext uri="{FF2B5EF4-FFF2-40B4-BE49-F238E27FC236}">
                <a16:creationId xmlns:a16="http://schemas.microsoft.com/office/drawing/2014/main" id="{0485C9A8-8996-841F-69EB-EE4B88757C12}"/>
              </a:ext>
            </a:extLst>
          </p:cNvPr>
          <p:cNvSpPr>
            <a:spLocks noGrp="1"/>
          </p:cNvSpPr>
          <p:nvPr>
            <p:ph idx="1"/>
          </p:nvPr>
        </p:nvSpPr>
        <p:spPr>
          <a:xfrm>
            <a:off x="677334" y="1676401"/>
            <a:ext cx="9952566" cy="4751294"/>
          </a:xfrm>
        </p:spPr>
        <p:txBody>
          <a:bodyPr>
            <a:noAutofit/>
          </a:bodyPr>
          <a:lstStyle/>
          <a:p>
            <a:pPr marL="0" lvl="0" indent="0">
              <a:buClrTx/>
              <a:buNone/>
            </a:pP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We are called to:</a:t>
            </a:r>
          </a:p>
          <a:p>
            <a:pPr lvl="0">
              <a:buClrTx/>
              <a:buFont typeface="Wingdings" panose="05000000000000000000" pitchFamily="2" charset="2"/>
              <a:buChar char="Ø"/>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be family</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r>
              <a:rPr lang="en-US" sz="2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families</a:t>
            </a: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which are schools of generosity, patience and dialogue.</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be community—contributing to the cultural, economic, political and social life while showing respect for the needs of others.</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pP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s</a:t>
            </a: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ubsidiarity</a:t>
            </a: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are entitled to have a voice in decisions affecting our lives.</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participation and how we interact affects the dignity of individuals and the progress of society.</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buClrTx/>
              <a:buFont typeface="Wingdings" panose="05000000000000000000" pitchFamily="2" charset="2"/>
              <a:buChar char="Ø"/>
            </a:pPr>
            <a:endParaRPr lang="en-CA" sz="2800"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algn="just">
              <a:buClrTx/>
              <a:buFont typeface="Wingdings" panose="05000000000000000000" pitchFamily="2" charset="2"/>
              <a:buChar char="Ø"/>
            </a:pPr>
            <a:endParaRPr lang="en-CA"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7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A308-A127-9744-A551-6F33F0D0C0A0}"/>
              </a:ext>
            </a:extLst>
          </p:cNvPr>
          <p:cNvSpPr>
            <a:spLocks noGrp="1"/>
          </p:cNvSpPr>
          <p:nvPr>
            <p:ph type="title"/>
          </p:nvPr>
        </p:nvSpPr>
        <p:spPr>
          <a:xfrm>
            <a:off x="833788" y="867337"/>
            <a:ext cx="8596668" cy="717176"/>
          </a:xfrm>
        </p:spPr>
        <p:txBody>
          <a:bodyPr>
            <a:noAutofit/>
          </a:bodyPr>
          <a:lstStyle/>
          <a:p>
            <a:pPr algn="ctr"/>
            <a:r>
              <a:rPr lang="en-US" dirty="0">
                <a:latin typeface="Arial" panose="020B0604020202020204" pitchFamily="34" charset="0"/>
                <a:cs typeface="Arial" panose="020B0604020202020204" pitchFamily="34" charset="0"/>
              </a:rPr>
              <a:t>Rights and Responsibilities</a:t>
            </a:r>
            <a:br>
              <a:rPr lang="en-US"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22F43C67-F4E4-F765-15E5-0EE06F686D48}"/>
              </a:ext>
            </a:extLst>
          </p:cNvPr>
          <p:cNvSpPr>
            <a:spLocks noGrp="1"/>
          </p:cNvSpPr>
          <p:nvPr>
            <p:ph idx="1"/>
          </p:nvPr>
        </p:nvSpPr>
        <p:spPr>
          <a:xfrm>
            <a:off x="677333" y="1892394"/>
            <a:ext cx="8909579" cy="3073212"/>
          </a:xfrm>
        </p:spPr>
        <p:txBody>
          <a:bodyPr>
            <a:normAutofit/>
          </a:bodyPr>
          <a:lstStyle/>
          <a:p>
            <a:pPr lvl="0">
              <a:buClrTx/>
              <a:buFont typeface="Wingdings" panose="05000000000000000000" pitchFamily="2" charset="2"/>
              <a:buChar char="Ø"/>
              <a:tabLst>
                <a:tab pos="457200" algn="l"/>
              </a:tabLst>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Each person has the right to live as God intended, but this right is linked with the rights of others.</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tabLst>
                <a:tab pos="457200" algn="l"/>
              </a:tabLst>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have a responsibility not to take more at another’s expense.</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tabLst>
                <a:tab pos="457200" algn="l"/>
              </a:tabLst>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Human society requires that we contribute to a civic order with rights and responsibilities for all.</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buClrTx/>
              <a:buFont typeface="Wingdings" panose="05000000000000000000" pitchFamily="2" charset="2"/>
              <a:buChar char="Ø"/>
            </a:pPr>
            <a:endParaRPr lang="en-CA" sz="2800"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a:buClrTx/>
              <a:buFont typeface="Wingdings" panose="05000000000000000000" pitchFamily="2" charset="2"/>
              <a:buChar char="Ø"/>
            </a:pPr>
            <a:endParaRPr lang="en-CA" sz="2800"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a:buClrTx/>
              <a:buFont typeface="Wingdings" panose="05000000000000000000" pitchFamily="2" charset="2"/>
              <a:buChar char="Ø"/>
            </a:pPr>
            <a:endParaRPr lang="en-CA" sz="2800"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39904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F382-07EF-C4A6-190D-317248AE7CC9}"/>
              </a:ext>
            </a:extLst>
          </p:cNvPr>
          <p:cNvSpPr>
            <a:spLocks noGrp="1"/>
          </p:cNvSpPr>
          <p:nvPr>
            <p:ph type="title"/>
          </p:nvPr>
        </p:nvSpPr>
        <p:spPr>
          <a:xfrm>
            <a:off x="734484" y="581025"/>
            <a:ext cx="8596668" cy="704850"/>
          </a:xfrm>
        </p:spPr>
        <p:txBody>
          <a:bodyPr/>
          <a:lstStyle/>
          <a:p>
            <a:pPr algn="ctr"/>
            <a:r>
              <a:rPr lang="en-US" sz="3600" dirty="0">
                <a:latin typeface="Arial" panose="020B0604020202020204" pitchFamily="34" charset="0"/>
                <a:cs typeface="Arial" panose="020B0604020202020204" pitchFamily="34" charset="0"/>
              </a:rPr>
              <a:t>Options for the Poor and Vulnerable</a:t>
            </a:r>
            <a:endParaRPr lang="en-CA" dirty="0"/>
          </a:p>
        </p:txBody>
      </p:sp>
      <p:sp>
        <p:nvSpPr>
          <p:cNvPr id="3" name="Content Placeholder 2">
            <a:extLst>
              <a:ext uri="{FF2B5EF4-FFF2-40B4-BE49-F238E27FC236}">
                <a16:creationId xmlns:a16="http://schemas.microsoft.com/office/drawing/2014/main" id="{6513CFFC-4978-AA74-380A-F000BDB12A83}"/>
              </a:ext>
            </a:extLst>
          </p:cNvPr>
          <p:cNvSpPr>
            <a:spLocks noGrp="1"/>
          </p:cNvSpPr>
          <p:nvPr>
            <p:ph idx="1"/>
          </p:nvPr>
        </p:nvSpPr>
        <p:spPr>
          <a:xfrm>
            <a:off x="872596" y="1747836"/>
            <a:ext cx="8596668" cy="4529139"/>
          </a:xfrm>
        </p:spPr>
        <p:txBody>
          <a:bodyPr>
            <a:normAutofit/>
          </a:bodyPr>
          <a:lstStyle/>
          <a:p>
            <a:pPr lvl="0">
              <a:buClrTx/>
              <a:buFont typeface="Wingdings" panose="05000000000000000000" pitchFamily="2" charset="2"/>
              <a:buChar char="Ø"/>
              <a:tabLst>
                <a:tab pos="457200" algn="l"/>
              </a:tabLst>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God’s love is universal. He calls us to be in solidarity with the vulnerable. </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tabLst>
                <a:tab pos="457200" algn="l"/>
              </a:tabLst>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needs of the poor come before the wants of the rich.</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tabLst>
                <a:tab pos="457200" algn="l"/>
              </a:tabLst>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rights of workers come before profit.</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tabLst>
                <a:tab pos="457200" algn="l"/>
              </a:tabLst>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preservation of the earth comes before uncontrolled industrialization.</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tabLst>
                <a:tab pos="457200" algn="l"/>
              </a:tabLst>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Production for the basic needs of people comes before production for military purposes.</a:t>
            </a:r>
            <a:endParaRPr lang="en-CA" sz="2800"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3535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0CD6E-4506-BE4F-29DD-EF672ABDC4AE}"/>
              </a:ext>
            </a:extLst>
          </p:cNvPr>
          <p:cNvSpPr>
            <a:spLocks noGrp="1"/>
          </p:cNvSpPr>
          <p:nvPr>
            <p:ph type="title"/>
          </p:nvPr>
        </p:nvSpPr>
        <p:spPr>
          <a:xfrm>
            <a:off x="456585" y="672354"/>
            <a:ext cx="9038166" cy="779929"/>
          </a:xfrm>
        </p:spPr>
        <p:txBody>
          <a:bodyPr>
            <a:noAutofit/>
          </a:bodyPr>
          <a:lstStyle/>
          <a:p>
            <a:pPr algn="ctr"/>
            <a:r>
              <a:rPr lang="en-US" dirty="0">
                <a:latin typeface="Arial" panose="020B0604020202020204" pitchFamily="34" charset="0"/>
                <a:cs typeface="Arial" panose="020B0604020202020204" pitchFamily="34" charset="0"/>
              </a:rPr>
              <a:t>Dignity of Work and the Rights of Workers</a:t>
            </a:r>
            <a:br>
              <a:rPr lang="en-US"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6ED0F0D3-9FEE-5A95-4391-8F0B6F6F5604}"/>
              </a:ext>
            </a:extLst>
          </p:cNvPr>
          <p:cNvSpPr>
            <a:spLocks noGrp="1"/>
          </p:cNvSpPr>
          <p:nvPr>
            <p:ph idx="1"/>
          </p:nvPr>
        </p:nvSpPr>
        <p:spPr>
          <a:xfrm>
            <a:off x="677333" y="1452283"/>
            <a:ext cx="8817417" cy="4589080"/>
          </a:xfrm>
        </p:spPr>
        <p:txBody>
          <a:bodyPr>
            <a:normAutofit/>
          </a:bodyPr>
          <a:lstStyle/>
          <a:p>
            <a:pPr lvl="0">
              <a:buClrTx/>
              <a:buFont typeface="Wingdings" panose="05000000000000000000" pitchFamily="2" charset="2"/>
              <a:buChar char="Ø"/>
              <a:tabLst>
                <a:tab pos="457200" algn="l"/>
              </a:tabLst>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economy serves people, not vice-versa.</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tabLst>
                <a:tab pos="457200" algn="l"/>
              </a:tabLst>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Workers are called to participate in God’s creation.</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tabLst>
                <a:tab pos="457200" algn="l"/>
              </a:tabLst>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dignity of work and workers must be respected.</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tabLst>
                <a:tab pos="457200" algn="l"/>
              </a:tabLst>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Workers have the right to productive work, fair wages, and to organize and belong to unions.</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tabLst>
                <a:tab pos="457200" algn="l"/>
              </a:tabLst>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Workers have the right to a safe workplace and to rest as needed.</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tabLst>
                <a:tab pos="457200" algn="l"/>
              </a:tabLst>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Workers have the right to own property and to make economic initiatives.</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buClrTx/>
              <a:buFont typeface="Wingdings" panose="05000000000000000000" pitchFamily="2" charset="2"/>
              <a:buChar char="Ø"/>
            </a:pPr>
            <a:endParaRPr lang="en-CA" sz="2800" b="1" dirty="0">
              <a:solidFill>
                <a:schemeClr val="tx1"/>
              </a:solidFill>
              <a:latin typeface="Arial" panose="020B0604020202020204" pitchFamily="34" charset="0"/>
              <a:cs typeface="Arial" panose="020B0604020202020204" pitchFamily="34" charset="0"/>
            </a:endParaRPr>
          </a:p>
          <a:p>
            <a:pPr algn="just">
              <a:buClrTx/>
              <a:buFont typeface="Wingdings" panose="05000000000000000000" pitchFamily="2" charset="2"/>
              <a:buChar char="Ø"/>
            </a:pPr>
            <a:endParaRPr lang="en-CA" sz="2800" b="1" dirty="0">
              <a:solidFill>
                <a:schemeClr val="tx1"/>
              </a:solidFill>
              <a:latin typeface="Arial" panose="020B0604020202020204" pitchFamily="34" charset="0"/>
              <a:cs typeface="Arial" panose="020B0604020202020204" pitchFamily="34" charset="0"/>
            </a:endParaRPr>
          </a:p>
          <a:p>
            <a:pPr algn="just">
              <a:buClrTx/>
              <a:buFont typeface="Wingdings" panose="05000000000000000000" pitchFamily="2" charset="2"/>
              <a:buChar char="Ø"/>
            </a:pPr>
            <a:endParaRPr lang="en-CA" sz="2800" b="1"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37766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250B8-3DD7-6538-FB82-D9CCE20F17F5}"/>
              </a:ext>
            </a:extLst>
          </p:cNvPr>
          <p:cNvSpPr>
            <a:spLocks noGrp="1"/>
          </p:cNvSpPr>
          <p:nvPr>
            <p:ph type="title"/>
          </p:nvPr>
        </p:nvSpPr>
        <p:spPr>
          <a:xfrm>
            <a:off x="1" y="609600"/>
            <a:ext cx="9915524" cy="819150"/>
          </a:xfrm>
        </p:spPr>
        <p:txBody>
          <a:bodyPr>
            <a:noAutofit/>
          </a:bodyPr>
          <a:lstStyle/>
          <a:p>
            <a:pPr algn="ctr"/>
            <a:r>
              <a:rPr lang="en-US" dirty="0">
                <a:latin typeface="Arial" panose="020B0604020202020204" pitchFamily="34" charset="0"/>
                <a:cs typeface="Arial" panose="020B0604020202020204" pitchFamily="34" charset="0"/>
              </a:rPr>
              <a:t>Solidarity - Community and the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Common Good</a:t>
            </a:r>
            <a:endParaRPr lang="en-CA" dirty="0"/>
          </a:p>
        </p:txBody>
      </p:sp>
      <p:sp>
        <p:nvSpPr>
          <p:cNvPr id="3" name="Content Placeholder 2">
            <a:extLst>
              <a:ext uri="{FF2B5EF4-FFF2-40B4-BE49-F238E27FC236}">
                <a16:creationId xmlns:a16="http://schemas.microsoft.com/office/drawing/2014/main" id="{C2DC9050-004D-D612-00FD-5DA5173CE868}"/>
              </a:ext>
            </a:extLst>
          </p:cNvPr>
          <p:cNvSpPr>
            <a:spLocks noGrp="1"/>
          </p:cNvSpPr>
          <p:nvPr>
            <p:ph idx="1"/>
          </p:nvPr>
        </p:nvSpPr>
        <p:spPr>
          <a:xfrm>
            <a:off x="320146" y="2043113"/>
            <a:ext cx="9595379" cy="4454609"/>
          </a:xfrm>
        </p:spPr>
        <p:txBody>
          <a:bodyPr>
            <a:noAutofit/>
          </a:bodyPr>
          <a:lstStyle/>
          <a:p>
            <a:pPr>
              <a:buClrTx/>
              <a:buFont typeface="Wingdings" panose="05000000000000000000" pitchFamily="2" charset="2"/>
              <a:buChar char="Ø"/>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must all consider the good of the whole human family in organizing our society—economically, politically and legally.</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must love one another and prioritize the good of the human family over commercial interests.</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God intended the earth and everything on it to be available to all people.</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buClrTx/>
              <a:buFont typeface="Wingdings" panose="05000000000000000000" pitchFamily="2" charset="2"/>
              <a:buChar char="Ø"/>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With justice and charity, there should be enough for all. </a:t>
            </a:r>
          </a:p>
          <a:p>
            <a:pPr marL="0" indent="0" algn="r">
              <a:buClrTx/>
              <a:buNone/>
            </a:pPr>
            <a:r>
              <a:rPr lang="en-US" sz="2800" i="1" dirty="0">
                <a:solidFill>
                  <a:schemeClr val="tx1"/>
                </a:solidFill>
                <a:latin typeface="Arial" panose="020B0604020202020204" pitchFamily="34" charset="0"/>
                <a:cs typeface="Arial" panose="020B0604020202020204" pitchFamily="34" charset="0"/>
              </a:rPr>
              <a:t>				(Gaudium et Spes)</a:t>
            </a:r>
          </a:p>
        </p:txBody>
      </p:sp>
    </p:spTree>
    <p:extLst>
      <p:ext uri="{BB962C8B-B14F-4D97-AF65-F5344CB8AC3E}">
        <p14:creationId xmlns:p14="http://schemas.microsoft.com/office/powerpoint/2010/main" val="21633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DD11-2C8A-0733-2A15-8E4548DD6B2E}"/>
              </a:ext>
            </a:extLst>
          </p:cNvPr>
          <p:cNvSpPr>
            <a:spLocks noGrp="1"/>
          </p:cNvSpPr>
          <p:nvPr>
            <p:ph type="title"/>
          </p:nvPr>
        </p:nvSpPr>
        <p:spPr>
          <a:xfrm>
            <a:off x="677334" y="695325"/>
            <a:ext cx="8596668" cy="733425"/>
          </a:xfrm>
        </p:spPr>
        <p:txBody>
          <a:bodyPr>
            <a:noAutofit/>
          </a:bodyPr>
          <a:lstStyle/>
          <a:p>
            <a:pPr algn="ctr"/>
            <a:r>
              <a:rPr lang="en-US" dirty="0">
                <a:latin typeface="Arial" panose="020B0604020202020204" pitchFamily="34" charset="0"/>
                <a:cs typeface="Arial" panose="020B0604020202020204" pitchFamily="34" charset="0"/>
              </a:rPr>
              <a:t> Care for God’s Creation</a:t>
            </a:r>
            <a:br>
              <a:rPr lang="en-US" dirty="0">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0D5CFA1-D02D-6D96-C528-CE507D6F9902}"/>
              </a:ext>
            </a:extLst>
          </p:cNvPr>
          <p:cNvSpPr>
            <a:spLocks noGrp="1"/>
          </p:cNvSpPr>
          <p:nvPr>
            <p:ph idx="1"/>
          </p:nvPr>
        </p:nvSpPr>
        <p:spPr>
          <a:xfrm>
            <a:off x="365568" y="1900237"/>
            <a:ext cx="9220200" cy="3786188"/>
          </a:xfrm>
        </p:spPr>
        <p:txBody>
          <a:bodyPr>
            <a:normAutofit/>
          </a:bodyPr>
          <a:lstStyle/>
          <a:p>
            <a:pPr lvl="0">
              <a:buClrTx/>
              <a:buFont typeface="Wingdings" panose="05000000000000000000" pitchFamily="2" charset="2"/>
              <a:buChar char="Ø"/>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God created the earth, and it is sacred.</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Earth is ecologically diverse, beautiful and life-sustaining and worth preserving.</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have a duty to protect and cherish it for the good of all and our descendants.</a:t>
            </a:r>
            <a:endParaRPr lang="en-CA"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lvl="0">
              <a:buClrTx/>
              <a:buFont typeface="Wingdings" panose="05000000000000000000" pitchFamily="2" charset="2"/>
              <a:buChar char="Ø"/>
            </a:pPr>
            <a:r>
              <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As the human family, God calls us and inspires us to be creative and responsible for creation.</a:t>
            </a:r>
          </a:p>
          <a:p>
            <a:pPr lvl="0">
              <a:buClrTx/>
              <a:buFont typeface="Wingdings" panose="05000000000000000000" pitchFamily="2" charset="2"/>
              <a:buChar char="Ø"/>
            </a:pPr>
            <a:endParaRPr lang="en-CA" sz="2800" b="1" dirty="0">
              <a:solidFill>
                <a:schemeClr val="tx1"/>
              </a:solidFill>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79746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055ED7-F7D2-30EB-3052-741CC46FE95B}"/>
              </a:ext>
            </a:extLst>
          </p:cNvPr>
          <p:cNvSpPr>
            <a:spLocks noGrp="1"/>
          </p:cNvSpPr>
          <p:nvPr>
            <p:ph idx="1"/>
          </p:nvPr>
        </p:nvSpPr>
        <p:spPr>
          <a:xfrm>
            <a:off x="959466" y="1663369"/>
            <a:ext cx="8596668" cy="4129087"/>
          </a:xfrm>
        </p:spPr>
        <p:txBody>
          <a:bodyPr>
            <a:normAutofit/>
          </a:bodyPr>
          <a:lstStyle/>
          <a:p>
            <a:pPr marL="514350" indent="-514350">
              <a:buClrTx/>
              <a:buAutoNum type="arabicPeriod"/>
            </a:pPr>
            <a:r>
              <a:rPr lang="en-CA" sz="2800" dirty="0">
                <a:solidFill>
                  <a:schemeClr val="tx1"/>
                </a:solidFill>
                <a:latin typeface="Arial" panose="020B0604020202020204" pitchFamily="34" charset="0"/>
                <a:cs typeface="Arial" panose="020B0604020202020204" pitchFamily="34" charset="0"/>
              </a:rPr>
              <a:t>Life and Dignity of the Human Person</a:t>
            </a:r>
          </a:p>
          <a:p>
            <a:pPr marL="514350" indent="-514350">
              <a:buClrTx/>
              <a:buAutoNum type="arabicPeriod"/>
            </a:pPr>
            <a:r>
              <a:rPr lang="en-CA" sz="2800" dirty="0">
                <a:solidFill>
                  <a:schemeClr val="tx1"/>
                </a:solidFill>
                <a:latin typeface="Arial" panose="020B0604020202020204" pitchFamily="34" charset="0"/>
                <a:cs typeface="Arial" panose="020B0604020202020204" pitchFamily="34" charset="0"/>
              </a:rPr>
              <a:t>The Call to Family, Community, and Participation</a:t>
            </a:r>
          </a:p>
          <a:p>
            <a:pPr marL="514350" indent="-514350">
              <a:buClrTx/>
              <a:buAutoNum type="arabicPeriod"/>
            </a:pPr>
            <a:r>
              <a:rPr lang="en-CA" sz="2800" dirty="0">
                <a:solidFill>
                  <a:schemeClr val="tx1"/>
                </a:solidFill>
                <a:latin typeface="Arial" panose="020B0604020202020204" pitchFamily="34" charset="0"/>
                <a:cs typeface="Arial" panose="020B0604020202020204" pitchFamily="34" charset="0"/>
              </a:rPr>
              <a:t>Rights and Responsibilities</a:t>
            </a:r>
          </a:p>
          <a:p>
            <a:pPr marL="514350" indent="-514350">
              <a:buClrTx/>
              <a:buAutoNum type="arabicPeriod"/>
            </a:pPr>
            <a:r>
              <a:rPr lang="en-CA" sz="2800" dirty="0">
                <a:solidFill>
                  <a:schemeClr val="tx1"/>
                </a:solidFill>
                <a:latin typeface="Arial" panose="020B0604020202020204" pitchFamily="34" charset="0"/>
                <a:cs typeface="Arial" panose="020B0604020202020204" pitchFamily="34" charset="0"/>
              </a:rPr>
              <a:t>Options for the Poor and Vulnerable</a:t>
            </a:r>
          </a:p>
          <a:p>
            <a:pPr marL="514350" indent="-514350">
              <a:buClrTx/>
              <a:buAutoNum type="arabicPeriod"/>
            </a:pPr>
            <a:r>
              <a:rPr lang="en-CA" sz="2800" dirty="0">
                <a:solidFill>
                  <a:schemeClr val="tx1"/>
                </a:solidFill>
                <a:latin typeface="Arial" panose="020B0604020202020204" pitchFamily="34" charset="0"/>
                <a:cs typeface="Arial" panose="020B0604020202020204" pitchFamily="34" charset="0"/>
              </a:rPr>
              <a:t>Dignity of Work and the Rights of Workers</a:t>
            </a:r>
          </a:p>
          <a:p>
            <a:pPr marL="514350" indent="-514350">
              <a:buClrTx/>
              <a:buAutoNum type="arabicPeriod"/>
            </a:pPr>
            <a:r>
              <a:rPr lang="en-CA" sz="2800" dirty="0">
                <a:solidFill>
                  <a:schemeClr val="tx1"/>
                </a:solidFill>
                <a:latin typeface="Arial" panose="020B0604020202020204" pitchFamily="34" charset="0"/>
                <a:cs typeface="Arial" panose="020B0604020202020204" pitchFamily="34" charset="0"/>
              </a:rPr>
              <a:t>Solidarity – Community and the Common Good</a:t>
            </a:r>
          </a:p>
          <a:p>
            <a:pPr marL="514350" indent="-514350">
              <a:buClrTx/>
              <a:buAutoNum type="arabicPeriod"/>
            </a:pPr>
            <a:r>
              <a:rPr lang="en-CA" sz="2800" dirty="0">
                <a:solidFill>
                  <a:schemeClr val="tx1"/>
                </a:solidFill>
                <a:latin typeface="Arial" panose="020B0604020202020204" pitchFamily="34" charset="0"/>
                <a:cs typeface="Arial" panose="020B0604020202020204" pitchFamily="34" charset="0"/>
              </a:rPr>
              <a:t>Care for God’s Creation</a:t>
            </a:r>
          </a:p>
        </p:txBody>
      </p:sp>
      <p:sp>
        <p:nvSpPr>
          <p:cNvPr id="8" name="Title 7">
            <a:extLst>
              <a:ext uri="{FF2B5EF4-FFF2-40B4-BE49-F238E27FC236}">
                <a16:creationId xmlns:a16="http://schemas.microsoft.com/office/drawing/2014/main" id="{9D5E3928-4BD1-A6FB-72C8-677F2901A2B4}"/>
              </a:ext>
            </a:extLst>
          </p:cNvPr>
          <p:cNvSpPr>
            <a:spLocks noGrp="1"/>
          </p:cNvSpPr>
          <p:nvPr>
            <p:ph type="title" idx="4294967295"/>
          </p:nvPr>
        </p:nvSpPr>
        <p:spPr>
          <a:xfrm>
            <a:off x="0" y="605762"/>
            <a:ext cx="10515600" cy="706438"/>
          </a:xfrm>
        </p:spPr>
        <p:txBody>
          <a:bodyPr/>
          <a:lstStyle/>
          <a:p>
            <a:pPr algn="ctr"/>
            <a:r>
              <a:rPr lang="en-CA" dirty="0">
                <a:latin typeface="Arial" panose="020B0604020202020204" pitchFamily="34" charset="0"/>
                <a:cs typeface="Arial" panose="020B0604020202020204" pitchFamily="34" charset="0"/>
              </a:rPr>
              <a:t>Key Principles of Catholic Social Teaching</a:t>
            </a:r>
          </a:p>
        </p:txBody>
      </p:sp>
      <p:pic>
        <p:nvPicPr>
          <p:cNvPr id="2" name="Picture 1">
            <a:extLst>
              <a:ext uri="{FF2B5EF4-FFF2-40B4-BE49-F238E27FC236}">
                <a16:creationId xmlns:a16="http://schemas.microsoft.com/office/drawing/2014/main" id="{B9C247DA-545A-3FC6-2C83-2DE3ED97B933}"/>
              </a:ext>
            </a:extLst>
          </p:cNvPr>
          <p:cNvPicPr>
            <a:picLocks noChangeAspect="1"/>
          </p:cNvPicPr>
          <p:nvPr/>
        </p:nvPicPr>
        <p:blipFill>
          <a:blip r:embed="rId3"/>
          <a:stretch>
            <a:fillRect/>
          </a:stretch>
        </p:blipFill>
        <p:spPr>
          <a:xfrm>
            <a:off x="10746499" y="5414962"/>
            <a:ext cx="1445500" cy="1443037"/>
          </a:xfrm>
          <a:prstGeom prst="rect">
            <a:avLst/>
          </a:prstGeom>
        </p:spPr>
      </p:pic>
      <p:sp>
        <p:nvSpPr>
          <p:cNvPr id="3" name="TextBox 2">
            <a:extLst>
              <a:ext uri="{FF2B5EF4-FFF2-40B4-BE49-F238E27FC236}">
                <a16:creationId xmlns:a16="http://schemas.microsoft.com/office/drawing/2014/main" id="{7E8514B9-8DC1-64E7-C1C2-CF2E55506D95}"/>
              </a:ext>
            </a:extLst>
          </p:cNvPr>
          <p:cNvSpPr txBox="1"/>
          <p:nvPr/>
        </p:nvSpPr>
        <p:spPr>
          <a:xfrm>
            <a:off x="7529513" y="6143625"/>
            <a:ext cx="2028825" cy="461665"/>
          </a:xfrm>
          <a:prstGeom prst="rect">
            <a:avLst/>
          </a:prstGeom>
          <a:noFill/>
        </p:spPr>
        <p:txBody>
          <a:bodyPr wrap="square" rtlCol="0">
            <a:spAutoFit/>
          </a:bodyPr>
          <a:lstStyle/>
          <a:p>
            <a:r>
              <a:rPr lang="en-US" sz="2400" b="1" dirty="0"/>
              <a:t>5 minutes</a:t>
            </a:r>
            <a:endParaRPr lang="en-CA" sz="2400" b="1" dirty="0"/>
          </a:p>
        </p:txBody>
      </p:sp>
    </p:spTree>
    <p:extLst>
      <p:ext uri="{BB962C8B-B14F-4D97-AF65-F5344CB8AC3E}">
        <p14:creationId xmlns:p14="http://schemas.microsoft.com/office/powerpoint/2010/main" val="243803705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1D1ED-1F2B-0540-4208-008F2137D148}"/>
              </a:ext>
            </a:extLst>
          </p:cNvPr>
          <p:cNvSpPr>
            <a:spLocks noGrp="1"/>
          </p:cNvSpPr>
          <p:nvPr>
            <p:ph type="title"/>
          </p:nvPr>
        </p:nvSpPr>
        <p:spPr>
          <a:xfrm>
            <a:off x="748771" y="195263"/>
            <a:ext cx="8596668" cy="1320800"/>
          </a:xfrm>
        </p:spPr>
        <p:txBody>
          <a:bodyPr/>
          <a:lstStyle/>
          <a:p>
            <a:pPr algn="ctr"/>
            <a:r>
              <a:rPr lang="en-CA" dirty="0">
                <a:latin typeface="Arial" panose="020B0604020202020204" pitchFamily="34" charset="0"/>
                <a:cs typeface="Arial" panose="020B0604020202020204" pitchFamily="34" charset="0"/>
              </a:rPr>
              <a:t>Advocacy Workshop: Part Two</a:t>
            </a:r>
            <a:br>
              <a:rPr lang="en-CA" dirty="0">
                <a:latin typeface="Arial" panose="020B0604020202020204" pitchFamily="34" charset="0"/>
                <a:cs typeface="Arial" panose="020B0604020202020204" pitchFamily="34" charset="0"/>
              </a:rPr>
            </a:br>
            <a:r>
              <a:rPr lang="en-CA" dirty="0">
                <a:latin typeface="Arial" panose="020B0604020202020204" pitchFamily="34" charset="0"/>
                <a:cs typeface="Arial" panose="020B0604020202020204" pitchFamily="34" charset="0"/>
              </a:rPr>
              <a:t>For What Do We Advocate?</a:t>
            </a:r>
          </a:p>
        </p:txBody>
      </p:sp>
      <p:pic>
        <p:nvPicPr>
          <p:cNvPr id="4" name="Picture 3">
            <a:extLst>
              <a:ext uri="{FF2B5EF4-FFF2-40B4-BE49-F238E27FC236}">
                <a16:creationId xmlns:a16="http://schemas.microsoft.com/office/drawing/2014/main" id="{FACD7B6C-70C0-F7DD-7C50-5C80C0CADFC3}"/>
              </a:ext>
            </a:extLst>
          </p:cNvPr>
          <p:cNvPicPr>
            <a:picLocks noChangeAspect="1"/>
          </p:cNvPicPr>
          <p:nvPr/>
        </p:nvPicPr>
        <p:blipFill>
          <a:blip r:embed="rId3"/>
          <a:stretch>
            <a:fillRect/>
          </a:stretch>
        </p:blipFill>
        <p:spPr>
          <a:xfrm>
            <a:off x="1714500" y="1796542"/>
            <a:ext cx="6872288" cy="4581525"/>
          </a:xfrm>
          <a:prstGeom prst="rect">
            <a:avLst/>
          </a:prstGeom>
        </p:spPr>
      </p:pic>
      <p:sp>
        <p:nvSpPr>
          <p:cNvPr id="3" name="TextBox 2">
            <a:extLst>
              <a:ext uri="{FF2B5EF4-FFF2-40B4-BE49-F238E27FC236}">
                <a16:creationId xmlns:a16="http://schemas.microsoft.com/office/drawing/2014/main" id="{99442FF7-2F03-E849-26BF-EF69549D9175}"/>
              </a:ext>
            </a:extLst>
          </p:cNvPr>
          <p:cNvSpPr txBox="1"/>
          <p:nvPr/>
        </p:nvSpPr>
        <p:spPr>
          <a:xfrm>
            <a:off x="1714500" y="6378067"/>
            <a:ext cx="6872288" cy="230832"/>
          </a:xfrm>
          <a:prstGeom prst="rect">
            <a:avLst/>
          </a:prstGeom>
          <a:noFill/>
        </p:spPr>
        <p:txBody>
          <a:bodyPr wrap="square" rtlCol="0">
            <a:spAutoFit/>
          </a:bodyPr>
          <a:lstStyle/>
          <a:p>
            <a:pPr algn="ctr"/>
            <a:r>
              <a:rPr lang="en-CA" sz="900" dirty="0">
                <a:latin typeface="Arial" panose="020B0604020202020204" pitchFamily="34" charset="0"/>
                <a:cs typeface="Arial" panose="020B0604020202020204" pitchFamily="34" charset="0"/>
              </a:rPr>
              <a:t>Image source: pexels.com/search/protest/ </a:t>
            </a:r>
            <a:endParaRPr lang="en-CA" sz="900" dirty="0"/>
          </a:p>
        </p:txBody>
      </p:sp>
    </p:spTree>
    <p:extLst>
      <p:ext uri="{BB962C8B-B14F-4D97-AF65-F5344CB8AC3E}">
        <p14:creationId xmlns:p14="http://schemas.microsoft.com/office/powerpoint/2010/main" val="2868738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490EF-95E6-96E5-6B0D-438A26D73BF1}"/>
              </a:ext>
            </a:extLst>
          </p:cNvPr>
          <p:cNvSpPr>
            <a:spLocks noGrp="1"/>
          </p:cNvSpPr>
          <p:nvPr>
            <p:ph type="title"/>
          </p:nvPr>
        </p:nvSpPr>
        <p:spPr>
          <a:xfrm>
            <a:off x="113384" y="285669"/>
            <a:ext cx="9566531" cy="1128794"/>
          </a:xfrm>
        </p:spPr>
        <p:txBody>
          <a:bodyPr>
            <a:noAutofit/>
          </a:bodyPr>
          <a:lstStyle/>
          <a:p>
            <a:pPr algn="ctr"/>
            <a:r>
              <a:rPr lang="en-US" dirty="0">
                <a:effectLst/>
                <a:latin typeface="Arial" panose="020B0604020202020204" pitchFamily="34" charset="0"/>
                <a:ea typeface="Times New Roman" panose="02020603050405020304" pitchFamily="18" charset="0"/>
                <a:cs typeface="Arial" panose="020B0604020202020204" pitchFamily="34" charset="0"/>
              </a:rPr>
              <a:t>Why Should We Follow in the Footsteps of Jesus?</a:t>
            </a:r>
            <a:endParaRPr lang="en-CA"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44C0999-C49F-EDE3-57FA-F737199316E2}"/>
              </a:ext>
            </a:extLst>
          </p:cNvPr>
          <p:cNvSpPr txBox="1"/>
          <p:nvPr/>
        </p:nvSpPr>
        <p:spPr>
          <a:xfrm>
            <a:off x="641816" y="1548059"/>
            <a:ext cx="9673760" cy="4539704"/>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Christ has no body but yours,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No hands, no feet on earth but yours, </a:t>
            </a:r>
          </a:p>
          <a:p>
            <a:r>
              <a:rPr lang="en-US" sz="2000" dirty="0">
                <a:latin typeface="Arial" panose="020B0604020202020204" pitchFamily="34" charset="0"/>
                <a:cs typeface="Arial" panose="020B0604020202020204" pitchFamily="34" charset="0"/>
              </a:rPr>
              <a:t>Yours are the eyes with which He looks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Compassion on this world,</a:t>
            </a:r>
          </a:p>
          <a:p>
            <a:r>
              <a:rPr lang="en-US" sz="2000" dirty="0">
                <a:latin typeface="Arial" panose="020B0604020202020204" pitchFamily="34" charset="0"/>
                <a:cs typeface="Arial" panose="020B0604020202020204" pitchFamily="34" charset="0"/>
              </a:rPr>
              <a:t>Yours are the feet with which He walks to do good,</a:t>
            </a:r>
          </a:p>
          <a:p>
            <a:r>
              <a:rPr lang="en-US" sz="2000" dirty="0">
                <a:latin typeface="Arial" panose="020B0604020202020204" pitchFamily="34" charset="0"/>
                <a:cs typeface="Arial" panose="020B0604020202020204" pitchFamily="34" charset="0"/>
              </a:rPr>
              <a:t>Yours are the hands, with which He blesses all the world.</a:t>
            </a:r>
          </a:p>
          <a:p>
            <a:r>
              <a:rPr lang="en-US" sz="2000" dirty="0">
                <a:latin typeface="Arial" panose="020B0604020202020204" pitchFamily="34" charset="0"/>
                <a:cs typeface="Arial" panose="020B0604020202020204" pitchFamily="34" charset="0"/>
              </a:rPr>
              <a:t>Yours are the hands, yours are the feet,   </a:t>
            </a:r>
          </a:p>
          <a:p>
            <a:r>
              <a:rPr lang="en-US" sz="2000" dirty="0">
                <a:latin typeface="Arial" panose="020B0604020202020204" pitchFamily="34" charset="0"/>
                <a:cs typeface="Arial" panose="020B0604020202020204" pitchFamily="34" charset="0"/>
              </a:rPr>
              <a:t>Yours are the eyes, you are His body.</a:t>
            </a:r>
          </a:p>
          <a:p>
            <a:r>
              <a:rPr lang="en-US" sz="2000" dirty="0">
                <a:latin typeface="Arial" panose="020B0604020202020204" pitchFamily="34" charset="0"/>
                <a:cs typeface="Arial" panose="020B0604020202020204" pitchFamily="34" charset="0"/>
              </a:rPr>
              <a:t>Christ has no body now but yours,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No hands, no feet on earth but yours,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Yours are the eyes with which he looks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compassion on this world.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Christ has no body now on earth but yours.</a:t>
            </a:r>
          </a:p>
          <a:p>
            <a:r>
              <a:rPr lang="en-US" sz="2000" dirty="0">
                <a:latin typeface="Arial" panose="020B0604020202020204" pitchFamily="34" charset="0"/>
                <a:cs typeface="Arial" panose="020B0604020202020204" pitchFamily="34" charset="0"/>
              </a:rPr>
              <a:t>										</a:t>
            </a:r>
          </a:p>
          <a:p>
            <a:r>
              <a:rPr lang="en-US" sz="900" dirty="0">
                <a:latin typeface="Arial" panose="020B0604020202020204" pitchFamily="34" charset="0"/>
                <a:cs typeface="Arial" panose="020B0604020202020204" pitchFamily="34" charset="0"/>
              </a:rPr>
              <a:t>(Attributed to St. Teresa of Ávila)</a:t>
            </a:r>
            <a:endParaRPr lang="en-CA" sz="900" dirty="0">
              <a:latin typeface="Arial" panose="020B0604020202020204" pitchFamily="34" charset="0"/>
              <a:cs typeface="Arial" panose="020B0604020202020204" pitchFamily="34" charset="0"/>
            </a:endParaRPr>
          </a:p>
        </p:txBody>
      </p:sp>
      <p:pic>
        <p:nvPicPr>
          <p:cNvPr id="1026" name="Picture 2" descr="We can volunteer together. Male hand cupped by a female hand making the V of VOLUNTEER surrounded by a word cloud on a rustic dark colored stone effect royalty free stock image">
            <a:extLst>
              <a:ext uri="{FF2B5EF4-FFF2-40B4-BE49-F238E27FC236}">
                <a16:creationId xmlns:a16="http://schemas.microsoft.com/office/drawing/2014/main" id="{36FB04B1-6D38-B30E-375E-698036E05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218" y="3586718"/>
            <a:ext cx="6866183" cy="236472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238573F-222D-3D03-58CC-203A01BA521D}"/>
              </a:ext>
            </a:extLst>
          </p:cNvPr>
          <p:cNvSpPr txBox="1"/>
          <p:nvPr/>
        </p:nvSpPr>
        <p:spPr>
          <a:xfrm>
            <a:off x="5657851" y="5701637"/>
            <a:ext cx="6416918" cy="369332"/>
          </a:xfrm>
          <a:prstGeom prst="rect">
            <a:avLst/>
          </a:prstGeom>
          <a:noFill/>
        </p:spPr>
        <p:txBody>
          <a:bodyPr wrap="square" rtlCol="0">
            <a:spAutoFit/>
          </a:bodyPr>
          <a:lstStyle/>
          <a:p>
            <a:pPr algn="ctr"/>
            <a:r>
              <a:rPr lang="en-CA" sz="900" dirty="0">
                <a:latin typeface="Arial" panose="020B0604020202020204" pitchFamily="34" charset="0"/>
                <a:cs typeface="Arial" panose="020B0604020202020204" pitchFamily="34" charset="0"/>
              </a:rPr>
              <a:t>Image source: thumbs.dreamstime.com/b/can-volunteer-together-male-hand-cupped-female-hand-making-v-surrounded-word-cloud-rustic-dark-colored-89699016.jpg.</a:t>
            </a:r>
            <a:endParaRPr lang="en-CA" sz="900" dirty="0"/>
          </a:p>
        </p:txBody>
      </p:sp>
    </p:spTree>
    <p:extLst>
      <p:ext uri="{BB962C8B-B14F-4D97-AF65-F5344CB8AC3E}">
        <p14:creationId xmlns:p14="http://schemas.microsoft.com/office/powerpoint/2010/main" val="6043047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peaking out"/>
          <p:cNvSpPr txBox="1">
            <a:spLocks noGrp="1"/>
          </p:cNvSpPr>
          <p:nvPr>
            <p:ph type="title"/>
          </p:nvPr>
        </p:nvSpPr>
        <p:spPr>
          <a:xfrm>
            <a:off x="663047" y="381001"/>
            <a:ext cx="8596668" cy="661988"/>
          </a:xfrm>
          <a:prstGeom prst="rect">
            <a:avLst/>
          </a:prstGeom>
        </p:spPr>
        <p:txBody>
          <a:bodyPr/>
          <a:lstStyle/>
          <a:p>
            <a:pPr algn="ctr"/>
            <a:r>
              <a:rPr dirty="0">
                <a:latin typeface="Arial" panose="020B0604020202020204" pitchFamily="34" charset="0"/>
                <a:cs typeface="Arial" panose="020B0604020202020204" pitchFamily="34" charset="0"/>
              </a:rPr>
              <a:t>Speaking </a:t>
            </a:r>
            <a:r>
              <a:rPr lang="en-CA" dirty="0">
                <a:latin typeface="Arial" panose="020B0604020202020204" pitchFamily="34" charset="0"/>
                <a:cs typeface="Arial" panose="020B0604020202020204" pitchFamily="34" charset="0"/>
              </a:rPr>
              <a:t>O</a:t>
            </a:r>
            <a:r>
              <a:rPr dirty="0">
                <a:latin typeface="Arial" panose="020B0604020202020204" pitchFamily="34" charset="0"/>
                <a:cs typeface="Arial" panose="020B0604020202020204" pitchFamily="34" charset="0"/>
              </a:rPr>
              <a:t>ut</a:t>
            </a:r>
            <a:r>
              <a:rPr lang="en-CA" dirty="0">
                <a:latin typeface="Arial" panose="020B0604020202020204" pitchFamily="34" charset="0"/>
                <a:cs typeface="Arial" panose="020B0604020202020204" pitchFamily="34" charset="0"/>
              </a:rPr>
              <a:t>, Speaking Up</a:t>
            </a:r>
            <a:endParaRPr dirty="0">
              <a:latin typeface="Arial" panose="020B0604020202020204" pitchFamily="34" charset="0"/>
              <a:cs typeface="Arial" panose="020B0604020202020204" pitchFamily="34" charset="0"/>
            </a:endParaRPr>
          </a:p>
        </p:txBody>
      </p:sp>
      <p:sp>
        <p:nvSpPr>
          <p:cNvPr id="187" name="All are invited to speak with courage and parrhesia, that is, in freedom, truth, and charity. What enables or hinders speaking up courageously, candidly, and responsibly in our local Church and in society? When and how do we manage to say what is importa"/>
          <p:cNvSpPr txBox="1">
            <a:spLocks noGrp="1"/>
          </p:cNvSpPr>
          <p:nvPr>
            <p:ph type="body" idx="1"/>
          </p:nvPr>
        </p:nvSpPr>
        <p:spPr>
          <a:xfrm>
            <a:off x="314325" y="1042990"/>
            <a:ext cx="9829800" cy="5348286"/>
          </a:xfrm>
          <a:prstGeom prst="rect">
            <a:avLst/>
          </a:prstGeom>
        </p:spPr>
        <p:txBody>
          <a:bodyPr>
            <a:noAutofit/>
          </a:bodyPr>
          <a:lstStyle/>
          <a:p>
            <a:pPr defTabSz="210312">
              <a:buClrTx/>
              <a:buFont typeface="Wingdings" panose="05000000000000000000" pitchFamily="2" charset="2"/>
              <a:buChar char="Ø"/>
              <a:defRPr sz="5612"/>
            </a:pPr>
            <a:r>
              <a:rPr sz="2800" dirty="0">
                <a:solidFill>
                  <a:schemeClr val="tx1"/>
                </a:solidFill>
                <a:latin typeface="Arial" panose="020B0604020202020204" pitchFamily="34" charset="0"/>
                <a:cs typeface="Arial" panose="020B0604020202020204" pitchFamily="34" charset="0"/>
              </a:rPr>
              <a:t>All are invited to speak with courage and in freedom, truth and charity. </a:t>
            </a:r>
            <a:endParaRPr lang="en-CA" sz="2800" dirty="0">
              <a:solidFill>
                <a:schemeClr val="tx1"/>
              </a:solidFill>
              <a:latin typeface="Arial" panose="020B0604020202020204" pitchFamily="34" charset="0"/>
              <a:cs typeface="Arial" panose="020B0604020202020204" pitchFamily="34" charset="0"/>
            </a:endParaRPr>
          </a:p>
          <a:p>
            <a:pPr defTabSz="210312">
              <a:buClrTx/>
              <a:buFont typeface="Wingdings" panose="05000000000000000000" pitchFamily="2" charset="2"/>
              <a:buChar char="Ø"/>
              <a:defRPr sz="5612"/>
            </a:pPr>
            <a:r>
              <a:rPr lang="en-US" sz="2800" dirty="0">
                <a:solidFill>
                  <a:schemeClr val="tx1"/>
                </a:solidFill>
                <a:latin typeface="Arial" panose="020B0604020202020204" pitchFamily="34" charset="0"/>
                <a:cs typeface="Arial" panose="020B0604020202020204" pitchFamily="34" charset="0"/>
              </a:rPr>
              <a:t>“</a:t>
            </a:r>
            <a:r>
              <a:rPr sz="2800" dirty="0">
                <a:solidFill>
                  <a:schemeClr val="tx1"/>
                </a:solidFill>
                <a:latin typeface="Arial" panose="020B0604020202020204" pitchFamily="34" charset="0"/>
                <a:cs typeface="Arial" panose="020B0604020202020204" pitchFamily="34" charset="0"/>
              </a:rPr>
              <a:t>What enables or hinders speaking up courageously, candidly and responsibly in </a:t>
            </a:r>
            <a:r>
              <a:rPr lang="en-US" sz="2800" dirty="0">
                <a:solidFill>
                  <a:schemeClr val="tx1"/>
                </a:solidFill>
                <a:latin typeface="Arial" panose="020B0604020202020204" pitchFamily="34" charset="0"/>
                <a:cs typeface="Arial" panose="020B0604020202020204" pitchFamily="34" charset="0"/>
              </a:rPr>
              <a:t>our</a:t>
            </a:r>
            <a:r>
              <a:rPr sz="2800" dirty="0">
                <a:solidFill>
                  <a:schemeClr val="tx1"/>
                </a:solidFill>
                <a:latin typeface="Arial" panose="020B0604020202020204" pitchFamily="34" charset="0"/>
                <a:cs typeface="Arial" panose="020B0604020202020204" pitchFamily="34" charset="0"/>
              </a:rPr>
              <a:t> local </a:t>
            </a:r>
            <a:r>
              <a:rPr lang="en-US" sz="2800" dirty="0">
                <a:solidFill>
                  <a:schemeClr val="tx1"/>
                </a:solidFill>
                <a:latin typeface="Arial" panose="020B0604020202020204" pitchFamily="34" charset="0"/>
                <a:cs typeface="Arial" panose="020B0604020202020204" pitchFamily="34" charset="0"/>
              </a:rPr>
              <a:t>c</a:t>
            </a:r>
            <a:r>
              <a:rPr sz="2800" dirty="0">
                <a:solidFill>
                  <a:schemeClr val="tx1"/>
                </a:solidFill>
                <a:latin typeface="Arial" panose="020B0604020202020204" pitchFamily="34" charset="0"/>
                <a:cs typeface="Arial" panose="020B0604020202020204" pitchFamily="34" charset="0"/>
              </a:rPr>
              <a:t>hurch and in society? </a:t>
            </a:r>
            <a:endParaRPr lang="en-CA" sz="2800" dirty="0">
              <a:solidFill>
                <a:schemeClr val="tx1"/>
              </a:solidFill>
              <a:latin typeface="Arial" panose="020B0604020202020204" pitchFamily="34" charset="0"/>
              <a:cs typeface="Arial" panose="020B0604020202020204" pitchFamily="34" charset="0"/>
            </a:endParaRPr>
          </a:p>
          <a:p>
            <a:pPr defTabSz="210312">
              <a:buClrTx/>
              <a:buFont typeface="Wingdings" panose="05000000000000000000" pitchFamily="2" charset="2"/>
              <a:buChar char="Ø"/>
              <a:defRPr sz="5612"/>
            </a:pPr>
            <a:r>
              <a:rPr sz="2800" dirty="0">
                <a:solidFill>
                  <a:schemeClr val="tx1"/>
                </a:solidFill>
                <a:latin typeface="Arial" panose="020B0604020202020204" pitchFamily="34" charset="0"/>
                <a:cs typeface="Arial" panose="020B0604020202020204" pitchFamily="34" charset="0"/>
              </a:rPr>
              <a:t>When and how do we manage to say what is important to us? </a:t>
            </a:r>
            <a:endParaRPr lang="en-CA" sz="2800" dirty="0">
              <a:solidFill>
                <a:schemeClr val="tx1"/>
              </a:solidFill>
              <a:latin typeface="Arial" panose="020B0604020202020204" pitchFamily="34" charset="0"/>
              <a:cs typeface="Arial" panose="020B0604020202020204" pitchFamily="34" charset="0"/>
            </a:endParaRPr>
          </a:p>
          <a:p>
            <a:pPr defTabSz="210312">
              <a:buClrTx/>
              <a:buFont typeface="Wingdings" panose="05000000000000000000" pitchFamily="2" charset="2"/>
              <a:buChar char="Ø"/>
              <a:defRPr sz="5612"/>
            </a:pPr>
            <a:r>
              <a:rPr sz="2800" dirty="0">
                <a:solidFill>
                  <a:schemeClr val="tx1"/>
                </a:solidFill>
                <a:latin typeface="Arial" panose="020B0604020202020204" pitchFamily="34" charset="0"/>
                <a:cs typeface="Arial" panose="020B0604020202020204" pitchFamily="34" charset="0"/>
              </a:rPr>
              <a:t>How does the relationship with the local media work (not only Catholic media)? </a:t>
            </a:r>
            <a:endParaRPr lang="en-CA" sz="2800" dirty="0">
              <a:solidFill>
                <a:schemeClr val="tx1"/>
              </a:solidFill>
              <a:latin typeface="Arial" panose="020B0604020202020204" pitchFamily="34" charset="0"/>
              <a:cs typeface="Arial" panose="020B0604020202020204" pitchFamily="34" charset="0"/>
            </a:endParaRPr>
          </a:p>
          <a:p>
            <a:pPr defTabSz="210312">
              <a:buClrTx/>
              <a:buFont typeface="Wingdings" panose="05000000000000000000" pitchFamily="2" charset="2"/>
              <a:buChar char="Ø"/>
              <a:defRPr sz="5612"/>
            </a:pPr>
            <a:r>
              <a:rPr sz="2800" dirty="0">
                <a:solidFill>
                  <a:schemeClr val="tx1"/>
                </a:solidFill>
                <a:latin typeface="Arial" panose="020B0604020202020204" pitchFamily="34" charset="0"/>
                <a:cs typeface="Arial" panose="020B0604020202020204" pitchFamily="34" charset="0"/>
              </a:rPr>
              <a:t>Who speaks on behalf of the Christian community, and how are they chosen?</a:t>
            </a:r>
            <a:r>
              <a:rPr lang="en-US" sz="2800" dirty="0">
                <a:solidFill>
                  <a:schemeClr val="tx1"/>
                </a:solidFill>
                <a:latin typeface="Arial" panose="020B0604020202020204" pitchFamily="34" charset="0"/>
                <a:cs typeface="Arial" panose="020B0604020202020204" pitchFamily="34" charset="0"/>
              </a:rPr>
              <a:t>"</a:t>
            </a:r>
            <a:endParaRPr lang="en-CA" sz="2800" dirty="0">
              <a:solidFill>
                <a:schemeClr val="tx1"/>
              </a:solidFill>
              <a:latin typeface="Arial" panose="020B0604020202020204" pitchFamily="34" charset="0"/>
              <a:cs typeface="Arial" panose="020B0604020202020204" pitchFamily="34" charset="0"/>
            </a:endParaRPr>
          </a:p>
          <a:p>
            <a:pPr marL="0" indent="0" algn="r" defTabSz="210312">
              <a:buClrTx/>
              <a:buNone/>
              <a:defRPr sz="5612"/>
            </a:pPr>
            <a:r>
              <a:rPr lang="en-US" sz="1600" i="1" dirty="0">
                <a:latin typeface="Arial" panose="020B0604020202020204" pitchFamily="34" charset="0"/>
                <a:cs typeface="Arial" panose="020B0604020202020204" pitchFamily="34" charset="0"/>
              </a:rPr>
              <a:t>(For a Synodal Church: Communion, Participation, and Mission </a:t>
            </a:r>
            <a:r>
              <a:rPr lang="en-US" sz="1600" i="1" dirty="0" err="1">
                <a:latin typeface="Arial" panose="020B0604020202020204" pitchFamily="34" charset="0"/>
                <a:cs typeface="Arial" panose="020B0604020202020204" pitchFamily="34" charset="0"/>
              </a:rPr>
              <a:t>Vademecum</a:t>
            </a:r>
            <a:r>
              <a:rPr lang="en-US" sz="1600" i="1" dirty="0">
                <a:latin typeface="Arial" panose="020B0604020202020204" pitchFamily="34" charset="0"/>
                <a:cs typeface="Arial" panose="020B0604020202020204" pitchFamily="34" charset="0"/>
              </a:rPr>
              <a:t> for the Synod on </a:t>
            </a:r>
            <a:r>
              <a:rPr lang="en-US" sz="1600" i="1" dirty="0" err="1">
                <a:latin typeface="Arial" panose="020B0604020202020204" pitchFamily="34" charset="0"/>
                <a:cs typeface="Arial" panose="020B0604020202020204" pitchFamily="34" charset="0"/>
              </a:rPr>
              <a:t>Synodality</a:t>
            </a:r>
            <a:r>
              <a:rPr lang="en-US" sz="1600" i="1" dirty="0">
                <a:latin typeface="Arial" panose="020B0604020202020204" pitchFamily="34" charset="0"/>
                <a:cs typeface="Arial" panose="020B0604020202020204" pitchFamily="34" charset="0"/>
              </a:rPr>
              <a:t>)</a:t>
            </a:r>
            <a:endParaRPr sz="1600" i="1"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F85303C-E4C9-EBCE-2CDB-93D345A6B9B2}"/>
              </a:ext>
            </a:extLst>
          </p:cNvPr>
          <p:cNvPicPr>
            <a:picLocks noChangeAspect="1"/>
          </p:cNvPicPr>
          <p:nvPr/>
        </p:nvPicPr>
        <p:blipFill>
          <a:blip r:embed="rId3"/>
          <a:stretch>
            <a:fillRect/>
          </a:stretch>
        </p:blipFill>
        <p:spPr>
          <a:xfrm>
            <a:off x="10591801" y="5379945"/>
            <a:ext cx="1600199" cy="1516155"/>
          </a:xfrm>
          <a:prstGeom prst="rect">
            <a:avLst/>
          </a:prstGeom>
        </p:spPr>
      </p:pic>
      <p:sp>
        <p:nvSpPr>
          <p:cNvPr id="6" name="TextBox 5">
            <a:extLst>
              <a:ext uri="{FF2B5EF4-FFF2-40B4-BE49-F238E27FC236}">
                <a16:creationId xmlns:a16="http://schemas.microsoft.com/office/drawing/2014/main" id="{1BBCC8B8-A0BC-68C1-BE8A-EB3804143D75}"/>
              </a:ext>
            </a:extLst>
          </p:cNvPr>
          <p:cNvSpPr txBox="1"/>
          <p:nvPr/>
        </p:nvSpPr>
        <p:spPr>
          <a:xfrm>
            <a:off x="10591801" y="4880180"/>
            <a:ext cx="1600200" cy="461665"/>
          </a:xfrm>
          <a:prstGeom prst="rect">
            <a:avLst/>
          </a:prstGeom>
          <a:noFill/>
        </p:spPr>
        <p:txBody>
          <a:bodyPr wrap="square" rtlCol="0">
            <a:spAutoFit/>
          </a:bodyPr>
          <a:lstStyle/>
          <a:p>
            <a:r>
              <a:rPr lang="en-US" sz="2400" b="1" dirty="0"/>
              <a:t>5 minutes</a:t>
            </a:r>
            <a:endParaRPr lang="en-CA" sz="2400" b="1"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0CE2B-AE76-FD39-B3DF-725C2230009D}"/>
              </a:ext>
            </a:extLst>
          </p:cNvPr>
          <p:cNvSpPr>
            <a:spLocks noGrp="1"/>
          </p:cNvSpPr>
          <p:nvPr>
            <p:ph type="title"/>
          </p:nvPr>
        </p:nvSpPr>
        <p:spPr>
          <a:xfrm>
            <a:off x="677334" y="609600"/>
            <a:ext cx="8596668" cy="690563"/>
          </a:xfrm>
        </p:spPr>
        <p:txBody>
          <a:bodyPr/>
          <a:lstStyle/>
          <a:p>
            <a:pPr algn="ctr"/>
            <a:r>
              <a:rPr lang="en-CA" dirty="0">
                <a:latin typeface="Arial" panose="020B0604020202020204" pitchFamily="34" charset="0"/>
                <a:cs typeface="Arial" panose="020B0604020202020204" pitchFamily="34" charset="0"/>
              </a:rPr>
              <a:t>What Exactly is Advocacy?</a:t>
            </a:r>
          </a:p>
        </p:txBody>
      </p:sp>
      <p:pic>
        <p:nvPicPr>
          <p:cNvPr id="7" name="Content Placeholder 6">
            <a:extLst>
              <a:ext uri="{FF2B5EF4-FFF2-40B4-BE49-F238E27FC236}">
                <a16:creationId xmlns:a16="http://schemas.microsoft.com/office/drawing/2014/main" id="{BB8249C0-6C6A-E88D-8149-B6156615A4B0}"/>
              </a:ext>
            </a:extLst>
          </p:cNvPr>
          <p:cNvPicPr>
            <a:picLocks noGrp="1" noChangeAspect="1"/>
          </p:cNvPicPr>
          <p:nvPr>
            <p:ph idx="1"/>
          </p:nvPr>
        </p:nvPicPr>
        <p:blipFill>
          <a:blip r:embed="rId3"/>
          <a:stretch>
            <a:fillRect/>
          </a:stretch>
        </p:blipFill>
        <p:spPr>
          <a:xfrm>
            <a:off x="2064941" y="1627452"/>
            <a:ext cx="6621859" cy="4414573"/>
          </a:xfrm>
          <a:prstGeom prst="rect">
            <a:avLst/>
          </a:prstGeom>
        </p:spPr>
      </p:pic>
    </p:spTree>
    <p:extLst>
      <p:ext uri="{BB962C8B-B14F-4D97-AF65-F5344CB8AC3E}">
        <p14:creationId xmlns:p14="http://schemas.microsoft.com/office/powerpoint/2010/main" val="1102713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3B631-8FB3-82AD-40E6-B7B65B9B1097}"/>
              </a:ext>
            </a:extLst>
          </p:cNvPr>
          <p:cNvSpPr>
            <a:spLocks noGrp="1"/>
          </p:cNvSpPr>
          <p:nvPr>
            <p:ph type="title"/>
          </p:nvPr>
        </p:nvSpPr>
        <p:spPr>
          <a:xfrm>
            <a:off x="0" y="523875"/>
            <a:ext cx="8596668" cy="704850"/>
          </a:xfrm>
        </p:spPr>
        <p:txBody>
          <a:bodyPr/>
          <a:lstStyle/>
          <a:p>
            <a:pPr algn="ctr"/>
            <a:r>
              <a:rPr lang="en-US" dirty="0">
                <a:latin typeface="Arial" panose="020B0604020202020204" pitchFamily="34" charset="0"/>
                <a:cs typeface="Arial" panose="020B0604020202020204" pitchFamily="34" charset="0"/>
              </a:rPr>
              <a:t>What is Faithful Advocacy? </a:t>
            </a:r>
            <a:endParaRPr lang="en-CA"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1630A38-C2EE-C05C-6966-C3DC3AB196CE}"/>
              </a:ext>
            </a:extLst>
          </p:cNvPr>
          <p:cNvSpPr>
            <a:spLocks noGrp="1"/>
          </p:cNvSpPr>
          <p:nvPr>
            <p:ph idx="1"/>
          </p:nvPr>
        </p:nvSpPr>
        <p:spPr>
          <a:xfrm>
            <a:off x="380999" y="1425575"/>
            <a:ext cx="6260305" cy="5067300"/>
          </a:xfrm>
        </p:spPr>
        <p:txBody>
          <a:bodyPr>
            <a:normAutofit/>
          </a:bodyPr>
          <a:lstStyle/>
          <a:p>
            <a:pPr>
              <a:buClrTx/>
              <a:buFont typeface="Wingdings" panose="05000000000000000000" pitchFamily="2" charset="2"/>
              <a:buChar char="Ø"/>
            </a:pPr>
            <a:r>
              <a:rPr lang="en-US" sz="2800" dirty="0">
                <a:solidFill>
                  <a:schemeClr val="tx1"/>
                </a:solidFill>
                <a:latin typeface="Arial" panose="020B0604020202020204" pitchFamily="34" charset="0"/>
                <a:cs typeface="Arial" panose="020B0604020202020204" pitchFamily="34" charset="0"/>
              </a:rPr>
              <a:t>It is when our actions and efforts seek to create a more socially just, ecologically sustainable and spiritually fulfilling society.</a:t>
            </a:r>
          </a:p>
          <a:p>
            <a:pPr>
              <a:buClrTx/>
              <a:buFont typeface="Wingdings" panose="05000000000000000000" pitchFamily="2" charset="2"/>
              <a:buChar char="Ø"/>
            </a:pPr>
            <a:r>
              <a:rPr lang="en-US" sz="2800" dirty="0">
                <a:solidFill>
                  <a:schemeClr val="tx1"/>
                </a:solidFill>
                <a:latin typeface="Arial" panose="020B0604020202020204" pitchFamily="34" charset="0"/>
                <a:cs typeface="Arial" panose="020B0604020202020204" pitchFamily="34" charset="0"/>
              </a:rPr>
              <a:t>It is part and parcel of living our lives as if the gospel, our faith tradition, our neighbours (especially the poor and oppressed) and the earth really matter!</a:t>
            </a:r>
          </a:p>
          <a:p>
            <a:pPr>
              <a:buClrTx/>
              <a:buFont typeface="Wingdings" panose="05000000000000000000" pitchFamily="2" charset="2"/>
              <a:buChar char="Ø"/>
            </a:pPr>
            <a:r>
              <a:rPr lang="en-US" sz="2800" dirty="0">
                <a:solidFill>
                  <a:schemeClr val="tx1"/>
                </a:solidFill>
                <a:latin typeface="Arial" panose="020B0604020202020204" pitchFamily="34" charset="0"/>
                <a:cs typeface="Arial" panose="020B0604020202020204" pitchFamily="34" charset="0"/>
              </a:rPr>
              <a:t>It is putting flesh onto our call to be faithful disciples of Jesus.</a:t>
            </a:r>
          </a:p>
          <a:p>
            <a:pPr>
              <a:buFont typeface="Wingdings" panose="05000000000000000000" pitchFamily="2" charset="2"/>
              <a:buChar char="Ø"/>
            </a:pPr>
            <a:endParaRPr lang="en-CA" sz="28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D86A225-00F9-96B4-98EA-B466731F172A}"/>
              </a:ext>
            </a:extLst>
          </p:cNvPr>
          <p:cNvPicPr>
            <a:picLocks noChangeAspect="1"/>
          </p:cNvPicPr>
          <p:nvPr/>
        </p:nvPicPr>
        <p:blipFill>
          <a:blip r:embed="rId3"/>
          <a:stretch>
            <a:fillRect/>
          </a:stretch>
        </p:blipFill>
        <p:spPr>
          <a:xfrm>
            <a:off x="6641305" y="3046412"/>
            <a:ext cx="5169695" cy="3446463"/>
          </a:xfrm>
          <a:prstGeom prst="rect">
            <a:avLst/>
          </a:prstGeom>
          <a:effectLst>
            <a:softEdge rad="635000"/>
          </a:effectLst>
        </p:spPr>
      </p:pic>
      <p:sp>
        <p:nvSpPr>
          <p:cNvPr id="5" name="TextBox 4">
            <a:extLst>
              <a:ext uri="{FF2B5EF4-FFF2-40B4-BE49-F238E27FC236}">
                <a16:creationId xmlns:a16="http://schemas.microsoft.com/office/drawing/2014/main" id="{7BC4B81C-09FF-ABB8-E072-B5DF4E638057}"/>
              </a:ext>
            </a:extLst>
          </p:cNvPr>
          <p:cNvSpPr txBox="1"/>
          <p:nvPr/>
        </p:nvSpPr>
        <p:spPr>
          <a:xfrm>
            <a:off x="6972300" y="6334125"/>
            <a:ext cx="4586288" cy="2308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Image source: pexels.com/search/caring/</a:t>
            </a:r>
            <a:endParaRPr lang="en-CA" sz="900" dirty="0"/>
          </a:p>
        </p:txBody>
      </p:sp>
    </p:spTree>
    <p:extLst>
      <p:ext uri="{BB962C8B-B14F-4D97-AF65-F5344CB8AC3E}">
        <p14:creationId xmlns:p14="http://schemas.microsoft.com/office/powerpoint/2010/main" val="327274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2D547-D747-ED02-1BC3-054B2BBB1D87}"/>
              </a:ext>
            </a:extLst>
          </p:cNvPr>
          <p:cNvSpPr>
            <a:spLocks noGrp="1"/>
          </p:cNvSpPr>
          <p:nvPr>
            <p:ph type="title"/>
          </p:nvPr>
        </p:nvSpPr>
        <p:spPr>
          <a:xfrm>
            <a:off x="138112" y="681037"/>
            <a:ext cx="10515600" cy="719138"/>
          </a:xfrm>
        </p:spPr>
        <p:txBody>
          <a:bodyPr>
            <a:noAutofit/>
          </a:bodyPr>
          <a:lstStyle/>
          <a:p>
            <a:pPr algn="ctr"/>
            <a:r>
              <a:rPr lang="en-US" dirty="0">
                <a:latin typeface="Arial" panose="020B0604020202020204" pitchFamily="34" charset="0"/>
                <a:cs typeface="Arial" panose="020B0604020202020204" pitchFamily="34" charset="0"/>
              </a:rPr>
              <a:t>What is CWL Advocacy</a:t>
            </a:r>
            <a:endParaRPr lang="en-CA"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35382E4-0A8A-AB67-B55F-EBFBBEB615F3}"/>
              </a:ext>
            </a:extLst>
          </p:cNvPr>
          <p:cNvSpPr>
            <a:spLocks noGrp="1"/>
          </p:cNvSpPr>
          <p:nvPr>
            <p:ph idx="1"/>
          </p:nvPr>
        </p:nvSpPr>
        <p:spPr>
          <a:xfrm>
            <a:off x="323850" y="1440656"/>
            <a:ext cx="9491663" cy="4460082"/>
          </a:xfrm>
        </p:spPr>
        <p:txBody>
          <a:bodyPr>
            <a:normAutofit/>
          </a:bodyPr>
          <a:lstStyle/>
          <a:p>
            <a:pPr marL="0" indent="0">
              <a:buClrTx/>
              <a:buNone/>
            </a:pPr>
            <a:r>
              <a:rPr lang="en-US" sz="2800" b="1" dirty="0">
                <a:solidFill>
                  <a:schemeClr val="tx1"/>
                </a:solidFill>
                <a:latin typeface="Arial" panose="020B0604020202020204" pitchFamily="34" charset="0"/>
                <a:cs typeface="Arial" panose="020B0604020202020204" pitchFamily="34" charset="0"/>
              </a:rPr>
              <a:t>League Advocacy:</a:t>
            </a:r>
          </a:p>
          <a:p>
            <a:pPr>
              <a:buClrTx/>
              <a:buFont typeface="Wingdings" panose="05000000000000000000" pitchFamily="2" charset="2"/>
              <a:buChar char="Ø"/>
            </a:pPr>
            <a:r>
              <a:rPr lang="en-US" sz="2800" dirty="0">
                <a:solidFill>
                  <a:schemeClr val="tx1"/>
                </a:solidFill>
                <a:latin typeface="Arial" panose="020B0604020202020204" pitchFamily="34" charset="0"/>
                <a:cs typeface="Arial" panose="020B0604020202020204" pitchFamily="34" charset="0"/>
              </a:rPr>
              <a:t>reflects our baptismal call to be a voice for the poor and marginalized. </a:t>
            </a:r>
          </a:p>
          <a:p>
            <a:pPr>
              <a:buClrTx/>
              <a:buFont typeface="Wingdings" panose="05000000000000000000" pitchFamily="2" charset="2"/>
              <a:buChar char="Ø"/>
            </a:pPr>
            <a:r>
              <a:rPr lang="en-US" sz="2800" dirty="0">
                <a:solidFill>
                  <a:schemeClr val="tx1"/>
                </a:solidFill>
                <a:latin typeface="Arial" panose="020B0604020202020204" pitchFamily="34" charset="0"/>
                <a:cs typeface="Arial" panose="020B0604020202020204" pitchFamily="34" charset="0"/>
              </a:rPr>
              <a:t>adheres to the principles of Catholic Social Teaching such as the key principle of Care for God’s creation.</a:t>
            </a:r>
          </a:p>
          <a:p>
            <a:pPr>
              <a:buClrTx/>
              <a:buFont typeface="Wingdings" panose="05000000000000000000" pitchFamily="2" charset="2"/>
              <a:buChar char="Ø"/>
            </a:pPr>
            <a:r>
              <a:rPr lang="en-US" sz="2800" dirty="0">
                <a:solidFill>
                  <a:schemeClr val="tx1"/>
                </a:solidFill>
                <a:latin typeface="Arial" panose="020B0604020202020204" pitchFamily="34" charset="0"/>
                <a:cs typeface="Arial" panose="020B0604020202020204" pitchFamily="34" charset="0"/>
              </a:rPr>
              <a:t>has always included the education and mobilization of its members so that our members can be informed about issues, take action and become involved in developing and promoting solutions for causes they care about.</a:t>
            </a:r>
          </a:p>
        </p:txBody>
      </p:sp>
    </p:spTree>
    <p:extLst>
      <p:ext uri="{BB962C8B-B14F-4D97-AF65-F5344CB8AC3E}">
        <p14:creationId xmlns:p14="http://schemas.microsoft.com/office/powerpoint/2010/main" val="31378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11" y="328154"/>
            <a:ext cx="9672637" cy="686726"/>
          </a:xfrm>
        </p:spPr>
        <p:txBody>
          <a:bodyPr>
            <a:noAutofit/>
          </a:bodyPr>
          <a:lstStyle/>
          <a:p>
            <a:pPr algn="ctr"/>
            <a:r>
              <a:rPr lang="en-US" dirty="0">
                <a:effectLst/>
                <a:latin typeface="Arial" panose="020B0604020202020204" pitchFamily="34" charset="0"/>
                <a:ea typeface="Calibri" panose="020F0502020204030204" pitchFamily="34" charset="0"/>
                <a:cs typeface="Arial" panose="020B0604020202020204" pitchFamily="34" charset="0"/>
              </a:rPr>
              <a:t>Guidelines to Parish Council Advocacy Work </a:t>
            </a:r>
            <a:endParaRPr lang="en-CA"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8721" y="1128708"/>
            <a:ext cx="10538354" cy="5057775"/>
          </a:xfrm>
        </p:spPr>
        <p:txBody>
          <a:bodyPr>
            <a:noAutofit/>
          </a:bodyPr>
          <a:lstStyle/>
          <a:p>
            <a:pPr lvl="0">
              <a:lnSpc>
                <a:spcPct val="107000"/>
              </a:lnSpc>
              <a:spcAft>
                <a:spcPts val="0"/>
              </a:spcAft>
              <a:buClrTx/>
              <a:buFont typeface="Wingdings" panose="05000000000000000000" pitchFamily="2" charset="2"/>
              <a:buChar char="Ø"/>
            </a:pPr>
            <a:r>
              <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Ensure that the concern or issue</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aligns with Catholic social teachings and reflects one or more of the League’s Core Values (faith, service, social justice).</a:t>
            </a:r>
            <a:endParaRPr lang="en-CA"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0"/>
              </a:spcAft>
              <a:buClrTx/>
              <a:buFont typeface="Wingdings" panose="05000000000000000000" pitchFamily="2" charset="2"/>
              <a:buChar char="Ø"/>
            </a:pPr>
            <a:r>
              <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Investigate if the League has addressed the topic in past or current resolutions. If yes, study action plans from the resolution.</a:t>
            </a:r>
            <a:endParaRPr lang="en-US" sz="24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0"/>
              </a:spcAft>
              <a:buClrTx/>
              <a:buFont typeface="Wingdings" panose="05000000000000000000" pitchFamily="2" charset="2"/>
              <a:buChar char="Ø"/>
            </a:pPr>
            <a:r>
              <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Communicate with parish and diocesan council president your concern/issue </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and </a:t>
            </a:r>
            <a:r>
              <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intent to advocate/collaborate with government official </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(include </a:t>
            </a:r>
            <a:r>
              <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what level).</a:t>
            </a:r>
            <a:endParaRPr lang="en-CA"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0"/>
              </a:spcAft>
              <a:buClrTx/>
              <a:buFont typeface="Wingdings" panose="05000000000000000000" pitchFamily="2" charset="2"/>
              <a:buChar char="Ø"/>
            </a:pPr>
            <a:r>
              <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Remain non-partisan in your collaboration/advocacy activity.</a:t>
            </a:r>
            <a:endParaRPr lang="en-CA"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800"/>
              </a:spcAft>
              <a:buClrTx/>
              <a:buFont typeface="Wingdings" panose="05000000000000000000" pitchFamily="2" charset="2"/>
              <a:buChar char="Ø"/>
            </a:pPr>
            <a:r>
              <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Clarify when writing a letter with a personal concern that you are not acting as a representative of the League—do not use League letterhead or speak for anyone else.</a:t>
            </a:r>
            <a:endParaRPr lang="en-CA"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8250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1A7AC-0030-5FCA-2678-C8B3E726C781}"/>
              </a:ext>
            </a:extLst>
          </p:cNvPr>
          <p:cNvSpPr>
            <a:spLocks noGrp="1"/>
          </p:cNvSpPr>
          <p:nvPr>
            <p:ph type="title"/>
          </p:nvPr>
        </p:nvSpPr>
        <p:spPr>
          <a:xfrm>
            <a:off x="0" y="521362"/>
            <a:ext cx="8596668" cy="590550"/>
          </a:xfrm>
        </p:spPr>
        <p:txBody>
          <a:bodyPr>
            <a:noAutofit/>
          </a:bodyPr>
          <a:lstStyle/>
          <a:p>
            <a:pPr algn="ctr"/>
            <a:r>
              <a:rPr lang="en-CA" dirty="0">
                <a:latin typeface="Arial" panose="020B0604020202020204" pitchFamily="34" charset="0"/>
                <a:cs typeface="Arial" panose="020B0604020202020204" pitchFamily="34" charset="0"/>
              </a:rPr>
              <a:t>Writing Letters</a:t>
            </a:r>
          </a:p>
        </p:txBody>
      </p:sp>
      <p:sp>
        <p:nvSpPr>
          <p:cNvPr id="3" name="Content Placeholder 2">
            <a:extLst>
              <a:ext uri="{FF2B5EF4-FFF2-40B4-BE49-F238E27FC236}">
                <a16:creationId xmlns:a16="http://schemas.microsoft.com/office/drawing/2014/main" id="{0F033F79-AAAF-6F71-7211-C836824FC035}"/>
              </a:ext>
            </a:extLst>
          </p:cNvPr>
          <p:cNvSpPr>
            <a:spLocks noGrp="1"/>
          </p:cNvSpPr>
          <p:nvPr>
            <p:ph idx="1"/>
          </p:nvPr>
        </p:nvSpPr>
        <p:spPr>
          <a:xfrm>
            <a:off x="148697" y="1371601"/>
            <a:ext cx="10124016" cy="4843462"/>
          </a:xfrm>
        </p:spPr>
        <p:txBody>
          <a:bodyPr>
            <a:noAutofit/>
          </a:bodyPr>
          <a:lstStyle/>
          <a:p>
            <a:pPr>
              <a:buClr>
                <a:schemeClr val="tx1"/>
              </a:buClr>
              <a:buFont typeface="Wingdings" panose="05000000000000000000" pitchFamily="2" charset="2"/>
              <a:buChar char="Ø"/>
            </a:pPr>
            <a:r>
              <a:rPr lang="en-CA" sz="2800" dirty="0">
                <a:solidFill>
                  <a:schemeClr val="tx1"/>
                </a:solidFill>
                <a:latin typeface="Arial" panose="020B0604020202020204" pitchFamily="34" charset="0"/>
                <a:cs typeface="Arial" panose="020B0604020202020204" pitchFamily="34" charset="0"/>
              </a:rPr>
              <a:t>Follow the suggestions in the </a:t>
            </a:r>
            <a:r>
              <a:rPr lang="en-CA" sz="2800" i="1" dirty="0">
                <a:solidFill>
                  <a:schemeClr val="tx1"/>
                </a:solidFill>
                <a:latin typeface="Arial" panose="020B0604020202020204" pitchFamily="34" charset="0"/>
                <a:cs typeface="Arial" panose="020B0604020202020204" pitchFamily="34" charset="0"/>
              </a:rPr>
              <a:t>Personal Letter Writing Guide</a:t>
            </a:r>
            <a:r>
              <a:rPr lang="en-CA" sz="2800" dirty="0">
                <a:solidFill>
                  <a:schemeClr val="tx1"/>
                </a:solidFill>
                <a:latin typeface="Arial" panose="020B0604020202020204" pitchFamily="34" charset="0"/>
                <a:cs typeface="Arial" panose="020B0604020202020204" pitchFamily="34" charset="0"/>
              </a:rPr>
              <a:t> (#173) from the League website. </a:t>
            </a:r>
          </a:p>
          <a:p>
            <a:pPr lvl="0">
              <a:buClr>
                <a:schemeClr val="tx1"/>
              </a:buClr>
              <a:buFont typeface="Wingdings" panose="05000000000000000000" pitchFamily="2" charset="2"/>
              <a:buChar char="Ø"/>
            </a:pPr>
            <a:r>
              <a:rPr lang="en-CA" sz="2800" dirty="0">
                <a:solidFill>
                  <a:schemeClr val="tx1"/>
                </a:solidFill>
                <a:latin typeface="Arial" panose="020B0604020202020204" pitchFamily="34" charset="0"/>
                <a:cs typeface="Arial" panose="020B0604020202020204" pitchFamily="34" charset="0"/>
              </a:rPr>
              <a:t>A letter on behalf of the council should be previously authorized by motion and/or resolution.</a:t>
            </a:r>
          </a:p>
          <a:p>
            <a:pPr lvl="0">
              <a:buClr>
                <a:schemeClr val="tx1"/>
              </a:buClr>
              <a:buFont typeface="Wingdings" panose="05000000000000000000" pitchFamily="2" charset="2"/>
              <a:buChar char="Ø"/>
            </a:pPr>
            <a:r>
              <a:rPr lang="en-CA" sz="2800" dirty="0">
                <a:solidFill>
                  <a:schemeClr val="tx1"/>
                </a:solidFill>
                <a:latin typeface="Arial" panose="020B0604020202020204" pitchFamily="34" charset="0"/>
                <a:cs typeface="Arial" panose="020B0604020202020204" pitchFamily="34" charset="0"/>
              </a:rPr>
              <a:t>Personal letters are encouraged but </a:t>
            </a:r>
            <a:r>
              <a:rPr lang="en-CA" sz="2800" b="1" dirty="0">
                <a:solidFill>
                  <a:schemeClr val="tx1"/>
                </a:solidFill>
                <a:latin typeface="Arial" panose="020B0604020202020204" pitchFamily="34" charset="0"/>
                <a:cs typeface="Arial" panose="020B0604020202020204" pitchFamily="34" charset="0"/>
              </a:rPr>
              <a:t>not</a:t>
            </a:r>
            <a:r>
              <a:rPr lang="en-CA" sz="2800" dirty="0">
                <a:solidFill>
                  <a:schemeClr val="tx1"/>
                </a:solidFill>
                <a:latin typeface="Arial" panose="020B0604020202020204" pitchFamily="34" charset="0"/>
                <a:cs typeface="Arial" panose="020B0604020202020204" pitchFamily="34" charset="0"/>
              </a:rPr>
              <a:t> signed to represent as a League member, officer or council. You are speaking on your own behalf, not someone else’s.</a:t>
            </a:r>
          </a:p>
          <a:p>
            <a:pPr lvl="0">
              <a:buClr>
                <a:schemeClr val="tx1"/>
              </a:buClr>
              <a:buFont typeface="Wingdings" panose="05000000000000000000" pitchFamily="2" charset="2"/>
              <a:buChar char="Ø"/>
            </a:pPr>
            <a:r>
              <a:rPr lang="en-CA" sz="2800" dirty="0">
                <a:solidFill>
                  <a:schemeClr val="tx1"/>
                </a:solidFill>
                <a:latin typeface="Arial" panose="020B0604020202020204" pitchFamily="34" charset="0"/>
                <a:cs typeface="Arial" panose="020B0604020202020204" pitchFamily="34" charset="0"/>
              </a:rPr>
              <a:t>Action plan letters should be delayed until the resolution has been approved at its final destination, e.g., provincial or national.</a:t>
            </a:r>
          </a:p>
        </p:txBody>
      </p:sp>
    </p:spTree>
    <p:extLst>
      <p:ext uri="{BB962C8B-B14F-4D97-AF65-F5344CB8AC3E}">
        <p14:creationId xmlns:p14="http://schemas.microsoft.com/office/powerpoint/2010/main" val="332890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81D66-D8D2-B177-F778-3E84105D99A1}"/>
              </a:ext>
            </a:extLst>
          </p:cNvPr>
          <p:cNvSpPr>
            <a:spLocks noGrp="1"/>
          </p:cNvSpPr>
          <p:nvPr>
            <p:ph type="title"/>
          </p:nvPr>
        </p:nvSpPr>
        <p:spPr>
          <a:xfrm>
            <a:off x="138113" y="150813"/>
            <a:ext cx="10515600" cy="809581"/>
          </a:xfrm>
        </p:spPr>
        <p:txBody>
          <a:bodyPr>
            <a:normAutofit/>
          </a:bodyPr>
          <a:lstStyle/>
          <a:p>
            <a:pPr algn="ctr"/>
            <a:r>
              <a:rPr lang="en-CA" dirty="0">
                <a:latin typeface="Arial" panose="020B0604020202020204" pitchFamily="34" charset="0"/>
                <a:cs typeface="Arial" panose="020B0604020202020204" pitchFamily="34" charset="0"/>
              </a:rPr>
              <a:t>Resolutions and the League</a:t>
            </a:r>
          </a:p>
        </p:txBody>
      </p:sp>
      <p:pic>
        <p:nvPicPr>
          <p:cNvPr id="4" name="Every member of the Catholic Women’s League has th_original">
            <a:hlinkClick r:id="" action="ppaction://media"/>
            <a:extLst>
              <a:ext uri="{FF2B5EF4-FFF2-40B4-BE49-F238E27FC236}">
                <a16:creationId xmlns:a16="http://schemas.microsoft.com/office/drawing/2014/main" id="{F64AB370-27E5-EFE0-2AC5-90F8FFA2FD4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14438" y="960394"/>
            <a:ext cx="7469187" cy="5602332"/>
          </a:xfrm>
        </p:spPr>
      </p:pic>
    </p:spTree>
    <p:extLst>
      <p:ext uri="{BB962C8B-B14F-4D97-AF65-F5344CB8AC3E}">
        <p14:creationId xmlns:p14="http://schemas.microsoft.com/office/powerpoint/2010/main" val="1554786605"/>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47C4C-FA13-DFA9-EF1A-E57C6E9F6541}"/>
              </a:ext>
            </a:extLst>
          </p:cNvPr>
          <p:cNvSpPr>
            <a:spLocks noGrp="1"/>
          </p:cNvSpPr>
          <p:nvPr>
            <p:ph type="title"/>
          </p:nvPr>
        </p:nvSpPr>
        <p:spPr>
          <a:xfrm>
            <a:off x="677333" y="264318"/>
            <a:ext cx="8596668" cy="690563"/>
          </a:xfrm>
        </p:spPr>
        <p:txBody>
          <a:bodyPr>
            <a:normAutofit fontScale="90000"/>
          </a:bodyPr>
          <a:lstStyle/>
          <a:p>
            <a:pPr algn="ctr"/>
            <a:r>
              <a:rPr lang="en-CA" sz="4000" dirty="0">
                <a:latin typeface="Arial" panose="020B0604020202020204" pitchFamily="34" charset="0"/>
                <a:cs typeface="Arial" panose="020B0604020202020204" pitchFamily="34" charset="0"/>
              </a:rPr>
              <a:t>Closing Prayer</a:t>
            </a:r>
          </a:p>
        </p:txBody>
      </p:sp>
      <p:sp>
        <p:nvSpPr>
          <p:cNvPr id="3" name="Content Placeholder 2">
            <a:extLst>
              <a:ext uri="{FF2B5EF4-FFF2-40B4-BE49-F238E27FC236}">
                <a16:creationId xmlns:a16="http://schemas.microsoft.com/office/drawing/2014/main" id="{701CED53-7716-820A-F726-C9B21E3F49B1}"/>
              </a:ext>
            </a:extLst>
          </p:cNvPr>
          <p:cNvSpPr>
            <a:spLocks noGrp="1"/>
          </p:cNvSpPr>
          <p:nvPr>
            <p:ph idx="1"/>
          </p:nvPr>
        </p:nvSpPr>
        <p:spPr>
          <a:xfrm>
            <a:off x="296563" y="954881"/>
            <a:ext cx="11640064" cy="5431632"/>
          </a:xfrm>
        </p:spPr>
        <p:txBody>
          <a:bodyPr>
            <a:noAutofit/>
          </a:bodyPr>
          <a:lstStyle/>
          <a:p>
            <a:pPr marL="400050" lvl="1" indent="0">
              <a:buNone/>
            </a:pPr>
            <a:r>
              <a:rPr lang="en-CA" sz="2400" dirty="0">
                <a:solidFill>
                  <a:schemeClr val="tx1"/>
                </a:solidFill>
                <a:effectLst/>
                <a:latin typeface="Arial" panose="020B0604020202020204" pitchFamily="34" charset="0"/>
                <a:ea typeface="Calibri" panose="020F0502020204030204" pitchFamily="34" charset="0"/>
              </a:rPr>
              <a:t>Left: Our God who is in heaven, And all of us here on earth:</a:t>
            </a:r>
            <a:br>
              <a:rPr lang="en-CA" sz="2400" dirty="0">
                <a:solidFill>
                  <a:schemeClr val="tx1"/>
                </a:solidFill>
                <a:effectLst/>
                <a:latin typeface="Arial" panose="020B0604020202020204" pitchFamily="34" charset="0"/>
                <a:ea typeface="Calibri" panose="020F0502020204030204" pitchFamily="34" charset="0"/>
              </a:rPr>
            </a:br>
            <a:r>
              <a:rPr lang="en-CA" sz="2400" dirty="0">
                <a:solidFill>
                  <a:schemeClr val="tx1"/>
                </a:solidFill>
                <a:effectLst/>
                <a:latin typeface="Arial" panose="020B0604020202020204" pitchFamily="34" charset="0"/>
                <a:ea typeface="Calibri" panose="020F0502020204030204" pitchFamily="34" charset="0"/>
              </a:rPr>
              <a:t>The hungry, the oppressed, the excluded. Holy is Your name.  </a:t>
            </a:r>
          </a:p>
          <a:p>
            <a:pPr marL="0" indent="0">
              <a:buNone/>
            </a:pPr>
            <a:r>
              <a:rPr lang="en-CA" sz="2400" b="1" dirty="0">
                <a:solidFill>
                  <a:schemeClr val="tx1"/>
                </a:solidFill>
                <a:effectLst/>
                <a:latin typeface="Arial" panose="020B0604020202020204" pitchFamily="34" charset="0"/>
                <a:ea typeface="Calibri" panose="020F0502020204030204" pitchFamily="34" charset="0"/>
              </a:rPr>
              <a:t>Right: May Your reign come and Your will be done:</a:t>
            </a:r>
            <a:br>
              <a:rPr lang="en-CA" sz="2400" b="1" dirty="0">
                <a:solidFill>
                  <a:schemeClr val="tx1"/>
                </a:solidFill>
                <a:effectLst/>
                <a:latin typeface="Arial" panose="020B0604020202020204" pitchFamily="34" charset="0"/>
                <a:ea typeface="Calibri" panose="020F0502020204030204" pitchFamily="34" charset="0"/>
              </a:rPr>
            </a:br>
            <a:r>
              <a:rPr lang="en-CA" sz="2400" b="1" dirty="0">
                <a:solidFill>
                  <a:schemeClr val="tx1"/>
                </a:solidFill>
                <a:effectLst/>
                <a:latin typeface="Arial" panose="020B0604020202020204" pitchFamily="34" charset="0"/>
                <a:ea typeface="Calibri" panose="020F0502020204030204" pitchFamily="34" charset="0"/>
              </a:rPr>
              <a:t>In our choice to struggle with the complexities of this world,</a:t>
            </a:r>
            <a:br>
              <a:rPr lang="en-CA" sz="2400" b="1" dirty="0">
                <a:solidFill>
                  <a:schemeClr val="tx1"/>
                </a:solidFill>
                <a:effectLst/>
                <a:latin typeface="Arial" panose="020B0604020202020204" pitchFamily="34" charset="0"/>
                <a:ea typeface="Calibri" panose="020F0502020204030204" pitchFamily="34" charset="0"/>
              </a:rPr>
            </a:br>
            <a:r>
              <a:rPr lang="en-CA" sz="2400" b="1" dirty="0">
                <a:solidFill>
                  <a:schemeClr val="tx1"/>
                </a:solidFill>
                <a:effectLst/>
                <a:latin typeface="Arial" panose="020B0604020202020204" pitchFamily="34" charset="0"/>
                <a:ea typeface="Calibri" panose="020F0502020204030204" pitchFamily="34" charset="0"/>
              </a:rPr>
              <a:t>And to confront greed and the desire for power </a:t>
            </a:r>
            <a:br>
              <a:rPr lang="en-CA" sz="2400" b="1" dirty="0">
                <a:solidFill>
                  <a:schemeClr val="tx1"/>
                </a:solidFill>
                <a:effectLst/>
                <a:latin typeface="Arial" panose="020B0604020202020204" pitchFamily="34" charset="0"/>
                <a:ea typeface="Calibri" panose="020F0502020204030204" pitchFamily="34" charset="0"/>
              </a:rPr>
            </a:br>
            <a:r>
              <a:rPr lang="en-CA" sz="2400" b="1" dirty="0">
                <a:solidFill>
                  <a:schemeClr val="tx1"/>
                </a:solidFill>
                <a:effectLst/>
                <a:latin typeface="Arial" panose="020B0604020202020204" pitchFamily="34" charset="0"/>
                <a:ea typeface="Calibri" panose="020F0502020204030204" pitchFamily="34" charset="0"/>
              </a:rPr>
              <a:t>In ourselves, in our nation, and in the global community. </a:t>
            </a:r>
            <a:endParaRPr lang="en-CA" sz="2400" b="1" dirty="0">
              <a:solidFill>
                <a:schemeClr val="tx1"/>
              </a:solidFill>
              <a:latin typeface="Arial" panose="020B0604020202020204" pitchFamily="34" charset="0"/>
              <a:ea typeface="Calibri" panose="020F0502020204030204" pitchFamily="34" charset="0"/>
            </a:endParaRPr>
          </a:p>
          <a:p>
            <a:pPr marL="400050" lvl="1" indent="0">
              <a:buNone/>
            </a:pPr>
            <a:r>
              <a:rPr lang="en-CA" sz="2400" dirty="0">
                <a:solidFill>
                  <a:schemeClr val="tx1"/>
                </a:solidFill>
                <a:effectLst/>
                <a:latin typeface="Arial" panose="020B0604020202020204" pitchFamily="34" charset="0"/>
                <a:ea typeface="Calibri" panose="020F0502020204030204" pitchFamily="34" charset="0"/>
              </a:rPr>
              <a:t>Left: Give us this day our daily bread: </a:t>
            </a:r>
            <a:br>
              <a:rPr lang="en-CA" sz="2400" dirty="0">
                <a:solidFill>
                  <a:schemeClr val="tx1"/>
                </a:solidFill>
                <a:effectLst/>
                <a:latin typeface="Arial" panose="020B0604020202020204" pitchFamily="34" charset="0"/>
                <a:ea typeface="Calibri" panose="020F0502020204030204" pitchFamily="34" charset="0"/>
              </a:rPr>
            </a:br>
            <a:r>
              <a:rPr lang="en-CA" sz="2400" dirty="0">
                <a:solidFill>
                  <a:schemeClr val="tx1"/>
                </a:solidFill>
                <a:effectLst/>
                <a:latin typeface="Arial" panose="020B0604020202020204" pitchFamily="34" charset="0"/>
                <a:ea typeface="Calibri" panose="020F0502020204030204" pitchFamily="34" charset="0"/>
              </a:rPr>
              <a:t>Bread that we are called to share, </a:t>
            </a:r>
            <a:br>
              <a:rPr lang="en-CA" sz="2400" dirty="0">
                <a:solidFill>
                  <a:schemeClr val="tx1"/>
                </a:solidFill>
                <a:effectLst/>
                <a:latin typeface="Arial" panose="020B0604020202020204" pitchFamily="34" charset="0"/>
                <a:ea typeface="Calibri" panose="020F0502020204030204" pitchFamily="34" charset="0"/>
              </a:rPr>
            </a:br>
            <a:r>
              <a:rPr lang="en-CA" sz="2400" dirty="0">
                <a:solidFill>
                  <a:schemeClr val="tx1"/>
                </a:solidFill>
                <a:effectLst/>
                <a:latin typeface="Arial" panose="020B0604020202020204" pitchFamily="34" charset="0"/>
                <a:ea typeface="Calibri" panose="020F0502020204030204" pitchFamily="34" charset="0"/>
              </a:rPr>
              <a:t>Bread that You have given us abundantly</a:t>
            </a:r>
            <a:br>
              <a:rPr lang="en-CA" sz="2400" dirty="0">
                <a:solidFill>
                  <a:schemeClr val="tx1"/>
                </a:solidFill>
                <a:effectLst/>
                <a:latin typeface="Arial" panose="020B0604020202020204" pitchFamily="34" charset="0"/>
                <a:ea typeface="Calibri" panose="020F0502020204030204" pitchFamily="34" charset="0"/>
              </a:rPr>
            </a:br>
            <a:r>
              <a:rPr lang="en-CA" sz="2400" dirty="0">
                <a:solidFill>
                  <a:schemeClr val="tx1"/>
                </a:solidFill>
                <a:effectLst/>
                <a:latin typeface="Arial" panose="020B0604020202020204" pitchFamily="34" charset="0"/>
                <a:ea typeface="Calibri" panose="020F0502020204030204" pitchFamily="34" charset="0"/>
              </a:rPr>
              <a:t>And that we must distribute fairly, ensuring security for all.</a:t>
            </a:r>
          </a:p>
          <a:p>
            <a:pPr marL="0" indent="0">
              <a:buNone/>
            </a:pPr>
            <a:r>
              <a:rPr lang="en-CA" sz="2400" b="1" dirty="0">
                <a:solidFill>
                  <a:schemeClr val="tx1"/>
                </a:solidFill>
                <a:effectLst/>
                <a:latin typeface="Arial" panose="020B0604020202020204" pitchFamily="34" charset="0"/>
                <a:ea typeface="Calibri" panose="020F0502020204030204" pitchFamily="34" charset="0"/>
              </a:rPr>
              <a:t>Right: Forgive us our trespasses:</a:t>
            </a:r>
            <a:br>
              <a:rPr lang="en-CA" sz="2400" b="1" dirty="0">
                <a:solidFill>
                  <a:schemeClr val="tx1"/>
                </a:solidFill>
                <a:effectLst/>
                <a:latin typeface="Arial" panose="020B0604020202020204" pitchFamily="34" charset="0"/>
                <a:ea typeface="Calibri" panose="020F0502020204030204" pitchFamily="34" charset="0"/>
              </a:rPr>
            </a:br>
            <a:r>
              <a:rPr lang="en-CA" sz="2400" b="1" dirty="0">
                <a:solidFill>
                  <a:schemeClr val="tx1"/>
                </a:solidFill>
                <a:effectLst/>
                <a:latin typeface="Arial" panose="020B0604020202020204" pitchFamily="34" charset="0"/>
                <a:ea typeface="Calibri" panose="020F0502020204030204" pitchFamily="34" charset="0"/>
              </a:rPr>
              <a:t>Times we have turned away from the struggles of other people and countries, </a:t>
            </a:r>
            <a:br>
              <a:rPr lang="en-CA" sz="2400" b="1" dirty="0">
                <a:solidFill>
                  <a:schemeClr val="tx1"/>
                </a:solidFill>
                <a:effectLst/>
                <a:latin typeface="Arial" panose="020B0604020202020204" pitchFamily="34" charset="0"/>
                <a:ea typeface="Calibri" panose="020F0502020204030204" pitchFamily="34" charset="0"/>
              </a:rPr>
            </a:br>
            <a:r>
              <a:rPr lang="en-CA" sz="2400" b="1" dirty="0">
                <a:solidFill>
                  <a:schemeClr val="tx1"/>
                </a:solidFill>
                <a:effectLst/>
                <a:latin typeface="Arial" panose="020B0604020202020204" pitchFamily="34" charset="0"/>
                <a:ea typeface="Calibri" panose="020F0502020204030204" pitchFamily="34" charset="0"/>
              </a:rPr>
              <a:t>Times when we have thought only of our own security. </a:t>
            </a:r>
            <a:br>
              <a:rPr lang="en-CA" sz="2400" dirty="0">
                <a:solidFill>
                  <a:schemeClr val="tx1"/>
                </a:solidFill>
                <a:effectLst/>
                <a:latin typeface="Arial" panose="020B0604020202020204" pitchFamily="34" charset="0"/>
                <a:ea typeface="Calibri" panose="020F0502020204030204" pitchFamily="34" charset="0"/>
              </a:rPr>
            </a:br>
            <a:endParaRPr lang="en-CA" sz="2400" dirty="0">
              <a:solidFill>
                <a:schemeClr val="tx1"/>
              </a:solidFill>
            </a:endParaRPr>
          </a:p>
        </p:txBody>
      </p:sp>
    </p:spTree>
    <p:extLst>
      <p:ext uri="{BB962C8B-B14F-4D97-AF65-F5344CB8AC3E}">
        <p14:creationId xmlns:p14="http://schemas.microsoft.com/office/powerpoint/2010/main" val="2810328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604EB6-9AEC-9DC8-83B1-4C6D3DE39222}"/>
              </a:ext>
            </a:extLst>
          </p:cNvPr>
          <p:cNvSpPr>
            <a:spLocks noGrp="1"/>
          </p:cNvSpPr>
          <p:nvPr>
            <p:ph idx="1"/>
          </p:nvPr>
        </p:nvSpPr>
        <p:spPr>
          <a:xfrm>
            <a:off x="838199" y="357187"/>
            <a:ext cx="11179630" cy="6500813"/>
          </a:xfrm>
        </p:spPr>
        <p:txBody>
          <a:bodyPr>
            <a:noAutofit/>
          </a:bodyPr>
          <a:lstStyle/>
          <a:p>
            <a:pPr marL="400050" lvl="1" indent="0">
              <a:buNone/>
            </a:pPr>
            <a:r>
              <a:rPr lang="en-CA"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Left: Lead us not into temptation:</a:t>
            </a:r>
            <a:br>
              <a:rPr lang="en-CA"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CA"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temptation to close our minds, ears, and eyes</a:t>
            </a:r>
            <a:br>
              <a:rPr lang="en-CA"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CA"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To the unfair global systems that create</a:t>
            </a:r>
            <a:r>
              <a:rPr lang="en-CA" sz="2400" dirty="0">
                <a:solidFill>
                  <a:schemeClr val="tx1"/>
                </a:solidFill>
                <a:latin typeface="Arial" panose="020B0604020202020204" pitchFamily="34" charset="0"/>
                <a:ea typeface="Calibri" panose="020F0502020204030204" pitchFamily="34" charset="0"/>
                <a:cs typeface="Arial" panose="020B0604020202020204" pitchFamily="34" charset="0"/>
              </a:rPr>
              <a:t> l</a:t>
            </a:r>
            <a:r>
              <a:rPr lang="en-CA"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arger and larger gaps between the rich and the poor,</a:t>
            </a:r>
            <a:br>
              <a:rPr lang="en-CA"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CA"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temptation to think it is too difficult</a:t>
            </a:r>
            <a:br>
              <a:rPr lang="en-CA"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CA"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To bring about more just alternatives. </a:t>
            </a:r>
          </a:p>
          <a:p>
            <a:pPr marL="0" indent="0">
              <a:buNone/>
            </a:pPr>
            <a:r>
              <a:rPr lang="en-CA" sz="2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Right: Deliver us from evil:</a:t>
            </a:r>
            <a:br>
              <a:rPr lang="en-CA" sz="2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CA" sz="2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The evil of a world where violence happens in Your name,</a:t>
            </a:r>
            <a:br>
              <a:rPr lang="en-CA" sz="2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CA" sz="2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Where wealth for a few is more important</a:t>
            </a:r>
            <a:br>
              <a:rPr lang="en-CA" sz="2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CA" sz="2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Than economic rights for all,</a:t>
            </a:r>
            <a:br>
              <a:rPr lang="en-CA" sz="2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CA" sz="2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Where gates and barriers between people</a:t>
            </a:r>
            <a:br>
              <a:rPr lang="en-CA" sz="2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CA" sz="2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Are so hard to bring down</a:t>
            </a:r>
            <a:r>
              <a:rPr lang="en-CA"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marL="0" indent="0">
              <a:buNone/>
            </a:pPr>
            <a:r>
              <a:rPr lang="en-CA" sz="2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ALL: MAY YOUR REIGN COME,  FOR YOURS IS THE KINGDOM, THE POWER AND THE GLORY FOREVER AND EVER.  AMEN. </a:t>
            </a:r>
          </a:p>
          <a:p>
            <a:pPr marL="0" indent="0" algn="ctr">
              <a:buNone/>
            </a:pPr>
            <a:r>
              <a:rPr lang="en-US" sz="1600" dirty="0">
                <a:solidFill>
                  <a:schemeClr val="tx1"/>
                </a:solidFill>
                <a:effectLst/>
                <a:latin typeface="Arial" panose="020B0604020202020204" pitchFamily="34" charset="0"/>
                <a:ea typeface="Calibri" panose="020F0502020204030204" pitchFamily="34" charset="0"/>
              </a:rPr>
              <a:t>(Source: The Lord’s Prayer: An Adaptation, taken from Center of Concern/Education for Justice. Used with permission)</a:t>
            </a:r>
            <a:r>
              <a:rPr lang="en-US" sz="2400" dirty="0">
                <a:solidFill>
                  <a:schemeClr val="tx1"/>
                </a:solidFill>
                <a:effectLst/>
                <a:latin typeface="Arial" panose="020B0604020202020204" pitchFamily="34" charset="0"/>
                <a:ea typeface="Calibri" panose="020F0502020204030204" pitchFamily="34" charset="0"/>
              </a:rPr>
              <a:t> </a:t>
            </a:r>
          </a:p>
        </p:txBody>
      </p:sp>
    </p:spTree>
    <p:extLst>
      <p:ext uri="{BB962C8B-B14F-4D97-AF65-F5344CB8AC3E}">
        <p14:creationId xmlns:p14="http://schemas.microsoft.com/office/powerpoint/2010/main" val="2003189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2C17-08A7-EDAC-37D3-ECCDA533F0B0}"/>
              </a:ext>
            </a:extLst>
          </p:cNvPr>
          <p:cNvSpPr>
            <a:spLocks noGrp="1"/>
          </p:cNvSpPr>
          <p:nvPr>
            <p:ph type="title"/>
          </p:nvPr>
        </p:nvSpPr>
        <p:spPr>
          <a:xfrm>
            <a:off x="420159" y="323850"/>
            <a:ext cx="8596668" cy="660400"/>
          </a:xfrm>
        </p:spPr>
        <p:txBody>
          <a:bodyPr>
            <a:normAutofit fontScale="90000"/>
          </a:bodyPr>
          <a:lstStyle/>
          <a:p>
            <a:pPr algn="ctr"/>
            <a:r>
              <a:rPr lang="en-CA" sz="4000" dirty="0">
                <a:latin typeface="Arial" panose="020B0604020202020204" pitchFamily="34" charset="0"/>
                <a:cs typeface="Arial" panose="020B0604020202020204" pitchFamily="34" charset="0"/>
              </a:rPr>
              <a:t>Gathering Prayer</a:t>
            </a:r>
          </a:p>
        </p:txBody>
      </p:sp>
      <p:sp>
        <p:nvSpPr>
          <p:cNvPr id="3" name="Content Placeholder 2">
            <a:extLst>
              <a:ext uri="{FF2B5EF4-FFF2-40B4-BE49-F238E27FC236}">
                <a16:creationId xmlns:a16="http://schemas.microsoft.com/office/drawing/2014/main" id="{1AF69740-6D67-F927-1776-E0DEC9D3B386}"/>
              </a:ext>
            </a:extLst>
          </p:cNvPr>
          <p:cNvSpPr>
            <a:spLocks noGrp="1"/>
          </p:cNvSpPr>
          <p:nvPr>
            <p:ph idx="1"/>
          </p:nvPr>
        </p:nvSpPr>
        <p:spPr>
          <a:xfrm>
            <a:off x="420159" y="917576"/>
            <a:ext cx="9520237" cy="4640263"/>
          </a:xfrm>
        </p:spPr>
        <p:txBody>
          <a:bodyPr>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We want our eyes opened to the reality of other people, </a:t>
            </a:r>
            <a:b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to hear what they are not able to articulate…</a:t>
            </a:r>
            <a:endParaRPr kumimoji="0" lang="en-CA"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We want to see justice run like a river, </a:t>
            </a:r>
            <a:b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bringing healing and peace to the nations…</a:t>
            </a:r>
            <a:endParaRPr kumimoji="0" lang="en-CA"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We want the eyes of our hearts to see the grace of God</a:t>
            </a:r>
            <a:r>
              <a:rPr kumimoji="0" lang="en-CA"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that is present in every child, woman and man we meet.</a:t>
            </a:r>
            <a:endParaRPr kumimoji="0" lang="en-CA"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We want to be able </a:t>
            </a:r>
            <a:b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to see differently, </a:t>
            </a:r>
            <a:b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to think differently, </a:t>
            </a:r>
            <a:b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to live kindly,</a:t>
            </a:r>
            <a:b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to walk humbly, </a:t>
            </a:r>
            <a:b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to serve graciously and gratefully.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Come Lord Jesus!</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i="1"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(Romeo L. del Rosario, Malaysia)</a:t>
            </a:r>
            <a:endParaRPr kumimoji="0" lang="en-CA" sz="1400"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26010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0793B-68A3-7172-D344-9448E2B07861}"/>
              </a:ext>
            </a:extLst>
          </p:cNvPr>
          <p:cNvSpPr>
            <a:spLocks noGrp="1"/>
          </p:cNvSpPr>
          <p:nvPr>
            <p:ph type="title"/>
          </p:nvPr>
        </p:nvSpPr>
        <p:spPr>
          <a:xfrm>
            <a:off x="677334" y="575733"/>
            <a:ext cx="8596668" cy="890588"/>
          </a:xfrm>
        </p:spPr>
        <p:txBody>
          <a:bodyPr>
            <a:normAutofit/>
          </a:bodyPr>
          <a:lstStyle/>
          <a:p>
            <a:pPr algn="ctr"/>
            <a:r>
              <a:rPr lang="en-CA" dirty="0">
                <a:latin typeface="Arial" panose="020B0604020202020204" pitchFamily="34" charset="0"/>
                <a:cs typeface="Arial" panose="020B0604020202020204" pitchFamily="34" charset="0"/>
              </a:rPr>
              <a:t>Welcome One and All</a:t>
            </a:r>
          </a:p>
        </p:txBody>
      </p:sp>
      <p:pic>
        <p:nvPicPr>
          <p:cNvPr id="5" name="Content Placeholder 4">
            <a:extLst>
              <a:ext uri="{FF2B5EF4-FFF2-40B4-BE49-F238E27FC236}">
                <a16:creationId xmlns:a16="http://schemas.microsoft.com/office/drawing/2014/main" id="{069644DB-EF99-CD3E-918C-327735D98E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799" y="1546477"/>
            <a:ext cx="6615113" cy="4409481"/>
          </a:xfrm>
          <a:effectLst>
            <a:softEdge rad="317500"/>
          </a:effectLst>
        </p:spPr>
      </p:pic>
      <p:pic>
        <p:nvPicPr>
          <p:cNvPr id="3" name="Picture 2">
            <a:extLst>
              <a:ext uri="{FF2B5EF4-FFF2-40B4-BE49-F238E27FC236}">
                <a16:creationId xmlns:a16="http://schemas.microsoft.com/office/drawing/2014/main" id="{CD7F1DC1-7F43-5FEB-5651-53227709996E}"/>
              </a:ext>
            </a:extLst>
          </p:cNvPr>
          <p:cNvPicPr>
            <a:picLocks noChangeAspect="1"/>
          </p:cNvPicPr>
          <p:nvPr/>
        </p:nvPicPr>
        <p:blipFill>
          <a:blip r:embed="rId4"/>
          <a:stretch>
            <a:fillRect/>
          </a:stretch>
        </p:blipFill>
        <p:spPr>
          <a:xfrm>
            <a:off x="10747123" y="5413123"/>
            <a:ext cx="1444877" cy="1444877"/>
          </a:xfrm>
          <a:prstGeom prst="rect">
            <a:avLst/>
          </a:prstGeom>
        </p:spPr>
      </p:pic>
      <p:sp>
        <p:nvSpPr>
          <p:cNvPr id="4" name="TextBox 3">
            <a:extLst>
              <a:ext uri="{FF2B5EF4-FFF2-40B4-BE49-F238E27FC236}">
                <a16:creationId xmlns:a16="http://schemas.microsoft.com/office/drawing/2014/main" id="{2BFCDD96-225B-B2BE-2E3B-4C16EE385A11}"/>
              </a:ext>
            </a:extLst>
          </p:cNvPr>
          <p:cNvSpPr txBox="1"/>
          <p:nvPr/>
        </p:nvSpPr>
        <p:spPr>
          <a:xfrm>
            <a:off x="2000250" y="5872149"/>
            <a:ext cx="6243638" cy="230832"/>
          </a:xfrm>
          <a:prstGeom prst="rect">
            <a:avLst/>
          </a:prstGeom>
          <a:noFill/>
        </p:spPr>
        <p:txBody>
          <a:bodyPr wrap="square" rtlCol="0">
            <a:spAutoFit/>
          </a:bodyPr>
          <a:lstStyle/>
          <a:p>
            <a:pPr algn="ctr"/>
            <a:r>
              <a:rPr lang="en-CA" sz="900" dirty="0">
                <a:latin typeface="Arial" panose="020B0604020202020204" pitchFamily="34" charset="0"/>
                <a:cs typeface="Arial" panose="020B0604020202020204" pitchFamily="34" charset="0"/>
              </a:rPr>
              <a:t>Image source: pexels.com/search/welcome%20meeting/</a:t>
            </a:r>
            <a:endParaRPr lang="en-CA" sz="900" dirty="0"/>
          </a:p>
        </p:txBody>
      </p:sp>
    </p:spTree>
    <p:extLst>
      <p:ext uri="{BB962C8B-B14F-4D97-AF65-F5344CB8AC3E}">
        <p14:creationId xmlns:p14="http://schemas.microsoft.com/office/powerpoint/2010/main" val="1527886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990DB-ECCC-6357-2744-908551623CDF}"/>
              </a:ext>
            </a:extLst>
          </p:cNvPr>
          <p:cNvSpPr>
            <a:spLocks noGrp="1"/>
          </p:cNvSpPr>
          <p:nvPr>
            <p:ph type="title"/>
          </p:nvPr>
        </p:nvSpPr>
        <p:spPr>
          <a:xfrm>
            <a:off x="134394" y="123825"/>
            <a:ext cx="9452511" cy="1320800"/>
          </a:xfrm>
        </p:spPr>
        <p:txBody>
          <a:bodyPr>
            <a:normAutofit fontScale="90000"/>
          </a:bodyPr>
          <a:lstStyle/>
          <a:p>
            <a:pPr algn="ctr"/>
            <a:r>
              <a:rPr lang="en-US" dirty="0">
                <a:latin typeface="Arial" panose="020B0604020202020204" pitchFamily="34" charset="0"/>
                <a:cs typeface="Arial" panose="020B0604020202020204" pitchFamily="34" charset="0"/>
              </a:rPr>
              <a:t>Key Points from the Advocacy Workshop: Part One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Why Advocacy?</a:t>
            </a:r>
            <a:endParaRPr lang="en-CA"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14CD33E-2D1A-A69C-E998-729CCE56351D}"/>
              </a:ext>
            </a:extLst>
          </p:cNvPr>
          <p:cNvSpPr>
            <a:spLocks noGrp="1"/>
          </p:cNvSpPr>
          <p:nvPr>
            <p:ph idx="1"/>
          </p:nvPr>
        </p:nvSpPr>
        <p:spPr>
          <a:xfrm>
            <a:off x="520171" y="1444625"/>
            <a:ext cx="9323916" cy="5070475"/>
          </a:xfrm>
        </p:spPr>
        <p:txBody>
          <a:bodyPr>
            <a:noAutofit/>
          </a:bodyPr>
          <a:lstStyle/>
          <a:p>
            <a:pPr>
              <a:buClrTx/>
              <a:buFont typeface="Wingdings" panose="05000000000000000000" pitchFamily="2" charset="2"/>
              <a:buChar char="Ø"/>
            </a:pPr>
            <a:r>
              <a:rPr lang="en-US" sz="2800" dirty="0">
                <a:solidFill>
                  <a:schemeClr val="tx1"/>
                </a:solidFill>
                <a:latin typeface="Arial" panose="020B0604020202020204" pitchFamily="34" charset="0"/>
                <a:cs typeface="Arial" panose="020B0604020202020204" pitchFamily="34" charset="0"/>
              </a:rPr>
              <a:t>Our actions are based on sacred scripture</a:t>
            </a:r>
          </a:p>
          <a:p>
            <a:pPr>
              <a:buClrTx/>
              <a:buFont typeface="Wingdings" panose="05000000000000000000" pitchFamily="2" charset="2"/>
              <a:buChar char="Ø"/>
            </a:pPr>
            <a:r>
              <a:rPr lang="en-US" sz="2800" dirty="0">
                <a:solidFill>
                  <a:schemeClr val="tx1"/>
                </a:solidFill>
                <a:latin typeface="Arial" panose="020B0604020202020204" pitchFamily="34" charset="0"/>
                <a:cs typeface="Arial" panose="020B0604020202020204" pitchFamily="34" charset="0"/>
              </a:rPr>
              <a:t>We have been called through our baptism</a:t>
            </a:r>
          </a:p>
          <a:p>
            <a:pPr>
              <a:buClrTx/>
              <a:buFont typeface="Wingdings" panose="05000000000000000000" pitchFamily="2" charset="2"/>
              <a:buChar char="Ø"/>
            </a:pPr>
            <a:r>
              <a:rPr lang="en-US" sz="2800" dirty="0">
                <a:solidFill>
                  <a:schemeClr val="tx1"/>
                </a:solidFill>
                <a:latin typeface="Arial" panose="020B0604020202020204" pitchFamily="34" charset="0"/>
                <a:cs typeface="Arial" panose="020B0604020202020204" pitchFamily="34" charset="0"/>
              </a:rPr>
              <a:t>Live the church’s Catholic social teachings</a:t>
            </a:r>
          </a:p>
          <a:p>
            <a:pPr>
              <a:buClrTx/>
              <a:buFont typeface="Wingdings" panose="05000000000000000000" pitchFamily="2" charset="2"/>
              <a:buChar char="Ø"/>
            </a:pPr>
            <a:r>
              <a:rPr lang="en-US" sz="2800" dirty="0">
                <a:solidFill>
                  <a:schemeClr val="tx1"/>
                </a:solidFill>
                <a:latin typeface="Arial" panose="020B0604020202020204" pitchFamily="34" charset="0"/>
                <a:cs typeface="Arial" panose="020B0604020202020204" pitchFamily="34" charset="0"/>
              </a:rPr>
              <a:t>The documents of the Second Vatican Council call us to holiness and to read the “signs of the times”</a:t>
            </a:r>
          </a:p>
          <a:p>
            <a:pPr>
              <a:buClrTx/>
              <a:buFont typeface="Wingdings" panose="05000000000000000000" pitchFamily="2" charset="2"/>
              <a:buChar char="Ø"/>
            </a:pPr>
            <a:r>
              <a:rPr lang="en-US" sz="2800" dirty="0">
                <a:solidFill>
                  <a:schemeClr val="tx1"/>
                </a:solidFill>
                <a:latin typeface="Arial" panose="020B0604020202020204" pitchFamily="34" charset="0"/>
                <a:cs typeface="Arial" panose="020B0604020202020204" pitchFamily="34" charset="0"/>
              </a:rPr>
              <a:t>We have been called to build God’s kingdom here on earth</a:t>
            </a:r>
          </a:p>
          <a:p>
            <a:pPr>
              <a:buClrTx/>
              <a:buFont typeface="Wingdings" panose="05000000000000000000" pitchFamily="2" charset="2"/>
              <a:buChar char="Ø"/>
            </a:pPr>
            <a:r>
              <a:rPr lang="en-US" sz="2800" dirty="0">
                <a:solidFill>
                  <a:schemeClr val="tx1"/>
                </a:solidFill>
                <a:latin typeface="Arial" panose="020B0604020202020204" pitchFamily="34" charset="0"/>
                <a:cs typeface="Arial" panose="020B0604020202020204" pitchFamily="34" charset="0"/>
              </a:rPr>
              <a:t>We walk with two feet—charity AND social justice</a:t>
            </a:r>
          </a:p>
          <a:p>
            <a:pPr>
              <a:buClrTx/>
              <a:buFont typeface="Wingdings" panose="05000000000000000000" pitchFamily="2" charset="2"/>
              <a:buChar char="Ø"/>
            </a:pPr>
            <a:r>
              <a:rPr lang="en-US" sz="2800" dirty="0">
                <a:solidFill>
                  <a:schemeClr val="tx1"/>
                </a:solidFill>
                <a:latin typeface="Arial" panose="020B0604020202020204" pitchFamily="34" charset="0"/>
                <a:cs typeface="Arial" panose="020B0604020202020204" pitchFamily="34" charset="0"/>
              </a:rPr>
              <a:t>How do we distinguish between advocacy and collaboration</a:t>
            </a:r>
            <a:endParaRPr lang="en-CA"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0752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3B102-8443-38BA-00D8-DF969CB1A870}"/>
              </a:ext>
            </a:extLst>
          </p:cNvPr>
          <p:cNvSpPr>
            <a:spLocks noGrp="1"/>
          </p:cNvSpPr>
          <p:nvPr>
            <p:ph type="title"/>
          </p:nvPr>
        </p:nvSpPr>
        <p:spPr>
          <a:xfrm>
            <a:off x="677333" y="384836"/>
            <a:ext cx="9087445" cy="658152"/>
          </a:xfrm>
        </p:spPr>
        <p:txBody>
          <a:bodyPr>
            <a:normAutofit fontScale="90000"/>
          </a:bodyPr>
          <a:lstStyle/>
          <a:p>
            <a:pPr algn="ctr"/>
            <a:r>
              <a:rPr lang="en-CA" sz="4000" dirty="0">
                <a:latin typeface="Arial" panose="020B0604020202020204" pitchFamily="34" charset="0"/>
                <a:cs typeface="Arial" panose="020B0604020202020204" pitchFamily="34" charset="0"/>
              </a:rPr>
              <a:t>Advocacy Workshop: Part Two Topics</a:t>
            </a:r>
          </a:p>
        </p:txBody>
      </p:sp>
      <p:sp>
        <p:nvSpPr>
          <p:cNvPr id="3" name="Content Placeholder 2">
            <a:extLst>
              <a:ext uri="{FF2B5EF4-FFF2-40B4-BE49-F238E27FC236}">
                <a16:creationId xmlns:a16="http://schemas.microsoft.com/office/drawing/2014/main" id="{AC99AA5F-1537-BE96-2DC8-B7FADA8C78CF}"/>
              </a:ext>
            </a:extLst>
          </p:cNvPr>
          <p:cNvSpPr>
            <a:spLocks noGrp="1"/>
          </p:cNvSpPr>
          <p:nvPr>
            <p:ph idx="1"/>
          </p:nvPr>
        </p:nvSpPr>
        <p:spPr>
          <a:xfrm>
            <a:off x="459085" y="1114428"/>
            <a:ext cx="9087446" cy="5430176"/>
          </a:xfrm>
        </p:spPr>
        <p:txBody>
          <a:bodyPr>
            <a:noAutofit/>
          </a:bodyPr>
          <a:lstStyle/>
          <a:p>
            <a:pPr marL="514350" marR="0" lvl="0" indent="-514350" algn="l" defTabSz="914400" rtl="0" eaLnBrk="1" fontAlgn="auto" latinLnBrk="0" hangingPunct="1">
              <a:spcBef>
                <a:spcPts val="0"/>
              </a:spcBef>
              <a:spcAft>
                <a:spcPts val="0"/>
              </a:spcAft>
              <a:buClrTx/>
              <a:buSzTx/>
              <a:buAutoNum type="arabicPeriod"/>
              <a:tabLst/>
              <a:defRPr/>
            </a:pPr>
            <a:r>
              <a:rPr lang="en-US" sz="2800" dirty="0">
                <a:solidFill>
                  <a:schemeClr val="tx1"/>
                </a:solidFill>
                <a:latin typeface="Arial" panose="020B0604020202020204" pitchFamily="34" charset="0"/>
                <a:cs typeface="Arial" panose="020B0604020202020204" pitchFamily="34" charset="0"/>
              </a:rPr>
              <a:t>Exactly what do we mean by “Catholic social teaching” (CST)?</a:t>
            </a:r>
          </a:p>
          <a:p>
            <a:pPr marL="514350" marR="0" lvl="0" indent="-514350" algn="l" defTabSz="914400" rtl="0" eaLnBrk="1" fontAlgn="auto" latinLnBrk="0" hangingPunct="1">
              <a:spcBef>
                <a:spcPts val="0"/>
              </a:spcBef>
              <a:spcAft>
                <a:spcPts val="0"/>
              </a:spcAft>
              <a:buClrTx/>
              <a:buSzTx/>
              <a:buAutoNum type="arabicPeriod"/>
              <a:tabLst/>
              <a:defRPr/>
            </a:pPr>
            <a:r>
              <a:rPr lang="en-US" sz="2800" dirty="0">
                <a:solidFill>
                  <a:schemeClr val="tx1"/>
                </a:solidFill>
                <a:latin typeface="Arial" panose="020B0604020202020204" pitchFamily="34" charset="0"/>
                <a:cs typeface="Arial" panose="020B0604020202020204" pitchFamily="34" charset="0"/>
              </a:rPr>
              <a:t>What are the seven key principles of CST, and how do we “read the signs of the times” using these principles?</a:t>
            </a:r>
          </a:p>
          <a:p>
            <a:pPr marL="514350" marR="0" lvl="0" indent="-514350" algn="l" defTabSz="914400" rtl="0" eaLnBrk="1" fontAlgn="auto" latinLnBrk="0" hangingPunct="1">
              <a:spcBef>
                <a:spcPts val="0"/>
              </a:spcBef>
              <a:spcAft>
                <a:spcPts val="0"/>
              </a:spcAft>
              <a:buClrTx/>
              <a:buSzTx/>
              <a:buAutoNum type="arabicPeriod"/>
              <a:tabLst/>
              <a:defRPr/>
            </a:pPr>
            <a:r>
              <a:rPr lang="en-US" sz="2800" dirty="0">
                <a:solidFill>
                  <a:schemeClr val="tx1"/>
                </a:solidFill>
                <a:latin typeface="Arial" panose="020B0604020202020204" pitchFamily="34" charset="0"/>
                <a:cs typeface="Arial" panose="020B0604020202020204" pitchFamily="34" charset="0"/>
              </a:rPr>
              <a:t>What exactly do we mean by advocacy? How do we live this daily as faithful disciples of Jesus and as League women of faith?</a:t>
            </a:r>
          </a:p>
          <a:p>
            <a:pPr marL="514350" marR="0" lvl="0" indent="-514350" algn="l" defTabSz="914400" rtl="0" eaLnBrk="1" fontAlgn="auto" latinLnBrk="0" hangingPunct="1">
              <a:spcBef>
                <a:spcPts val="0"/>
              </a:spcBef>
              <a:spcAft>
                <a:spcPts val="0"/>
              </a:spcAft>
              <a:buClrTx/>
              <a:buSzTx/>
              <a:buAutoNum type="arabicPeriod"/>
              <a:tabLst/>
              <a:defRPr/>
            </a:pPr>
            <a:r>
              <a:rPr lang="en-US" sz="2800" dirty="0">
                <a:solidFill>
                  <a:schemeClr val="tx1"/>
                </a:solidFill>
                <a:latin typeface="Arial" panose="020B0604020202020204" pitchFamily="34" charset="0"/>
                <a:cs typeface="Arial" panose="020B0604020202020204" pitchFamily="34" charset="0"/>
              </a:rPr>
              <a:t>What are some specific guidelines to follow as we advocate as members?</a:t>
            </a:r>
          </a:p>
          <a:p>
            <a:pPr marL="514350" marR="0" lvl="0" indent="-514350" algn="l" defTabSz="914400" rtl="0" eaLnBrk="1" fontAlgn="auto" latinLnBrk="0" hangingPunct="1">
              <a:spcBef>
                <a:spcPts val="0"/>
              </a:spcBef>
              <a:spcAft>
                <a:spcPts val="0"/>
              </a:spcAft>
              <a:buClrTx/>
              <a:buSzTx/>
              <a:buAutoNum type="arabicPeriod"/>
              <a:tabLst/>
              <a:defRPr/>
            </a:pPr>
            <a:r>
              <a:rPr lang="en-US" sz="2800" dirty="0">
                <a:solidFill>
                  <a:schemeClr val="tx1"/>
                </a:solidFill>
                <a:latin typeface="Arial" panose="020B0604020202020204" pitchFamily="34" charset="0"/>
                <a:cs typeface="Arial" panose="020B0604020202020204" pitchFamily="34" charset="0"/>
              </a:rPr>
              <a:t>What is the connection between advocacy and national resolutions?</a:t>
            </a:r>
          </a:p>
        </p:txBody>
      </p:sp>
    </p:spTree>
    <p:extLst>
      <p:ext uri="{BB962C8B-B14F-4D97-AF65-F5344CB8AC3E}">
        <p14:creationId xmlns:p14="http://schemas.microsoft.com/office/powerpoint/2010/main" val="52310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EDA66-F3A8-5AAB-97EC-EF09C55F9C11}"/>
              </a:ext>
            </a:extLst>
          </p:cNvPr>
          <p:cNvSpPr>
            <a:spLocks noGrp="1"/>
          </p:cNvSpPr>
          <p:nvPr>
            <p:ph type="title"/>
          </p:nvPr>
        </p:nvSpPr>
        <p:spPr>
          <a:xfrm>
            <a:off x="620184" y="184149"/>
            <a:ext cx="8596668" cy="1320800"/>
          </a:xfrm>
        </p:spPr>
        <p:txBody>
          <a:bodyPr/>
          <a:lstStyle/>
          <a:p>
            <a:pPr algn="ctr"/>
            <a:r>
              <a:rPr lang="en-CA" dirty="0">
                <a:latin typeface="Arial" panose="020B0604020202020204" pitchFamily="34" charset="0"/>
                <a:cs typeface="Arial" panose="020B0604020202020204" pitchFamily="34" charset="0"/>
              </a:rPr>
              <a:t>What is Catholic Social Teaching?  </a:t>
            </a:r>
            <a:br>
              <a:rPr lang="en-CA" dirty="0">
                <a:latin typeface="Arial" panose="020B0604020202020204" pitchFamily="34" charset="0"/>
                <a:cs typeface="Arial" panose="020B0604020202020204" pitchFamily="34" charset="0"/>
              </a:rPr>
            </a:br>
            <a:r>
              <a:rPr lang="en-CA" dirty="0">
                <a:latin typeface="Arial" panose="020B0604020202020204" pitchFamily="34" charset="0"/>
                <a:cs typeface="Arial" panose="020B0604020202020204" pitchFamily="34" charset="0"/>
              </a:rPr>
              <a:t>Wait Three Minutes and You Will Know!</a:t>
            </a:r>
          </a:p>
        </p:txBody>
      </p:sp>
      <p:pic>
        <p:nvPicPr>
          <p:cNvPr id="3" name="Catholic Social Teaching in 3 Minutes_original">
            <a:hlinkClick r:id="" action="ppaction://media"/>
            <a:extLst>
              <a:ext uri="{FF2B5EF4-FFF2-40B4-BE49-F238E27FC236}">
                <a16:creationId xmlns:a16="http://schemas.microsoft.com/office/drawing/2014/main" id="{3BAA391D-7750-BB62-21B4-27BD2A1FF0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1270" y="1504949"/>
            <a:ext cx="8867775" cy="4988124"/>
          </a:xfrm>
          <a:prstGeom prst="rect">
            <a:avLst/>
          </a:prstGeom>
        </p:spPr>
      </p:pic>
    </p:spTree>
    <p:extLst>
      <p:ext uri="{BB962C8B-B14F-4D97-AF65-F5344CB8AC3E}">
        <p14:creationId xmlns:p14="http://schemas.microsoft.com/office/powerpoint/2010/main" val="255393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3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13274" y="484346"/>
            <a:ext cx="2622625" cy="1670640"/>
          </a:xfrm>
          <a:prstGeom prst="rect">
            <a:avLst/>
          </a:prstGeom>
        </p:spPr>
      </p:pic>
      <p:sp>
        <p:nvSpPr>
          <p:cNvPr id="3" name="Content Placeholder 2"/>
          <p:cNvSpPr>
            <a:spLocks noGrp="1"/>
          </p:cNvSpPr>
          <p:nvPr>
            <p:ph idx="1"/>
          </p:nvPr>
        </p:nvSpPr>
        <p:spPr>
          <a:xfrm>
            <a:off x="624070" y="2283572"/>
            <a:ext cx="9134391" cy="3488577"/>
          </a:xfrm>
        </p:spPr>
        <p:txBody>
          <a:bodyPr>
            <a:noAutofit/>
          </a:bodyPr>
          <a:lstStyle/>
          <a:p>
            <a:pPr marL="0" indent="0" algn="just">
              <a:buClrTx/>
              <a:buNone/>
            </a:pPr>
            <a:r>
              <a:rPr lang="en-US" sz="2800" dirty="0">
                <a:latin typeface="Arial" panose="020B0604020202020204" pitchFamily="34" charset="0"/>
                <a:cs typeface="Arial" panose="020B0604020202020204" pitchFamily="34" charset="0"/>
              </a:rPr>
              <a:t>For our discussions today, I remind you of the following guidelines:</a:t>
            </a:r>
          </a:p>
          <a:p>
            <a:pPr marL="0" indent="0" algn="just">
              <a:buClrTx/>
              <a:buNone/>
            </a:pPr>
            <a:endParaRPr lang="en-CA" sz="2800" dirty="0">
              <a:latin typeface="Arial" panose="020B0604020202020204" pitchFamily="34" charset="0"/>
              <a:cs typeface="Arial" panose="020B0604020202020204" pitchFamily="34" charset="0"/>
            </a:endParaRPr>
          </a:p>
          <a:p>
            <a:pPr lvl="0">
              <a:buClrTx/>
              <a:buFont typeface="Wingdings" panose="05000000000000000000" pitchFamily="2" charset="2"/>
              <a:buChar char="Ø"/>
            </a:pPr>
            <a:r>
              <a:rPr lang="en-US" sz="2800" dirty="0">
                <a:latin typeface="Arial" panose="020B0604020202020204" pitchFamily="34" charset="0"/>
                <a:cs typeface="Arial" panose="020B0604020202020204" pitchFamily="34" charset="0"/>
              </a:rPr>
              <a:t>Confidentiality </a:t>
            </a:r>
          </a:p>
          <a:p>
            <a:pPr lvl="0">
              <a:buClrTx/>
              <a:buFont typeface="Wingdings" panose="05000000000000000000" pitchFamily="2" charset="2"/>
              <a:buChar char="Ø"/>
            </a:pPr>
            <a:endParaRPr lang="en-US" sz="2800" dirty="0">
              <a:latin typeface="Arial" panose="020B0604020202020204" pitchFamily="34" charset="0"/>
              <a:cs typeface="Arial" panose="020B0604020202020204" pitchFamily="34" charset="0"/>
            </a:endParaRPr>
          </a:p>
          <a:p>
            <a:pPr lvl="0">
              <a:buClrTx/>
              <a:buFont typeface="Wingdings" panose="05000000000000000000" pitchFamily="2" charset="2"/>
              <a:buChar char="Ø"/>
            </a:pPr>
            <a:r>
              <a:rPr lang="en-US" sz="2800" dirty="0">
                <a:latin typeface="Arial" panose="020B0604020202020204" pitchFamily="34" charset="0"/>
                <a:cs typeface="Arial" panose="020B0604020202020204" pitchFamily="34" charset="0"/>
              </a:rPr>
              <a:t>Respect</a:t>
            </a:r>
          </a:p>
        </p:txBody>
      </p:sp>
    </p:spTree>
    <p:extLst>
      <p:ext uri="{BB962C8B-B14F-4D97-AF65-F5344CB8AC3E}">
        <p14:creationId xmlns:p14="http://schemas.microsoft.com/office/powerpoint/2010/main" val="33185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EE5051-052F-55D9-2D6B-4ED860554305}"/>
              </a:ext>
            </a:extLst>
          </p:cNvPr>
          <p:cNvSpPr>
            <a:spLocks noGrp="1"/>
          </p:cNvSpPr>
          <p:nvPr>
            <p:ph type="title"/>
          </p:nvPr>
        </p:nvSpPr>
        <p:spPr>
          <a:xfrm>
            <a:off x="677334" y="609600"/>
            <a:ext cx="8596668" cy="776288"/>
          </a:xfrm>
        </p:spPr>
        <p:txBody>
          <a:bodyPr>
            <a:normAutofit/>
          </a:bodyPr>
          <a:lstStyle/>
          <a:p>
            <a:pPr algn="ctr"/>
            <a:r>
              <a:rPr lang="en-CA" dirty="0">
                <a:latin typeface="Arial" panose="020B0604020202020204" pitchFamily="34" charset="0"/>
                <a:cs typeface="Arial" panose="020B0604020202020204" pitchFamily="34" charset="0"/>
              </a:rPr>
              <a:t>Discussion Time on the Video</a:t>
            </a:r>
          </a:p>
        </p:txBody>
      </p:sp>
      <p:sp>
        <p:nvSpPr>
          <p:cNvPr id="4" name="Content Placeholder 3">
            <a:extLst>
              <a:ext uri="{FF2B5EF4-FFF2-40B4-BE49-F238E27FC236}">
                <a16:creationId xmlns:a16="http://schemas.microsoft.com/office/drawing/2014/main" id="{9D1DBB8C-B306-04B2-A9F7-0ED3D021CD10}"/>
              </a:ext>
            </a:extLst>
          </p:cNvPr>
          <p:cNvSpPr>
            <a:spLocks noGrp="1"/>
          </p:cNvSpPr>
          <p:nvPr>
            <p:ph idx="1"/>
          </p:nvPr>
        </p:nvSpPr>
        <p:spPr>
          <a:xfrm>
            <a:off x="677334" y="1788559"/>
            <a:ext cx="9052453" cy="3826337"/>
          </a:xfrm>
        </p:spPr>
        <p:txBody>
          <a:bodyPr>
            <a:normAutofit/>
          </a:bodyPr>
          <a:lstStyle/>
          <a:p>
            <a:pPr>
              <a:buClrTx/>
              <a:buFont typeface="Wingdings" panose="05000000000000000000" pitchFamily="2" charset="2"/>
              <a:buChar char="Ø"/>
            </a:pPr>
            <a:r>
              <a:rPr lang="en-CA" sz="2800" b="0" dirty="0">
                <a:solidFill>
                  <a:schemeClr val="tx1"/>
                </a:solidFill>
                <a:latin typeface="Arial" panose="020B0604020202020204" pitchFamily="34" charset="0"/>
                <a:cs typeface="Arial" panose="020B0604020202020204" pitchFamily="34" charset="0"/>
              </a:rPr>
              <a:t>What did you learn that you did not already know about CST? Be as specific as you can.</a:t>
            </a:r>
          </a:p>
          <a:p>
            <a:pPr marL="0" indent="0">
              <a:buClrTx/>
              <a:buNone/>
            </a:pPr>
            <a:endParaRPr lang="en-CA" sz="2800" b="0" dirty="0">
              <a:solidFill>
                <a:schemeClr val="tx1"/>
              </a:solidFill>
              <a:latin typeface="Arial" panose="020B0604020202020204" pitchFamily="34" charset="0"/>
              <a:cs typeface="Arial" panose="020B0604020202020204" pitchFamily="34" charset="0"/>
            </a:endParaRPr>
          </a:p>
          <a:p>
            <a:pPr>
              <a:buClrTx/>
              <a:buFont typeface="Wingdings" panose="05000000000000000000" pitchFamily="2" charset="2"/>
              <a:buChar char="Ø"/>
            </a:pPr>
            <a:r>
              <a:rPr lang="en-CA" sz="2800" b="0" dirty="0">
                <a:solidFill>
                  <a:schemeClr val="tx1"/>
                </a:solidFill>
                <a:latin typeface="Arial" panose="020B0604020202020204" pitchFamily="34" charset="0"/>
                <a:cs typeface="Arial" panose="020B0604020202020204" pitchFamily="34" charset="0"/>
              </a:rPr>
              <a:t>How far back does CST go in our tradition?</a:t>
            </a:r>
          </a:p>
          <a:p>
            <a:pPr marL="0" indent="0">
              <a:buClrTx/>
              <a:buNone/>
            </a:pPr>
            <a:endParaRPr lang="en-CA" sz="2800" b="0" dirty="0">
              <a:solidFill>
                <a:schemeClr val="tx1"/>
              </a:solidFill>
              <a:latin typeface="Arial" panose="020B0604020202020204" pitchFamily="34" charset="0"/>
              <a:cs typeface="Arial" panose="020B0604020202020204" pitchFamily="34" charset="0"/>
            </a:endParaRPr>
          </a:p>
          <a:p>
            <a:pPr>
              <a:buClrTx/>
              <a:buFont typeface="Wingdings" panose="05000000000000000000" pitchFamily="2" charset="2"/>
              <a:buChar char="Ø"/>
            </a:pPr>
            <a:r>
              <a:rPr lang="en-CA" sz="2800" b="0" dirty="0">
                <a:solidFill>
                  <a:schemeClr val="tx1"/>
                </a:solidFill>
                <a:latin typeface="Arial" panose="020B0604020202020204" pitchFamily="34" charset="0"/>
                <a:cs typeface="Arial" panose="020B0604020202020204" pitchFamily="34" charset="0"/>
              </a:rPr>
              <a:t>What are the three examples of CST shown in this video?</a:t>
            </a:r>
          </a:p>
        </p:txBody>
      </p:sp>
      <p:sp>
        <p:nvSpPr>
          <p:cNvPr id="6" name="TextBox 5">
            <a:extLst>
              <a:ext uri="{FF2B5EF4-FFF2-40B4-BE49-F238E27FC236}">
                <a16:creationId xmlns:a16="http://schemas.microsoft.com/office/drawing/2014/main" id="{063FEA68-C4B5-70DA-1A38-FFA87C25F12F}"/>
              </a:ext>
            </a:extLst>
          </p:cNvPr>
          <p:cNvSpPr txBox="1"/>
          <p:nvPr/>
        </p:nvSpPr>
        <p:spPr>
          <a:xfrm>
            <a:off x="6873702" y="6017567"/>
            <a:ext cx="2400300" cy="461665"/>
          </a:xfrm>
          <a:prstGeom prst="rect">
            <a:avLst/>
          </a:prstGeom>
          <a:noFill/>
        </p:spPr>
        <p:txBody>
          <a:bodyPr wrap="square" rtlCol="0">
            <a:spAutoFit/>
          </a:bodyPr>
          <a:lstStyle/>
          <a:p>
            <a:r>
              <a:rPr lang="en-CA" sz="2400" b="1" dirty="0">
                <a:solidFill>
                  <a:srgbClr val="00B0F0"/>
                </a:solidFill>
              </a:rPr>
              <a:t>3 – 5 minutes</a:t>
            </a:r>
          </a:p>
        </p:txBody>
      </p:sp>
      <p:pic>
        <p:nvPicPr>
          <p:cNvPr id="7" name="Picture 6">
            <a:extLst>
              <a:ext uri="{FF2B5EF4-FFF2-40B4-BE49-F238E27FC236}">
                <a16:creationId xmlns:a16="http://schemas.microsoft.com/office/drawing/2014/main" id="{D06A1BB9-EE5F-64D3-8452-AE571F89EF12}"/>
              </a:ext>
            </a:extLst>
          </p:cNvPr>
          <p:cNvPicPr>
            <a:picLocks noChangeAspect="1"/>
          </p:cNvPicPr>
          <p:nvPr/>
        </p:nvPicPr>
        <p:blipFill>
          <a:blip r:embed="rId3"/>
          <a:stretch>
            <a:fillRect/>
          </a:stretch>
        </p:blipFill>
        <p:spPr>
          <a:xfrm>
            <a:off x="10531822" y="5200650"/>
            <a:ext cx="1660178" cy="1657350"/>
          </a:xfrm>
          <a:prstGeom prst="rect">
            <a:avLst/>
          </a:prstGeom>
        </p:spPr>
      </p:pic>
    </p:spTree>
    <p:extLst>
      <p:ext uri="{BB962C8B-B14F-4D97-AF65-F5344CB8AC3E}">
        <p14:creationId xmlns:p14="http://schemas.microsoft.com/office/powerpoint/2010/main" val="2089649269"/>
      </p:ext>
    </p:extLst>
  </p:cSld>
  <p:clrMapOvr>
    <a:masterClrMapping/>
  </p:clrMapOvr>
  <p:transition spd="med"/>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5102</TotalTime>
  <Words>5955</Words>
  <Application>Microsoft Office PowerPoint</Application>
  <PresentationFormat>Widescreen</PresentationFormat>
  <Paragraphs>461</Paragraphs>
  <Slides>29</Slides>
  <Notes>29</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Symbol</vt:lpstr>
      <vt:lpstr>Times New Roman</vt:lpstr>
      <vt:lpstr>Trebuchet MS</vt:lpstr>
      <vt:lpstr>Wingdings</vt:lpstr>
      <vt:lpstr>Wingdings 3</vt:lpstr>
      <vt:lpstr>Facet</vt:lpstr>
      <vt:lpstr>Advocacy Workshop: Part Two</vt:lpstr>
      <vt:lpstr>Advocacy Workshop: Part Two For What Do We Advocate?</vt:lpstr>
      <vt:lpstr>Gathering Prayer</vt:lpstr>
      <vt:lpstr>Welcome One and All</vt:lpstr>
      <vt:lpstr>Key Points from the Advocacy Workshop: Part One Why Advocacy?</vt:lpstr>
      <vt:lpstr>Advocacy Workshop: Part Two Topics</vt:lpstr>
      <vt:lpstr>What is Catholic Social Teaching?   Wait Three Minutes and You Will Know!</vt:lpstr>
      <vt:lpstr>PowerPoint Presentation</vt:lpstr>
      <vt:lpstr>Discussion Time on the Video</vt:lpstr>
      <vt:lpstr>Key Principles of Catholic Social Teaching</vt:lpstr>
      <vt:lpstr>PowerPoint Presentation</vt:lpstr>
      <vt:lpstr>Life and Dignity of the Human Person</vt:lpstr>
      <vt:lpstr>Family, Community, Subsidiarity  and Participation</vt:lpstr>
      <vt:lpstr>Rights and Responsibilities </vt:lpstr>
      <vt:lpstr>Options for the Poor and Vulnerable</vt:lpstr>
      <vt:lpstr>Dignity of Work and the Rights of Workers </vt:lpstr>
      <vt:lpstr>Solidarity - Community and the  Common Good</vt:lpstr>
      <vt:lpstr> Care for God’s Creation </vt:lpstr>
      <vt:lpstr>Key Principles of Catholic Social Teaching</vt:lpstr>
      <vt:lpstr>Why Should We Follow in the Footsteps of Jesus?</vt:lpstr>
      <vt:lpstr>Speaking Out, Speaking Up</vt:lpstr>
      <vt:lpstr>What Exactly is Advocacy?</vt:lpstr>
      <vt:lpstr>What is Faithful Advocacy? </vt:lpstr>
      <vt:lpstr>What is CWL Advocacy</vt:lpstr>
      <vt:lpstr>Guidelines to Parish Council Advocacy Work </vt:lpstr>
      <vt:lpstr>Writing Letters</vt:lpstr>
      <vt:lpstr>Resolutions and the League</vt:lpstr>
      <vt:lpstr>Closing Prayer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Advocacy Workshop Part 2</dc:title>
  <dc:creator>Susan Scott</dc:creator>
  <cp:lastModifiedBy>Communications</cp:lastModifiedBy>
  <cp:revision>156</cp:revision>
  <dcterms:created xsi:type="dcterms:W3CDTF">2022-06-05T20:12:59Z</dcterms:created>
  <dcterms:modified xsi:type="dcterms:W3CDTF">2023-03-22T17:17:26Z</dcterms:modified>
</cp:coreProperties>
</file>