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0"/>
  </p:handoutMasterIdLst>
  <p:sldIdLst>
    <p:sldId id="267" r:id="rId2"/>
    <p:sldId id="268" r:id="rId3"/>
    <p:sldId id="269" r:id="rId4"/>
    <p:sldId id="270" r:id="rId5"/>
    <p:sldId id="271" r:id="rId6"/>
    <p:sldId id="272" r:id="rId7"/>
    <p:sldId id="276" r:id="rId8"/>
    <p:sldId id="277" r:id="rId9"/>
    <p:sldId id="278" r:id="rId10"/>
    <p:sldId id="264" r:id="rId11"/>
    <p:sldId id="261" r:id="rId12"/>
    <p:sldId id="273" r:id="rId13"/>
    <p:sldId id="258" r:id="rId14"/>
    <p:sldId id="257" r:id="rId15"/>
    <p:sldId id="274" r:id="rId16"/>
    <p:sldId id="265" r:id="rId17"/>
    <p:sldId id="260" r:id="rId18"/>
    <p:sldId id="263" r:id="rId19"/>
    <p:sldId id="275" r:id="rId20"/>
    <p:sldId id="283" r:id="rId21"/>
    <p:sldId id="280" r:id="rId22"/>
    <p:sldId id="281" r:id="rId23"/>
    <p:sldId id="282" r:id="rId24"/>
    <p:sldId id="256" r:id="rId25"/>
    <p:sldId id="284" r:id="rId26"/>
    <p:sldId id="259" r:id="rId27"/>
    <p:sldId id="262" r:id="rId28"/>
    <p:sldId id="279"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7" d="100"/>
          <a:sy n="107" d="100"/>
        </p:scale>
        <p:origin x="1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79487"/>
          </a:xfrm>
          <a:prstGeom prst="rect">
            <a:avLst/>
          </a:prstGeom>
        </p:spPr>
        <p:txBody>
          <a:bodyPr vert="horz" lIns="95564" tIns="47782" rIns="95564" bIns="47782" rtlCol="0"/>
          <a:lstStyle>
            <a:lvl1pPr algn="l">
              <a:defRPr sz="1300"/>
            </a:lvl1pPr>
          </a:lstStyle>
          <a:p>
            <a:endParaRPr lang="en-CA" dirty="0"/>
          </a:p>
        </p:txBody>
      </p:sp>
      <p:sp>
        <p:nvSpPr>
          <p:cNvPr id="3" name="Date Placeholder 2"/>
          <p:cNvSpPr>
            <a:spLocks noGrp="1"/>
          </p:cNvSpPr>
          <p:nvPr>
            <p:ph type="dt" sz="quarter" idx="1"/>
          </p:nvPr>
        </p:nvSpPr>
        <p:spPr>
          <a:xfrm>
            <a:off x="4143588" y="1"/>
            <a:ext cx="3169920" cy="479487"/>
          </a:xfrm>
          <a:prstGeom prst="rect">
            <a:avLst/>
          </a:prstGeom>
        </p:spPr>
        <p:txBody>
          <a:bodyPr vert="horz" lIns="95564" tIns="47782" rIns="95564" bIns="47782" rtlCol="0"/>
          <a:lstStyle>
            <a:lvl1pPr algn="r">
              <a:defRPr sz="1300"/>
            </a:lvl1pPr>
          </a:lstStyle>
          <a:p>
            <a:fld id="{87B3B2FB-648A-4306-A601-10ABCA42C33C}" type="datetimeFigureOut">
              <a:rPr lang="en-CA" smtClean="0"/>
              <a:pPr/>
              <a:t>2017-09-21</a:t>
            </a:fld>
            <a:endParaRPr lang="en-CA" dirty="0"/>
          </a:p>
        </p:txBody>
      </p:sp>
      <p:sp>
        <p:nvSpPr>
          <p:cNvPr id="4" name="Footer Placeholder 3"/>
          <p:cNvSpPr>
            <a:spLocks noGrp="1"/>
          </p:cNvSpPr>
          <p:nvPr>
            <p:ph type="ftr" sz="quarter" idx="2"/>
          </p:nvPr>
        </p:nvSpPr>
        <p:spPr>
          <a:xfrm>
            <a:off x="0" y="9120078"/>
            <a:ext cx="3169920" cy="479486"/>
          </a:xfrm>
          <a:prstGeom prst="rect">
            <a:avLst/>
          </a:prstGeom>
        </p:spPr>
        <p:txBody>
          <a:bodyPr vert="horz" lIns="95564" tIns="47782" rIns="95564" bIns="47782" rtlCol="0" anchor="b"/>
          <a:lstStyle>
            <a:lvl1pPr algn="l">
              <a:defRPr sz="1300"/>
            </a:lvl1pPr>
          </a:lstStyle>
          <a:p>
            <a:endParaRPr lang="en-CA" dirty="0"/>
          </a:p>
        </p:txBody>
      </p:sp>
      <p:sp>
        <p:nvSpPr>
          <p:cNvPr id="5" name="Slide Number Placeholder 4"/>
          <p:cNvSpPr>
            <a:spLocks noGrp="1"/>
          </p:cNvSpPr>
          <p:nvPr>
            <p:ph type="sldNum" sz="quarter" idx="3"/>
          </p:nvPr>
        </p:nvSpPr>
        <p:spPr>
          <a:xfrm>
            <a:off x="4143588" y="9120078"/>
            <a:ext cx="3169920" cy="479486"/>
          </a:xfrm>
          <a:prstGeom prst="rect">
            <a:avLst/>
          </a:prstGeom>
        </p:spPr>
        <p:txBody>
          <a:bodyPr vert="horz" lIns="95564" tIns="47782" rIns="95564" bIns="47782" rtlCol="0" anchor="b"/>
          <a:lstStyle>
            <a:lvl1pPr algn="r">
              <a:defRPr sz="1300"/>
            </a:lvl1pPr>
          </a:lstStyle>
          <a:p>
            <a:fld id="{98AF236F-52BF-4D61-8D63-552839A1B236}" type="slidenum">
              <a:rPr lang="en-CA" smtClean="0"/>
              <a:pPr/>
              <a:t>‹#›</a:t>
            </a:fld>
            <a:endParaRPr lang="en-CA" dirty="0"/>
          </a:p>
        </p:txBody>
      </p:sp>
    </p:spTree>
    <p:extLst>
      <p:ext uri="{BB962C8B-B14F-4D97-AF65-F5344CB8AC3E}">
        <p14:creationId xmlns:p14="http://schemas.microsoft.com/office/powerpoint/2010/main" val="4355404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003475B-87A9-48FE-BB6A-BE6670AAAD7D}" type="slidenum">
              <a:rPr lang="en-CA" smtClean="0"/>
              <a:pPr/>
              <a:t>‹#›</a:t>
            </a:fld>
            <a:endParaRPr lang="en-CA"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003475B-87A9-48FE-BB6A-BE6670AAAD7D}" type="slidenum">
              <a:rPr lang="en-CA" smtClean="0"/>
              <a:pPr/>
              <a:t>‹#›</a:t>
            </a:fld>
            <a:endParaRPr lang="en-CA"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003475B-87A9-48FE-BB6A-BE6670AAAD7D}" type="slidenum">
              <a:rPr lang="en-CA" smtClean="0"/>
              <a:pPr/>
              <a:t>‹#›</a:t>
            </a:fld>
            <a:endParaRPr lang="en-CA"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003475B-87A9-48FE-BB6A-BE6670AAAD7D}" type="slidenum">
              <a:rPr lang="en-CA" smtClean="0"/>
              <a:pPr/>
              <a:t>‹#›</a:t>
            </a:fld>
            <a:endParaRPr lang="en-CA"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5DDA9-C039-4BB1-93DB-DB1B2F0BFEBA}" type="datetimeFigureOut">
              <a:rPr lang="en-CA" smtClean="0"/>
              <a:pPr/>
              <a:t>2017-09-21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003475B-87A9-48FE-BB6A-BE6670AAAD7D}"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3E5DDA9-C039-4BB1-93DB-DB1B2F0BFEBA}" type="datetimeFigureOut">
              <a:rPr lang="en-CA" smtClean="0"/>
              <a:pPr/>
              <a:t>2017-09-21</a:t>
            </a:fld>
            <a:endParaRPr lang="en-CA"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003475B-87A9-48FE-BB6A-BE6670AAAD7D}" type="slidenum">
              <a:rPr lang="en-CA" smtClean="0"/>
              <a:pPr/>
              <a:t>‹#›</a:t>
            </a:fld>
            <a:endParaRPr lang="en-CA"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82" y="1296326"/>
            <a:ext cx="8064896" cy="5040560"/>
          </a:xfrm>
          <a:prstGeom prst="rect">
            <a:avLst/>
          </a:prstGeom>
        </p:spPr>
      </p:pic>
      <p:sp>
        <p:nvSpPr>
          <p:cNvPr id="7" name="TextBox 6"/>
          <p:cNvSpPr txBox="1"/>
          <p:nvPr/>
        </p:nvSpPr>
        <p:spPr>
          <a:xfrm>
            <a:off x="4211960" y="1988840"/>
            <a:ext cx="3806370" cy="2862322"/>
          </a:xfrm>
          <a:prstGeom prst="rect">
            <a:avLst/>
          </a:prstGeom>
          <a:noFill/>
        </p:spPr>
        <p:txBody>
          <a:bodyPr wrap="square" rtlCol="0">
            <a:spAutoFit/>
          </a:bodyPr>
          <a:lstStyle/>
          <a:p>
            <a:pPr algn="ctr"/>
            <a:r>
              <a:rPr lang="en-CA" sz="3600" dirty="0">
                <a:solidFill>
                  <a:schemeClr val="accent1"/>
                </a:solidFill>
              </a:rPr>
              <a:t>SOCIAL JUSTICE and the</a:t>
            </a:r>
          </a:p>
          <a:p>
            <a:pPr algn="ctr"/>
            <a:r>
              <a:rPr lang="en-CA" sz="3600" dirty="0">
                <a:solidFill>
                  <a:schemeClr val="accent1"/>
                </a:solidFill>
              </a:rPr>
              <a:t>COMMUNITY LIFE STANDING COMMITTEE</a:t>
            </a:r>
          </a:p>
        </p:txBody>
      </p:sp>
      <p:sp>
        <p:nvSpPr>
          <p:cNvPr id="9" name="Title 8"/>
          <p:cNvSpPr>
            <a:spLocks noGrp="1"/>
          </p:cNvSpPr>
          <p:nvPr>
            <p:ph type="title"/>
          </p:nvPr>
        </p:nvSpPr>
        <p:spPr>
          <a:xfrm>
            <a:off x="179512" y="51274"/>
            <a:ext cx="8229600" cy="1252728"/>
          </a:xfrm>
        </p:spPr>
        <p:txBody>
          <a:bodyPr/>
          <a:lstStyle/>
          <a:p>
            <a:pPr algn="ctr"/>
            <a:r>
              <a:rPr lang="en-CA" dirty="0">
                <a:solidFill>
                  <a:schemeClr val="accent1"/>
                </a:solidFill>
              </a:rPr>
              <a:t>OPENING DOORS</a:t>
            </a:r>
          </a:p>
        </p:txBody>
      </p:sp>
    </p:spTree>
    <p:extLst>
      <p:ext uri="{BB962C8B-B14F-4D97-AF65-F5344CB8AC3E}">
        <p14:creationId xmlns:p14="http://schemas.microsoft.com/office/powerpoint/2010/main" val="72597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667098"/>
            <a:ext cx="2335564" cy="214871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02" y="3573016"/>
            <a:ext cx="3343640" cy="2507730"/>
          </a:xfrm>
          <a:prstGeom prst="rect">
            <a:avLst/>
          </a:prstGeom>
        </p:spPr>
      </p:pic>
      <p:sp>
        <p:nvSpPr>
          <p:cNvPr id="4" name="TextBox 3"/>
          <p:cNvSpPr txBox="1"/>
          <p:nvPr/>
        </p:nvSpPr>
        <p:spPr>
          <a:xfrm>
            <a:off x="5076056" y="908720"/>
            <a:ext cx="3384376" cy="369332"/>
          </a:xfrm>
          <a:prstGeom prst="rect">
            <a:avLst/>
          </a:prstGeom>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dirty="0">
                <a:solidFill>
                  <a:schemeClr val="accent1"/>
                </a:solidFill>
              </a:rPr>
              <a:t>HUMAN DIGNITY</a:t>
            </a:r>
          </a:p>
        </p:txBody>
      </p:sp>
      <p:sp>
        <p:nvSpPr>
          <p:cNvPr id="5" name="TextBox 4"/>
          <p:cNvSpPr txBox="1"/>
          <p:nvPr/>
        </p:nvSpPr>
        <p:spPr>
          <a:xfrm>
            <a:off x="4427984" y="1628800"/>
            <a:ext cx="4320480" cy="923330"/>
          </a:xfrm>
          <a:prstGeom prst="rect">
            <a:avLst/>
          </a:prstGeom>
          <a:noFill/>
        </p:spPr>
        <p:txBody>
          <a:bodyPr wrap="square" rtlCol="0">
            <a:spAutoFit/>
          </a:bodyPr>
          <a:lstStyle/>
          <a:p>
            <a:r>
              <a:rPr lang="en-CA" dirty="0">
                <a:solidFill>
                  <a:schemeClr val="accent1"/>
                </a:solidFill>
              </a:rPr>
              <a:t>The foundation of all Catholic social teaching is the belief in the inherent dignity of the human person.</a:t>
            </a:r>
          </a:p>
        </p:txBody>
      </p:sp>
      <p:sp>
        <p:nvSpPr>
          <p:cNvPr id="6" name="TextBox 5"/>
          <p:cNvSpPr txBox="1"/>
          <p:nvPr/>
        </p:nvSpPr>
        <p:spPr>
          <a:xfrm>
            <a:off x="4427984" y="2924944"/>
            <a:ext cx="4176464" cy="1200329"/>
          </a:xfrm>
          <a:prstGeom prst="rect">
            <a:avLst/>
          </a:prstGeom>
          <a:noFill/>
        </p:spPr>
        <p:txBody>
          <a:bodyPr wrap="square" rtlCol="0">
            <a:spAutoFit/>
          </a:bodyPr>
          <a:lstStyle/>
          <a:p>
            <a:r>
              <a:rPr lang="en-CA" dirty="0">
                <a:solidFill>
                  <a:schemeClr val="accent1"/>
                </a:solidFill>
              </a:rPr>
              <a:t>Human life is sacred, and each person is precious.  The person is made in the image of God.  We are called to honour and give priority to the human person.</a:t>
            </a:r>
          </a:p>
        </p:txBody>
      </p:sp>
      <p:sp>
        <p:nvSpPr>
          <p:cNvPr id="7" name="TextBox 6"/>
          <p:cNvSpPr txBox="1"/>
          <p:nvPr/>
        </p:nvSpPr>
        <p:spPr>
          <a:xfrm>
            <a:off x="4427984" y="4653136"/>
            <a:ext cx="3960440" cy="923330"/>
          </a:xfrm>
          <a:prstGeom prst="rect">
            <a:avLst/>
          </a:prstGeom>
          <a:noFill/>
        </p:spPr>
        <p:txBody>
          <a:bodyPr wrap="square" rtlCol="0">
            <a:spAutoFit/>
          </a:bodyPr>
          <a:lstStyle/>
          <a:p>
            <a:r>
              <a:rPr lang="en-CA" dirty="0">
                <a:solidFill>
                  <a:schemeClr val="accent1"/>
                </a:solidFill>
              </a:rPr>
              <a:t>The dignity of the human person is the starting point for a moral vision for society.</a:t>
            </a:r>
          </a:p>
        </p:txBody>
      </p:sp>
    </p:spTree>
    <p:extLst>
      <p:ext uri="{BB962C8B-B14F-4D97-AF65-F5344CB8AC3E}">
        <p14:creationId xmlns:p14="http://schemas.microsoft.com/office/powerpoint/2010/main" val="44111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010" y="427886"/>
            <a:ext cx="2160240" cy="227545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289" y="3212976"/>
            <a:ext cx="3727681" cy="2795761"/>
          </a:xfrm>
          <a:prstGeom prst="rect">
            <a:avLst/>
          </a:prstGeom>
        </p:spPr>
      </p:pic>
      <p:sp>
        <p:nvSpPr>
          <p:cNvPr id="4" name="TextBox 3"/>
          <p:cNvSpPr txBox="1"/>
          <p:nvPr/>
        </p:nvSpPr>
        <p:spPr>
          <a:xfrm>
            <a:off x="5508104" y="548680"/>
            <a:ext cx="2592288" cy="646331"/>
          </a:xfrm>
          <a:prstGeom prst="rect">
            <a:avLst/>
          </a:prstGeom>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dirty="0">
                <a:solidFill>
                  <a:schemeClr val="accent1"/>
                </a:solidFill>
              </a:rPr>
              <a:t>RIGHTS &amp;</a:t>
            </a:r>
            <a:r>
              <a:rPr lang="en-CA" dirty="0"/>
              <a:t> </a:t>
            </a:r>
            <a:r>
              <a:rPr lang="en-CA" dirty="0">
                <a:solidFill>
                  <a:schemeClr val="accent1"/>
                </a:solidFill>
              </a:rPr>
              <a:t>RESPONSIBILITIES</a:t>
            </a:r>
          </a:p>
        </p:txBody>
      </p:sp>
      <p:sp>
        <p:nvSpPr>
          <p:cNvPr id="5" name="TextBox 4"/>
          <p:cNvSpPr txBox="1"/>
          <p:nvPr/>
        </p:nvSpPr>
        <p:spPr>
          <a:xfrm>
            <a:off x="4716016" y="1340768"/>
            <a:ext cx="3960440" cy="1200329"/>
          </a:xfrm>
          <a:prstGeom prst="rect">
            <a:avLst/>
          </a:prstGeom>
          <a:noFill/>
        </p:spPr>
        <p:txBody>
          <a:bodyPr wrap="square" rtlCol="0">
            <a:spAutoFit/>
          </a:bodyPr>
          <a:lstStyle/>
          <a:p>
            <a:r>
              <a:rPr lang="en-CA" dirty="0">
                <a:solidFill>
                  <a:schemeClr val="accent1"/>
                </a:solidFill>
              </a:rPr>
              <a:t>Human dignity can be protected and a healthy community can be achieved only if human rights are protected and responsibilities are met.</a:t>
            </a:r>
          </a:p>
        </p:txBody>
      </p:sp>
      <p:sp>
        <p:nvSpPr>
          <p:cNvPr id="6" name="TextBox 5"/>
          <p:cNvSpPr txBox="1"/>
          <p:nvPr/>
        </p:nvSpPr>
        <p:spPr>
          <a:xfrm>
            <a:off x="4716016" y="2830598"/>
            <a:ext cx="3816424" cy="1754326"/>
          </a:xfrm>
          <a:prstGeom prst="rect">
            <a:avLst/>
          </a:prstGeom>
          <a:noFill/>
        </p:spPr>
        <p:txBody>
          <a:bodyPr wrap="square" rtlCol="0">
            <a:spAutoFit/>
          </a:bodyPr>
          <a:lstStyle/>
          <a:p>
            <a:r>
              <a:rPr lang="en-CA" dirty="0">
                <a:solidFill>
                  <a:schemeClr val="accent1"/>
                </a:solidFill>
              </a:rPr>
              <a:t>Every person has a fundamental right to life and a right to those things required for human decency, starting with food, shelter, clothing, employment, health care and education.</a:t>
            </a:r>
          </a:p>
        </p:txBody>
      </p:sp>
      <p:sp>
        <p:nvSpPr>
          <p:cNvPr id="7" name="TextBox 6"/>
          <p:cNvSpPr txBox="1"/>
          <p:nvPr/>
        </p:nvSpPr>
        <p:spPr>
          <a:xfrm>
            <a:off x="4716016" y="4808408"/>
            <a:ext cx="3816424" cy="1200329"/>
          </a:xfrm>
          <a:prstGeom prst="rect">
            <a:avLst/>
          </a:prstGeom>
          <a:noFill/>
        </p:spPr>
        <p:txBody>
          <a:bodyPr wrap="square" rtlCol="0">
            <a:spAutoFit/>
          </a:bodyPr>
          <a:lstStyle/>
          <a:p>
            <a:r>
              <a:rPr lang="en-CA" dirty="0">
                <a:solidFill>
                  <a:schemeClr val="accent1"/>
                </a:solidFill>
              </a:rPr>
              <a:t>Corresponding to these rights are duties and responsibilities --- to one another, to our families, and to the larger society.</a:t>
            </a:r>
          </a:p>
        </p:txBody>
      </p:sp>
    </p:spTree>
    <p:extLst>
      <p:ext uri="{BB962C8B-B14F-4D97-AF65-F5344CB8AC3E}">
        <p14:creationId xmlns:p14="http://schemas.microsoft.com/office/powerpoint/2010/main" val="204074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96752"/>
            <a:ext cx="5328592" cy="369332"/>
          </a:xfrm>
          <a:prstGeom prst="rect">
            <a:avLst/>
          </a:prstGeom>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dirty="0">
                <a:solidFill>
                  <a:schemeClr val="accent1"/>
                </a:solidFill>
              </a:rPr>
              <a:t>DIGNITY AND RIGHTS OF PERSONS</a:t>
            </a:r>
          </a:p>
        </p:txBody>
      </p:sp>
      <p:sp>
        <p:nvSpPr>
          <p:cNvPr id="4" name="TextBox 3"/>
          <p:cNvSpPr txBox="1"/>
          <p:nvPr/>
        </p:nvSpPr>
        <p:spPr>
          <a:xfrm>
            <a:off x="899592" y="2175247"/>
            <a:ext cx="7416824" cy="923330"/>
          </a:xfrm>
          <a:prstGeom prst="rect">
            <a:avLst/>
          </a:prstGeom>
          <a:noFill/>
        </p:spPr>
        <p:txBody>
          <a:bodyPr wrap="square" rtlCol="0">
            <a:spAutoFit/>
          </a:bodyPr>
          <a:lstStyle/>
          <a:p>
            <a:r>
              <a:rPr lang="en-CA" dirty="0">
                <a:solidFill>
                  <a:schemeClr val="accent1"/>
                </a:solidFill>
              </a:rPr>
              <a:t>It is our responsibility, as Christian women and members of a national organization, to play an active role in opposing discrimination wherever and whatever form it appears.</a:t>
            </a:r>
          </a:p>
        </p:txBody>
      </p:sp>
      <p:sp>
        <p:nvSpPr>
          <p:cNvPr id="7" name="TextBox 6"/>
          <p:cNvSpPr txBox="1"/>
          <p:nvPr/>
        </p:nvSpPr>
        <p:spPr>
          <a:xfrm>
            <a:off x="1115616" y="3172326"/>
            <a:ext cx="2592288" cy="369332"/>
          </a:xfrm>
          <a:prstGeom prst="rect">
            <a:avLst/>
          </a:prstGeom>
          <a:noFill/>
        </p:spPr>
        <p:txBody>
          <a:bodyPr wrap="square" rtlCol="0">
            <a:spAutoFit/>
          </a:bodyPr>
          <a:lstStyle/>
          <a:p>
            <a:r>
              <a:rPr lang="en-CA" dirty="0">
                <a:solidFill>
                  <a:schemeClr val="accent1"/>
                </a:solidFill>
              </a:rPr>
              <a:t>We should:</a:t>
            </a:r>
          </a:p>
        </p:txBody>
      </p:sp>
      <p:sp>
        <p:nvSpPr>
          <p:cNvPr id="8" name="TextBox 7"/>
          <p:cNvSpPr txBox="1"/>
          <p:nvPr/>
        </p:nvSpPr>
        <p:spPr>
          <a:xfrm>
            <a:off x="1151620" y="3710083"/>
            <a:ext cx="6912768" cy="369332"/>
          </a:xfrm>
          <a:prstGeom prst="rect">
            <a:avLst/>
          </a:prstGeom>
          <a:noFill/>
        </p:spPr>
        <p:txBody>
          <a:bodyPr wrap="square" rtlCol="0">
            <a:spAutoFit/>
          </a:bodyPr>
          <a:lstStyle/>
          <a:p>
            <a:r>
              <a:rPr lang="en-CA" dirty="0">
                <a:solidFill>
                  <a:schemeClr val="accent1"/>
                </a:solidFill>
              </a:rPr>
              <a:t>Become familiar with the Universal Declaration of Human Rights</a:t>
            </a:r>
          </a:p>
        </p:txBody>
      </p:sp>
      <p:sp>
        <p:nvSpPr>
          <p:cNvPr id="9" name="TextBox 8"/>
          <p:cNvSpPr txBox="1"/>
          <p:nvPr/>
        </p:nvSpPr>
        <p:spPr>
          <a:xfrm>
            <a:off x="1115616" y="4293096"/>
            <a:ext cx="6048672" cy="369332"/>
          </a:xfrm>
          <a:prstGeom prst="rect">
            <a:avLst/>
          </a:prstGeom>
          <a:noFill/>
        </p:spPr>
        <p:txBody>
          <a:bodyPr wrap="square" rtlCol="0">
            <a:spAutoFit/>
          </a:bodyPr>
          <a:lstStyle/>
          <a:p>
            <a:r>
              <a:rPr lang="en-CA" dirty="0">
                <a:solidFill>
                  <a:schemeClr val="accent1"/>
                </a:solidFill>
              </a:rPr>
              <a:t>Acquire and understanding of minority issues</a:t>
            </a:r>
          </a:p>
        </p:txBody>
      </p:sp>
      <p:sp>
        <p:nvSpPr>
          <p:cNvPr id="11" name="TextBox 10"/>
          <p:cNvSpPr txBox="1"/>
          <p:nvPr/>
        </p:nvSpPr>
        <p:spPr>
          <a:xfrm>
            <a:off x="1115616" y="4941168"/>
            <a:ext cx="7056784" cy="369332"/>
          </a:xfrm>
          <a:prstGeom prst="rect">
            <a:avLst/>
          </a:prstGeom>
          <a:noFill/>
        </p:spPr>
        <p:txBody>
          <a:bodyPr wrap="square" rtlCol="0">
            <a:spAutoFit/>
          </a:bodyPr>
          <a:lstStyle/>
          <a:p>
            <a:r>
              <a:rPr lang="en-CA" dirty="0">
                <a:solidFill>
                  <a:schemeClr val="accent1"/>
                </a:solidFill>
              </a:rPr>
              <a:t>Become knowledgeable about human trafficking and its prevention</a:t>
            </a:r>
          </a:p>
        </p:txBody>
      </p:sp>
      <p:sp>
        <p:nvSpPr>
          <p:cNvPr id="13" name="TextBox 12"/>
          <p:cNvSpPr txBox="1"/>
          <p:nvPr/>
        </p:nvSpPr>
        <p:spPr>
          <a:xfrm>
            <a:off x="1104728" y="5445224"/>
            <a:ext cx="7200800" cy="646331"/>
          </a:xfrm>
          <a:prstGeom prst="rect">
            <a:avLst/>
          </a:prstGeom>
          <a:noFill/>
        </p:spPr>
        <p:txBody>
          <a:bodyPr wrap="square" rtlCol="0">
            <a:spAutoFit/>
          </a:bodyPr>
          <a:lstStyle/>
          <a:p>
            <a:r>
              <a:rPr lang="en-CA" dirty="0">
                <a:solidFill>
                  <a:schemeClr val="accent1"/>
                </a:solidFill>
              </a:rPr>
              <a:t>Encourage members to actively denounce social injustice and violation of human rights at home and abroad.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737" y="458284"/>
            <a:ext cx="1684887" cy="1739784"/>
          </a:xfrm>
          <a:prstGeom prst="rect">
            <a:avLst/>
          </a:prstGeom>
        </p:spPr>
      </p:pic>
    </p:spTree>
    <p:extLst>
      <p:ext uri="{BB962C8B-B14F-4D97-AF65-F5344CB8AC3E}">
        <p14:creationId xmlns:p14="http://schemas.microsoft.com/office/powerpoint/2010/main" val="37820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645" y="548680"/>
            <a:ext cx="2592288" cy="229849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284984"/>
            <a:ext cx="3720413" cy="2790310"/>
          </a:xfrm>
          <a:prstGeom prst="rect">
            <a:avLst/>
          </a:prstGeom>
        </p:spPr>
      </p:pic>
      <p:sp>
        <p:nvSpPr>
          <p:cNvPr id="4" name="TextBox 3"/>
          <p:cNvSpPr txBox="1"/>
          <p:nvPr/>
        </p:nvSpPr>
        <p:spPr>
          <a:xfrm>
            <a:off x="5148064" y="509464"/>
            <a:ext cx="3168352" cy="646331"/>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dirty="0">
                <a:solidFill>
                  <a:schemeClr val="accent1"/>
                </a:solidFill>
              </a:rPr>
              <a:t>COMMUNITY &amp; THE COMMON GOOD</a:t>
            </a:r>
          </a:p>
        </p:txBody>
      </p:sp>
      <p:sp>
        <p:nvSpPr>
          <p:cNvPr id="5" name="TextBox 4"/>
          <p:cNvSpPr txBox="1"/>
          <p:nvPr/>
        </p:nvSpPr>
        <p:spPr>
          <a:xfrm>
            <a:off x="4499992" y="1697928"/>
            <a:ext cx="4320480" cy="923330"/>
          </a:xfrm>
          <a:prstGeom prst="rect">
            <a:avLst/>
          </a:prstGeom>
          <a:noFill/>
        </p:spPr>
        <p:txBody>
          <a:bodyPr wrap="square" rtlCol="0">
            <a:spAutoFit/>
          </a:bodyPr>
          <a:lstStyle/>
          <a:p>
            <a:r>
              <a:rPr lang="en-CA" dirty="0">
                <a:solidFill>
                  <a:schemeClr val="accent1"/>
                </a:solidFill>
              </a:rPr>
              <a:t>The person is not only sacred but also social.  The obligation to “love our neighbour” requires a broader social commitment.</a:t>
            </a:r>
          </a:p>
        </p:txBody>
      </p:sp>
      <p:sp>
        <p:nvSpPr>
          <p:cNvPr id="6" name="TextBox 5"/>
          <p:cNvSpPr txBox="1"/>
          <p:nvPr/>
        </p:nvSpPr>
        <p:spPr>
          <a:xfrm>
            <a:off x="4499992" y="2847176"/>
            <a:ext cx="4320480" cy="923330"/>
          </a:xfrm>
          <a:prstGeom prst="rect">
            <a:avLst/>
          </a:prstGeom>
          <a:noFill/>
        </p:spPr>
        <p:txBody>
          <a:bodyPr wrap="square" rtlCol="0">
            <a:spAutoFit/>
          </a:bodyPr>
          <a:lstStyle/>
          <a:p>
            <a:r>
              <a:rPr lang="en-CA" dirty="0">
                <a:solidFill>
                  <a:schemeClr val="accent1"/>
                </a:solidFill>
              </a:rPr>
              <a:t>Everyone has a responsibility to contribute to the good of the whole society, to the common good.</a:t>
            </a:r>
          </a:p>
        </p:txBody>
      </p:sp>
      <p:sp>
        <p:nvSpPr>
          <p:cNvPr id="7" name="TextBox 6"/>
          <p:cNvSpPr txBox="1"/>
          <p:nvPr/>
        </p:nvSpPr>
        <p:spPr>
          <a:xfrm>
            <a:off x="4499992" y="4149080"/>
            <a:ext cx="4320480" cy="1477328"/>
          </a:xfrm>
          <a:prstGeom prst="rect">
            <a:avLst/>
          </a:prstGeom>
          <a:noFill/>
        </p:spPr>
        <p:txBody>
          <a:bodyPr wrap="square" rtlCol="0">
            <a:spAutoFit/>
          </a:bodyPr>
          <a:lstStyle/>
          <a:p>
            <a:r>
              <a:rPr lang="en-CA" dirty="0">
                <a:solidFill>
                  <a:schemeClr val="accent1"/>
                </a:solidFill>
              </a:rPr>
              <a:t>How we organize our society – in economics, politics, law and policy – directly affects human dignity and the capacity of individuals to grow in community.</a:t>
            </a:r>
          </a:p>
        </p:txBody>
      </p:sp>
    </p:spTree>
    <p:extLst>
      <p:ext uri="{BB962C8B-B14F-4D97-AF65-F5344CB8AC3E}">
        <p14:creationId xmlns:p14="http://schemas.microsoft.com/office/powerpoint/2010/main" val="8063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279" y="765844"/>
            <a:ext cx="2376263" cy="21544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01008"/>
            <a:ext cx="3631670" cy="2723753"/>
          </a:xfrm>
          <a:prstGeom prst="rect">
            <a:avLst/>
          </a:prstGeom>
        </p:spPr>
      </p:pic>
      <p:sp>
        <p:nvSpPr>
          <p:cNvPr id="4" name="TextBox 3"/>
          <p:cNvSpPr txBox="1"/>
          <p:nvPr/>
        </p:nvSpPr>
        <p:spPr>
          <a:xfrm>
            <a:off x="4790891" y="442678"/>
            <a:ext cx="3312368" cy="646331"/>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dirty="0">
                <a:solidFill>
                  <a:schemeClr val="accent1"/>
                </a:solidFill>
              </a:rPr>
              <a:t>OPTION FOR THE POOR &amp; VULNERABLE</a:t>
            </a:r>
          </a:p>
        </p:txBody>
      </p:sp>
      <p:sp>
        <p:nvSpPr>
          <p:cNvPr id="5" name="TextBox 4"/>
          <p:cNvSpPr txBox="1"/>
          <p:nvPr/>
        </p:nvSpPr>
        <p:spPr>
          <a:xfrm>
            <a:off x="4427984" y="1484784"/>
            <a:ext cx="4464496" cy="923330"/>
          </a:xfrm>
          <a:prstGeom prst="rect">
            <a:avLst/>
          </a:prstGeom>
          <a:noFill/>
        </p:spPr>
        <p:txBody>
          <a:bodyPr wrap="square" rtlCol="0">
            <a:spAutoFit/>
          </a:bodyPr>
          <a:lstStyle/>
          <a:p>
            <a:r>
              <a:rPr lang="en-CA" dirty="0">
                <a:solidFill>
                  <a:schemeClr val="accent1"/>
                </a:solidFill>
              </a:rPr>
              <a:t>We are called to examine personal decisions, institutional policies, and economic affairs in terms of their effects on the poor.</a:t>
            </a:r>
          </a:p>
        </p:txBody>
      </p:sp>
      <p:sp>
        <p:nvSpPr>
          <p:cNvPr id="6" name="TextBox 5"/>
          <p:cNvSpPr txBox="1"/>
          <p:nvPr/>
        </p:nvSpPr>
        <p:spPr>
          <a:xfrm>
            <a:off x="4427984" y="2408114"/>
            <a:ext cx="4315290" cy="1200329"/>
          </a:xfrm>
          <a:prstGeom prst="rect">
            <a:avLst/>
          </a:prstGeom>
          <a:noFill/>
        </p:spPr>
        <p:txBody>
          <a:bodyPr wrap="square" rtlCol="0">
            <a:spAutoFit/>
          </a:bodyPr>
          <a:lstStyle/>
          <a:p>
            <a:r>
              <a:rPr lang="en-CA" dirty="0">
                <a:solidFill>
                  <a:schemeClr val="accent1"/>
                </a:solidFill>
              </a:rPr>
              <a:t>The obligation to evaluate social and economic activity from the view point of the poor arises from the command to love one’s neighbour as one’s self.</a:t>
            </a:r>
          </a:p>
        </p:txBody>
      </p:sp>
      <p:sp>
        <p:nvSpPr>
          <p:cNvPr id="7" name="TextBox 6"/>
          <p:cNvSpPr txBox="1"/>
          <p:nvPr/>
        </p:nvSpPr>
        <p:spPr>
          <a:xfrm>
            <a:off x="4427984" y="3717032"/>
            <a:ext cx="4315290" cy="1477328"/>
          </a:xfrm>
          <a:prstGeom prst="rect">
            <a:avLst/>
          </a:prstGeom>
          <a:noFill/>
        </p:spPr>
        <p:txBody>
          <a:bodyPr wrap="square" rtlCol="0">
            <a:spAutoFit/>
          </a:bodyPr>
          <a:lstStyle/>
          <a:p>
            <a:r>
              <a:rPr lang="en-CA" dirty="0">
                <a:solidFill>
                  <a:schemeClr val="accent1"/>
                </a:solidFill>
              </a:rPr>
              <a:t>The “option  for the poor” is an essential part of society’s effort to achieve the  common good.  A healthy community can be achieved only if its members give special attention to those with special needs.</a:t>
            </a:r>
          </a:p>
        </p:txBody>
      </p:sp>
      <p:sp>
        <p:nvSpPr>
          <p:cNvPr id="8" name="TextBox 7"/>
          <p:cNvSpPr txBox="1"/>
          <p:nvPr/>
        </p:nvSpPr>
        <p:spPr>
          <a:xfrm>
            <a:off x="4427984" y="5375592"/>
            <a:ext cx="4038182" cy="646331"/>
          </a:xfrm>
          <a:prstGeom prst="rect">
            <a:avLst/>
          </a:prstGeom>
          <a:noFill/>
        </p:spPr>
        <p:txBody>
          <a:bodyPr wrap="square" rtlCol="0">
            <a:spAutoFit/>
          </a:bodyPr>
          <a:lstStyle/>
          <a:p>
            <a:r>
              <a:rPr lang="en-CA" dirty="0">
                <a:solidFill>
                  <a:schemeClr val="accent1"/>
                </a:solidFill>
              </a:rPr>
              <a:t>A basic moral test of society is how it treats its most vulnerable members.</a:t>
            </a:r>
          </a:p>
        </p:txBody>
      </p:sp>
    </p:spTree>
    <p:extLst>
      <p:ext uri="{BB962C8B-B14F-4D97-AF65-F5344CB8AC3E}">
        <p14:creationId xmlns:p14="http://schemas.microsoft.com/office/powerpoint/2010/main" val="3027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1256928"/>
            <a:ext cx="5040560" cy="400110"/>
          </a:xfrm>
          <a:prstGeom prst="rect">
            <a:avLst/>
          </a:prstGeom>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SOCIAL AND ECONOMIC JUSTICE</a:t>
            </a:r>
          </a:p>
        </p:txBody>
      </p:sp>
      <p:sp>
        <p:nvSpPr>
          <p:cNvPr id="3" name="TextBox 2"/>
          <p:cNvSpPr txBox="1"/>
          <p:nvPr/>
        </p:nvSpPr>
        <p:spPr>
          <a:xfrm>
            <a:off x="1043608" y="2420888"/>
            <a:ext cx="7128792" cy="707886"/>
          </a:xfrm>
          <a:prstGeom prst="rect">
            <a:avLst/>
          </a:prstGeom>
          <a:noFill/>
        </p:spPr>
        <p:txBody>
          <a:bodyPr wrap="square" rtlCol="0">
            <a:spAutoFit/>
          </a:bodyPr>
          <a:lstStyle/>
          <a:p>
            <a:r>
              <a:rPr lang="en-CA" sz="2000" dirty="0">
                <a:solidFill>
                  <a:schemeClr val="accent1"/>
                </a:solidFill>
              </a:rPr>
              <a:t>We must be active in making sure the most vulnerable members in our society are protected with love and justice.</a:t>
            </a:r>
          </a:p>
        </p:txBody>
      </p:sp>
      <p:sp>
        <p:nvSpPr>
          <p:cNvPr id="4" name="TextBox 3"/>
          <p:cNvSpPr txBox="1"/>
          <p:nvPr/>
        </p:nvSpPr>
        <p:spPr>
          <a:xfrm>
            <a:off x="1043608" y="3429000"/>
            <a:ext cx="6192688" cy="400110"/>
          </a:xfrm>
          <a:prstGeom prst="rect">
            <a:avLst/>
          </a:prstGeom>
          <a:noFill/>
        </p:spPr>
        <p:txBody>
          <a:bodyPr wrap="square" rtlCol="0">
            <a:spAutoFit/>
          </a:bodyPr>
          <a:lstStyle/>
          <a:p>
            <a:r>
              <a:rPr lang="en-CA" sz="2000" dirty="0">
                <a:solidFill>
                  <a:schemeClr val="accent1"/>
                </a:solidFill>
              </a:rPr>
              <a:t>We should:</a:t>
            </a:r>
          </a:p>
        </p:txBody>
      </p:sp>
      <p:sp>
        <p:nvSpPr>
          <p:cNvPr id="5" name="TextBox 4"/>
          <p:cNvSpPr txBox="1"/>
          <p:nvPr/>
        </p:nvSpPr>
        <p:spPr>
          <a:xfrm>
            <a:off x="1045314" y="4222629"/>
            <a:ext cx="6336704" cy="707886"/>
          </a:xfrm>
          <a:prstGeom prst="rect">
            <a:avLst/>
          </a:prstGeom>
          <a:noFill/>
        </p:spPr>
        <p:txBody>
          <a:bodyPr wrap="square" rtlCol="0">
            <a:spAutoFit/>
          </a:bodyPr>
          <a:lstStyle/>
          <a:p>
            <a:r>
              <a:rPr lang="en-CA" sz="2000" dirty="0">
                <a:solidFill>
                  <a:schemeClr val="accent1"/>
                </a:solidFill>
              </a:rPr>
              <a:t>Encourage members to participate in the work of organizations caring for those in need</a:t>
            </a:r>
          </a:p>
        </p:txBody>
      </p:sp>
      <p:sp>
        <p:nvSpPr>
          <p:cNvPr id="6" name="TextBox 5"/>
          <p:cNvSpPr txBox="1"/>
          <p:nvPr/>
        </p:nvSpPr>
        <p:spPr>
          <a:xfrm>
            <a:off x="1043608" y="5229200"/>
            <a:ext cx="6336704" cy="400110"/>
          </a:xfrm>
          <a:prstGeom prst="rect">
            <a:avLst/>
          </a:prstGeom>
          <a:noFill/>
        </p:spPr>
        <p:txBody>
          <a:bodyPr wrap="square" rtlCol="0">
            <a:spAutoFit/>
          </a:bodyPr>
          <a:lstStyle/>
          <a:p>
            <a:r>
              <a:rPr lang="en-CA" sz="2000" dirty="0">
                <a:solidFill>
                  <a:schemeClr val="accent1"/>
                </a:solidFill>
              </a:rPr>
              <a:t>Be familiar with restorative justice programs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80368"/>
            <a:ext cx="1832212" cy="1891909"/>
          </a:xfrm>
          <a:prstGeom prst="rect">
            <a:avLst/>
          </a:prstGeom>
        </p:spPr>
      </p:pic>
    </p:spTree>
    <p:extLst>
      <p:ext uri="{BB962C8B-B14F-4D97-AF65-F5344CB8AC3E}">
        <p14:creationId xmlns:p14="http://schemas.microsoft.com/office/powerpoint/2010/main" val="3944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85964"/>
            <a:ext cx="2160240" cy="230425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83" y="3284984"/>
            <a:ext cx="3496137" cy="2622103"/>
          </a:xfrm>
          <a:prstGeom prst="rect">
            <a:avLst/>
          </a:prstGeom>
        </p:spPr>
      </p:pic>
      <p:sp>
        <p:nvSpPr>
          <p:cNvPr id="4" name="TextBox 3"/>
          <p:cNvSpPr txBox="1"/>
          <p:nvPr/>
        </p:nvSpPr>
        <p:spPr>
          <a:xfrm>
            <a:off x="4572000" y="485964"/>
            <a:ext cx="3456384" cy="400110"/>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DIGNITY OF WORK</a:t>
            </a:r>
          </a:p>
        </p:txBody>
      </p:sp>
      <p:sp>
        <p:nvSpPr>
          <p:cNvPr id="6" name="TextBox 5"/>
          <p:cNvSpPr txBox="1"/>
          <p:nvPr/>
        </p:nvSpPr>
        <p:spPr>
          <a:xfrm>
            <a:off x="4193414" y="1052736"/>
            <a:ext cx="4392488" cy="707886"/>
          </a:xfrm>
          <a:prstGeom prst="rect">
            <a:avLst/>
          </a:prstGeom>
          <a:noFill/>
        </p:spPr>
        <p:txBody>
          <a:bodyPr wrap="square" rtlCol="0">
            <a:spAutoFit/>
          </a:bodyPr>
          <a:lstStyle/>
          <a:p>
            <a:r>
              <a:rPr lang="en-CA" sz="2000" dirty="0">
                <a:solidFill>
                  <a:schemeClr val="accent1"/>
                </a:solidFill>
              </a:rPr>
              <a:t>The economy must serve people, not the other way around.</a:t>
            </a:r>
          </a:p>
        </p:txBody>
      </p:sp>
      <p:sp>
        <p:nvSpPr>
          <p:cNvPr id="7" name="TextBox 6"/>
          <p:cNvSpPr txBox="1"/>
          <p:nvPr/>
        </p:nvSpPr>
        <p:spPr>
          <a:xfrm>
            <a:off x="4193414" y="1844824"/>
            <a:ext cx="4536504" cy="1323439"/>
          </a:xfrm>
          <a:prstGeom prst="rect">
            <a:avLst/>
          </a:prstGeom>
          <a:noFill/>
        </p:spPr>
        <p:txBody>
          <a:bodyPr wrap="square" rtlCol="0">
            <a:spAutoFit/>
          </a:bodyPr>
          <a:lstStyle/>
          <a:p>
            <a:r>
              <a:rPr lang="en-CA" sz="2000" dirty="0">
                <a:solidFill>
                  <a:schemeClr val="accent1"/>
                </a:solidFill>
              </a:rPr>
              <a:t>All workers have a right to productive work, to decent and fair wages, and to safe working conditions.  They also have a right to organize and join unions.</a:t>
            </a:r>
          </a:p>
        </p:txBody>
      </p:sp>
      <p:sp>
        <p:nvSpPr>
          <p:cNvPr id="8" name="TextBox 7"/>
          <p:cNvSpPr txBox="1"/>
          <p:nvPr/>
        </p:nvSpPr>
        <p:spPr>
          <a:xfrm>
            <a:off x="4265422" y="3284984"/>
            <a:ext cx="4392488" cy="1631216"/>
          </a:xfrm>
          <a:prstGeom prst="rect">
            <a:avLst/>
          </a:prstGeom>
          <a:noFill/>
        </p:spPr>
        <p:txBody>
          <a:bodyPr wrap="square" rtlCol="0">
            <a:spAutoFit/>
          </a:bodyPr>
          <a:lstStyle/>
          <a:p>
            <a:r>
              <a:rPr lang="en-CA" sz="2000" dirty="0">
                <a:solidFill>
                  <a:schemeClr val="accent1"/>
                </a:solidFill>
              </a:rPr>
              <a:t>People have a right to economic initiative and to private property, but it is unjust for some to amass excessive wealth when others lack the basic necessities of life.</a:t>
            </a:r>
          </a:p>
        </p:txBody>
      </p:sp>
      <p:sp>
        <p:nvSpPr>
          <p:cNvPr id="10" name="TextBox 9"/>
          <p:cNvSpPr txBox="1"/>
          <p:nvPr/>
        </p:nvSpPr>
        <p:spPr>
          <a:xfrm>
            <a:off x="4220090" y="4916200"/>
            <a:ext cx="4176464" cy="1323439"/>
          </a:xfrm>
          <a:prstGeom prst="rect">
            <a:avLst/>
          </a:prstGeom>
          <a:noFill/>
        </p:spPr>
        <p:txBody>
          <a:bodyPr wrap="square" rtlCol="0">
            <a:spAutoFit/>
          </a:bodyPr>
          <a:lstStyle/>
          <a:p>
            <a:r>
              <a:rPr lang="en-CA" sz="2000" dirty="0">
                <a:solidFill>
                  <a:schemeClr val="accent1"/>
                </a:solidFill>
              </a:rPr>
              <a:t>Catholic teaching opposes collectivist and statist economic approaches.  It also rejects the theory that a free market automatically produces justice.</a:t>
            </a:r>
          </a:p>
        </p:txBody>
      </p:sp>
    </p:spTree>
    <p:extLst>
      <p:ext uri="{BB962C8B-B14F-4D97-AF65-F5344CB8AC3E}">
        <p14:creationId xmlns:p14="http://schemas.microsoft.com/office/powerpoint/2010/main" val="395904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195" y="922576"/>
            <a:ext cx="2148830" cy="17190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356992"/>
            <a:ext cx="3188874" cy="2391656"/>
          </a:xfrm>
          <a:prstGeom prst="rect">
            <a:avLst/>
          </a:prstGeom>
        </p:spPr>
      </p:pic>
      <p:sp>
        <p:nvSpPr>
          <p:cNvPr id="4" name="TextBox 3"/>
          <p:cNvSpPr txBox="1"/>
          <p:nvPr/>
        </p:nvSpPr>
        <p:spPr>
          <a:xfrm>
            <a:off x="5076056" y="737910"/>
            <a:ext cx="3024336" cy="400110"/>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PARTICIPATION</a:t>
            </a:r>
          </a:p>
        </p:txBody>
      </p:sp>
      <p:sp>
        <p:nvSpPr>
          <p:cNvPr id="5" name="TextBox 4"/>
          <p:cNvSpPr txBox="1"/>
          <p:nvPr/>
        </p:nvSpPr>
        <p:spPr>
          <a:xfrm>
            <a:off x="4644008" y="1700808"/>
            <a:ext cx="4032448" cy="1631216"/>
          </a:xfrm>
          <a:prstGeom prst="rect">
            <a:avLst/>
          </a:prstGeom>
          <a:noFill/>
        </p:spPr>
        <p:txBody>
          <a:bodyPr wrap="square" rtlCol="0">
            <a:spAutoFit/>
          </a:bodyPr>
          <a:lstStyle/>
          <a:p>
            <a:r>
              <a:rPr lang="en-CA" sz="2000" dirty="0">
                <a:solidFill>
                  <a:schemeClr val="accent1"/>
                </a:solidFill>
              </a:rPr>
              <a:t>All people have the right to participate in the economic, political and cultural life of society.  This is a fundamental demand of justice and a requirement for human dignity.</a:t>
            </a:r>
          </a:p>
        </p:txBody>
      </p:sp>
      <p:sp>
        <p:nvSpPr>
          <p:cNvPr id="6" name="TextBox 5"/>
          <p:cNvSpPr txBox="1"/>
          <p:nvPr/>
        </p:nvSpPr>
        <p:spPr>
          <a:xfrm>
            <a:off x="4644008" y="3645024"/>
            <a:ext cx="4032448" cy="1015663"/>
          </a:xfrm>
          <a:prstGeom prst="rect">
            <a:avLst/>
          </a:prstGeom>
          <a:noFill/>
        </p:spPr>
        <p:txBody>
          <a:bodyPr wrap="square" rtlCol="0">
            <a:spAutoFit/>
          </a:bodyPr>
          <a:lstStyle/>
          <a:p>
            <a:r>
              <a:rPr lang="en-CA" sz="2000" dirty="0">
                <a:solidFill>
                  <a:schemeClr val="accent1"/>
                </a:solidFill>
              </a:rPr>
              <a:t>It is wrong for a person or a group to be excluded unfairly or to be unable to participate in society.</a:t>
            </a:r>
          </a:p>
        </p:txBody>
      </p:sp>
    </p:spTree>
    <p:extLst>
      <p:ext uri="{BB962C8B-B14F-4D97-AF65-F5344CB8AC3E}">
        <p14:creationId xmlns:p14="http://schemas.microsoft.com/office/powerpoint/2010/main" val="34001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120" y="468751"/>
            <a:ext cx="1944216" cy="232009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20" y="3068960"/>
            <a:ext cx="3744416" cy="2808312"/>
          </a:xfrm>
          <a:prstGeom prst="rect">
            <a:avLst/>
          </a:prstGeom>
        </p:spPr>
      </p:pic>
      <p:sp>
        <p:nvSpPr>
          <p:cNvPr id="4" name="TextBox 3"/>
          <p:cNvSpPr txBox="1"/>
          <p:nvPr/>
        </p:nvSpPr>
        <p:spPr>
          <a:xfrm>
            <a:off x="4427984" y="548680"/>
            <a:ext cx="3888432" cy="400110"/>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GLOBAL SOLIDARITY</a:t>
            </a:r>
          </a:p>
        </p:txBody>
      </p:sp>
      <p:sp>
        <p:nvSpPr>
          <p:cNvPr id="5" name="TextBox 4"/>
          <p:cNvSpPr txBox="1"/>
          <p:nvPr/>
        </p:nvSpPr>
        <p:spPr>
          <a:xfrm>
            <a:off x="4211960" y="1196752"/>
            <a:ext cx="4608512" cy="1015663"/>
          </a:xfrm>
          <a:prstGeom prst="rect">
            <a:avLst/>
          </a:prstGeom>
          <a:noFill/>
        </p:spPr>
        <p:txBody>
          <a:bodyPr wrap="square" rtlCol="0">
            <a:spAutoFit/>
          </a:bodyPr>
          <a:lstStyle/>
          <a:p>
            <a:r>
              <a:rPr lang="en-CA" sz="2000" dirty="0">
                <a:solidFill>
                  <a:schemeClr val="accent1"/>
                </a:solidFill>
              </a:rPr>
              <a:t>We are one human family, whatever our national, racial, ethnic, economic and ideological differences.</a:t>
            </a:r>
          </a:p>
        </p:txBody>
      </p:sp>
      <p:sp>
        <p:nvSpPr>
          <p:cNvPr id="6" name="TextBox 5"/>
          <p:cNvSpPr txBox="1"/>
          <p:nvPr/>
        </p:nvSpPr>
        <p:spPr>
          <a:xfrm>
            <a:off x="4211959" y="2407240"/>
            <a:ext cx="4493659" cy="1323439"/>
          </a:xfrm>
          <a:prstGeom prst="rect">
            <a:avLst/>
          </a:prstGeom>
          <a:noFill/>
        </p:spPr>
        <p:txBody>
          <a:bodyPr wrap="square" rtlCol="0">
            <a:spAutoFit/>
          </a:bodyPr>
          <a:lstStyle/>
          <a:p>
            <a:r>
              <a:rPr lang="en-CA" sz="2000" dirty="0">
                <a:solidFill>
                  <a:schemeClr val="accent1"/>
                </a:solidFill>
              </a:rPr>
              <a:t>We are our brothers’ and sisters’ keepers, wherever they live.  Solidarity means that “loving our neighbour” has global dimensions in an interdependent world.</a:t>
            </a:r>
          </a:p>
        </p:txBody>
      </p:sp>
      <p:sp>
        <p:nvSpPr>
          <p:cNvPr id="7" name="TextBox 6"/>
          <p:cNvSpPr txBox="1"/>
          <p:nvPr/>
        </p:nvSpPr>
        <p:spPr>
          <a:xfrm>
            <a:off x="4283968" y="3933056"/>
            <a:ext cx="4536505" cy="2246769"/>
          </a:xfrm>
          <a:prstGeom prst="rect">
            <a:avLst/>
          </a:prstGeom>
          <a:noFill/>
        </p:spPr>
        <p:txBody>
          <a:bodyPr wrap="square" rtlCol="0">
            <a:spAutoFit/>
          </a:bodyPr>
          <a:lstStyle/>
          <a:p>
            <a:r>
              <a:rPr lang="en-CA" sz="2000" dirty="0">
                <a:solidFill>
                  <a:schemeClr val="accent1"/>
                </a:solidFill>
              </a:rPr>
              <a:t>Pope John Paul II has called solidarity a virtue, by which one demonstrates “a firm and persevering determination to commit oneself to the common good; that is to say, to the good of all and of each individual, because we are all really responsible</a:t>
            </a:r>
          </a:p>
          <a:p>
            <a:r>
              <a:rPr lang="en-CA" sz="2000" dirty="0">
                <a:solidFill>
                  <a:schemeClr val="accent1"/>
                </a:solidFill>
              </a:rPr>
              <a:t>for all.”</a:t>
            </a:r>
          </a:p>
        </p:txBody>
      </p:sp>
    </p:spTree>
    <p:extLst>
      <p:ext uri="{BB962C8B-B14F-4D97-AF65-F5344CB8AC3E}">
        <p14:creationId xmlns:p14="http://schemas.microsoft.com/office/powerpoint/2010/main" val="27690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124744"/>
            <a:ext cx="3960440" cy="400110"/>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DEVELOPING</a:t>
            </a:r>
            <a:r>
              <a:rPr lang="en-CA" sz="2000" dirty="0">
                <a:solidFill>
                  <a:srgbClr val="FF0000"/>
                </a:solidFill>
              </a:rPr>
              <a:t> </a:t>
            </a:r>
            <a:r>
              <a:rPr lang="en-CA" sz="2000" dirty="0">
                <a:solidFill>
                  <a:schemeClr val="accent1"/>
                </a:solidFill>
              </a:rPr>
              <a:t>COUNTRIES</a:t>
            </a:r>
          </a:p>
        </p:txBody>
      </p:sp>
      <p:sp>
        <p:nvSpPr>
          <p:cNvPr id="3" name="TextBox 2"/>
          <p:cNvSpPr txBox="1"/>
          <p:nvPr/>
        </p:nvSpPr>
        <p:spPr>
          <a:xfrm>
            <a:off x="971600" y="2204864"/>
            <a:ext cx="7416824" cy="707886"/>
          </a:xfrm>
          <a:prstGeom prst="rect">
            <a:avLst/>
          </a:prstGeom>
          <a:noFill/>
        </p:spPr>
        <p:txBody>
          <a:bodyPr wrap="square" rtlCol="0">
            <a:spAutoFit/>
          </a:bodyPr>
          <a:lstStyle/>
          <a:p>
            <a:r>
              <a:rPr lang="en-CA" sz="2000" dirty="0">
                <a:solidFill>
                  <a:schemeClr val="accent1"/>
                </a:solidFill>
              </a:rPr>
              <a:t>To help a family become economically independent is to help a community become economically independent.</a:t>
            </a:r>
          </a:p>
        </p:txBody>
      </p:sp>
      <p:sp>
        <p:nvSpPr>
          <p:cNvPr id="4" name="TextBox 3"/>
          <p:cNvSpPr txBox="1"/>
          <p:nvPr/>
        </p:nvSpPr>
        <p:spPr>
          <a:xfrm>
            <a:off x="1187624" y="3140968"/>
            <a:ext cx="3384376" cy="400110"/>
          </a:xfrm>
          <a:prstGeom prst="rect">
            <a:avLst/>
          </a:prstGeom>
          <a:noFill/>
        </p:spPr>
        <p:txBody>
          <a:bodyPr wrap="square" rtlCol="0">
            <a:spAutoFit/>
          </a:bodyPr>
          <a:lstStyle/>
          <a:p>
            <a:r>
              <a:rPr lang="en-CA" sz="2000" dirty="0">
                <a:solidFill>
                  <a:schemeClr val="accent1"/>
                </a:solidFill>
              </a:rPr>
              <a:t>We should:</a:t>
            </a:r>
          </a:p>
        </p:txBody>
      </p:sp>
      <p:sp>
        <p:nvSpPr>
          <p:cNvPr id="5" name="TextBox 4"/>
          <p:cNvSpPr txBox="1"/>
          <p:nvPr/>
        </p:nvSpPr>
        <p:spPr>
          <a:xfrm>
            <a:off x="1187624" y="3861048"/>
            <a:ext cx="7200800" cy="707886"/>
          </a:xfrm>
          <a:prstGeom prst="rect">
            <a:avLst/>
          </a:prstGeom>
          <a:noFill/>
        </p:spPr>
        <p:txBody>
          <a:bodyPr wrap="square" rtlCol="0">
            <a:spAutoFit/>
          </a:bodyPr>
          <a:lstStyle/>
          <a:p>
            <a:r>
              <a:rPr lang="en-CA" sz="2000" dirty="0">
                <a:solidFill>
                  <a:schemeClr val="accent1"/>
                </a:solidFill>
              </a:rPr>
              <a:t>Invite guest speakers from developing nations, or other people who have visited or lived in those countries, to meetings.</a:t>
            </a:r>
          </a:p>
        </p:txBody>
      </p:sp>
      <p:sp>
        <p:nvSpPr>
          <p:cNvPr id="6" name="TextBox 5"/>
          <p:cNvSpPr txBox="1"/>
          <p:nvPr/>
        </p:nvSpPr>
        <p:spPr>
          <a:xfrm>
            <a:off x="1187624" y="4797151"/>
            <a:ext cx="6336704" cy="707886"/>
          </a:xfrm>
          <a:prstGeom prst="rect">
            <a:avLst/>
          </a:prstGeom>
          <a:noFill/>
        </p:spPr>
        <p:txBody>
          <a:bodyPr wrap="square" rtlCol="0">
            <a:spAutoFit/>
          </a:bodyPr>
          <a:lstStyle/>
          <a:p>
            <a:r>
              <a:rPr lang="en-CA" sz="2000" dirty="0">
                <a:solidFill>
                  <a:schemeClr val="accent1"/>
                </a:solidFill>
              </a:rPr>
              <a:t>Become knowledgeable through study about the economic difficulties of developing countries.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78844"/>
            <a:ext cx="1832212" cy="1891909"/>
          </a:xfrm>
          <a:prstGeom prst="rect">
            <a:avLst/>
          </a:prstGeom>
        </p:spPr>
      </p:pic>
    </p:spTree>
    <p:extLst>
      <p:ext uri="{BB962C8B-B14F-4D97-AF65-F5344CB8AC3E}">
        <p14:creationId xmlns:p14="http://schemas.microsoft.com/office/powerpoint/2010/main" val="32560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908720"/>
            <a:ext cx="3456384" cy="400110"/>
          </a:xfrm>
          <a:prstGeom prst="rect">
            <a:avLst/>
          </a:prstGeom>
          <a:effectLst>
            <a:innerShdw blurRad="63500" dist="50800" dir="189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b="1" dirty="0">
                <a:solidFill>
                  <a:schemeClr val="accent1">
                    <a:lumMod val="75000"/>
                    <a:lumOff val="25000"/>
                  </a:schemeClr>
                </a:solidFill>
              </a:rPr>
              <a:t>OPENING PRAYER</a:t>
            </a:r>
          </a:p>
        </p:txBody>
      </p:sp>
      <p:sp>
        <p:nvSpPr>
          <p:cNvPr id="3" name="TextBox 2"/>
          <p:cNvSpPr txBox="1"/>
          <p:nvPr/>
        </p:nvSpPr>
        <p:spPr>
          <a:xfrm>
            <a:off x="1187624" y="2348880"/>
            <a:ext cx="6984776" cy="2246769"/>
          </a:xfrm>
          <a:prstGeom prst="rect">
            <a:avLst/>
          </a:prstGeom>
          <a:noFill/>
        </p:spPr>
        <p:txBody>
          <a:bodyPr wrap="square" rtlCol="0">
            <a:spAutoFit/>
          </a:bodyPr>
          <a:lstStyle/>
          <a:p>
            <a:pPr algn="ctr"/>
            <a:r>
              <a:rPr lang="en-CA" sz="2000" b="1" dirty="0">
                <a:solidFill>
                  <a:schemeClr val="accent1"/>
                </a:solidFill>
              </a:rPr>
              <a:t>Lord, as we gather together here today,</a:t>
            </a:r>
          </a:p>
          <a:p>
            <a:pPr algn="ctr"/>
            <a:r>
              <a:rPr lang="en-CA" sz="2000" b="1" dirty="0">
                <a:solidFill>
                  <a:schemeClr val="accent1"/>
                </a:solidFill>
              </a:rPr>
              <a:t>we ask that you bless these women</a:t>
            </a:r>
          </a:p>
          <a:p>
            <a:pPr algn="ctr"/>
            <a:r>
              <a:rPr lang="en-CA" sz="2000" b="1" dirty="0">
                <a:solidFill>
                  <a:schemeClr val="accent1"/>
                </a:solidFill>
              </a:rPr>
              <a:t>that they may be instrumental</a:t>
            </a:r>
          </a:p>
          <a:p>
            <a:pPr algn="ctr"/>
            <a:r>
              <a:rPr lang="en-CA" sz="2000" b="1" dirty="0">
                <a:solidFill>
                  <a:schemeClr val="accent1"/>
                </a:solidFill>
              </a:rPr>
              <a:t>in helping to bring peace and justice</a:t>
            </a:r>
          </a:p>
          <a:p>
            <a:pPr algn="ctr"/>
            <a:r>
              <a:rPr lang="en-CA" sz="2000" b="1" dirty="0">
                <a:solidFill>
                  <a:schemeClr val="accent1"/>
                </a:solidFill>
              </a:rPr>
              <a:t>to our troubled world.</a:t>
            </a:r>
          </a:p>
          <a:p>
            <a:pPr algn="ctr"/>
            <a:endParaRPr lang="en-CA" sz="2000" b="1" dirty="0">
              <a:solidFill>
                <a:schemeClr val="accent1"/>
              </a:solidFill>
            </a:endParaRPr>
          </a:p>
          <a:p>
            <a:pPr algn="ctr"/>
            <a:r>
              <a:rPr lang="en-CA" sz="2000" b="1" dirty="0">
                <a:solidFill>
                  <a:schemeClr val="accent1"/>
                </a:solidFill>
              </a:rPr>
              <a:t>Amen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48" y="467287"/>
            <a:ext cx="1976228" cy="2040617"/>
          </a:xfrm>
          <a:prstGeom prst="rect">
            <a:avLst/>
          </a:prstGeom>
        </p:spPr>
      </p:pic>
    </p:spTree>
    <p:extLst>
      <p:ext uri="{BB962C8B-B14F-4D97-AF65-F5344CB8AC3E}">
        <p14:creationId xmlns:p14="http://schemas.microsoft.com/office/powerpoint/2010/main" val="388527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276872"/>
            <a:ext cx="2016224" cy="400110"/>
          </a:xfrm>
          <a:prstGeom prst="rect">
            <a:avLst/>
          </a:prstGeom>
          <a:noFill/>
        </p:spPr>
        <p:txBody>
          <a:bodyPr wrap="square" rtlCol="0">
            <a:spAutoFit/>
          </a:bodyPr>
          <a:lstStyle/>
          <a:p>
            <a:r>
              <a:rPr lang="en-CA" sz="2000" dirty="0">
                <a:solidFill>
                  <a:schemeClr val="accent1"/>
                </a:solidFill>
              </a:rPr>
              <a:t>We should:</a:t>
            </a:r>
          </a:p>
        </p:txBody>
      </p:sp>
      <p:sp>
        <p:nvSpPr>
          <p:cNvPr id="3" name="TextBox 2"/>
          <p:cNvSpPr txBox="1"/>
          <p:nvPr/>
        </p:nvSpPr>
        <p:spPr>
          <a:xfrm>
            <a:off x="1259633" y="3068960"/>
            <a:ext cx="6708501" cy="707886"/>
          </a:xfrm>
          <a:prstGeom prst="rect">
            <a:avLst/>
          </a:prstGeom>
          <a:noFill/>
        </p:spPr>
        <p:txBody>
          <a:bodyPr wrap="square" rtlCol="0">
            <a:spAutoFit/>
          </a:bodyPr>
          <a:lstStyle/>
          <a:p>
            <a:r>
              <a:rPr lang="en-CA" sz="2000" dirty="0">
                <a:solidFill>
                  <a:schemeClr val="accent1"/>
                </a:solidFill>
              </a:rPr>
              <a:t>Criticize structures that put profits before people and pressure governments to change these structures.</a:t>
            </a:r>
          </a:p>
        </p:txBody>
      </p:sp>
      <p:sp>
        <p:nvSpPr>
          <p:cNvPr id="4" name="TextBox 3"/>
          <p:cNvSpPr txBox="1"/>
          <p:nvPr/>
        </p:nvSpPr>
        <p:spPr>
          <a:xfrm>
            <a:off x="1259633" y="3933056"/>
            <a:ext cx="6708501" cy="707886"/>
          </a:xfrm>
          <a:prstGeom prst="rect">
            <a:avLst/>
          </a:prstGeom>
          <a:noFill/>
        </p:spPr>
        <p:txBody>
          <a:bodyPr wrap="square" rtlCol="0">
            <a:spAutoFit/>
          </a:bodyPr>
          <a:lstStyle/>
          <a:p>
            <a:r>
              <a:rPr lang="en-CA" sz="2000" dirty="0">
                <a:solidFill>
                  <a:schemeClr val="accent1"/>
                </a:solidFill>
              </a:rPr>
              <a:t>Become aware of conditions of child labour in developing countries and urge independent study of codes of conduct.</a:t>
            </a:r>
          </a:p>
        </p:txBody>
      </p:sp>
      <p:sp>
        <p:nvSpPr>
          <p:cNvPr id="5" name="TextBox 4"/>
          <p:cNvSpPr txBox="1"/>
          <p:nvPr/>
        </p:nvSpPr>
        <p:spPr>
          <a:xfrm>
            <a:off x="1259633" y="4797152"/>
            <a:ext cx="5904656" cy="707886"/>
          </a:xfrm>
          <a:prstGeom prst="rect">
            <a:avLst/>
          </a:prstGeom>
          <a:noFill/>
        </p:spPr>
        <p:txBody>
          <a:bodyPr wrap="square" rtlCol="0">
            <a:spAutoFit/>
          </a:bodyPr>
          <a:lstStyle/>
          <a:p>
            <a:r>
              <a:rPr lang="en-CA" sz="2000" dirty="0">
                <a:solidFill>
                  <a:schemeClr val="accent1"/>
                </a:solidFill>
              </a:rPr>
              <a:t>Be aware of the implications of trade laws and practices in the global economy.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84963"/>
            <a:ext cx="1832212" cy="1891909"/>
          </a:xfrm>
          <a:prstGeom prst="rect">
            <a:avLst/>
          </a:prstGeom>
        </p:spPr>
      </p:pic>
    </p:spTree>
    <p:extLst>
      <p:ext uri="{BB962C8B-B14F-4D97-AF65-F5344CB8AC3E}">
        <p14:creationId xmlns:p14="http://schemas.microsoft.com/office/powerpoint/2010/main" val="13149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76672"/>
            <a:ext cx="3528392" cy="2454193"/>
          </a:xfrm>
          <a:prstGeom prst="rect">
            <a:avLst/>
          </a:prstGeom>
        </p:spPr>
      </p:pic>
      <p:sp>
        <p:nvSpPr>
          <p:cNvPr id="3" name="TextBox 2"/>
          <p:cNvSpPr txBox="1"/>
          <p:nvPr/>
        </p:nvSpPr>
        <p:spPr>
          <a:xfrm>
            <a:off x="4716016" y="980728"/>
            <a:ext cx="3960440" cy="707886"/>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sz="2000" dirty="0">
                <a:solidFill>
                  <a:schemeClr val="accent1"/>
                </a:solidFill>
              </a:rPr>
              <a:t>REFUGEES, IMMIGRATION AND CITIZENSHIP</a:t>
            </a:r>
          </a:p>
        </p:txBody>
      </p:sp>
      <p:sp>
        <p:nvSpPr>
          <p:cNvPr id="4" name="TextBox 3"/>
          <p:cNvSpPr txBox="1"/>
          <p:nvPr/>
        </p:nvSpPr>
        <p:spPr>
          <a:xfrm>
            <a:off x="3923928" y="2276872"/>
            <a:ext cx="4752528" cy="707886"/>
          </a:xfrm>
          <a:prstGeom prst="rect">
            <a:avLst/>
          </a:prstGeom>
          <a:noFill/>
        </p:spPr>
        <p:txBody>
          <a:bodyPr wrap="square" rtlCol="0">
            <a:spAutoFit/>
          </a:bodyPr>
          <a:lstStyle/>
          <a:p>
            <a:r>
              <a:rPr lang="en-CA" sz="2000" dirty="0">
                <a:solidFill>
                  <a:schemeClr val="accent1"/>
                </a:solidFill>
              </a:rPr>
              <a:t>Article 298 Compendium of the Social Doctrine of the Church states the following: </a:t>
            </a:r>
          </a:p>
        </p:txBody>
      </p:sp>
      <p:sp>
        <p:nvSpPr>
          <p:cNvPr id="5" name="TextBox 4"/>
          <p:cNvSpPr txBox="1"/>
          <p:nvPr/>
        </p:nvSpPr>
        <p:spPr>
          <a:xfrm>
            <a:off x="323528" y="3140968"/>
            <a:ext cx="8568952" cy="2862322"/>
          </a:xfrm>
          <a:prstGeom prst="rect">
            <a:avLst/>
          </a:prstGeom>
          <a:noFill/>
        </p:spPr>
        <p:txBody>
          <a:bodyPr wrap="square" rtlCol="0">
            <a:spAutoFit/>
          </a:bodyPr>
          <a:lstStyle/>
          <a:p>
            <a:r>
              <a:rPr lang="en-CA" sz="2000" i="1" dirty="0">
                <a:solidFill>
                  <a:schemeClr val="accent1"/>
                </a:solidFill>
              </a:rPr>
              <a:t>Institutions in host countries must keep careful watch to prevent the spread of the temptation to exploit foreign laborers, denying them the same rights enjoyed by nationals, rights that are to be guaranteed to all without discrimination.  Regulating immigrations according to criteria of equity and balance is one of the indispensable conditions for ensuring that immigrants are integrated into society with the guarantees required by recognition of their human dignity.  Immigrants are to be received as persons and helped, together with their families, to become a part of societal life.  In this context, the right reuniting families should be respected and promoted.</a:t>
            </a:r>
          </a:p>
        </p:txBody>
      </p:sp>
    </p:spTree>
    <p:extLst>
      <p:ext uri="{BB962C8B-B14F-4D97-AF65-F5344CB8AC3E}">
        <p14:creationId xmlns:p14="http://schemas.microsoft.com/office/powerpoint/2010/main" val="8527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692696"/>
            <a:ext cx="4127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2037185"/>
            <a:ext cx="7560840" cy="646331"/>
          </a:xfrm>
          <a:prstGeom prst="rect">
            <a:avLst/>
          </a:prstGeom>
          <a:noFill/>
        </p:spPr>
        <p:txBody>
          <a:bodyPr wrap="square" rtlCol="0">
            <a:spAutoFit/>
          </a:bodyPr>
          <a:lstStyle/>
          <a:p>
            <a:r>
              <a:rPr lang="en-CA" dirty="0">
                <a:solidFill>
                  <a:schemeClr val="accent1"/>
                </a:solidFill>
              </a:rPr>
              <a:t>Canada and the League have a long standing tradition of welcoming new citizens.  We should:</a:t>
            </a:r>
          </a:p>
        </p:txBody>
      </p:sp>
      <p:sp>
        <p:nvSpPr>
          <p:cNvPr id="3" name="TextBox 2"/>
          <p:cNvSpPr txBox="1"/>
          <p:nvPr/>
        </p:nvSpPr>
        <p:spPr>
          <a:xfrm>
            <a:off x="770384" y="2699628"/>
            <a:ext cx="7546032" cy="369332"/>
          </a:xfrm>
          <a:prstGeom prst="rect">
            <a:avLst/>
          </a:prstGeom>
          <a:noFill/>
        </p:spPr>
        <p:txBody>
          <a:bodyPr wrap="square" rtlCol="0">
            <a:spAutoFit/>
          </a:bodyPr>
          <a:lstStyle/>
          <a:p>
            <a:r>
              <a:rPr lang="en-CA" dirty="0">
                <a:solidFill>
                  <a:schemeClr val="accent1"/>
                </a:solidFill>
              </a:rPr>
              <a:t>Become informed about Canada’s official immigration and refugee policies</a:t>
            </a:r>
          </a:p>
        </p:txBody>
      </p:sp>
      <p:sp>
        <p:nvSpPr>
          <p:cNvPr id="4" name="TextBox 3"/>
          <p:cNvSpPr txBox="1"/>
          <p:nvPr/>
        </p:nvSpPr>
        <p:spPr>
          <a:xfrm>
            <a:off x="770384" y="3140968"/>
            <a:ext cx="7560840" cy="646331"/>
          </a:xfrm>
          <a:prstGeom prst="rect">
            <a:avLst/>
          </a:prstGeom>
          <a:noFill/>
        </p:spPr>
        <p:txBody>
          <a:bodyPr wrap="square" rtlCol="0">
            <a:spAutoFit/>
          </a:bodyPr>
          <a:lstStyle/>
          <a:p>
            <a:r>
              <a:rPr lang="en-CA" dirty="0">
                <a:solidFill>
                  <a:schemeClr val="accent1"/>
                </a:solidFill>
              </a:rPr>
              <a:t>Become knowledgeable about the needs of immigrants and refugees in the community</a:t>
            </a:r>
          </a:p>
        </p:txBody>
      </p:sp>
      <p:sp>
        <p:nvSpPr>
          <p:cNvPr id="5" name="TextBox 4"/>
          <p:cNvSpPr txBox="1"/>
          <p:nvPr/>
        </p:nvSpPr>
        <p:spPr>
          <a:xfrm>
            <a:off x="770384" y="3933056"/>
            <a:ext cx="7416824" cy="369332"/>
          </a:xfrm>
          <a:prstGeom prst="rect">
            <a:avLst/>
          </a:prstGeom>
          <a:noFill/>
        </p:spPr>
        <p:txBody>
          <a:bodyPr wrap="square" rtlCol="0">
            <a:spAutoFit/>
          </a:bodyPr>
          <a:lstStyle/>
          <a:p>
            <a:r>
              <a:rPr lang="en-CA" dirty="0">
                <a:solidFill>
                  <a:schemeClr val="accent1"/>
                </a:solidFill>
              </a:rPr>
              <a:t>Encourage members to volunteer at refugee and immigration centres</a:t>
            </a:r>
          </a:p>
        </p:txBody>
      </p:sp>
      <p:sp>
        <p:nvSpPr>
          <p:cNvPr id="6" name="TextBox 5"/>
          <p:cNvSpPr txBox="1"/>
          <p:nvPr/>
        </p:nvSpPr>
        <p:spPr>
          <a:xfrm>
            <a:off x="755576" y="4437112"/>
            <a:ext cx="7416824" cy="369332"/>
          </a:xfrm>
          <a:prstGeom prst="rect">
            <a:avLst/>
          </a:prstGeom>
          <a:noFill/>
        </p:spPr>
        <p:txBody>
          <a:bodyPr wrap="square" rtlCol="0">
            <a:spAutoFit/>
          </a:bodyPr>
          <a:lstStyle/>
          <a:p>
            <a:r>
              <a:rPr lang="en-CA" dirty="0">
                <a:solidFill>
                  <a:schemeClr val="accent1"/>
                </a:solidFill>
              </a:rPr>
              <a:t>Welcome immigrants and refugees into the community</a:t>
            </a:r>
          </a:p>
        </p:txBody>
      </p:sp>
      <p:sp>
        <p:nvSpPr>
          <p:cNvPr id="7" name="TextBox 6"/>
          <p:cNvSpPr txBox="1"/>
          <p:nvPr/>
        </p:nvSpPr>
        <p:spPr>
          <a:xfrm>
            <a:off x="755576" y="4941168"/>
            <a:ext cx="6624736" cy="369332"/>
          </a:xfrm>
          <a:prstGeom prst="rect">
            <a:avLst/>
          </a:prstGeom>
          <a:noFill/>
        </p:spPr>
        <p:txBody>
          <a:bodyPr wrap="square" rtlCol="0">
            <a:spAutoFit/>
          </a:bodyPr>
          <a:lstStyle/>
          <a:p>
            <a:r>
              <a:rPr lang="en-CA" dirty="0">
                <a:solidFill>
                  <a:schemeClr val="accent1"/>
                </a:solidFill>
              </a:rPr>
              <a:t>Offer assistance where needed</a:t>
            </a:r>
          </a:p>
        </p:txBody>
      </p:sp>
      <p:sp>
        <p:nvSpPr>
          <p:cNvPr id="8" name="TextBox 7"/>
          <p:cNvSpPr txBox="1"/>
          <p:nvPr/>
        </p:nvSpPr>
        <p:spPr>
          <a:xfrm>
            <a:off x="770384" y="5515107"/>
            <a:ext cx="7200800" cy="369332"/>
          </a:xfrm>
          <a:prstGeom prst="rect">
            <a:avLst/>
          </a:prstGeom>
          <a:noFill/>
        </p:spPr>
        <p:txBody>
          <a:bodyPr wrap="square" rtlCol="0">
            <a:spAutoFit/>
          </a:bodyPr>
          <a:lstStyle/>
          <a:p>
            <a:r>
              <a:rPr lang="en-CA" dirty="0">
                <a:solidFill>
                  <a:schemeClr val="accent1"/>
                </a:solidFill>
              </a:rPr>
              <a:t>Support and celebrate the concept of national unity in the community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68" y="402121"/>
            <a:ext cx="1656184" cy="1710146"/>
          </a:xfrm>
          <a:prstGeom prst="rect">
            <a:avLst/>
          </a:prstGeom>
        </p:spPr>
      </p:pic>
    </p:spTree>
    <p:extLst>
      <p:ext uri="{BB962C8B-B14F-4D97-AF65-F5344CB8AC3E}">
        <p14:creationId xmlns:p14="http://schemas.microsoft.com/office/powerpoint/2010/main" val="10914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420888"/>
            <a:ext cx="7344816" cy="369332"/>
          </a:xfrm>
          <a:prstGeom prst="rect">
            <a:avLst/>
          </a:prstGeom>
          <a:noFill/>
        </p:spPr>
        <p:txBody>
          <a:bodyPr wrap="square" rtlCol="0">
            <a:spAutoFit/>
          </a:bodyPr>
          <a:lstStyle/>
          <a:p>
            <a:r>
              <a:rPr lang="en-CA" dirty="0">
                <a:solidFill>
                  <a:schemeClr val="accent1"/>
                </a:solidFill>
              </a:rPr>
              <a:t>We should</a:t>
            </a:r>
          </a:p>
        </p:txBody>
      </p:sp>
      <p:sp>
        <p:nvSpPr>
          <p:cNvPr id="3" name="TextBox 2"/>
          <p:cNvSpPr txBox="1"/>
          <p:nvPr/>
        </p:nvSpPr>
        <p:spPr>
          <a:xfrm>
            <a:off x="755576" y="3429000"/>
            <a:ext cx="7344816" cy="646331"/>
          </a:xfrm>
          <a:prstGeom prst="rect">
            <a:avLst/>
          </a:prstGeom>
          <a:noFill/>
        </p:spPr>
        <p:txBody>
          <a:bodyPr wrap="square" rtlCol="0">
            <a:spAutoFit/>
          </a:bodyPr>
          <a:lstStyle/>
          <a:p>
            <a:r>
              <a:rPr lang="en-CA" dirty="0">
                <a:solidFill>
                  <a:schemeClr val="accent1"/>
                </a:solidFill>
              </a:rPr>
              <a:t>Assist in English as a Second Language (ESL) programs; if there are no classes available, start one in the community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57605"/>
            <a:ext cx="1832212" cy="1891909"/>
          </a:xfrm>
          <a:prstGeom prst="rect">
            <a:avLst/>
          </a:prstGeom>
        </p:spPr>
      </p:pic>
    </p:spTree>
    <p:extLst>
      <p:ext uri="{BB962C8B-B14F-4D97-AF65-F5344CB8AC3E}">
        <p14:creationId xmlns:p14="http://schemas.microsoft.com/office/powerpoint/2010/main" val="15058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193" y="409694"/>
            <a:ext cx="1979672" cy="25603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60" y="3284984"/>
            <a:ext cx="4103357" cy="3077518"/>
          </a:xfrm>
          <a:prstGeom prst="rect">
            <a:avLst/>
          </a:prstGeom>
        </p:spPr>
      </p:pic>
      <p:sp>
        <p:nvSpPr>
          <p:cNvPr id="6" name="TextBox 5"/>
          <p:cNvSpPr txBox="1"/>
          <p:nvPr/>
        </p:nvSpPr>
        <p:spPr>
          <a:xfrm>
            <a:off x="4860032" y="743018"/>
            <a:ext cx="3744416" cy="400110"/>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STEWARDSHIP OF CREATION</a:t>
            </a:r>
          </a:p>
        </p:txBody>
      </p:sp>
      <p:sp>
        <p:nvSpPr>
          <p:cNvPr id="2" name="TextBox 1"/>
          <p:cNvSpPr txBox="1"/>
          <p:nvPr/>
        </p:nvSpPr>
        <p:spPr>
          <a:xfrm>
            <a:off x="4716016" y="1340768"/>
            <a:ext cx="4104456" cy="1631216"/>
          </a:xfrm>
          <a:prstGeom prst="rect">
            <a:avLst/>
          </a:prstGeom>
          <a:noFill/>
        </p:spPr>
        <p:txBody>
          <a:bodyPr wrap="square" rtlCol="0">
            <a:spAutoFit/>
          </a:bodyPr>
          <a:lstStyle/>
          <a:p>
            <a:r>
              <a:rPr lang="en-CA" sz="2000" dirty="0">
                <a:solidFill>
                  <a:schemeClr val="accent1"/>
                </a:solidFill>
              </a:rPr>
              <a:t>The goods of the earth are gifts from God, intended for the benefit of all.  We are not ultimate owners of these goods, but rather, the temporary stewards and trustees.</a:t>
            </a:r>
          </a:p>
        </p:txBody>
      </p:sp>
      <p:sp>
        <p:nvSpPr>
          <p:cNvPr id="3" name="TextBox 2"/>
          <p:cNvSpPr txBox="1"/>
          <p:nvPr/>
        </p:nvSpPr>
        <p:spPr>
          <a:xfrm>
            <a:off x="4716016" y="3140968"/>
            <a:ext cx="4248472" cy="1323439"/>
          </a:xfrm>
          <a:prstGeom prst="rect">
            <a:avLst/>
          </a:prstGeom>
          <a:noFill/>
        </p:spPr>
        <p:txBody>
          <a:bodyPr wrap="square" rtlCol="0">
            <a:spAutoFit/>
          </a:bodyPr>
          <a:lstStyle/>
          <a:p>
            <a:r>
              <a:rPr lang="en-CA" sz="2000" dirty="0">
                <a:solidFill>
                  <a:schemeClr val="accent1"/>
                </a:solidFill>
              </a:rPr>
              <a:t>We are entrusted with the responsibility of caring for these gifts and preserving them for future generations.  We are not merely consumers and users.</a:t>
            </a:r>
          </a:p>
        </p:txBody>
      </p:sp>
      <p:sp>
        <p:nvSpPr>
          <p:cNvPr id="7" name="TextBox 6"/>
          <p:cNvSpPr txBox="1"/>
          <p:nvPr/>
        </p:nvSpPr>
        <p:spPr>
          <a:xfrm>
            <a:off x="4716016" y="4725144"/>
            <a:ext cx="3888432" cy="1015663"/>
          </a:xfrm>
          <a:prstGeom prst="rect">
            <a:avLst/>
          </a:prstGeom>
          <a:noFill/>
        </p:spPr>
        <p:txBody>
          <a:bodyPr wrap="square" rtlCol="0">
            <a:spAutoFit/>
          </a:bodyPr>
          <a:lstStyle/>
          <a:p>
            <a:r>
              <a:rPr lang="en-CA" sz="2000" dirty="0">
                <a:solidFill>
                  <a:schemeClr val="accent1"/>
                </a:solidFill>
              </a:rPr>
              <a:t>How we treat the environment is a measure of our stewardship, a sign of our respect for the Creator.</a:t>
            </a:r>
          </a:p>
        </p:txBody>
      </p:sp>
    </p:spTree>
    <p:extLst>
      <p:ext uri="{BB962C8B-B14F-4D97-AF65-F5344CB8AC3E}">
        <p14:creationId xmlns:p14="http://schemas.microsoft.com/office/powerpoint/2010/main" val="34741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157956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5139" y="1965177"/>
            <a:ext cx="5981277" cy="369332"/>
          </a:xfrm>
          <a:prstGeom prst="rect">
            <a:avLst/>
          </a:prstGeom>
          <a:noFill/>
        </p:spPr>
        <p:txBody>
          <a:bodyPr wrap="square" rtlCol="0">
            <a:spAutoFit/>
          </a:bodyPr>
          <a:lstStyle/>
          <a:p>
            <a:endParaRPr lang="en-CA" dirty="0"/>
          </a:p>
        </p:txBody>
      </p:sp>
      <p:sp>
        <p:nvSpPr>
          <p:cNvPr id="3" name="TextBox 2"/>
          <p:cNvSpPr txBox="1"/>
          <p:nvPr/>
        </p:nvSpPr>
        <p:spPr>
          <a:xfrm>
            <a:off x="2699792" y="1184920"/>
            <a:ext cx="5400600" cy="707886"/>
          </a:xfrm>
          <a:prstGeom prst="rect">
            <a:avLst/>
          </a:prstGeom>
          <a:ln>
            <a:solidFill>
              <a:srgbClr val="00B050"/>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ln>
                  <a:solidFill>
                    <a:srgbClr val="00B050"/>
                  </a:solidFill>
                </a:ln>
                <a:solidFill>
                  <a:srgbClr val="00B050"/>
                </a:solidFill>
              </a:rPr>
              <a:t>PROTECTING THE ENVIRONMENT</a:t>
            </a:r>
          </a:p>
          <a:p>
            <a:pPr algn="ctr"/>
            <a:r>
              <a:rPr lang="en-CA" sz="2000" dirty="0">
                <a:ln>
                  <a:solidFill>
                    <a:srgbClr val="00B050"/>
                  </a:solidFill>
                </a:ln>
                <a:solidFill>
                  <a:srgbClr val="00B050"/>
                </a:solidFill>
              </a:rPr>
              <a:t>BECOMING A “GREEN CHURCH”</a:t>
            </a:r>
          </a:p>
        </p:txBody>
      </p:sp>
      <p:sp>
        <p:nvSpPr>
          <p:cNvPr id="4" name="TextBox 3"/>
          <p:cNvSpPr txBox="1"/>
          <p:nvPr/>
        </p:nvSpPr>
        <p:spPr>
          <a:xfrm>
            <a:off x="1187624" y="2492896"/>
            <a:ext cx="7272808" cy="400110"/>
          </a:xfrm>
          <a:prstGeom prst="rect">
            <a:avLst/>
          </a:prstGeom>
          <a:noFill/>
        </p:spPr>
        <p:txBody>
          <a:bodyPr wrap="square" rtlCol="0">
            <a:spAutoFit/>
          </a:bodyPr>
          <a:lstStyle/>
          <a:p>
            <a:r>
              <a:rPr lang="en-CA" sz="2000" b="1" dirty="0">
                <a:solidFill>
                  <a:srgbClr val="00B050"/>
                </a:solidFill>
              </a:rPr>
              <a:t>Encourage members to bring their own coffee mugs to meetings.</a:t>
            </a:r>
          </a:p>
        </p:txBody>
      </p:sp>
      <p:sp>
        <p:nvSpPr>
          <p:cNvPr id="5" name="TextBox 4"/>
          <p:cNvSpPr txBox="1"/>
          <p:nvPr/>
        </p:nvSpPr>
        <p:spPr>
          <a:xfrm>
            <a:off x="1187624" y="3140968"/>
            <a:ext cx="7272808" cy="707886"/>
          </a:xfrm>
          <a:prstGeom prst="rect">
            <a:avLst/>
          </a:prstGeom>
          <a:noFill/>
        </p:spPr>
        <p:txBody>
          <a:bodyPr wrap="square" rtlCol="0">
            <a:spAutoFit/>
          </a:bodyPr>
          <a:lstStyle/>
          <a:p>
            <a:r>
              <a:rPr lang="en-CA" sz="2000" b="1" dirty="0">
                <a:solidFill>
                  <a:srgbClr val="00B050"/>
                </a:solidFill>
              </a:rPr>
              <a:t>Encourage the organizers of parish events to use re-useable dishes, cutlery, etc.</a:t>
            </a:r>
          </a:p>
        </p:txBody>
      </p:sp>
      <p:sp>
        <p:nvSpPr>
          <p:cNvPr id="6" name="TextBox 5"/>
          <p:cNvSpPr txBox="1"/>
          <p:nvPr/>
        </p:nvSpPr>
        <p:spPr>
          <a:xfrm>
            <a:off x="1187624" y="4149080"/>
            <a:ext cx="7128792" cy="400110"/>
          </a:xfrm>
          <a:prstGeom prst="rect">
            <a:avLst/>
          </a:prstGeom>
          <a:noFill/>
        </p:spPr>
        <p:txBody>
          <a:bodyPr wrap="square" rtlCol="0">
            <a:spAutoFit/>
          </a:bodyPr>
          <a:lstStyle/>
          <a:p>
            <a:r>
              <a:rPr lang="en-CA" sz="2000" b="1" dirty="0">
                <a:solidFill>
                  <a:srgbClr val="00B050"/>
                </a:solidFill>
              </a:rPr>
              <a:t>Promote recycling in your community.</a:t>
            </a:r>
          </a:p>
        </p:txBody>
      </p:sp>
      <p:sp>
        <p:nvSpPr>
          <p:cNvPr id="8" name="TextBox 7"/>
          <p:cNvSpPr txBox="1"/>
          <p:nvPr/>
        </p:nvSpPr>
        <p:spPr>
          <a:xfrm>
            <a:off x="1187624" y="4941168"/>
            <a:ext cx="6912768" cy="1015663"/>
          </a:xfrm>
          <a:prstGeom prst="rect">
            <a:avLst/>
          </a:prstGeom>
          <a:noFill/>
        </p:spPr>
        <p:txBody>
          <a:bodyPr wrap="square" rtlCol="0">
            <a:spAutoFit/>
          </a:bodyPr>
          <a:lstStyle/>
          <a:p>
            <a:r>
              <a:rPr lang="en-CA" sz="2000" b="1" dirty="0">
                <a:solidFill>
                  <a:srgbClr val="00B050"/>
                </a:solidFill>
              </a:rPr>
              <a:t>If your community does not have a recycling program consider writing a resolution for presentation  to the mayor of your community.  </a:t>
            </a:r>
          </a:p>
        </p:txBody>
      </p:sp>
    </p:spTree>
    <p:extLst>
      <p:ext uri="{BB962C8B-B14F-4D97-AF65-F5344CB8AC3E}">
        <p14:creationId xmlns:p14="http://schemas.microsoft.com/office/powerpoint/2010/main" val="39280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311" y="448438"/>
            <a:ext cx="2142553" cy="252821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536677"/>
            <a:ext cx="3431282" cy="2573462"/>
          </a:xfrm>
          <a:prstGeom prst="rect">
            <a:avLst/>
          </a:prstGeom>
        </p:spPr>
      </p:pic>
      <p:sp>
        <p:nvSpPr>
          <p:cNvPr id="4" name="TextBox 3"/>
          <p:cNvSpPr txBox="1"/>
          <p:nvPr/>
        </p:nvSpPr>
        <p:spPr>
          <a:xfrm>
            <a:off x="4644008" y="810960"/>
            <a:ext cx="3672408" cy="707886"/>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CONSTRUCTIVE ROLE FOR GOVERNMENT</a:t>
            </a:r>
          </a:p>
        </p:txBody>
      </p:sp>
      <p:sp>
        <p:nvSpPr>
          <p:cNvPr id="5" name="TextBox 4"/>
          <p:cNvSpPr txBox="1"/>
          <p:nvPr/>
        </p:nvSpPr>
        <p:spPr>
          <a:xfrm>
            <a:off x="4067943" y="1712544"/>
            <a:ext cx="4784213" cy="1323439"/>
          </a:xfrm>
          <a:prstGeom prst="rect">
            <a:avLst/>
          </a:prstGeom>
          <a:noFill/>
        </p:spPr>
        <p:txBody>
          <a:bodyPr wrap="square" rtlCol="0">
            <a:spAutoFit/>
          </a:bodyPr>
          <a:lstStyle/>
          <a:p>
            <a:r>
              <a:rPr lang="en-CA" sz="2000" dirty="0">
                <a:solidFill>
                  <a:schemeClr val="accent1"/>
                </a:solidFill>
              </a:rPr>
              <a:t>The government has a positive moral function.  It is an instrument to promote human dignity, protect human rights, and build the common good.</a:t>
            </a:r>
          </a:p>
        </p:txBody>
      </p:sp>
      <p:sp>
        <p:nvSpPr>
          <p:cNvPr id="7" name="TextBox 6"/>
          <p:cNvSpPr txBox="1"/>
          <p:nvPr/>
        </p:nvSpPr>
        <p:spPr>
          <a:xfrm>
            <a:off x="4067944" y="3068960"/>
            <a:ext cx="4608512" cy="1938992"/>
          </a:xfrm>
          <a:prstGeom prst="rect">
            <a:avLst/>
          </a:prstGeom>
          <a:noFill/>
        </p:spPr>
        <p:txBody>
          <a:bodyPr wrap="square" rtlCol="0">
            <a:spAutoFit/>
          </a:bodyPr>
          <a:lstStyle/>
          <a:p>
            <a:r>
              <a:rPr lang="en-CA" sz="2000" dirty="0">
                <a:solidFill>
                  <a:schemeClr val="accent1"/>
                </a:solidFill>
              </a:rPr>
              <a:t>In our large society, we cannot always carry out our responsibilities to others on a one-to-one basis, so a key function of government is to assist us in fulfilling these responsibilities and promoting the common good.</a:t>
            </a:r>
          </a:p>
        </p:txBody>
      </p:sp>
      <p:sp>
        <p:nvSpPr>
          <p:cNvPr id="8" name="TextBox 7"/>
          <p:cNvSpPr txBox="1"/>
          <p:nvPr/>
        </p:nvSpPr>
        <p:spPr>
          <a:xfrm>
            <a:off x="4027621" y="5094476"/>
            <a:ext cx="4824536" cy="1015663"/>
          </a:xfrm>
          <a:prstGeom prst="rect">
            <a:avLst/>
          </a:prstGeom>
          <a:noFill/>
        </p:spPr>
        <p:txBody>
          <a:bodyPr wrap="square" rtlCol="0">
            <a:spAutoFit/>
          </a:bodyPr>
          <a:lstStyle/>
          <a:p>
            <a:r>
              <a:rPr lang="en-CA" sz="2000" dirty="0">
                <a:solidFill>
                  <a:schemeClr val="accent1"/>
                </a:solidFill>
              </a:rPr>
              <a:t>According to the principle of subsidiarity, what needs to be done should be carried out as close as possible to where the need occurs.</a:t>
            </a:r>
          </a:p>
        </p:txBody>
      </p:sp>
    </p:spTree>
    <p:extLst>
      <p:ext uri="{BB962C8B-B14F-4D97-AF65-F5344CB8AC3E}">
        <p14:creationId xmlns:p14="http://schemas.microsoft.com/office/powerpoint/2010/main" val="1715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45" y="836712"/>
            <a:ext cx="2016224" cy="18952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56992"/>
            <a:ext cx="3503290" cy="2627468"/>
          </a:xfrm>
          <a:prstGeom prst="rect">
            <a:avLst/>
          </a:prstGeom>
        </p:spPr>
      </p:pic>
      <p:sp>
        <p:nvSpPr>
          <p:cNvPr id="4" name="TextBox 3"/>
          <p:cNvSpPr txBox="1"/>
          <p:nvPr/>
        </p:nvSpPr>
        <p:spPr>
          <a:xfrm>
            <a:off x="4824028" y="652046"/>
            <a:ext cx="3312368" cy="400110"/>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PROMOTION OF PEACE</a:t>
            </a:r>
          </a:p>
        </p:txBody>
      </p:sp>
      <p:sp>
        <p:nvSpPr>
          <p:cNvPr id="6" name="TextBox 5"/>
          <p:cNvSpPr txBox="1"/>
          <p:nvPr/>
        </p:nvSpPr>
        <p:spPr>
          <a:xfrm>
            <a:off x="4139952" y="1484784"/>
            <a:ext cx="4392488" cy="1323439"/>
          </a:xfrm>
          <a:prstGeom prst="rect">
            <a:avLst/>
          </a:prstGeom>
          <a:noFill/>
        </p:spPr>
        <p:txBody>
          <a:bodyPr wrap="square" rtlCol="0">
            <a:spAutoFit/>
          </a:bodyPr>
          <a:lstStyle/>
          <a:p>
            <a:r>
              <a:rPr lang="en-CA" sz="2000" dirty="0">
                <a:solidFill>
                  <a:schemeClr val="accent1"/>
                </a:solidFill>
              </a:rPr>
              <a:t>Catholic teaching promotes peace as a positive, action oriented concept.  Peace is the fruit of justice and is dependent upon right order among human beings.</a:t>
            </a:r>
          </a:p>
        </p:txBody>
      </p:sp>
      <p:sp>
        <p:nvSpPr>
          <p:cNvPr id="7" name="TextBox 6"/>
          <p:cNvSpPr txBox="1"/>
          <p:nvPr/>
        </p:nvSpPr>
        <p:spPr>
          <a:xfrm>
            <a:off x="4139952" y="3212976"/>
            <a:ext cx="4248472" cy="707886"/>
          </a:xfrm>
          <a:prstGeom prst="rect">
            <a:avLst/>
          </a:prstGeom>
          <a:noFill/>
        </p:spPr>
        <p:txBody>
          <a:bodyPr wrap="square" rtlCol="0">
            <a:spAutoFit/>
          </a:bodyPr>
          <a:lstStyle/>
          <a:p>
            <a:r>
              <a:rPr lang="en-CA" sz="2000" dirty="0">
                <a:solidFill>
                  <a:schemeClr val="accent1"/>
                </a:solidFill>
              </a:rPr>
              <a:t>There is a close relationship in Catholic teaching between peace and justice.</a:t>
            </a:r>
          </a:p>
        </p:txBody>
      </p:sp>
      <p:sp>
        <p:nvSpPr>
          <p:cNvPr id="8" name="TextBox 7"/>
          <p:cNvSpPr txBox="1"/>
          <p:nvPr/>
        </p:nvSpPr>
        <p:spPr>
          <a:xfrm>
            <a:off x="4139952" y="4437112"/>
            <a:ext cx="4680520" cy="1631216"/>
          </a:xfrm>
          <a:prstGeom prst="rect">
            <a:avLst/>
          </a:prstGeom>
          <a:noFill/>
        </p:spPr>
        <p:txBody>
          <a:bodyPr wrap="square" rtlCol="0">
            <a:spAutoFit/>
          </a:bodyPr>
          <a:lstStyle/>
          <a:p>
            <a:r>
              <a:rPr lang="en-CA" sz="2000" dirty="0">
                <a:solidFill>
                  <a:schemeClr val="accent1"/>
                </a:solidFill>
              </a:rPr>
              <a:t>As Pope John Paul II has stated: “Peace is not just the absence of war.  It involved mutual respect and confidence between peoples and nations.  It involves collaboration and binding agreements”.</a:t>
            </a:r>
          </a:p>
        </p:txBody>
      </p:sp>
    </p:spTree>
    <p:extLst>
      <p:ext uri="{BB962C8B-B14F-4D97-AF65-F5344CB8AC3E}">
        <p14:creationId xmlns:p14="http://schemas.microsoft.com/office/powerpoint/2010/main" val="5882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620687"/>
            <a:ext cx="1224136" cy="1886511"/>
          </a:xfrm>
          <a:prstGeom prst="rect">
            <a:avLst/>
          </a:prstGeom>
        </p:spPr>
      </p:pic>
      <p:sp>
        <p:nvSpPr>
          <p:cNvPr id="3" name="TextBox 2"/>
          <p:cNvSpPr txBox="1"/>
          <p:nvPr/>
        </p:nvSpPr>
        <p:spPr>
          <a:xfrm>
            <a:off x="2627784" y="3052991"/>
            <a:ext cx="4176464" cy="1015663"/>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b="1" dirty="0">
                <a:solidFill>
                  <a:schemeClr val="accent1"/>
                </a:solidFill>
              </a:rPr>
              <a:t>CLOSING PRAYER</a:t>
            </a:r>
          </a:p>
          <a:p>
            <a:pPr algn="ctr"/>
            <a:endParaRPr lang="en-CA" sz="2000" b="1" dirty="0">
              <a:solidFill>
                <a:schemeClr val="accent1"/>
              </a:solidFill>
            </a:endParaRPr>
          </a:p>
          <a:p>
            <a:pPr algn="ctr"/>
            <a:r>
              <a:rPr lang="en-CA" sz="2000" b="1" dirty="0">
                <a:solidFill>
                  <a:schemeClr val="accent1"/>
                </a:solidFill>
              </a:rPr>
              <a:t>A FRANCISCAN BLESSING</a:t>
            </a:r>
          </a:p>
        </p:txBody>
      </p:sp>
    </p:spTree>
    <p:extLst>
      <p:ext uri="{BB962C8B-B14F-4D97-AF65-F5344CB8AC3E}">
        <p14:creationId xmlns:p14="http://schemas.microsoft.com/office/powerpoint/2010/main" val="374364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7824" y="2691372"/>
            <a:ext cx="4248472" cy="1107996"/>
          </a:xfrm>
          <a:prstGeom prst="rect">
            <a:avLst/>
          </a:prstGeom>
          <a:noFill/>
        </p:spPr>
        <p:txBody>
          <a:bodyPr wrap="square" rtlCol="0">
            <a:spAutoFit/>
          </a:bodyPr>
          <a:lstStyle/>
          <a:p>
            <a:pPr algn="ctr"/>
            <a:endParaRPr lang="en-CA" sz="2200" dirty="0">
              <a:solidFill>
                <a:schemeClr val="accent1">
                  <a:lumMod val="75000"/>
                </a:schemeClr>
              </a:solidFill>
            </a:endParaRPr>
          </a:p>
          <a:p>
            <a:pPr algn="ctr"/>
            <a:endParaRPr lang="en-CA" sz="2200" dirty="0">
              <a:solidFill>
                <a:schemeClr val="accent1">
                  <a:lumMod val="75000"/>
                </a:schemeClr>
              </a:solidFill>
            </a:endParaRPr>
          </a:p>
          <a:p>
            <a:pPr algn="ctr"/>
            <a:r>
              <a:rPr lang="en-CA" sz="2200" dirty="0">
                <a:solidFill>
                  <a:schemeClr val="accent1"/>
                </a:solidFill>
              </a:rPr>
              <a:t>Matthew 25: 31-40</a:t>
            </a:r>
          </a:p>
        </p:txBody>
      </p:sp>
      <p:sp>
        <p:nvSpPr>
          <p:cNvPr id="2" name="TextBox 1"/>
          <p:cNvSpPr txBox="1"/>
          <p:nvPr/>
        </p:nvSpPr>
        <p:spPr>
          <a:xfrm>
            <a:off x="3059832" y="980728"/>
            <a:ext cx="4032448" cy="400110"/>
          </a:xfrm>
          <a:prstGeom prst="rect">
            <a:avLst/>
          </a:prstGeom>
          <a:effectLst>
            <a:innerShdw blurRad="63500" dist="50800" dir="27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SCRIPTURE READING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22421"/>
            <a:ext cx="1832212" cy="1891909"/>
          </a:xfrm>
          <a:prstGeom prst="rect">
            <a:avLst/>
          </a:prstGeom>
        </p:spPr>
      </p:pic>
    </p:spTree>
    <p:extLst>
      <p:ext uri="{BB962C8B-B14F-4D97-AF65-F5344CB8AC3E}">
        <p14:creationId xmlns:p14="http://schemas.microsoft.com/office/powerpoint/2010/main" val="364922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190655"/>
            <a:ext cx="6336703" cy="707886"/>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HISTORY OF SOCIAL JUSTICE IN THE CATHOLIC CHURCH</a:t>
            </a:r>
          </a:p>
        </p:txBody>
      </p:sp>
      <p:sp>
        <p:nvSpPr>
          <p:cNvPr id="6" name="TextBox 5"/>
          <p:cNvSpPr txBox="1"/>
          <p:nvPr/>
        </p:nvSpPr>
        <p:spPr>
          <a:xfrm>
            <a:off x="1259632" y="2492896"/>
            <a:ext cx="6840760" cy="369332"/>
          </a:xfrm>
          <a:prstGeom prst="rect">
            <a:avLst/>
          </a:prstGeom>
          <a:noFill/>
        </p:spPr>
        <p:txBody>
          <a:bodyPr wrap="square" rtlCol="0">
            <a:spAutoFit/>
          </a:bodyPr>
          <a:lstStyle/>
          <a:p>
            <a:r>
              <a:rPr lang="en-CA" dirty="0">
                <a:solidFill>
                  <a:schemeClr val="accent1"/>
                </a:solidFill>
              </a:rPr>
              <a:t>Church has a long history of social justice.</a:t>
            </a:r>
          </a:p>
        </p:txBody>
      </p:sp>
      <p:sp>
        <p:nvSpPr>
          <p:cNvPr id="7" name="TextBox 6"/>
          <p:cNvSpPr txBox="1"/>
          <p:nvPr/>
        </p:nvSpPr>
        <p:spPr>
          <a:xfrm>
            <a:off x="1259632" y="3068959"/>
            <a:ext cx="6912768" cy="646331"/>
          </a:xfrm>
          <a:prstGeom prst="rect">
            <a:avLst/>
          </a:prstGeom>
          <a:noFill/>
        </p:spPr>
        <p:txBody>
          <a:bodyPr wrap="square" rtlCol="0">
            <a:spAutoFit/>
          </a:bodyPr>
          <a:lstStyle/>
          <a:p>
            <a:r>
              <a:rPr lang="en-CA" dirty="0">
                <a:solidFill>
                  <a:schemeClr val="accent1"/>
                </a:solidFill>
              </a:rPr>
              <a:t>Social justice teachings have their roots in the prophets of the Hebrew Scriptures. </a:t>
            </a:r>
          </a:p>
        </p:txBody>
      </p:sp>
      <p:sp>
        <p:nvSpPr>
          <p:cNvPr id="8" name="TextBox 7"/>
          <p:cNvSpPr txBox="1"/>
          <p:nvPr/>
        </p:nvSpPr>
        <p:spPr>
          <a:xfrm>
            <a:off x="1259632" y="3861048"/>
            <a:ext cx="5040560" cy="369332"/>
          </a:xfrm>
          <a:prstGeom prst="rect">
            <a:avLst/>
          </a:prstGeom>
          <a:noFill/>
        </p:spPr>
        <p:txBody>
          <a:bodyPr wrap="square" rtlCol="0">
            <a:spAutoFit/>
          </a:bodyPr>
          <a:lstStyle/>
          <a:p>
            <a:r>
              <a:rPr lang="en-CA" dirty="0">
                <a:solidFill>
                  <a:schemeClr val="accent1"/>
                </a:solidFill>
              </a:rPr>
              <a:t>This included prophets such as Isaiah and Micah.</a:t>
            </a:r>
          </a:p>
        </p:txBody>
      </p:sp>
      <p:sp>
        <p:nvSpPr>
          <p:cNvPr id="9" name="TextBox 8"/>
          <p:cNvSpPr txBox="1"/>
          <p:nvPr/>
        </p:nvSpPr>
        <p:spPr>
          <a:xfrm>
            <a:off x="1259632" y="4381364"/>
            <a:ext cx="6696744" cy="646331"/>
          </a:xfrm>
          <a:prstGeom prst="rect">
            <a:avLst/>
          </a:prstGeom>
          <a:noFill/>
        </p:spPr>
        <p:txBody>
          <a:bodyPr wrap="square" rtlCol="0">
            <a:spAutoFit/>
          </a:bodyPr>
          <a:lstStyle/>
          <a:p>
            <a:r>
              <a:rPr lang="en-CA" dirty="0">
                <a:solidFill>
                  <a:schemeClr val="accent1"/>
                </a:solidFill>
              </a:rPr>
              <a:t>Jesus’ call for justice and compassion for those in need became an essential part of Christianity. </a:t>
            </a:r>
          </a:p>
        </p:txBody>
      </p:sp>
      <p:sp>
        <p:nvSpPr>
          <p:cNvPr id="10" name="TextBox 9"/>
          <p:cNvSpPr txBox="1"/>
          <p:nvPr/>
        </p:nvSpPr>
        <p:spPr>
          <a:xfrm>
            <a:off x="1259632" y="5219908"/>
            <a:ext cx="5760640" cy="369332"/>
          </a:xfrm>
          <a:prstGeom prst="rect">
            <a:avLst/>
          </a:prstGeom>
          <a:noFill/>
        </p:spPr>
        <p:txBody>
          <a:bodyPr wrap="square" rtlCol="0">
            <a:spAutoFit/>
          </a:bodyPr>
          <a:lstStyle/>
          <a:p>
            <a:r>
              <a:rPr lang="en-CA" dirty="0">
                <a:solidFill>
                  <a:schemeClr val="accent1"/>
                </a:solidFill>
              </a:rPr>
              <a:t>Followers were challenged to live as Jesus did.</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48" y="615995"/>
            <a:ext cx="1832212" cy="1891909"/>
          </a:xfrm>
          <a:prstGeom prst="rect">
            <a:avLst/>
          </a:prstGeom>
        </p:spPr>
      </p:pic>
    </p:spTree>
    <p:extLst>
      <p:ext uri="{BB962C8B-B14F-4D97-AF65-F5344CB8AC3E}">
        <p14:creationId xmlns:p14="http://schemas.microsoft.com/office/powerpoint/2010/main" val="30547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0290" y="626785"/>
            <a:ext cx="6532189" cy="707886"/>
          </a:xfrm>
          <a:prstGeom prst="rect">
            <a:avLst/>
          </a:prstGeom>
          <a:noFill/>
        </p:spPr>
        <p:txBody>
          <a:bodyPr wrap="square" rtlCol="0">
            <a:spAutoFit/>
          </a:bodyPr>
          <a:lstStyle/>
          <a:p>
            <a:r>
              <a:rPr lang="en-CA" sz="2000" dirty="0">
                <a:solidFill>
                  <a:schemeClr val="accent1"/>
                </a:solidFill>
              </a:rPr>
              <a:t>Following the Industrial Revolution social conditions changed rapidly. </a:t>
            </a:r>
          </a:p>
        </p:txBody>
      </p:sp>
      <p:sp>
        <p:nvSpPr>
          <p:cNvPr id="4" name="TextBox 3"/>
          <p:cNvSpPr txBox="1"/>
          <p:nvPr/>
        </p:nvSpPr>
        <p:spPr>
          <a:xfrm>
            <a:off x="2373973" y="1556792"/>
            <a:ext cx="6518505" cy="707886"/>
          </a:xfrm>
          <a:prstGeom prst="rect">
            <a:avLst/>
          </a:prstGeom>
          <a:noFill/>
        </p:spPr>
        <p:txBody>
          <a:bodyPr wrap="square" rtlCol="0">
            <a:spAutoFit/>
          </a:bodyPr>
          <a:lstStyle/>
          <a:p>
            <a:r>
              <a:rPr lang="en-CA" sz="2000" dirty="0">
                <a:solidFill>
                  <a:schemeClr val="accent1"/>
                </a:solidFill>
              </a:rPr>
              <a:t>Popes, bishops and councils wrote documents reflecting the churches social teachings.</a:t>
            </a:r>
          </a:p>
        </p:txBody>
      </p:sp>
      <p:sp>
        <p:nvSpPr>
          <p:cNvPr id="5" name="TextBox 4"/>
          <p:cNvSpPr txBox="1"/>
          <p:nvPr/>
        </p:nvSpPr>
        <p:spPr>
          <a:xfrm>
            <a:off x="2373974" y="2420888"/>
            <a:ext cx="6302482" cy="707886"/>
          </a:xfrm>
          <a:prstGeom prst="rect">
            <a:avLst/>
          </a:prstGeom>
          <a:noFill/>
        </p:spPr>
        <p:txBody>
          <a:bodyPr wrap="square" rtlCol="0">
            <a:spAutoFit/>
          </a:bodyPr>
          <a:lstStyle/>
          <a:p>
            <a:r>
              <a:rPr lang="en-CA" sz="2000" dirty="0">
                <a:solidFill>
                  <a:schemeClr val="accent1"/>
                </a:solidFill>
              </a:rPr>
              <a:t>Pope Paul VI – Encyclical Letter – </a:t>
            </a:r>
            <a:r>
              <a:rPr lang="en-CA" sz="2000" i="1" dirty="0">
                <a:solidFill>
                  <a:schemeClr val="accent1"/>
                </a:solidFill>
              </a:rPr>
              <a:t>Populorum Progressio </a:t>
            </a:r>
            <a:r>
              <a:rPr lang="en-CA" sz="2000" dirty="0">
                <a:solidFill>
                  <a:schemeClr val="accent1"/>
                </a:solidFill>
              </a:rPr>
              <a:t>(On the Development of Peoples) – March 26, 1967</a:t>
            </a:r>
          </a:p>
        </p:txBody>
      </p:sp>
      <p:sp>
        <p:nvSpPr>
          <p:cNvPr id="6" name="TextBox 5"/>
          <p:cNvSpPr txBox="1"/>
          <p:nvPr/>
        </p:nvSpPr>
        <p:spPr>
          <a:xfrm>
            <a:off x="2373974" y="3212976"/>
            <a:ext cx="5981277" cy="400110"/>
          </a:xfrm>
          <a:prstGeom prst="rect">
            <a:avLst/>
          </a:prstGeom>
          <a:noFill/>
        </p:spPr>
        <p:txBody>
          <a:bodyPr wrap="square" rtlCol="0">
            <a:spAutoFit/>
          </a:bodyPr>
          <a:lstStyle/>
          <a:p>
            <a:r>
              <a:rPr lang="en-CA" sz="2000" dirty="0">
                <a:solidFill>
                  <a:schemeClr val="accent1"/>
                </a:solidFill>
              </a:rPr>
              <a:t>Pope John Paul II wrote three Encyclicals</a:t>
            </a:r>
          </a:p>
        </p:txBody>
      </p:sp>
      <p:sp>
        <p:nvSpPr>
          <p:cNvPr id="7" name="TextBox 6"/>
          <p:cNvSpPr txBox="1"/>
          <p:nvPr/>
        </p:nvSpPr>
        <p:spPr>
          <a:xfrm>
            <a:off x="2469808" y="3717032"/>
            <a:ext cx="6120680" cy="707886"/>
          </a:xfrm>
          <a:prstGeom prst="rect">
            <a:avLst/>
          </a:prstGeom>
          <a:noFill/>
        </p:spPr>
        <p:txBody>
          <a:bodyPr wrap="square" rtlCol="0">
            <a:spAutoFit/>
          </a:bodyPr>
          <a:lstStyle/>
          <a:p>
            <a:r>
              <a:rPr lang="en-CA" sz="2000" i="1" dirty="0" err="1">
                <a:solidFill>
                  <a:schemeClr val="accent1"/>
                </a:solidFill>
              </a:rPr>
              <a:t>Laborem</a:t>
            </a:r>
            <a:r>
              <a:rPr lang="en-CA" sz="2000" i="1" dirty="0">
                <a:solidFill>
                  <a:schemeClr val="accent1"/>
                </a:solidFill>
              </a:rPr>
              <a:t> Exercens </a:t>
            </a:r>
            <a:r>
              <a:rPr lang="en-CA" sz="2000" dirty="0">
                <a:solidFill>
                  <a:schemeClr val="accent1"/>
                </a:solidFill>
              </a:rPr>
              <a:t>(On Human Work) September 14, 1981</a:t>
            </a:r>
          </a:p>
        </p:txBody>
      </p:sp>
      <p:sp>
        <p:nvSpPr>
          <p:cNvPr id="8" name="TextBox 7"/>
          <p:cNvSpPr txBox="1"/>
          <p:nvPr/>
        </p:nvSpPr>
        <p:spPr>
          <a:xfrm>
            <a:off x="2373974" y="4424918"/>
            <a:ext cx="5477221" cy="707886"/>
          </a:xfrm>
          <a:prstGeom prst="rect">
            <a:avLst/>
          </a:prstGeom>
          <a:noFill/>
        </p:spPr>
        <p:txBody>
          <a:bodyPr wrap="square" rtlCol="0">
            <a:spAutoFit/>
          </a:bodyPr>
          <a:lstStyle/>
          <a:p>
            <a:r>
              <a:rPr lang="en-CA" sz="2000" i="1" dirty="0">
                <a:solidFill>
                  <a:schemeClr val="accent1"/>
                </a:solidFill>
              </a:rPr>
              <a:t>Sollicitudo Rei Socialis </a:t>
            </a:r>
            <a:r>
              <a:rPr lang="en-CA" sz="2000" dirty="0">
                <a:solidFill>
                  <a:schemeClr val="accent1"/>
                </a:solidFill>
              </a:rPr>
              <a:t>(On Social Concerns) December 30, 1987</a:t>
            </a:r>
          </a:p>
        </p:txBody>
      </p:sp>
      <p:sp>
        <p:nvSpPr>
          <p:cNvPr id="10" name="TextBox 9"/>
          <p:cNvSpPr txBox="1"/>
          <p:nvPr/>
        </p:nvSpPr>
        <p:spPr>
          <a:xfrm>
            <a:off x="2332993" y="5167480"/>
            <a:ext cx="5870434" cy="1015663"/>
          </a:xfrm>
          <a:prstGeom prst="rect">
            <a:avLst/>
          </a:prstGeom>
          <a:noFill/>
        </p:spPr>
        <p:txBody>
          <a:bodyPr wrap="square" rtlCol="0">
            <a:spAutoFit/>
          </a:bodyPr>
          <a:lstStyle/>
          <a:p>
            <a:r>
              <a:rPr lang="en-CA" sz="2000" i="1" dirty="0">
                <a:solidFill>
                  <a:schemeClr val="accent1"/>
                </a:solidFill>
              </a:rPr>
              <a:t>Centesimus Annus </a:t>
            </a:r>
            <a:r>
              <a:rPr lang="en-CA" sz="2000" dirty="0">
                <a:solidFill>
                  <a:schemeClr val="accent1"/>
                </a:solidFill>
              </a:rPr>
              <a:t>(100</a:t>
            </a:r>
            <a:r>
              <a:rPr lang="en-CA" sz="2000" baseline="30000" dirty="0">
                <a:solidFill>
                  <a:schemeClr val="accent1"/>
                </a:solidFill>
              </a:rPr>
              <a:t>th</a:t>
            </a:r>
            <a:r>
              <a:rPr lang="en-CA" sz="2000" dirty="0">
                <a:solidFill>
                  <a:schemeClr val="accent1"/>
                </a:solidFill>
              </a:rPr>
              <a:t> Anniversary of Pope Leo XIIIs </a:t>
            </a:r>
            <a:r>
              <a:rPr lang="en-CA" sz="2000" i="1" dirty="0">
                <a:solidFill>
                  <a:schemeClr val="accent1"/>
                </a:solidFill>
              </a:rPr>
              <a:t>Rerum Novarum </a:t>
            </a:r>
            <a:r>
              <a:rPr lang="en-CA" sz="2000" dirty="0">
                <a:solidFill>
                  <a:schemeClr val="accent1"/>
                </a:solidFill>
              </a:rPr>
              <a:t>– On Capital and Labor; On Catholic social teaching) May 1, 1991.</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579" y="388716"/>
            <a:ext cx="1832212" cy="1891909"/>
          </a:xfrm>
          <a:prstGeom prst="rect">
            <a:avLst/>
          </a:prstGeom>
        </p:spPr>
      </p:pic>
    </p:spTree>
    <p:extLst>
      <p:ext uri="{BB962C8B-B14F-4D97-AF65-F5344CB8AC3E}">
        <p14:creationId xmlns:p14="http://schemas.microsoft.com/office/powerpoint/2010/main" val="11575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1115" y="3126159"/>
            <a:ext cx="3600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2400" dirty="0">
                <a:solidFill>
                  <a:schemeClr val="accent1">
                    <a:lumMod val="75000"/>
                  </a:schemeClr>
                </a:solidFill>
              </a:rPr>
              <a:t>GOOD NEWS!!!</a:t>
            </a:r>
          </a:p>
        </p:txBody>
      </p:sp>
      <p:sp>
        <p:nvSpPr>
          <p:cNvPr id="5" name="TextBox 4"/>
          <p:cNvSpPr txBox="1"/>
          <p:nvPr/>
        </p:nvSpPr>
        <p:spPr>
          <a:xfrm>
            <a:off x="2627784" y="1245949"/>
            <a:ext cx="5832648" cy="1015663"/>
          </a:xfrm>
          <a:prstGeom prst="rect">
            <a:avLst/>
          </a:prstGeom>
          <a:noFill/>
        </p:spPr>
        <p:txBody>
          <a:bodyPr wrap="square" rtlCol="0">
            <a:spAutoFit/>
          </a:bodyPr>
          <a:lstStyle/>
          <a:p>
            <a:r>
              <a:rPr lang="en-CA" sz="2000" dirty="0">
                <a:solidFill>
                  <a:schemeClr val="accent1"/>
                </a:solidFill>
              </a:rPr>
              <a:t>June 2004,  the Pontifical Council of Justice and Peace produced the </a:t>
            </a:r>
            <a:r>
              <a:rPr lang="en-CA" sz="2000" i="1" dirty="0">
                <a:solidFill>
                  <a:schemeClr val="accent1"/>
                </a:solidFill>
              </a:rPr>
              <a:t>Compendium of the Social Doctrine of the Church</a:t>
            </a:r>
            <a:r>
              <a:rPr lang="en-CA" sz="2000" dirty="0">
                <a:solidFill>
                  <a:schemeClr val="accent1"/>
                </a:solidFill>
              </a:rPr>
              <a:t>.</a:t>
            </a:r>
          </a:p>
        </p:txBody>
      </p:sp>
      <p:sp>
        <p:nvSpPr>
          <p:cNvPr id="6" name="TextBox 5"/>
          <p:cNvSpPr txBox="1"/>
          <p:nvPr/>
        </p:nvSpPr>
        <p:spPr>
          <a:xfrm>
            <a:off x="2655365" y="2297615"/>
            <a:ext cx="5472608" cy="707886"/>
          </a:xfrm>
          <a:prstGeom prst="rect">
            <a:avLst/>
          </a:prstGeom>
          <a:noFill/>
        </p:spPr>
        <p:txBody>
          <a:bodyPr wrap="square" rtlCol="0">
            <a:spAutoFit/>
          </a:bodyPr>
          <a:lstStyle/>
          <a:p>
            <a:r>
              <a:rPr lang="en-CA" sz="2000" dirty="0">
                <a:solidFill>
                  <a:schemeClr val="accent1"/>
                </a:solidFill>
              </a:rPr>
              <a:t>The </a:t>
            </a:r>
            <a:r>
              <a:rPr lang="en-CA" sz="2000" i="1" dirty="0">
                <a:solidFill>
                  <a:schemeClr val="accent1"/>
                </a:solidFill>
              </a:rPr>
              <a:t>Catechism of the Catholic Church </a:t>
            </a:r>
            <a:r>
              <a:rPr lang="en-CA" sz="2000" dirty="0">
                <a:solidFill>
                  <a:schemeClr val="accent1"/>
                </a:solidFill>
              </a:rPr>
              <a:t>– contains official church teachings on social justice.</a:t>
            </a:r>
          </a:p>
        </p:txBody>
      </p:sp>
      <p:sp>
        <p:nvSpPr>
          <p:cNvPr id="7" name="TextBox 6"/>
          <p:cNvSpPr txBox="1"/>
          <p:nvPr/>
        </p:nvSpPr>
        <p:spPr>
          <a:xfrm>
            <a:off x="2627783" y="3905590"/>
            <a:ext cx="5052211" cy="1015663"/>
          </a:xfrm>
          <a:prstGeom prst="rect">
            <a:avLst/>
          </a:prstGeom>
          <a:noFill/>
        </p:spPr>
        <p:txBody>
          <a:bodyPr wrap="square" rtlCol="0">
            <a:spAutoFit/>
          </a:bodyPr>
          <a:lstStyle/>
          <a:p>
            <a:r>
              <a:rPr lang="en-CA" sz="2000" dirty="0">
                <a:solidFill>
                  <a:schemeClr val="accent1"/>
                </a:solidFill>
              </a:rPr>
              <a:t>The good news is that all of these documents have summed up social justice  into ten basic principles.</a:t>
            </a:r>
          </a:p>
        </p:txBody>
      </p:sp>
      <p:sp>
        <p:nvSpPr>
          <p:cNvPr id="9" name="TextBox 8"/>
          <p:cNvSpPr txBox="1"/>
          <p:nvPr/>
        </p:nvSpPr>
        <p:spPr>
          <a:xfrm>
            <a:off x="2627784" y="4941168"/>
            <a:ext cx="5607297" cy="1015663"/>
          </a:xfrm>
          <a:prstGeom prst="rect">
            <a:avLst/>
          </a:prstGeom>
          <a:noFill/>
        </p:spPr>
        <p:txBody>
          <a:bodyPr wrap="square" rtlCol="0">
            <a:spAutoFit/>
          </a:bodyPr>
          <a:lstStyle/>
          <a:p>
            <a:r>
              <a:rPr lang="en-CA" sz="2000" dirty="0">
                <a:solidFill>
                  <a:schemeClr val="accent1"/>
                </a:solidFill>
              </a:rPr>
              <a:t>We will look at these ten principles during this workshop and show how they relate to the Community Life Standing Committee.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082" y="388530"/>
            <a:ext cx="1832212" cy="1891909"/>
          </a:xfrm>
          <a:prstGeom prst="rect">
            <a:avLst/>
          </a:prstGeom>
        </p:spPr>
      </p:pic>
    </p:spTree>
    <p:extLst>
      <p:ext uri="{BB962C8B-B14F-4D97-AF65-F5344CB8AC3E}">
        <p14:creationId xmlns:p14="http://schemas.microsoft.com/office/powerpoint/2010/main" val="14209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836712"/>
            <a:ext cx="5472608" cy="707886"/>
          </a:xfrm>
          <a:prstGeom prst="rect">
            <a:avLst/>
          </a:prstGeom>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2000" dirty="0">
                <a:solidFill>
                  <a:schemeClr val="accent1"/>
                </a:solidFill>
              </a:rPr>
              <a:t>HISTORY OF SOCIAL JUSTICE</a:t>
            </a:r>
          </a:p>
          <a:p>
            <a:pPr algn="ctr"/>
            <a:r>
              <a:rPr lang="en-CA" sz="2000" dirty="0">
                <a:solidFill>
                  <a:schemeClr val="accent1"/>
                </a:solidFill>
              </a:rPr>
              <a:t>WITHIN THE LEAGUE</a:t>
            </a:r>
          </a:p>
        </p:txBody>
      </p:sp>
      <p:sp>
        <p:nvSpPr>
          <p:cNvPr id="3" name="TextBox 2"/>
          <p:cNvSpPr txBox="1"/>
          <p:nvPr/>
        </p:nvSpPr>
        <p:spPr>
          <a:xfrm>
            <a:off x="1115616" y="2180216"/>
            <a:ext cx="7272808" cy="1015663"/>
          </a:xfrm>
          <a:prstGeom prst="rect">
            <a:avLst/>
          </a:prstGeom>
          <a:noFill/>
        </p:spPr>
        <p:txBody>
          <a:bodyPr wrap="square" rtlCol="0">
            <a:spAutoFit/>
          </a:bodyPr>
          <a:lstStyle/>
          <a:p>
            <a:r>
              <a:rPr lang="en-CA" sz="2000" dirty="0">
                <a:solidFill>
                  <a:schemeClr val="accent1"/>
                </a:solidFill>
              </a:rPr>
              <a:t>The first council founded in Edmonton 1912, was  affiliated with The Catholic Women’s League of England.  Its main purpose was to address the needs of immigrant women and children.</a:t>
            </a:r>
          </a:p>
        </p:txBody>
      </p:sp>
      <p:sp>
        <p:nvSpPr>
          <p:cNvPr id="4" name="TextBox 3"/>
          <p:cNvSpPr txBox="1"/>
          <p:nvPr/>
        </p:nvSpPr>
        <p:spPr>
          <a:xfrm>
            <a:off x="1115616" y="3217417"/>
            <a:ext cx="6984776" cy="707886"/>
          </a:xfrm>
          <a:prstGeom prst="rect">
            <a:avLst/>
          </a:prstGeom>
          <a:noFill/>
        </p:spPr>
        <p:txBody>
          <a:bodyPr wrap="square" rtlCol="0">
            <a:spAutoFit/>
          </a:bodyPr>
          <a:lstStyle/>
          <a:p>
            <a:r>
              <a:rPr lang="en-CA" sz="2000" dirty="0">
                <a:solidFill>
                  <a:schemeClr val="accent1"/>
                </a:solidFill>
              </a:rPr>
              <a:t>The Catholic Women’s League of Canada was established in 1920 with a main concern on needs of immigrants.</a:t>
            </a:r>
          </a:p>
        </p:txBody>
      </p:sp>
      <p:sp>
        <p:nvSpPr>
          <p:cNvPr id="5" name="TextBox 4"/>
          <p:cNvSpPr txBox="1"/>
          <p:nvPr/>
        </p:nvSpPr>
        <p:spPr>
          <a:xfrm>
            <a:off x="1115616" y="3920288"/>
            <a:ext cx="7192670" cy="707886"/>
          </a:xfrm>
          <a:prstGeom prst="rect">
            <a:avLst/>
          </a:prstGeom>
          <a:noFill/>
        </p:spPr>
        <p:txBody>
          <a:bodyPr wrap="square" rtlCol="0">
            <a:spAutoFit/>
          </a:bodyPr>
          <a:lstStyle/>
          <a:p>
            <a:r>
              <a:rPr lang="en-CA" sz="2000" dirty="0">
                <a:solidFill>
                  <a:schemeClr val="accent1"/>
                </a:solidFill>
              </a:rPr>
              <a:t>1966 – League initiated a Social Action Program –  </a:t>
            </a:r>
            <a:r>
              <a:rPr lang="en-CA" sz="2000" i="1" dirty="0">
                <a:solidFill>
                  <a:schemeClr val="accent1"/>
                </a:solidFill>
              </a:rPr>
              <a:t>The Christian in the Community </a:t>
            </a:r>
            <a:r>
              <a:rPr lang="en-CA" sz="2000" dirty="0">
                <a:solidFill>
                  <a:schemeClr val="accent1"/>
                </a:solidFill>
              </a:rPr>
              <a:t>with the watchwords  “Observe, Judge, Act”.</a:t>
            </a:r>
          </a:p>
        </p:txBody>
      </p:sp>
      <p:sp>
        <p:nvSpPr>
          <p:cNvPr id="6" name="TextBox 5"/>
          <p:cNvSpPr txBox="1"/>
          <p:nvPr/>
        </p:nvSpPr>
        <p:spPr>
          <a:xfrm>
            <a:off x="1115616" y="4631912"/>
            <a:ext cx="6768752" cy="1323439"/>
          </a:xfrm>
          <a:prstGeom prst="rect">
            <a:avLst/>
          </a:prstGeom>
          <a:noFill/>
        </p:spPr>
        <p:txBody>
          <a:bodyPr wrap="square" rtlCol="0">
            <a:spAutoFit/>
          </a:bodyPr>
          <a:lstStyle/>
          <a:p>
            <a:r>
              <a:rPr lang="en-CA" sz="2000" dirty="0">
                <a:solidFill>
                  <a:schemeClr val="accent1"/>
                </a:solidFill>
              </a:rPr>
              <a:t>A 1969 resolution was adopted to give 1% of personal and luxury items and 1% of council funds to The Canadian Catholic Organization for Development Peace for projects aimed at empowering women and improving their standard of living.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92" y="460629"/>
            <a:ext cx="1656184" cy="1710146"/>
          </a:xfrm>
          <a:prstGeom prst="rect">
            <a:avLst/>
          </a:prstGeom>
        </p:spPr>
      </p:pic>
    </p:spTree>
    <p:extLst>
      <p:ext uri="{BB962C8B-B14F-4D97-AF65-F5344CB8AC3E}">
        <p14:creationId xmlns:p14="http://schemas.microsoft.com/office/powerpoint/2010/main" val="3824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663251"/>
            <a:ext cx="7416824" cy="707886"/>
          </a:xfrm>
          <a:prstGeom prst="rect">
            <a:avLst/>
          </a:prstGeom>
          <a:noFill/>
        </p:spPr>
        <p:txBody>
          <a:bodyPr wrap="square" rtlCol="0">
            <a:spAutoFit/>
          </a:bodyPr>
          <a:lstStyle/>
          <a:p>
            <a:r>
              <a:rPr lang="en-CA" sz="2000" dirty="0">
                <a:solidFill>
                  <a:schemeClr val="accent1"/>
                </a:solidFill>
              </a:rPr>
              <a:t>Over the years we have had letter writing campaigns such as the Argentina Grandmothers and the missing grandchildren.</a:t>
            </a:r>
          </a:p>
        </p:txBody>
      </p:sp>
      <p:sp>
        <p:nvSpPr>
          <p:cNvPr id="3" name="TextBox 2"/>
          <p:cNvSpPr txBox="1"/>
          <p:nvPr/>
        </p:nvSpPr>
        <p:spPr>
          <a:xfrm>
            <a:off x="971600" y="3501008"/>
            <a:ext cx="7416824" cy="707886"/>
          </a:xfrm>
          <a:prstGeom prst="rect">
            <a:avLst/>
          </a:prstGeom>
          <a:noFill/>
        </p:spPr>
        <p:txBody>
          <a:bodyPr wrap="square" rtlCol="0">
            <a:spAutoFit/>
          </a:bodyPr>
          <a:lstStyle/>
          <a:p>
            <a:r>
              <a:rPr lang="en-CA" sz="2000" dirty="0">
                <a:solidFill>
                  <a:schemeClr val="accent1"/>
                </a:solidFill>
              </a:rPr>
              <a:t>The League has presented resolutions on many important issues to the federal government.</a:t>
            </a:r>
          </a:p>
        </p:txBody>
      </p:sp>
      <p:sp>
        <p:nvSpPr>
          <p:cNvPr id="4" name="TextBox 3"/>
          <p:cNvSpPr txBox="1"/>
          <p:nvPr/>
        </p:nvSpPr>
        <p:spPr>
          <a:xfrm>
            <a:off x="998153" y="4525089"/>
            <a:ext cx="7272808" cy="400110"/>
          </a:xfrm>
          <a:prstGeom prst="rect">
            <a:avLst/>
          </a:prstGeom>
          <a:noFill/>
        </p:spPr>
        <p:txBody>
          <a:bodyPr wrap="square" rtlCol="0">
            <a:spAutoFit/>
          </a:bodyPr>
          <a:lstStyle/>
          <a:p>
            <a:r>
              <a:rPr lang="en-CA" sz="2000" dirty="0">
                <a:solidFill>
                  <a:schemeClr val="accent1"/>
                </a:solidFill>
              </a:rPr>
              <a:t>Our latest initiative is “Women Against Poverty”  (WAP)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76672"/>
            <a:ext cx="1832212" cy="1891909"/>
          </a:xfrm>
          <a:prstGeom prst="rect">
            <a:avLst/>
          </a:prstGeom>
        </p:spPr>
      </p:pic>
    </p:spTree>
    <p:extLst>
      <p:ext uri="{BB962C8B-B14F-4D97-AF65-F5344CB8AC3E}">
        <p14:creationId xmlns:p14="http://schemas.microsoft.com/office/powerpoint/2010/main" val="32062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965177"/>
            <a:ext cx="5688632" cy="2554545"/>
          </a:xfrm>
          <a:prstGeom prst="rect">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3200" dirty="0">
                <a:solidFill>
                  <a:schemeClr val="accent1"/>
                </a:solidFill>
              </a:rPr>
              <a:t>TEN PRINCIPLES OF SOCIAL JUSTICE AND HOW THEY RELATE TO THE STANDING COMMITTEE OF COMMUNITY LIFE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48" y="476672"/>
            <a:ext cx="1832212" cy="1891909"/>
          </a:xfrm>
          <a:prstGeom prst="rect">
            <a:avLst/>
          </a:prstGeom>
        </p:spPr>
      </p:pic>
    </p:spTree>
    <p:extLst>
      <p:ext uri="{BB962C8B-B14F-4D97-AF65-F5344CB8AC3E}">
        <p14:creationId xmlns:p14="http://schemas.microsoft.com/office/powerpoint/2010/main" val="4254025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4">
      <a:dk1>
        <a:sysClr val="windowText" lastClr="000000"/>
      </a:dk1>
      <a:lt1>
        <a:sysClr val="window" lastClr="FFFFFF"/>
      </a:lt1>
      <a:dk2>
        <a:srgbClr val="303030"/>
      </a:dk2>
      <a:lt2>
        <a:srgbClr val="DEDEE0"/>
      </a:lt2>
      <a:accent1>
        <a:srgbClr val="004CE2"/>
      </a:accent1>
      <a:accent2>
        <a:srgbClr val="004CE2"/>
      </a:accent2>
      <a:accent3>
        <a:srgbClr val="004CE2"/>
      </a:accent3>
      <a:accent4>
        <a:srgbClr val="004CE2"/>
      </a:accent4>
      <a:accent5>
        <a:srgbClr val="004CE2"/>
      </a:accent5>
      <a:accent6>
        <a:srgbClr val="004CE2"/>
      </a:accent6>
      <a:hlink>
        <a:srgbClr val="004CE2"/>
      </a:hlink>
      <a:folHlink>
        <a:srgbClr val="004CE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966</TotalTime>
  <Words>1870</Words>
  <Application>Microsoft Office PowerPoint</Application>
  <PresentationFormat>On-screen Show (4:3)</PresentationFormat>
  <Paragraphs>127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Impact</vt:lpstr>
      <vt:lpstr>Times New Roman</vt:lpstr>
      <vt:lpstr>NewsPrint</vt:lpstr>
      <vt:lpstr>OPENING DOORS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Director</cp:lastModifiedBy>
  <cp:revision>99</cp:revision>
  <cp:lastPrinted>2012-05-17T16:07:25Z</cp:lastPrinted>
  <dcterms:created xsi:type="dcterms:W3CDTF">2012-02-22T02:59:12Z</dcterms:created>
  <dcterms:modified xsi:type="dcterms:W3CDTF">2017-09-21T16:06:57Z</dcterms:modified>
</cp:coreProperties>
</file>