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8" r:id="rId2"/>
    <p:sldId id="263" r:id="rId3"/>
    <p:sldId id="262" r:id="rId4"/>
    <p:sldId id="265" r:id="rId5"/>
    <p:sldId id="266" r:id="rId6"/>
    <p:sldId id="26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1224" autoAdjust="0"/>
  </p:normalViewPr>
  <p:slideViewPr>
    <p:cSldViewPr snapToGrid="0" snapToObjects="1">
      <p:cViewPr varScale="1">
        <p:scale>
          <a:sx n="63" d="100"/>
          <a:sy n="63" d="100"/>
        </p:scale>
        <p:origin x="778"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E07E0E-6BD5-8B4E-B1E4-888B7DCC2A5E}" type="datetimeFigureOut">
              <a:rPr lang="en-US" smtClean="0"/>
              <a:t>1/24/2022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D339A3-A172-2C46-8198-2C35261B4534}" type="slidenum">
              <a:rPr lang="en-US" smtClean="0"/>
              <a:t>‹#›</a:t>
            </a:fld>
            <a:endParaRPr lang="en-US"/>
          </a:p>
        </p:txBody>
      </p:sp>
    </p:spTree>
    <p:extLst>
      <p:ext uri="{BB962C8B-B14F-4D97-AF65-F5344CB8AC3E}">
        <p14:creationId xmlns:p14="http://schemas.microsoft.com/office/powerpoint/2010/main" val="22436203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kern="1200" dirty="0" smtClean="0">
                <a:solidFill>
                  <a:schemeClr val="tx1"/>
                </a:solidFill>
                <a:effectLst/>
                <a:latin typeface="+mn-lt"/>
                <a:ea typeface="+mn-ea"/>
                <a:cs typeface="+mn-cs"/>
              </a:rPr>
              <a:t>Speakers notes:</a:t>
            </a:r>
            <a:endParaRPr lang="en-US" sz="1800" kern="1200" dirty="0" smtClean="0">
              <a:solidFill>
                <a:schemeClr val="tx1"/>
              </a:solidFill>
              <a:effectLst/>
              <a:latin typeface="+mn-lt"/>
              <a:ea typeface="+mn-ea"/>
              <a:cs typeface="+mn-cs"/>
            </a:endParaRPr>
          </a:p>
          <a:p>
            <a:r>
              <a:rPr lang="en-CA" sz="1800" kern="1200" dirty="0" smtClean="0">
                <a:solidFill>
                  <a:schemeClr val="tx1"/>
                </a:solidFill>
                <a:effectLst/>
                <a:latin typeface="+mn-lt"/>
                <a:ea typeface="+mn-ea"/>
                <a:cs typeface="+mn-cs"/>
              </a:rPr>
              <a:t>One of our first outward signs of our faith was when our parent or loved one took our tiny hands and taught us how to cross ourselves.  Then came the words: “In the name of the Father, and of the Son and of the Holy </a:t>
            </a:r>
            <a:r>
              <a:rPr lang="en-CA" sz="1800" kern="1200" dirty="0" err="1" smtClean="0">
                <a:solidFill>
                  <a:schemeClr val="tx1"/>
                </a:solidFill>
                <a:effectLst/>
                <a:latin typeface="+mn-lt"/>
                <a:ea typeface="+mn-ea"/>
                <a:cs typeface="+mn-cs"/>
              </a:rPr>
              <a:t>Spirt</a:t>
            </a:r>
            <a:r>
              <a:rPr lang="en-CA" sz="1800" kern="1200" dirty="0" smtClean="0">
                <a:solidFill>
                  <a:schemeClr val="tx1"/>
                </a:solidFill>
                <a:effectLst/>
                <a:latin typeface="+mn-lt"/>
                <a:ea typeface="+mn-ea"/>
                <a:cs typeface="+mn-cs"/>
              </a:rPr>
              <a:t>. Amen”  </a:t>
            </a:r>
          </a:p>
          <a:p>
            <a:endParaRPr lang="en-US" sz="1800" kern="1200" dirty="0" smtClean="0">
              <a:solidFill>
                <a:schemeClr val="tx1"/>
              </a:solidFill>
              <a:effectLst/>
              <a:latin typeface="+mn-lt"/>
              <a:ea typeface="+mn-ea"/>
              <a:cs typeface="+mn-cs"/>
            </a:endParaRPr>
          </a:p>
          <a:p>
            <a:r>
              <a:rPr lang="en-CA" sz="1800" kern="1200" dirty="0" smtClean="0">
                <a:solidFill>
                  <a:schemeClr val="tx1"/>
                </a:solidFill>
                <a:effectLst/>
                <a:latin typeface="+mn-lt"/>
                <a:ea typeface="+mn-ea"/>
                <a:cs typeface="+mn-cs"/>
              </a:rPr>
              <a:t>Speakers notes:  Fran crosses herself.</a:t>
            </a:r>
            <a:endParaRPr lang="en-US" sz="1800" kern="1200" dirty="0" smtClean="0">
              <a:solidFill>
                <a:schemeClr val="tx1"/>
              </a:solidFill>
              <a:effectLst/>
              <a:latin typeface="+mn-lt"/>
              <a:ea typeface="+mn-ea"/>
              <a:cs typeface="+mn-cs"/>
            </a:endParaRPr>
          </a:p>
          <a:p>
            <a:r>
              <a:rPr lang="en-CA" sz="1800" kern="1200" dirty="0" smtClean="0">
                <a:solidFill>
                  <a:schemeClr val="tx1"/>
                </a:solidFill>
                <a:effectLst/>
                <a:latin typeface="+mn-lt"/>
                <a:ea typeface="+mn-ea"/>
                <a:cs typeface="+mn-cs"/>
              </a:rPr>
              <a:t>We say these words when we begin and end our prayers; the words are automatic because we learned them as babes in arms.  Crossing myself on hearing those words is the second automatic action. For me these words and actions are a beautiful symbol of our Catholic faith.</a:t>
            </a:r>
            <a:endParaRPr lang="en-US" sz="18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D339A3-A172-2C46-8198-2C35261B4534}" type="slidenum">
              <a:rPr lang="en-US" smtClean="0"/>
              <a:t>1</a:t>
            </a:fld>
            <a:endParaRPr lang="en-US"/>
          </a:p>
        </p:txBody>
      </p:sp>
    </p:spTree>
    <p:extLst>
      <p:ext uri="{BB962C8B-B14F-4D97-AF65-F5344CB8AC3E}">
        <p14:creationId xmlns:p14="http://schemas.microsoft.com/office/powerpoint/2010/main" val="2176104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Speakers notes: </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The Father, Son and Holy Spirit are beautifully depicted in a stained-glass window at my parish, St. Joseph’s Basilica in Edmonton. </a:t>
            </a:r>
          </a:p>
          <a:p>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Over the past 3 years I have called on the Holy Spirit many, many, many times, especially when I was deliberating on the theme. For me the Trinitarian image comes to mind each time I call on the Holy Spirit.  The image of 3 in 1 – Christ the Son holding the Eucharist, the hands of God the Father on his shoulders, and the Holy Spirit above them became the perfect partner for my theme prayer.  </a:t>
            </a:r>
          </a:p>
          <a:p>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I was blessed to have Deacon John Lindsay, from my parish, collaborate with me in creating the prayer once I decided on what the theme for the next 2 years would involve. And Bishop Jensen performed the final critique.</a:t>
            </a:r>
          </a:p>
        </p:txBody>
      </p:sp>
      <p:sp>
        <p:nvSpPr>
          <p:cNvPr id="4" name="Slide Number Placeholder 3"/>
          <p:cNvSpPr>
            <a:spLocks noGrp="1"/>
          </p:cNvSpPr>
          <p:nvPr>
            <p:ph type="sldNum" sz="quarter" idx="10"/>
          </p:nvPr>
        </p:nvSpPr>
        <p:spPr/>
        <p:txBody>
          <a:bodyPr/>
          <a:lstStyle/>
          <a:p>
            <a:fld id="{BBD339A3-A172-2C46-8198-2C35261B4534}" type="slidenum">
              <a:rPr lang="en-US" smtClean="0"/>
              <a:t>2</a:t>
            </a:fld>
            <a:endParaRPr lang="en-US"/>
          </a:p>
        </p:txBody>
      </p:sp>
    </p:spTree>
    <p:extLst>
      <p:ext uri="{BB962C8B-B14F-4D97-AF65-F5344CB8AC3E}">
        <p14:creationId xmlns:p14="http://schemas.microsoft.com/office/powerpoint/2010/main" val="1597627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Speakers notes: </a:t>
            </a:r>
          </a:p>
          <a:p>
            <a:pPr marL="0" marR="0" indent="0" algn="l" defTabSz="4572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The theme is </a:t>
            </a:r>
            <a:r>
              <a:rPr lang="en-CA" sz="1200" b="1" kern="1200" dirty="0" smtClean="0">
                <a:solidFill>
                  <a:schemeClr val="tx1"/>
                </a:solidFill>
                <a:effectLst/>
                <a:latin typeface="+mn-lt"/>
                <a:ea typeface="+mn-ea"/>
                <a:cs typeface="+mn-cs"/>
              </a:rPr>
              <a:t>Catholic and Living It!</a:t>
            </a:r>
            <a:r>
              <a:rPr lang="en-CA"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My vision is that relationships in any circumstance – be it family, councils, organizations, etc.  are made stronger;  that new relationships are forged and made strong; and that the Holy </a:t>
            </a:r>
            <a:r>
              <a:rPr lang="en-CA" sz="1200" kern="1200" dirty="0" err="1" smtClean="0">
                <a:solidFill>
                  <a:schemeClr val="tx1"/>
                </a:solidFill>
                <a:effectLst/>
                <a:latin typeface="+mn-lt"/>
                <a:ea typeface="+mn-ea"/>
                <a:cs typeface="+mn-cs"/>
              </a:rPr>
              <a:t>Spirt</a:t>
            </a:r>
            <a:r>
              <a:rPr lang="en-CA" sz="1200" kern="1200" dirty="0" smtClean="0">
                <a:solidFill>
                  <a:schemeClr val="tx1"/>
                </a:solidFill>
                <a:effectLst/>
                <a:latin typeface="+mn-lt"/>
                <a:ea typeface="+mn-ea"/>
                <a:cs typeface="+mn-cs"/>
              </a:rPr>
              <a:t> will be with us in all instances giving us the strength needed.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D339A3-A172-2C46-8198-2C35261B4534}" type="slidenum">
              <a:rPr lang="en-US" smtClean="0"/>
              <a:t>3</a:t>
            </a:fld>
            <a:endParaRPr lang="en-US"/>
          </a:p>
        </p:txBody>
      </p:sp>
    </p:spTree>
    <p:extLst>
      <p:ext uri="{BB962C8B-B14F-4D97-AF65-F5344CB8AC3E}">
        <p14:creationId xmlns:p14="http://schemas.microsoft.com/office/powerpoint/2010/main" val="1083992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Speaker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is the prayer to accompany and guide the theme.</a:t>
            </a:r>
            <a:endParaRPr lang="en-US" dirty="0"/>
          </a:p>
        </p:txBody>
      </p:sp>
      <p:sp>
        <p:nvSpPr>
          <p:cNvPr id="4" name="Slide Number Placeholder 3"/>
          <p:cNvSpPr>
            <a:spLocks noGrp="1"/>
          </p:cNvSpPr>
          <p:nvPr>
            <p:ph type="sldNum" sz="quarter" idx="10"/>
          </p:nvPr>
        </p:nvSpPr>
        <p:spPr/>
        <p:txBody>
          <a:bodyPr/>
          <a:lstStyle/>
          <a:p>
            <a:fld id="{BBD339A3-A172-2C46-8198-2C35261B4534}" type="slidenum">
              <a:rPr lang="en-US" smtClean="0"/>
              <a:t>4</a:t>
            </a:fld>
            <a:endParaRPr lang="en-US"/>
          </a:p>
        </p:txBody>
      </p:sp>
    </p:spTree>
    <p:extLst>
      <p:ext uri="{BB962C8B-B14F-4D97-AF65-F5344CB8AC3E}">
        <p14:creationId xmlns:p14="http://schemas.microsoft.com/office/powerpoint/2010/main" val="2825012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There were several quotes that spoke to me as I was discerning the theme.  I share these two with you: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BD339A3-A172-2C46-8198-2C35261B4534}" type="slidenum">
              <a:rPr lang="en-US" smtClean="0"/>
              <a:t>5</a:t>
            </a:fld>
            <a:endParaRPr lang="en-US"/>
          </a:p>
        </p:txBody>
      </p:sp>
    </p:spTree>
    <p:extLst>
      <p:ext uri="{BB962C8B-B14F-4D97-AF65-F5344CB8AC3E}">
        <p14:creationId xmlns:p14="http://schemas.microsoft.com/office/powerpoint/2010/main" val="1996679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Speaker’s notes: </a:t>
            </a:r>
          </a:p>
          <a:p>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Taking the messages above, and likely others into consideration, the executive will meet in the fall and deliberate on the specific actions to come from the theme then all will be shared in time for use beginning January 2022.</a:t>
            </a:r>
          </a:p>
          <a:p>
            <a:endParaRPr lang="en-CA" sz="1200" kern="1200" dirty="0" smtClean="0">
              <a:solidFill>
                <a:schemeClr val="tx1"/>
              </a:solidFill>
              <a:effectLst/>
              <a:latin typeface="+mn-lt"/>
              <a:ea typeface="+mn-ea"/>
              <a:cs typeface="+mn-cs"/>
            </a:endParaRPr>
          </a:p>
          <a:p>
            <a:r>
              <a:rPr lang="en-US" sz="1200" kern="1200" dirty="0" smtClean="0">
                <a:solidFill>
                  <a:schemeClr val="tx1"/>
                </a:solidFill>
                <a:latin typeface="+mn-lt"/>
                <a:ea typeface="+mn-ea"/>
                <a:cs typeface="+mn-cs"/>
              </a:rPr>
              <a:t>I ask for your prayers for this theme to be meaningful to all members. And may it be a vehicle for us to truly reveal that WE are ‘CATHOLIC AND LIVING IT!.</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Thank you.</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BD339A3-A172-2C46-8198-2C35261B4534}" type="slidenum">
              <a:rPr lang="en-US" smtClean="0"/>
              <a:t>6</a:t>
            </a:fld>
            <a:endParaRPr lang="en-US"/>
          </a:p>
        </p:txBody>
      </p:sp>
    </p:spTree>
    <p:extLst>
      <p:ext uri="{BB962C8B-B14F-4D97-AF65-F5344CB8AC3E}">
        <p14:creationId xmlns:p14="http://schemas.microsoft.com/office/powerpoint/2010/main" val="1932145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5533AD-850F-4147-8ACE-FE3530E51D7E}"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807B6-FEFD-B848-B1D9-C8967B00402C}" type="slidenum">
              <a:rPr lang="en-US" smtClean="0"/>
              <a:t>‹#›</a:t>
            </a:fld>
            <a:endParaRPr lang="en-US"/>
          </a:p>
        </p:txBody>
      </p:sp>
    </p:spTree>
    <p:extLst>
      <p:ext uri="{BB962C8B-B14F-4D97-AF65-F5344CB8AC3E}">
        <p14:creationId xmlns:p14="http://schemas.microsoft.com/office/powerpoint/2010/main" val="118133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533AD-850F-4147-8ACE-FE3530E51D7E}"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807B6-FEFD-B848-B1D9-C8967B00402C}" type="slidenum">
              <a:rPr lang="en-US" smtClean="0"/>
              <a:t>‹#›</a:t>
            </a:fld>
            <a:endParaRPr lang="en-US"/>
          </a:p>
        </p:txBody>
      </p:sp>
    </p:spTree>
    <p:extLst>
      <p:ext uri="{BB962C8B-B14F-4D97-AF65-F5344CB8AC3E}">
        <p14:creationId xmlns:p14="http://schemas.microsoft.com/office/powerpoint/2010/main" val="1614487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533AD-850F-4147-8ACE-FE3530E51D7E}"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807B6-FEFD-B848-B1D9-C8967B00402C}" type="slidenum">
              <a:rPr lang="en-US" smtClean="0"/>
              <a:t>‹#›</a:t>
            </a:fld>
            <a:endParaRPr lang="en-US"/>
          </a:p>
        </p:txBody>
      </p:sp>
    </p:spTree>
    <p:extLst>
      <p:ext uri="{BB962C8B-B14F-4D97-AF65-F5344CB8AC3E}">
        <p14:creationId xmlns:p14="http://schemas.microsoft.com/office/powerpoint/2010/main" val="1230524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533AD-850F-4147-8ACE-FE3530E51D7E}"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807B6-FEFD-B848-B1D9-C8967B00402C}" type="slidenum">
              <a:rPr lang="en-US" smtClean="0"/>
              <a:t>‹#›</a:t>
            </a:fld>
            <a:endParaRPr lang="en-US"/>
          </a:p>
        </p:txBody>
      </p:sp>
    </p:spTree>
    <p:extLst>
      <p:ext uri="{BB962C8B-B14F-4D97-AF65-F5344CB8AC3E}">
        <p14:creationId xmlns:p14="http://schemas.microsoft.com/office/powerpoint/2010/main" val="675850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5533AD-850F-4147-8ACE-FE3530E51D7E}"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807B6-FEFD-B848-B1D9-C8967B00402C}" type="slidenum">
              <a:rPr lang="en-US" smtClean="0"/>
              <a:t>‹#›</a:t>
            </a:fld>
            <a:endParaRPr lang="en-US"/>
          </a:p>
        </p:txBody>
      </p:sp>
    </p:spTree>
    <p:extLst>
      <p:ext uri="{BB962C8B-B14F-4D97-AF65-F5344CB8AC3E}">
        <p14:creationId xmlns:p14="http://schemas.microsoft.com/office/powerpoint/2010/main" val="690121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5533AD-850F-4147-8ACE-FE3530E51D7E}"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807B6-FEFD-B848-B1D9-C8967B00402C}" type="slidenum">
              <a:rPr lang="en-US" smtClean="0"/>
              <a:t>‹#›</a:t>
            </a:fld>
            <a:endParaRPr lang="en-US"/>
          </a:p>
        </p:txBody>
      </p:sp>
    </p:spTree>
    <p:extLst>
      <p:ext uri="{BB962C8B-B14F-4D97-AF65-F5344CB8AC3E}">
        <p14:creationId xmlns:p14="http://schemas.microsoft.com/office/powerpoint/2010/main" val="317747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5533AD-850F-4147-8ACE-FE3530E51D7E}" type="datetimeFigureOut">
              <a:rPr lang="en-US" smtClean="0"/>
              <a:t>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A807B6-FEFD-B848-B1D9-C8967B00402C}" type="slidenum">
              <a:rPr lang="en-US" smtClean="0"/>
              <a:t>‹#›</a:t>
            </a:fld>
            <a:endParaRPr lang="en-US"/>
          </a:p>
        </p:txBody>
      </p:sp>
    </p:spTree>
    <p:extLst>
      <p:ext uri="{BB962C8B-B14F-4D97-AF65-F5344CB8AC3E}">
        <p14:creationId xmlns:p14="http://schemas.microsoft.com/office/powerpoint/2010/main" val="1730877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5533AD-850F-4147-8ACE-FE3530E51D7E}" type="datetimeFigureOut">
              <a:rPr lang="en-US" smtClean="0"/>
              <a:t>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A807B6-FEFD-B848-B1D9-C8967B00402C}" type="slidenum">
              <a:rPr lang="en-US" smtClean="0"/>
              <a:t>‹#›</a:t>
            </a:fld>
            <a:endParaRPr lang="en-US"/>
          </a:p>
        </p:txBody>
      </p:sp>
    </p:spTree>
    <p:extLst>
      <p:ext uri="{BB962C8B-B14F-4D97-AF65-F5344CB8AC3E}">
        <p14:creationId xmlns:p14="http://schemas.microsoft.com/office/powerpoint/2010/main" val="1045315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5533AD-850F-4147-8ACE-FE3530E51D7E}" type="datetimeFigureOut">
              <a:rPr lang="en-US" smtClean="0"/>
              <a:t>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A807B6-FEFD-B848-B1D9-C8967B00402C}" type="slidenum">
              <a:rPr lang="en-US" smtClean="0"/>
              <a:t>‹#›</a:t>
            </a:fld>
            <a:endParaRPr lang="en-US"/>
          </a:p>
        </p:txBody>
      </p:sp>
    </p:spTree>
    <p:extLst>
      <p:ext uri="{BB962C8B-B14F-4D97-AF65-F5344CB8AC3E}">
        <p14:creationId xmlns:p14="http://schemas.microsoft.com/office/powerpoint/2010/main" val="57438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5533AD-850F-4147-8ACE-FE3530E51D7E}"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807B6-FEFD-B848-B1D9-C8967B00402C}" type="slidenum">
              <a:rPr lang="en-US" smtClean="0"/>
              <a:t>‹#›</a:t>
            </a:fld>
            <a:endParaRPr lang="en-US"/>
          </a:p>
        </p:txBody>
      </p:sp>
    </p:spTree>
    <p:extLst>
      <p:ext uri="{BB962C8B-B14F-4D97-AF65-F5344CB8AC3E}">
        <p14:creationId xmlns:p14="http://schemas.microsoft.com/office/powerpoint/2010/main" val="1151569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5533AD-850F-4147-8ACE-FE3530E51D7E}"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807B6-FEFD-B848-B1D9-C8967B00402C}" type="slidenum">
              <a:rPr lang="en-US" smtClean="0"/>
              <a:t>‹#›</a:t>
            </a:fld>
            <a:endParaRPr lang="en-US"/>
          </a:p>
        </p:txBody>
      </p:sp>
    </p:spTree>
    <p:extLst>
      <p:ext uri="{BB962C8B-B14F-4D97-AF65-F5344CB8AC3E}">
        <p14:creationId xmlns:p14="http://schemas.microsoft.com/office/powerpoint/2010/main" val="1300699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5533AD-850F-4147-8ACE-FE3530E51D7E}" type="datetimeFigureOut">
              <a:rPr lang="en-US" smtClean="0"/>
              <a:t>1/24/2022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807B6-FEFD-B848-B1D9-C8967B00402C}" type="slidenum">
              <a:rPr lang="en-US" smtClean="0"/>
              <a:t>‹#›</a:t>
            </a:fld>
            <a:endParaRPr lang="en-US"/>
          </a:p>
        </p:txBody>
      </p:sp>
    </p:spTree>
    <p:extLst>
      <p:ext uri="{BB962C8B-B14F-4D97-AF65-F5344CB8AC3E}">
        <p14:creationId xmlns:p14="http://schemas.microsoft.com/office/powerpoint/2010/main" val="391631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30475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lide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Trinitarian image top.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834" y="0"/>
            <a:ext cx="2429837" cy="3717032"/>
          </a:xfrm>
          <a:prstGeom prst="rect">
            <a:avLst/>
          </a:prstGeom>
        </p:spPr>
      </p:pic>
      <p:pic>
        <p:nvPicPr>
          <p:cNvPr id="4" name="Picture 3" descr="Trinitarian image middle.ps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9183" y="2230966"/>
            <a:ext cx="2243130" cy="3212470"/>
          </a:xfrm>
          <a:prstGeom prst="rect">
            <a:avLst/>
          </a:prstGeom>
        </p:spPr>
      </p:pic>
      <p:pic>
        <p:nvPicPr>
          <p:cNvPr id="5" name="Picture 4" descr="Trinitarian image bottom.ps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4417" y="3560234"/>
            <a:ext cx="2549128" cy="3466814"/>
          </a:xfrm>
          <a:prstGeom prst="rect">
            <a:avLst/>
          </a:prstGeom>
        </p:spPr>
      </p:pic>
      <p:pic>
        <p:nvPicPr>
          <p:cNvPr id="6" name="Picture 5" descr="Trinity 2.ps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2681" y="2507134"/>
            <a:ext cx="1706880" cy="2142744"/>
          </a:xfrm>
          <a:prstGeom prst="rect">
            <a:avLst/>
          </a:prstGeom>
        </p:spPr>
      </p:pic>
      <p:pic>
        <p:nvPicPr>
          <p:cNvPr id="7" name="Picture 6" descr="Trinity 3.psd"/>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11581" y="4631606"/>
            <a:ext cx="1536192" cy="2121408"/>
          </a:xfrm>
          <a:prstGeom prst="rect">
            <a:avLst/>
          </a:prstGeom>
        </p:spPr>
      </p:pic>
      <p:pic>
        <p:nvPicPr>
          <p:cNvPr id="8" name="Picture 7" descr="Trinity 1.psd"/>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98311" y="105286"/>
            <a:ext cx="1712976" cy="2429256"/>
          </a:xfrm>
          <a:prstGeom prst="rect">
            <a:avLst/>
          </a:prstGeom>
        </p:spPr>
      </p:pic>
    </p:spTree>
    <p:extLst>
      <p:ext uri="{BB962C8B-B14F-4D97-AF65-F5344CB8AC3E}">
        <p14:creationId xmlns:p14="http://schemas.microsoft.com/office/powerpoint/2010/main" val="1292680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ppt_y</p:attrName>
                                        </p:attrNameLst>
                                      </p:cBhvr>
                                      <p:tavLst>
                                        <p:tav tm="0">
                                          <p:val>
                                            <p:strVal val="#ppt_y+#ppt_h*1.125000"/>
                                          </p:val>
                                        </p:tav>
                                        <p:tav tm="100000">
                                          <p:val>
                                            <p:strVal val="#ppt_y"/>
                                          </p:val>
                                        </p:tav>
                                      </p:tavLst>
                                    </p:anim>
                                    <p:animEffect transition="in" filter="wipe(up)">
                                      <p:cBhvr>
                                        <p:cTn id="8" dur="10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p:tgtEl>
                                          <p:spTgt spid="5"/>
                                        </p:tgtEl>
                                        <p:attrNameLst>
                                          <p:attrName>ppt_y</p:attrName>
                                        </p:attrNameLst>
                                      </p:cBhvr>
                                      <p:tavLst>
                                        <p:tav tm="0">
                                          <p:val>
                                            <p:strVal val="#ppt_y+#ppt_h*1.125000"/>
                                          </p:val>
                                        </p:tav>
                                        <p:tav tm="100000">
                                          <p:val>
                                            <p:strVal val="#ppt_y"/>
                                          </p:val>
                                        </p:tav>
                                      </p:tavLst>
                                    </p:anim>
                                    <p:animEffect transition="in" filter="wipe(up)">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p:tgtEl>
                                          <p:spTgt spid="3"/>
                                        </p:tgtEl>
                                        <p:attrNameLst>
                                          <p:attrName>ppt_y</p:attrName>
                                        </p:attrNameLst>
                                      </p:cBhvr>
                                      <p:tavLst>
                                        <p:tav tm="0">
                                          <p:val>
                                            <p:strVal val="#ppt_y+#ppt_h*1.125000"/>
                                          </p:val>
                                        </p:tav>
                                        <p:tav tm="100000">
                                          <p:val>
                                            <p:strVal val="#ppt_y"/>
                                          </p:val>
                                        </p:tav>
                                      </p:tavLst>
                                    </p:anim>
                                    <p:animEffect transition="in" filter="wipe(up)">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000" fill="hold"/>
                                        <p:tgtEl>
                                          <p:spTgt spid="6"/>
                                        </p:tgtEl>
                                        <p:attrNameLst>
                                          <p:attrName>ppt_x</p:attrName>
                                        </p:attrNameLst>
                                      </p:cBhvr>
                                      <p:tavLst>
                                        <p:tav tm="0">
                                          <p:val>
                                            <p:strVal val="#ppt_x"/>
                                          </p:val>
                                        </p:tav>
                                        <p:tav tm="100000">
                                          <p:val>
                                            <p:strVal val="#ppt_x"/>
                                          </p:val>
                                        </p:tav>
                                      </p:tavLst>
                                    </p:anim>
                                    <p:anim calcmode="lin" valueType="num">
                                      <p:cBhvr additive="base">
                                        <p:cTn id="26"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1000" fill="hold"/>
                                        <p:tgtEl>
                                          <p:spTgt spid="7"/>
                                        </p:tgtEl>
                                        <p:attrNameLst>
                                          <p:attrName>ppt_x</p:attrName>
                                        </p:attrNameLst>
                                      </p:cBhvr>
                                      <p:tavLst>
                                        <p:tav tm="0">
                                          <p:val>
                                            <p:strVal val="#ppt_x"/>
                                          </p:val>
                                        </p:tav>
                                        <p:tav tm="100000">
                                          <p:val>
                                            <p:strVal val="#ppt_x"/>
                                          </p:val>
                                        </p:tav>
                                      </p:tavLst>
                                    </p:anim>
                                    <p:anim calcmode="lin" valueType="num">
                                      <p:cBhvr additive="base">
                                        <p:cTn id="32"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1000" fill="hold"/>
                                        <p:tgtEl>
                                          <p:spTgt spid="8"/>
                                        </p:tgtEl>
                                        <p:attrNameLst>
                                          <p:attrName>ppt_x</p:attrName>
                                        </p:attrNameLst>
                                      </p:cBhvr>
                                      <p:tavLst>
                                        <p:tav tm="0">
                                          <p:val>
                                            <p:strVal val="#ppt_x"/>
                                          </p:val>
                                        </p:tav>
                                        <p:tav tm="100000">
                                          <p:val>
                                            <p:strVal val="#ppt_x"/>
                                          </p:val>
                                        </p:tav>
                                      </p:tavLst>
                                    </p:anim>
                                    <p:anim calcmode="lin" valueType="num">
                                      <p:cBhvr additive="base">
                                        <p:cTn id="3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lides-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11340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s-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805566" y="2862832"/>
            <a:ext cx="3441170" cy="1015663"/>
          </a:xfrm>
          <a:prstGeom prst="rect">
            <a:avLst/>
          </a:prstGeom>
        </p:spPr>
        <p:txBody>
          <a:bodyPr wrap="square">
            <a:spAutoFit/>
          </a:bodyPr>
          <a:lstStyle/>
          <a:p>
            <a:r>
              <a:rPr lang="en-US" sz="2000" dirty="0">
                <a:latin typeface="Calibri"/>
                <a:cs typeface="Calibri"/>
              </a:rPr>
              <a:t>Loving Father, open our hearts to your infinite love for all people, </a:t>
            </a:r>
          </a:p>
        </p:txBody>
      </p:sp>
      <p:sp>
        <p:nvSpPr>
          <p:cNvPr id="6" name="Rectangle 5"/>
          <p:cNvSpPr/>
          <p:nvPr/>
        </p:nvSpPr>
        <p:spPr>
          <a:xfrm>
            <a:off x="4435259" y="1036015"/>
            <a:ext cx="3482719" cy="707886"/>
          </a:xfrm>
          <a:prstGeom prst="rect">
            <a:avLst/>
          </a:prstGeom>
        </p:spPr>
        <p:txBody>
          <a:bodyPr wrap="square">
            <a:spAutoFit/>
          </a:bodyPr>
          <a:lstStyle/>
          <a:p>
            <a:r>
              <a:rPr lang="en-US" sz="2000" dirty="0">
                <a:cs typeface="Calibri"/>
              </a:rPr>
              <a:t>Strengthen the faith and good works of our members, </a:t>
            </a:r>
            <a:endParaRPr lang="en-US" sz="2000" dirty="0">
              <a:latin typeface="Calibri"/>
              <a:cs typeface="Calibri"/>
            </a:endParaRPr>
          </a:p>
        </p:txBody>
      </p:sp>
      <p:sp>
        <p:nvSpPr>
          <p:cNvPr id="7" name="Rectangle 6"/>
          <p:cNvSpPr/>
          <p:nvPr/>
        </p:nvSpPr>
        <p:spPr>
          <a:xfrm>
            <a:off x="8344636" y="1011828"/>
            <a:ext cx="3204896" cy="707886"/>
          </a:xfrm>
          <a:prstGeom prst="rect">
            <a:avLst/>
          </a:prstGeom>
        </p:spPr>
        <p:txBody>
          <a:bodyPr wrap="square">
            <a:spAutoFit/>
          </a:bodyPr>
          <a:lstStyle/>
          <a:p>
            <a:r>
              <a:rPr lang="en-US" sz="2000" dirty="0">
                <a:cs typeface="Calibri"/>
              </a:rPr>
              <a:t>Through the intercession of Our Lady of Good Counsel, </a:t>
            </a:r>
            <a:endParaRPr lang="en-US" sz="2000" dirty="0">
              <a:latin typeface="Calibri"/>
              <a:cs typeface="Calibri"/>
            </a:endParaRPr>
          </a:p>
        </p:txBody>
      </p:sp>
      <p:sp>
        <p:nvSpPr>
          <p:cNvPr id="8" name="Rectangle 7"/>
          <p:cNvSpPr/>
          <p:nvPr/>
        </p:nvSpPr>
        <p:spPr>
          <a:xfrm>
            <a:off x="805566" y="3789205"/>
            <a:ext cx="3441170" cy="707886"/>
          </a:xfrm>
          <a:prstGeom prst="rect">
            <a:avLst/>
          </a:prstGeom>
        </p:spPr>
        <p:txBody>
          <a:bodyPr wrap="square">
            <a:spAutoFit/>
          </a:bodyPr>
          <a:lstStyle/>
          <a:p>
            <a:r>
              <a:rPr lang="en-US" sz="2000" dirty="0"/>
              <a:t>and to your presence with us wherever we go in your name.</a:t>
            </a:r>
          </a:p>
        </p:txBody>
      </p:sp>
      <p:sp>
        <p:nvSpPr>
          <p:cNvPr id="9" name="Rectangle 8"/>
          <p:cNvSpPr/>
          <p:nvPr/>
        </p:nvSpPr>
        <p:spPr>
          <a:xfrm>
            <a:off x="805566" y="4725144"/>
            <a:ext cx="3441170" cy="1015663"/>
          </a:xfrm>
          <a:prstGeom prst="rect">
            <a:avLst/>
          </a:prstGeom>
        </p:spPr>
        <p:txBody>
          <a:bodyPr wrap="square">
            <a:spAutoFit/>
          </a:bodyPr>
          <a:lstStyle/>
          <a:p>
            <a:r>
              <a:rPr lang="en-US" sz="2000" dirty="0"/>
              <a:t>Lord Jesus, deepen the spiritual life of the Catholic Women’s League. </a:t>
            </a:r>
          </a:p>
        </p:txBody>
      </p:sp>
      <p:sp>
        <p:nvSpPr>
          <p:cNvPr id="10" name="Rectangle 9"/>
          <p:cNvSpPr/>
          <p:nvPr/>
        </p:nvSpPr>
        <p:spPr>
          <a:xfrm>
            <a:off x="4435259" y="1680966"/>
            <a:ext cx="3482719" cy="707886"/>
          </a:xfrm>
          <a:prstGeom prst="rect">
            <a:avLst/>
          </a:prstGeom>
        </p:spPr>
        <p:txBody>
          <a:bodyPr wrap="square">
            <a:spAutoFit/>
          </a:bodyPr>
          <a:lstStyle/>
          <a:p>
            <a:r>
              <a:rPr lang="en-US" sz="2000" dirty="0">
                <a:cs typeface="Calibri"/>
              </a:rPr>
              <a:t>building-up life in the world by being Catholic and Living It!</a:t>
            </a:r>
            <a:endParaRPr lang="en-US" sz="2000" dirty="0">
              <a:latin typeface="Calibri"/>
              <a:cs typeface="Calibri"/>
            </a:endParaRPr>
          </a:p>
        </p:txBody>
      </p:sp>
      <p:sp>
        <p:nvSpPr>
          <p:cNvPr id="11" name="Rectangle 10"/>
          <p:cNvSpPr/>
          <p:nvPr/>
        </p:nvSpPr>
        <p:spPr>
          <a:xfrm>
            <a:off x="4435259" y="2319117"/>
            <a:ext cx="3482719" cy="707886"/>
          </a:xfrm>
          <a:prstGeom prst="rect">
            <a:avLst/>
          </a:prstGeom>
        </p:spPr>
        <p:txBody>
          <a:bodyPr wrap="square">
            <a:spAutoFit/>
          </a:bodyPr>
          <a:lstStyle/>
          <a:p>
            <a:r>
              <a:rPr lang="en-US" sz="2000" dirty="0">
                <a:cs typeface="Calibri"/>
              </a:rPr>
              <a:t>May we imitate you with works of mercy, </a:t>
            </a:r>
            <a:endParaRPr lang="en-US" sz="2000" dirty="0">
              <a:latin typeface="Calibri"/>
              <a:cs typeface="Calibri"/>
            </a:endParaRPr>
          </a:p>
        </p:txBody>
      </p:sp>
      <p:sp>
        <p:nvSpPr>
          <p:cNvPr id="12" name="Rectangle 11"/>
          <p:cNvSpPr/>
          <p:nvPr/>
        </p:nvSpPr>
        <p:spPr>
          <a:xfrm>
            <a:off x="4435259" y="2957268"/>
            <a:ext cx="3482719" cy="400110"/>
          </a:xfrm>
          <a:prstGeom prst="rect">
            <a:avLst/>
          </a:prstGeom>
        </p:spPr>
        <p:txBody>
          <a:bodyPr wrap="square">
            <a:spAutoFit/>
          </a:bodyPr>
          <a:lstStyle/>
          <a:p>
            <a:r>
              <a:rPr lang="en-US" sz="2000" dirty="0">
                <a:cs typeface="Calibri"/>
              </a:rPr>
              <a:t>welcoming the forgotten, </a:t>
            </a:r>
            <a:endParaRPr lang="en-US" sz="2000" dirty="0">
              <a:latin typeface="Calibri"/>
              <a:cs typeface="Calibri"/>
            </a:endParaRPr>
          </a:p>
        </p:txBody>
      </p:sp>
      <p:sp>
        <p:nvSpPr>
          <p:cNvPr id="13" name="Rectangle 12"/>
          <p:cNvSpPr/>
          <p:nvPr/>
        </p:nvSpPr>
        <p:spPr>
          <a:xfrm>
            <a:off x="4435259" y="3297466"/>
            <a:ext cx="3482719" cy="707886"/>
          </a:xfrm>
          <a:prstGeom prst="rect">
            <a:avLst/>
          </a:prstGeom>
        </p:spPr>
        <p:txBody>
          <a:bodyPr wrap="square">
            <a:spAutoFit/>
          </a:bodyPr>
          <a:lstStyle/>
          <a:p>
            <a:r>
              <a:rPr lang="en-US" sz="2000" dirty="0">
                <a:cs typeface="Calibri"/>
              </a:rPr>
              <a:t>suffering or vulnerable wherever we encounter them.</a:t>
            </a:r>
            <a:endParaRPr lang="en-US" sz="2000" dirty="0">
              <a:latin typeface="Calibri"/>
              <a:cs typeface="Calibri"/>
            </a:endParaRPr>
          </a:p>
        </p:txBody>
      </p:sp>
      <p:sp>
        <p:nvSpPr>
          <p:cNvPr id="14" name="Rectangle 13"/>
          <p:cNvSpPr/>
          <p:nvPr/>
        </p:nvSpPr>
        <p:spPr>
          <a:xfrm>
            <a:off x="4435259" y="4301754"/>
            <a:ext cx="3482719" cy="707886"/>
          </a:xfrm>
          <a:prstGeom prst="rect">
            <a:avLst/>
          </a:prstGeom>
        </p:spPr>
        <p:txBody>
          <a:bodyPr wrap="square">
            <a:spAutoFit/>
          </a:bodyPr>
          <a:lstStyle/>
          <a:p>
            <a:r>
              <a:rPr lang="en-US" sz="2000" dirty="0">
                <a:cs typeface="Calibri"/>
              </a:rPr>
              <a:t>Holy Spirit, strengthen us to live our faith, </a:t>
            </a:r>
            <a:endParaRPr lang="en-US" sz="2000" dirty="0">
              <a:latin typeface="Calibri"/>
              <a:cs typeface="Calibri"/>
            </a:endParaRPr>
          </a:p>
        </p:txBody>
      </p:sp>
      <p:sp>
        <p:nvSpPr>
          <p:cNvPr id="16" name="Rectangle 15"/>
          <p:cNvSpPr/>
          <p:nvPr/>
        </p:nvSpPr>
        <p:spPr>
          <a:xfrm>
            <a:off x="4435259" y="4913966"/>
            <a:ext cx="3482719" cy="1015663"/>
          </a:xfrm>
          <a:prstGeom prst="rect">
            <a:avLst/>
          </a:prstGeom>
        </p:spPr>
        <p:txBody>
          <a:bodyPr wrap="square">
            <a:spAutoFit/>
          </a:bodyPr>
          <a:lstStyle/>
          <a:p>
            <a:r>
              <a:rPr lang="en-US" sz="2000" dirty="0">
                <a:cs typeface="Calibri"/>
              </a:rPr>
              <a:t>witnessing to life, peace and social justice daily wherever we are in Canada.</a:t>
            </a:r>
            <a:endParaRPr lang="en-US" sz="2000" dirty="0">
              <a:latin typeface="Calibri"/>
              <a:cs typeface="Calibri"/>
            </a:endParaRPr>
          </a:p>
        </p:txBody>
      </p:sp>
      <p:sp>
        <p:nvSpPr>
          <p:cNvPr id="17" name="Rectangle 16"/>
          <p:cNvSpPr/>
          <p:nvPr/>
        </p:nvSpPr>
        <p:spPr>
          <a:xfrm>
            <a:off x="8344636" y="1638721"/>
            <a:ext cx="3204896" cy="1015663"/>
          </a:xfrm>
          <a:prstGeom prst="rect">
            <a:avLst/>
          </a:prstGeom>
        </p:spPr>
        <p:txBody>
          <a:bodyPr wrap="square">
            <a:spAutoFit/>
          </a:bodyPr>
          <a:lstStyle/>
          <a:p>
            <a:r>
              <a:rPr lang="en-US" sz="2000" dirty="0">
                <a:cs typeface="Calibri"/>
              </a:rPr>
              <a:t>may we be joyful </a:t>
            </a:r>
          </a:p>
          <a:p>
            <a:r>
              <a:rPr lang="en-US" sz="2000" dirty="0">
                <a:cs typeface="Calibri"/>
              </a:rPr>
              <a:t>and responsive to our Christian calling, </a:t>
            </a:r>
            <a:endParaRPr lang="en-US" sz="2000" dirty="0">
              <a:latin typeface="Calibri"/>
              <a:cs typeface="Calibri"/>
            </a:endParaRPr>
          </a:p>
        </p:txBody>
      </p:sp>
      <p:sp>
        <p:nvSpPr>
          <p:cNvPr id="18" name="Rectangle 17"/>
          <p:cNvSpPr/>
          <p:nvPr/>
        </p:nvSpPr>
        <p:spPr>
          <a:xfrm>
            <a:off x="8344636" y="2584937"/>
            <a:ext cx="3204896" cy="707886"/>
          </a:xfrm>
          <a:prstGeom prst="rect">
            <a:avLst/>
          </a:prstGeom>
        </p:spPr>
        <p:txBody>
          <a:bodyPr wrap="square">
            <a:spAutoFit/>
          </a:bodyPr>
          <a:lstStyle/>
          <a:p>
            <a:r>
              <a:rPr lang="en-US" sz="2000" dirty="0">
                <a:cs typeface="Calibri"/>
              </a:rPr>
              <a:t>by truly being Catholic and Living It!</a:t>
            </a:r>
            <a:endParaRPr lang="en-US" sz="2000" dirty="0">
              <a:latin typeface="Calibri"/>
              <a:cs typeface="Calibri"/>
            </a:endParaRPr>
          </a:p>
        </p:txBody>
      </p:sp>
      <p:sp>
        <p:nvSpPr>
          <p:cNvPr id="19" name="Rectangle 18"/>
          <p:cNvSpPr/>
          <p:nvPr/>
        </p:nvSpPr>
        <p:spPr>
          <a:xfrm>
            <a:off x="8344636" y="3588059"/>
            <a:ext cx="3204896" cy="1015663"/>
          </a:xfrm>
          <a:prstGeom prst="rect">
            <a:avLst/>
          </a:prstGeom>
        </p:spPr>
        <p:txBody>
          <a:bodyPr wrap="square">
            <a:spAutoFit/>
          </a:bodyPr>
          <a:lstStyle/>
          <a:p>
            <a:r>
              <a:rPr lang="en-US" sz="2000" dirty="0">
                <a:cs typeface="Calibri"/>
              </a:rPr>
              <a:t>We make this prayer through Jesus, our Teacher and Messiah,</a:t>
            </a:r>
            <a:endParaRPr lang="en-US" sz="2000" dirty="0">
              <a:latin typeface="Calibri"/>
              <a:cs typeface="Calibri"/>
            </a:endParaRPr>
          </a:p>
        </p:txBody>
      </p:sp>
      <p:sp>
        <p:nvSpPr>
          <p:cNvPr id="20" name="Rectangle 19"/>
          <p:cNvSpPr/>
          <p:nvPr/>
        </p:nvSpPr>
        <p:spPr>
          <a:xfrm>
            <a:off x="8344636" y="4519041"/>
            <a:ext cx="3204896" cy="707886"/>
          </a:xfrm>
          <a:prstGeom prst="rect">
            <a:avLst/>
          </a:prstGeom>
        </p:spPr>
        <p:txBody>
          <a:bodyPr wrap="square">
            <a:spAutoFit/>
          </a:bodyPr>
          <a:lstStyle/>
          <a:p>
            <a:r>
              <a:rPr lang="en-US" sz="2000" dirty="0">
                <a:cs typeface="Calibri"/>
              </a:rPr>
              <a:t>who lives and reigns with the Father and the Holy Spirit, </a:t>
            </a:r>
            <a:endParaRPr lang="en-US" sz="2000" dirty="0">
              <a:latin typeface="Calibri"/>
              <a:cs typeface="Calibri"/>
            </a:endParaRPr>
          </a:p>
        </p:txBody>
      </p:sp>
      <p:sp>
        <p:nvSpPr>
          <p:cNvPr id="21" name="Rectangle 20"/>
          <p:cNvSpPr/>
          <p:nvPr/>
        </p:nvSpPr>
        <p:spPr>
          <a:xfrm>
            <a:off x="8344636" y="5147271"/>
            <a:ext cx="3204896" cy="400110"/>
          </a:xfrm>
          <a:prstGeom prst="rect">
            <a:avLst/>
          </a:prstGeom>
        </p:spPr>
        <p:txBody>
          <a:bodyPr wrap="square">
            <a:spAutoFit/>
          </a:bodyPr>
          <a:lstStyle/>
          <a:p>
            <a:r>
              <a:rPr lang="en-US" sz="2000" dirty="0">
                <a:cs typeface="Calibri"/>
              </a:rPr>
              <a:t>forever and ever. </a:t>
            </a:r>
            <a:endParaRPr lang="en-US" sz="2000" dirty="0">
              <a:latin typeface="Calibri"/>
              <a:cs typeface="Calibri"/>
            </a:endParaRPr>
          </a:p>
        </p:txBody>
      </p:sp>
      <p:sp>
        <p:nvSpPr>
          <p:cNvPr id="22" name="Rectangle 21"/>
          <p:cNvSpPr/>
          <p:nvPr/>
        </p:nvSpPr>
        <p:spPr>
          <a:xfrm>
            <a:off x="8344636" y="5733256"/>
            <a:ext cx="3204896" cy="400110"/>
          </a:xfrm>
          <a:prstGeom prst="rect">
            <a:avLst/>
          </a:prstGeom>
        </p:spPr>
        <p:txBody>
          <a:bodyPr wrap="square">
            <a:spAutoFit/>
          </a:bodyPr>
          <a:lstStyle/>
          <a:p>
            <a:r>
              <a:rPr lang="en-US" sz="2000" dirty="0">
                <a:cs typeface="Calibri"/>
              </a:rPr>
              <a:t>Amen.</a:t>
            </a:r>
            <a:endParaRPr lang="en-US" sz="2000" dirty="0">
              <a:latin typeface="Calibri"/>
              <a:cs typeface="Calibri"/>
            </a:endParaRPr>
          </a:p>
        </p:txBody>
      </p:sp>
    </p:spTree>
    <p:extLst>
      <p:ext uri="{BB962C8B-B14F-4D97-AF65-F5344CB8AC3E}">
        <p14:creationId xmlns:p14="http://schemas.microsoft.com/office/powerpoint/2010/main" val="1454978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p:tgtEl>
                                          <p:spTgt spid="8"/>
                                        </p:tgtEl>
                                        <p:attrNameLst>
                                          <p:attrName>ppt_y</p:attrName>
                                        </p:attrNameLst>
                                      </p:cBhvr>
                                      <p:tavLst>
                                        <p:tav tm="0">
                                          <p:val>
                                            <p:strVal val="#ppt_y+#ppt_h*1.125000"/>
                                          </p:val>
                                        </p:tav>
                                        <p:tav tm="100000">
                                          <p:val>
                                            <p:strVal val="#ppt_y"/>
                                          </p:val>
                                        </p:tav>
                                      </p:tavLst>
                                    </p:anim>
                                    <p:animEffect transition="in" filter="wipe(up)">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ppt_y</p:attrName>
                                        </p:attrNameLst>
                                      </p:cBhvr>
                                      <p:tavLst>
                                        <p:tav tm="0">
                                          <p:val>
                                            <p:strVal val="#ppt_y+#ppt_h*1.125000"/>
                                          </p:val>
                                        </p:tav>
                                        <p:tav tm="100000">
                                          <p:val>
                                            <p:strVal val="#ppt_y"/>
                                          </p:val>
                                        </p:tav>
                                      </p:tavLst>
                                    </p:anim>
                                    <p:animEffect transition="in" filter="wipe(up)">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p:tgtEl>
                                          <p:spTgt spid="10"/>
                                        </p:tgtEl>
                                        <p:attrNameLst>
                                          <p:attrName>ppt_y</p:attrName>
                                        </p:attrNameLst>
                                      </p:cBhvr>
                                      <p:tavLst>
                                        <p:tav tm="0">
                                          <p:val>
                                            <p:strVal val="#ppt_y+#ppt_h*1.125000"/>
                                          </p:val>
                                        </p:tav>
                                        <p:tav tm="100000">
                                          <p:val>
                                            <p:strVal val="#ppt_y"/>
                                          </p:val>
                                        </p:tav>
                                      </p:tavLst>
                                    </p:anim>
                                    <p:animEffect transition="in" filter="wipe(up)">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p:tgtEl>
                                          <p:spTgt spid="11"/>
                                        </p:tgtEl>
                                        <p:attrNameLst>
                                          <p:attrName>ppt_y</p:attrName>
                                        </p:attrNameLst>
                                      </p:cBhvr>
                                      <p:tavLst>
                                        <p:tav tm="0">
                                          <p:val>
                                            <p:strVal val="#ppt_y+#ppt_h*1.125000"/>
                                          </p:val>
                                        </p:tav>
                                        <p:tav tm="100000">
                                          <p:val>
                                            <p:strVal val="#ppt_y"/>
                                          </p:val>
                                        </p:tav>
                                      </p:tavLst>
                                    </p:anim>
                                    <p:animEffect transition="in" filter="wipe(up)">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p:tgtEl>
                                          <p:spTgt spid="12"/>
                                        </p:tgtEl>
                                        <p:attrNameLst>
                                          <p:attrName>ppt_y</p:attrName>
                                        </p:attrNameLst>
                                      </p:cBhvr>
                                      <p:tavLst>
                                        <p:tav tm="0">
                                          <p:val>
                                            <p:strVal val="#ppt_y+#ppt_h*1.125000"/>
                                          </p:val>
                                        </p:tav>
                                        <p:tav tm="100000">
                                          <p:val>
                                            <p:strVal val="#ppt_y"/>
                                          </p:val>
                                        </p:tav>
                                      </p:tavLst>
                                    </p:anim>
                                    <p:animEffect transition="in" filter="wipe(up)">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p:tgtEl>
                                          <p:spTgt spid="13"/>
                                        </p:tgtEl>
                                        <p:attrNameLst>
                                          <p:attrName>ppt_y</p:attrName>
                                        </p:attrNameLst>
                                      </p:cBhvr>
                                      <p:tavLst>
                                        <p:tav tm="0">
                                          <p:val>
                                            <p:strVal val="#ppt_y+#ppt_h*1.125000"/>
                                          </p:val>
                                        </p:tav>
                                        <p:tav tm="100000">
                                          <p:val>
                                            <p:strVal val="#ppt_y"/>
                                          </p:val>
                                        </p:tav>
                                      </p:tavLst>
                                    </p:anim>
                                    <p:animEffect transition="in" filter="wipe(up)">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p:tgtEl>
                                          <p:spTgt spid="14"/>
                                        </p:tgtEl>
                                        <p:attrNameLst>
                                          <p:attrName>ppt_y</p:attrName>
                                        </p:attrNameLst>
                                      </p:cBhvr>
                                      <p:tavLst>
                                        <p:tav tm="0">
                                          <p:val>
                                            <p:strVal val="#ppt_y+#ppt_h*1.125000"/>
                                          </p:val>
                                        </p:tav>
                                        <p:tav tm="100000">
                                          <p:val>
                                            <p:strVal val="#ppt_y"/>
                                          </p:val>
                                        </p:tav>
                                      </p:tavLst>
                                    </p:anim>
                                    <p:animEffect transition="in" filter="wipe(up)">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p:tgtEl>
                                          <p:spTgt spid="16"/>
                                        </p:tgtEl>
                                        <p:attrNameLst>
                                          <p:attrName>ppt_y</p:attrName>
                                        </p:attrNameLst>
                                      </p:cBhvr>
                                      <p:tavLst>
                                        <p:tav tm="0">
                                          <p:val>
                                            <p:strVal val="#ppt_y+#ppt_h*1.125000"/>
                                          </p:val>
                                        </p:tav>
                                        <p:tav tm="100000">
                                          <p:val>
                                            <p:strVal val="#ppt_y"/>
                                          </p:val>
                                        </p:tav>
                                      </p:tavLst>
                                    </p:anim>
                                    <p:animEffect transition="in" filter="wipe(up)">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p:tgtEl>
                                          <p:spTgt spid="7"/>
                                        </p:tgtEl>
                                        <p:attrNameLst>
                                          <p:attrName>ppt_y</p:attrName>
                                        </p:attrNameLst>
                                      </p:cBhvr>
                                      <p:tavLst>
                                        <p:tav tm="0">
                                          <p:val>
                                            <p:strVal val="#ppt_y+#ppt_h*1.125000"/>
                                          </p:val>
                                        </p:tav>
                                        <p:tav tm="100000">
                                          <p:val>
                                            <p:strVal val="#ppt_y"/>
                                          </p:val>
                                        </p:tav>
                                      </p:tavLst>
                                    </p:anim>
                                    <p:animEffect transition="in" filter="wipe(up)">
                                      <p:cBhvr>
                                        <p:cTn id="68" dur="500"/>
                                        <p:tgtEl>
                                          <p:spTgt spid="7"/>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p:tgtEl>
                                          <p:spTgt spid="17"/>
                                        </p:tgtEl>
                                        <p:attrNameLst>
                                          <p:attrName>ppt_y</p:attrName>
                                        </p:attrNameLst>
                                      </p:cBhvr>
                                      <p:tavLst>
                                        <p:tav tm="0">
                                          <p:val>
                                            <p:strVal val="#ppt_y+#ppt_h*1.125000"/>
                                          </p:val>
                                        </p:tav>
                                        <p:tav tm="100000">
                                          <p:val>
                                            <p:strVal val="#ppt_y"/>
                                          </p:val>
                                        </p:tav>
                                      </p:tavLst>
                                    </p:anim>
                                    <p:animEffect transition="in" filter="wipe(up)">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1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p:tgtEl>
                                          <p:spTgt spid="18"/>
                                        </p:tgtEl>
                                        <p:attrNameLst>
                                          <p:attrName>ppt_y</p:attrName>
                                        </p:attrNameLst>
                                      </p:cBhvr>
                                      <p:tavLst>
                                        <p:tav tm="0">
                                          <p:val>
                                            <p:strVal val="#ppt_y+#ppt_h*1.125000"/>
                                          </p:val>
                                        </p:tav>
                                        <p:tav tm="100000">
                                          <p:val>
                                            <p:strVal val="#ppt_y"/>
                                          </p:val>
                                        </p:tav>
                                      </p:tavLst>
                                    </p:anim>
                                    <p:animEffect transition="in" filter="wipe(up)">
                                      <p:cBhvr>
                                        <p:cTn id="80" dur="500"/>
                                        <p:tgtEl>
                                          <p:spTgt spid="18"/>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ntr" presetSubtype="4"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p:tgtEl>
                                          <p:spTgt spid="19"/>
                                        </p:tgtEl>
                                        <p:attrNameLst>
                                          <p:attrName>ppt_y</p:attrName>
                                        </p:attrNameLst>
                                      </p:cBhvr>
                                      <p:tavLst>
                                        <p:tav tm="0">
                                          <p:val>
                                            <p:strVal val="#ppt_y+#ppt_h*1.125000"/>
                                          </p:val>
                                        </p:tav>
                                        <p:tav tm="100000">
                                          <p:val>
                                            <p:strVal val="#ppt_y"/>
                                          </p:val>
                                        </p:tav>
                                      </p:tavLst>
                                    </p:anim>
                                    <p:animEffect transition="in" filter="wipe(up)">
                                      <p:cBhvr>
                                        <p:cTn id="86" dur="500"/>
                                        <p:tgtEl>
                                          <p:spTgt spid="19"/>
                                        </p:tgtEl>
                                      </p:cBhvr>
                                    </p:animEffect>
                                  </p:childTnLst>
                                </p:cTn>
                              </p:par>
                            </p:childTnLst>
                          </p:cTn>
                        </p:par>
                      </p:childTnLst>
                    </p:cTn>
                  </p:par>
                  <p:par>
                    <p:cTn id="87" fill="hold">
                      <p:stCondLst>
                        <p:cond delay="indefinite"/>
                      </p:stCondLst>
                      <p:childTnLst>
                        <p:par>
                          <p:cTn id="88" fill="hold">
                            <p:stCondLst>
                              <p:cond delay="0"/>
                            </p:stCondLst>
                            <p:childTnLst>
                              <p:par>
                                <p:cTn id="89" presetID="12" presetClass="entr" presetSubtype="4"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additive="base">
                                        <p:cTn id="91" dur="500"/>
                                        <p:tgtEl>
                                          <p:spTgt spid="20"/>
                                        </p:tgtEl>
                                        <p:attrNameLst>
                                          <p:attrName>ppt_y</p:attrName>
                                        </p:attrNameLst>
                                      </p:cBhvr>
                                      <p:tavLst>
                                        <p:tav tm="0">
                                          <p:val>
                                            <p:strVal val="#ppt_y+#ppt_h*1.125000"/>
                                          </p:val>
                                        </p:tav>
                                        <p:tav tm="100000">
                                          <p:val>
                                            <p:strVal val="#ppt_y"/>
                                          </p:val>
                                        </p:tav>
                                      </p:tavLst>
                                    </p:anim>
                                    <p:animEffect transition="in" filter="wipe(up)">
                                      <p:cBhvr>
                                        <p:cTn id="92" dur="500"/>
                                        <p:tgtEl>
                                          <p:spTgt spid="20"/>
                                        </p:tgtEl>
                                      </p:cBhvr>
                                    </p:animEffect>
                                  </p:childTnLst>
                                </p:cTn>
                              </p:par>
                            </p:childTnLst>
                          </p:cTn>
                        </p:par>
                      </p:childTnLst>
                    </p:cTn>
                  </p:par>
                  <p:par>
                    <p:cTn id="93" fill="hold">
                      <p:stCondLst>
                        <p:cond delay="indefinite"/>
                      </p:stCondLst>
                      <p:childTnLst>
                        <p:par>
                          <p:cTn id="94" fill="hold">
                            <p:stCondLst>
                              <p:cond delay="0"/>
                            </p:stCondLst>
                            <p:childTnLst>
                              <p:par>
                                <p:cTn id="95" presetID="12" presetClass="entr" presetSubtype="4"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additive="base">
                                        <p:cTn id="97" dur="500"/>
                                        <p:tgtEl>
                                          <p:spTgt spid="21"/>
                                        </p:tgtEl>
                                        <p:attrNameLst>
                                          <p:attrName>ppt_y</p:attrName>
                                        </p:attrNameLst>
                                      </p:cBhvr>
                                      <p:tavLst>
                                        <p:tav tm="0">
                                          <p:val>
                                            <p:strVal val="#ppt_y+#ppt_h*1.125000"/>
                                          </p:val>
                                        </p:tav>
                                        <p:tav tm="100000">
                                          <p:val>
                                            <p:strVal val="#ppt_y"/>
                                          </p:val>
                                        </p:tav>
                                      </p:tavLst>
                                    </p:anim>
                                    <p:animEffect transition="in" filter="wipe(up)">
                                      <p:cBhvr>
                                        <p:cTn id="98" dur="500"/>
                                        <p:tgtEl>
                                          <p:spTgt spid="21"/>
                                        </p:tgtEl>
                                      </p:cBhvr>
                                    </p:animEffect>
                                  </p:childTnLst>
                                </p:cTn>
                              </p:par>
                            </p:childTnLst>
                          </p:cTn>
                        </p:par>
                      </p:childTnLst>
                    </p:cTn>
                  </p:par>
                  <p:par>
                    <p:cTn id="99" fill="hold">
                      <p:stCondLst>
                        <p:cond delay="indefinite"/>
                      </p:stCondLst>
                      <p:childTnLst>
                        <p:par>
                          <p:cTn id="100" fill="hold">
                            <p:stCondLst>
                              <p:cond delay="0"/>
                            </p:stCondLst>
                            <p:childTnLst>
                              <p:par>
                                <p:cTn id="101" presetID="12" presetClass="entr" presetSubtype="4" fill="hold" grpId="0" nodeType="click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additive="base">
                                        <p:cTn id="103" dur="500"/>
                                        <p:tgtEl>
                                          <p:spTgt spid="22"/>
                                        </p:tgtEl>
                                        <p:attrNameLst>
                                          <p:attrName>ppt_y</p:attrName>
                                        </p:attrNameLst>
                                      </p:cBhvr>
                                      <p:tavLst>
                                        <p:tav tm="0">
                                          <p:val>
                                            <p:strVal val="#ppt_y+#ppt_h*1.125000"/>
                                          </p:val>
                                        </p:tav>
                                        <p:tav tm="100000">
                                          <p:val>
                                            <p:strVal val="#ppt_y"/>
                                          </p:val>
                                        </p:tav>
                                      </p:tavLst>
                                    </p:anim>
                                    <p:animEffect transition="in" filter="wipe(up)">
                                      <p:cBhvr>
                                        <p:cTn id="10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P spid="11" grpId="0"/>
      <p:bldP spid="12" grpId="0"/>
      <p:bldP spid="13" grpId="0"/>
      <p:bldP spid="14" grpId="0"/>
      <p:bldP spid="16" grpId="0"/>
      <p:bldP spid="17" grpId="0"/>
      <p:bldP spid="18" grpId="0"/>
      <p:bldP spid="19" grpId="0"/>
      <p:bldP spid="20"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s-6-blan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2345679" y="1678002"/>
            <a:ext cx="7910128" cy="2431435"/>
          </a:xfrm>
          <a:prstGeom prst="rect">
            <a:avLst/>
          </a:prstGeom>
        </p:spPr>
        <p:txBody>
          <a:bodyPr wrap="square">
            <a:spAutoFit/>
          </a:bodyPr>
          <a:lstStyle/>
          <a:p>
            <a:r>
              <a:rPr lang="en-CA" sz="3800" i="1" dirty="0"/>
              <a:t>Remember that the Christian life is one </a:t>
            </a:r>
            <a:r>
              <a:rPr lang="en-CA" sz="3800" i="1" dirty="0" smtClean="0"/>
              <a:t/>
            </a:r>
            <a:br>
              <a:rPr lang="en-CA" sz="3800" i="1" dirty="0" smtClean="0"/>
            </a:br>
            <a:r>
              <a:rPr lang="en-CA" sz="3800" i="1" dirty="0" smtClean="0"/>
              <a:t>of </a:t>
            </a:r>
            <a:r>
              <a:rPr lang="en-CA" sz="3800" i="1" dirty="0"/>
              <a:t>action, not of speech and daydream.  </a:t>
            </a:r>
            <a:r>
              <a:rPr lang="en-CA" sz="3800" i="1" dirty="0" smtClean="0"/>
              <a:t/>
            </a:r>
            <a:br>
              <a:rPr lang="en-CA" sz="3800" i="1" dirty="0" smtClean="0"/>
            </a:br>
            <a:r>
              <a:rPr lang="en-CA" sz="3800" i="1" dirty="0" smtClean="0"/>
              <a:t>Let </a:t>
            </a:r>
            <a:r>
              <a:rPr lang="en-CA" sz="3800" i="1" dirty="0"/>
              <a:t>there be few words and many deeds, and let them be done well.</a:t>
            </a:r>
            <a:r>
              <a:rPr lang="en-CA" sz="3800" dirty="0"/>
              <a:t> </a:t>
            </a:r>
            <a:endParaRPr lang="en-US" sz="3800" dirty="0"/>
          </a:p>
        </p:txBody>
      </p:sp>
      <p:sp>
        <p:nvSpPr>
          <p:cNvPr id="8" name="Rectangle 7"/>
          <p:cNvSpPr/>
          <p:nvPr/>
        </p:nvSpPr>
        <p:spPr>
          <a:xfrm>
            <a:off x="2469786" y="4466313"/>
            <a:ext cx="2985225" cy="646331"/>
          </a:xfrm>
          <a:prstGeom prst="rect">
            <a:avLst/>
          </a:prstGeom>
        </p:spPr>
        <p:txBody>
          <a:bodyPr wrap="square">
            <a:spAutoFit/>
          </a:bodyPr>
          <a:lstStyle/>
          <a:p>
            <a:r>
              <a:rPr lang="en-CA" sz="3600" dirty="0"/>
              <a:t>– </a:t>
            </a:r>
            <a:r>
              <a:rPr lang="en-CA" sz="3600" dirty="0" smtClean="0"/>
              <a:t>St</a:t>
            </a:r>
            <a:r>
              <a:rPr lang="en-CA" sz="3600" dirty="0"/>
              <a:t>. </a:t>
            </a:r>
            <a:r>
              <a:rPr lang="en-CA" sz="3600" dirty="0" smtClean="0"/>
              <a:t>Vincent </a:t>
            </a:r>
            <a:endParaRPr lang="en-US" sz="3600" dirty="0"/>
          </a:p>
        </p:txBody>
      </p:sp>
    </p:spTree>
    <p:extLst>
      <p:ext uri="{BB962C8B-B14F-4D97-AF65-F5344CB8AC3E}">
        <p14:creationId xmlns:p14="http://schemas.microsoft.com/office/powerpoint/2010/main" val="1359291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s-7-blank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777483" y="1037129"/>
            <a:ext cx="4562079" cy="1384995"/>
          </a:xfrm>
          <a:prstGeom prst="rect">
            <a:avLst/>
          </a:prstGeom>
        </p:spPr>
        <p:txBody>
          <a:bodyPr wrap="square">
            <a:spAutoFit/>
          </a:bodyPr>
          <a:lstStyle/>
          <a:p>
            <a:r>
              <a:rPr lang="en-CA" sz="2800" dirty="0"/>
              <a:t>Pope Francis in meeting members of American Jewish Committee on #WD2019 says:</a:t>
            </a:r>
            <a:endParaRPr lang="en-US" sz="2800" dirty="0"/>
          </a:p>
        </p:txBody>
      </p:sp>
      <p:sp>
        <p:nvSpPr>
          <p:cNvPr id="8" name="Rectangle 7"/>
          <p:cNvSpPr/>
          <p:nvPr/>
        </p:nvSpPr>
        <p:spPr>
          <a:xfrm>
            <a:off x="1487891" y="2599248"/>
            <a:ext cx="4034467" cy="3108544"/>
          </a:xfrm>
          <a:prstGeom prst="rect">
            <a:avLst/>
          </a:prstGeom>
        </p:spPr>
        <p:txBody>
          <a:bodyPr wrap="square">
            <a:spAutoFit/>
          </a:bodyPr>
          <a:lstStyle/>
          <a:p>
            <a:r>
              <a:rPr lang="en-CA" sz="2800" i="1" dirty="0"/>
              <a:t>“Women make the world beautiful; they protect it and keep it alive.  </a:t>
            </a:r>
            <a:r>
              <a:rPr lang="en-CA" sz="2800" i="1" dirty="0" smtClean="0"/>
              <a:t/>
            </a:r>
            <a:br>
              <a:rPr lang="en-CA" sz="2800" i="1" dirty="0" smtClean="0"/>
            </a:br>
            <a:r>
              <a:rPr lang="en-CA" sz="2800" i="1" dirty="0" smtClean="0"/>
              <a:t>They </a:t>
            </a:r>
            <a:r>
              <a:rPr lang="en-CA" sz="2800" i="1" dirty="0"/>
              <a:t>bring the grace of renewal, the embrace of inclusion, and the courage to give of oneself.” </a:t>
            </a:r>
            <a:endParaRPr lang="en-US" sz="2800" dirty="0"/>
          </a:p>
        </p:txBody>
      </p:sp>
    </p:spTree>
    <p:extLst>
      <p:ext uri="{BB962C8B-B14F-4D97-AF65-F5344CB8AC3E}">
        <p14:creationId xmlns:p14="http://schemas.microsoft.com/office/powerpoint/2010/main" val="3501044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587</TotalTime>
  <Words>660</Words>
  <Application>Microsoft Office PowerPoint</Application>
  <PresentationFormat>Widescreen</PresentationFormat>
  <Paragraphs>55</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Logo</dc:title>
  <dc:creator>Microsoft Office User</dc:creator>
  <cp:lastModifiedBy>Amanda McCormick</cp:lastModifiedBy>
  <cp:revision>96</cp:revision>
  <dcterms:created xsi:type="dcterms:W3CDTF">2018-11-08T20:00:42Z</dcterms:created>
  <dcterms:modified xsi:type="dcterms:W3CDTF">2022-01-24T14:23:42Z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