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18"/>
  </p:notesMasterIdLst>
  <p:sldIdLst>
    <p:sldId id="539" r:id="rId2"/>
    <p:sldId id="540" r:id="rId3"/>
    <p:sldId id="285" r:id="rId4"/>
    <p:sldId id="291" r:id="rId5"/>
    <p:sldId id="290" r:id="rId6"/>
    <p:sldId id="286" r:id="rId7"/>
    <p:sldId id="287" r:id="rId8"/>
    <p:sldId id="288" r:id="rId9"/>
    <p:sldId id="289" r:id="rId10"/>
    <p:sldId id="292" r:id="rId11"/>
    <p:sldId id="498" r:id="rId12"/>
    <p:sldId id="499" r:id="rId13"/>
    <p:sldId id="295" r:id="rId14"/>
    <p:sldId id="296" r:id="rId15"/>
    <p:sldId id="509" r:id="rId16"/>
    <p:sldId id="526" r:id="rId17"/>
  </p:sldIdLst>
  <p:sldSz cx="12192000" cy="6858000"/>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8" d="100"/>
          <a:sy n="58" d="100"/>
        </p:scale>
        <p:origin x="72" y="624"/>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67050" cy="469900"/>
          </a:xfrm>
          <a:prstGeom prst="rect">
            <a:avLst/>
          </a:prstGeom>
          <a:noFill/>
          <a:ln>
            <a:noFill/>
          </a:ln>
        </p:spPr>
        <p:txBody>
          <a:bodyPr spcFirstLastPara="1" wrap="square" lIns="90380" tIns="45177" rIns="90380" bIns="45177"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08439" y="0"/>
            <a:ext cx="3067050" cy="469900"/>
          </a:xfrm>
          <a:prstGeom prst="rect">
            <a:avLst/>
          </a:prstGeom>
          <a:noFill/>
          <a:ln>
            <a:noFill/>
          </a:ln>
        </p:spPr>
        <p:txBody>
          <a:bodyPr spcFirstLastPara="1" wrap="square" lIns="90380" tIns="45177" rIns="90380" bIns="45177"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1838" y="1169988"/>
            <a:ext cx="5613400"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8028" y="4505327"/>
            <a:ext cx="5661025" cy="3687763"/>
          </a:xfrm>
          <a:prstGeom prst="rect">
            <a:avLst/>
          </a:prstGeom>
          <a:noFill/>
          <a:ln>
            <a:noFill/>
          </a:ln>
        </p:spPr>
        <p:txBody>
          <a:bodyPr spcFirstLastPara="1" wrap="square" lIns="90380" tIns="45177" rIns="90380" bIns="45177"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93176"/>
            <a:ext cx="3067050" cy="469900"/>
          </a:xfrm>
          <a:prstGeom prst="rect">
            <a:avLst/>
          </a:prstGeom>
          <a:noFill/>
          <a:ln>
            <a:noFill/>
          </a:ln>
        </p:spPr>
        <p:txBody>
          <a:bodyPr spcFirstLastPara="1" wrap="square" lIns="90380" tIns="45177" rIns="90380" bIns="45177"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08439" y="8893176"/>
            <a:ext cx="3067050" cy="469900"/>
          </a:xfrm>
          <a:prstGeom prst="rect">
            <a:avLst/>
          </a:prstGeom>
          <a:noFill/>
          <a:ln>
            <a:noFill/>
          </a:ln>
        </p:spPr>
        <p:txBody>
          <a:bodyPr spcFirstLastPara="1" wrap="square" lIns="90380" tIns="45177" rIns="90380" bIns="45177"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1838" y="1169988"/>
            <a:ext cx="5613400"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8028" y="4505327"/>
            <a:ext cx="5661025" cy="3687763"/>
          </a:xfrm>
          <a:prstGeom prst="rect">
            <a:avLst/>
          </a:prstGeom>
          <a:noFill/>
          <a:ln>
            <a:noFill/>
          </a:ln>
        </p:spPr>
        <p:txBody>
          <a:bodyPr spcFirstLastPara="1" wrap="square" lIns="90380" tIns="45177" rIns="90380" bIns="45177" anchor="t" anchorCtr="0">
            <a:noAutofit/>
          </a:bodyPr>
          <a:lstStyle/>
          <a:p>
            <a:pPr marL="0" indent="0"/>
            <a:endParaRPr dirty="0"/>
          </a:p>
        </p:txBody>
      </p:sp>
      <p:sp>
        <p:nvSpPr>
          <p:cNvPr id="101" name="Google Shape;101;p1:notes"/>
          <p:cNvSpPr txBox="1">
            <a:spLocks noGrp="1"/>
          </p:cNvSpPr>
          <p:nvPr>
            <p:ph type="sldNum" idx="12"/>
          </p:nvPr>
        </p:nvSpPr>
        <p:spPr>
          <a:xfrm>
            <a:off x="4008439" y="8893176"/>
            <a:ext cx="3067050" cy="469900"/>
          </a:xfrm>
          <a:prstGeom prst="rect">
            <a:avLst/>
          </a:prstGeom>
          <a:noFill/>
          <a:ln>
            <a:noFill/>
          </a:ln>
        </p:spPr>
        <p:txBody>
          <a:bodyPr spcFirstLastPara="1" wrap="square" lIns="90380" tIns="45177" rIns="90380" bIns="45177"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537482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90" indent="-169490">
              <a:buFont typeface="Arial" panose="020B0604020202020204" pitchFamily="34" charset="0"/>
              <a:buChar char="•"/>
            </a:pPr>
            <a:r>
              <a:rPr lang="en-CA" dirty="0"/>
              <a:t>The </a:t>
            </a:r>
            <a:r>
              <a:rPr lang="en-CA" b="1" i="1" dirty="0"/>
              <a:t>National Manual of Policy and Procedure</a:t>
            </a:r>
            <a:r>
              <a:rPr lang="en-CA" b="1" dirty="0"/>
              <a:t> </a:t>
            </a:r>
            <a:r>
              <a:rPr lang="en-CA" dirty="0"/>
              <a:t>is a core resource for each member of every executive at all levels to have on hand.</a:t>
            </a:r>
          </a:p>
          <a:p>
            <a:pPr marL="169490" indent="-169490">
              <a:buFont typeface="Arial" panose="020B0604020202020204" pitchFamily="34" charset="0"/>
              <a:buChar char="•"/>
            </a:pPr>
            <a:r>
              <a:rPr lang="en-CA" dirty="0"/>
              <a:t>It is available on the League website so you do not even need to have a hard copy!</a:t>
            </a:r>
          </a:p>
          <a:p>
            <a:pPr marL="169490" indent="-169490">
              <a:buFont typeface="Arial" panose="020B0604020202020204" pitchFamily="34" charset="0"/>
              <a:buChar char="•"/>
            </a:pPr>
            <a:r>
              <a:rPr lang="en-CA" dirty="0"/>
              <a:t>If you want a hard copy, you can print it yourself off the website or order it from national office.</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There is a </a:t>
            </a:r>
            <a:r>
              <a:rPr lang="en-US" i="1" dirty="0"/>
              <a:t>National Manual of Policy and Procedure</a:t>
            </a:r>
            <a:r>
              <a:rPr lang="en-US" dirty="0"/>
              <a:t>, a provincial manual of policy and procedure and a diocesan manual of policy and procedure, and yet, many parish councils do not have their own policy and procedure manual. This slide provides councils with the basics on how to proceed in creating their own policies and procedures..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3716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wondering what the contents of a policy and procedure manual might be, here are some suggestions. A good starting point are the first two suggestions: executive and general meeting dates, place and time. It has been proven that consistency is important. For example, the date for the executive meeting can always be the first Monday of each month. The start time at 7:00 p.m. The location: church boardroom.  </a:t>
            </a:r>
            <a:endParaRPr lang="en-CA" dirty="0"/>
          </a:p>
          <a:p>
            <a:endParaRPr lang="en-US" dirty="0"/>
          </a:p>
          <a:p>
            <a:r>
              <a:rPr lang="en-US" dirty="0"/>
              <a:t>It is very important that councils include their own traditions and practices in order to make this a vital reference</a:t>
            </a:r>
            <a:r>
              <a:rPr lang="en-US" baseline="0" dirty="0"/>
              <a:t> </a:t>
            </a:r>
            <a:r>
              <a:rPr lang="en-US" dirty="0"/>
              <a:t>document for them. </a:t>
            </a:r>
            <a:endParaRPr lang="en-CA" dirty="0"/>
          </a:p>
          <a:p>
            <a:pPr marL="0" indent="0"/>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25766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of more possible items to include in a policy and procedures manual. Presenter may want to talk about a couple of the examples.]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a:t>
            </a:r>
            <a:r>
              <a:rPr lang="en-US" b="1" i="1" dirty="0"/>
              <a:t>Executive Handbook </a:t>
            </a:r>
            <a:r>
              <a:rPr lang="en-US" dirty="0"/>
              <a:t>is an important quick reference document that cross connects with both manuals previously discussed.  It is particularly useful for new members of executives.</a:t>
            </a:r>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14</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8597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CA" sz="1100" smtClean="0">
                <a:solidFill>
                  <a:schemeClr val="dk1"/>
                </a:solidFill>
                <a:latin typeface="Calibri"/>
                <a:ea typeface="Calibri"/>
                <a:cs typeface="Calibri"/>
                <a:sym typeface="Calibri"/>
              </a:rPr>
              <a:pPr algn="r"/>
              <a:t>15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829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dirty="0"/>
              <a:t>History of the League  (15 minutes)</a:t>
            </a:r>
          </a:p>
          <a:p>
            <a:pPr>
              <a:buFont typeface="Arial" panose="020B0604020202020204" pitchFamily="34" charset="0"/>
              <a:buChar char="•"/>
            </a:pPr>
            <a:endParaRPr lang="en-CA" dirty="0"/>
          </a:p>
          <a:p>
            <a:pPr>
              <a:buFont typeface="Arial" panose="020B0604020202020204" pitchFamily="34" charset="0"/>
              <a:buChar char="•"/>
            </a:pPr>
            <a:r>
              <a:rPr lang="en-CA" dirty="0"/>
              <a:t>Structure of the League and The Promise of the League (25 minutes)</a:t>
            </a:r>
          </a:p>
          <a:p>
            <a:pPr>
              <a:buFont typeface="Arial" panose="020B0604020202020204" pitchFamily="34" charset="0"/>
              <a:buChar char="•"/>
            </a:pPr>
            <a:endParaRPr lang="en-CA" dirty="0"/>
          </a:p>
          <a:p>
            <a:pPr>
              <a:buFont typeface="Arial" panose="020B0604020202020204" pitchFamily="34" charset="0"/>
              <a:buChar char="•"/>
            </a:pPr>
            <a:r>
              <a:rPr lang="en-CA" dirty="0"/>
              <a:t>Core Principles; Constitution &amp; Bylaws; Policy and Procedure; Executive Handbook (25 minutes)</a:t>
            </a:r>
          </a:p>
          <a:p>
            <a:pPr>
              <a:buFont typeface="Arial" panose="020B0604020202020204" pitchFamily="34" charset="0"/>
              <a:buChar char="•"/>
            </a:pPr>
            <a:endParaRPr lang="en-CA" dirty="0"/>
          </a:p>
          <a:p>
            <a:pPr>
              <a:buFont typeface="Arial" panose="020B0604020202020204" pitchFamily="34" charset="0"/>
              <a:buChar char="•"/>
            </a:pPr>
            <a:r>
              <a:rPr lang="en-CA" dirty="0"/>
              <a:t>Duties of Officers (20 minutes)</a:t>
            </a:r>
          </a:p>
          <a:p>
            <a:endParaRPr lang="en-US" dirty="0"/>
          </a:p>
          <a:p>
            <a:pPr>
              <a:buFont typeface="Arial" panose="020B0604020202020204" pitchFamily="34" charset="0"/>
              <a:buChar char="•"/>
            </a:pPr>
            <a:r>
              <a:rPr lang="en-CA" dirty="0"/>
              <a:t>Life Membership and Honorary Life Membership (20 minutes)       </a:t>
            </a:r>
          </a:p>
          <a:p>
            <a:pPr>
              <a:buFont typeface="Arial" panose="020B0604020202020204" pitchFamily="34" charset="0"/>
              <a:buChar char="•"/>
            </a:pPr>
            <a:endParaRPr lang="en-CA" dirty="0"/>
          </a:p>
          <a:p>
            <a:pPr>
              <a:buFont typeface="Arial" panose="020B0604020202020204" pitchFamily="34" charset="0"/>
              <a:buChar char="•"/>
            </a:pPr>
            <a:r>
              <a:rPr lang="en-CA" dirty="0"/>
              <a:t>Strategic Plan Summary (30 minutes)</a:t>
            </a:r>
          </a:p>
          <a:p>
            <a:pPr>
              <a:buFont typeface="Arial" panose="020B0604020202020204" pitchFamily="34" charset="0"/>
              <a:buChar char="•"/>
            </a:pPr>
            <a:endParaRPr lang="en-CA" dirty="0"/>
          </a:p>
          <a:p>
            <a:pPr>
              <a:buFont typeface="Arial" panose="020B0604020202020204" pitchFamily="34" charset="0"/>
              <a:buChar char="•"/>
            </a:pPr>
            <a:r>
              <a:rPr lang="en-CA" dirty="0"/>
              <a:t>Communication (45 minutes)</a:t>
            </a:r>
          </a:p>
          <a:p>
            <a:pPr>
              <a:buFont typeface="Arial" panose="020B0604020202020204" pitchFamily="34" charset="0"/>
              <a:buChar char="•"/>
            </a:pPr>
            <a:endParaRPr lang="en-CA" dirty="0"/>
          </a:p>
          <a:p>
            <a:pPr>
              <a:buFont typeface="Arial" panose="020B0604020202020204" pitchFamily="34" charset="0"/>
              <a:buChar char="•"/>
            </a:pPr>
            <a:r>
              <a:rPr lang="en-CA" dirty="0"/>
              <a:t>Budgets  (15 minutes)</a:t>
            </a:r>
          </a:p>
          <a:p>
            <a:pPr>
              <a:buFont typeface="Arial" panose="020B0604020202020204" pitchFamily="34" charset="0"/>
              <a:buChar char="•"/>
            </a:pPr>
            <a:endParaRPr lang="en-CA" dirty="0"/>
          </a:p>
          <a:p>
            <a:pPr>
              <a:buFont typeface="Arial" panose="020B0604020202020204" pitchFamily="34" charset="0"/>
              <a:buChar char="•"/>
            </a:pPr>
            <a:r>
              <a:rPr lang="en-CA" dirty="0"/>
              <a:t>Member Recognition  (10 minutes)           </a:t>
            </a:r>
          </a:p>
          <a:p>
            <a:pPr>
              <a:buFont typeface="Arial" panose="020B0604020202020204" pitchFamily="34" charset="0"/>
              <a:buChar char="•"/>
            </a:pPr>
            <a:endParaRPr lang="en-CA" dirty="0"/>
          </a:p>
          <a:p>
            <a:pPr>
              <a:buFont typeface="Arial" panose="020B0604020202020204" pitchFamily="34" charset="0"/>
              <a:buChar char="•"/>
            </a:pPr>
            <a:r>
              <a:rPr lang="en-CA" dirty="0"/>
              <a:t>Public Presence and Membership Development (30 minutes)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16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56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dirty="0"/>
              <a:t>History of the League  (15 minutes)</a:t>
            </a:r>
          </a:p>
          <a:p>
            <a:pPr>
              <a:buFont typeface="Arial" panose="020B0604020202020204" pitchFamily="34" charset="0"/>
              <a:buChar char="•"/>
            </a:pPr>
            <a:endParaRPr lang="en-CA" dirty="0"/>
          </a:p>
          <a:p>
            <a:pPr>
              <a:buFont typeface="Arial" panose="020B0604020202020204" pitchFamily="34" charset="0"/>
              <a:buChar char="•"/>
            </a:pPr>
            <a:r>
              <a:rPr lang="en-CA" dirty="0"/>
              <a:t>Structure of the League and The Promise of the League (25 minutes)</a:t>
            </a:r>
          </a:p>
          <a:p>
            <a:pPr>
              <a:buFont typeface="Arial" panose="020B0604020202020204" pitchFamily="34" charset="0"/>
              <a:buChar char="•"/>
            </a:pPr>
            <a:endParaRPr lang="en-CA" dirty="0"/>
          </a:p>
          <a:p>
            <a:pPr>
              <a:buFont typeface="Arial" panose="020B0604020202020204" pitchFamily="34" charset="0"/>
              <a:buChar char="•"/>
            </a:pPr>
            <a:r>
              <a:rPr lang="en-CA" dirty="0"/>
              <a:t>Core Principles; Constitution &amp; Bylaws; Policy and Procedure; Executive Handbook (25 minutes)</a:t>
            </a:r>
          </a:p>
          <a:p>
            <a:pPr>
              <a:buFont typeface="Arial" panose="020B0604020202020204" pitchFamily="34" charset="0"/>
              <a:buChar char="•"/>
            </a:pPr>
            <a:endParaRPr lang="en-CA" dirty="0"/>
          </a:p>
          <a:p>
            <a:pPr>
              <a:buFont typeface="Arial" panose="020B0604020202020204" pitchFamily="34" charset="0"/>
              <a:buChar char="•"/>
            </a:pPr>
            <a:r>
              <a:rPr lang="en-CA" dirty="0"/>
              <a:t>Duties of Officers (20 minutes)</a:t>
            </a:r>
          </a:p>
          <a:p>
            <a:endParaRPr lang="en-US" dirty="0"/>
          </a:p>
          <a:p>
            <a:pPr>
              <a:buFont typeface="Arial" panose="020B0604020202020204" pitchFamily="34" charset="0"/>
              <a:buChar char="•"/>
            </a:pPr>
            <a:r>
              <a:rPr lang="en-CA" dirty="0"/>
              <a:t>Life Membership and Honorary Life Membership (20 minutes)       </a:t>
            </a:r>
          </a:p>
          <a:p>
            <a:pPr>
              <a:buFont typeface="Arial" panose="020B0604020202020204" pitchFamily="34" charset="0"/>
              <a:buChar char="•"/>
            </a:pPr>
            <a:endParaRPr lang="en-CA" dirty="0"/>
          </a:p>
          <a:p>
            <a:pPr>
              <a:buFont typeface="Arial" panose="020B0604020202020204" pitchFamily="34" charset="0"/>
              <a:buChar char="•"/>
            </a:pPr>
            <a:r>
              <a:rPr lang="en-CA" dirty="0"/>
              <a:t>Strategic Plan Summary (30 minutes)</a:t>
            </a:r>
          </a:p>
          <a:p>
            <a:pPr>
              <a:buFont typeface="Arial" panose="020B0604020202020204" pitchFamily="34" charset="0"/>
              <a:buChar char="•"/>
            </a:pPr>
            <a:endParaRPr lang="en-CA" dirty="0"/>
          </a:p>
          <a:p>
            <a:pPr>
              <a:buFont typeface="Arial" panose="020B0604020202020204" pitchFamily="34" charset="0"/>
              <a:buChar char="•"/>
            </a:pPr>
            <a:r>
              <a:rPr lang="en-CA" dirty="0"/>
              <a:t>Communication (45 minutes)</a:t>
            </a:r>
          </a:p>
          <a:p>
            <a:pPr>
              <a:buFont typeface="Arial" panose="020B0604020202020204" pitchFamily="34" charset="0"/>
              <a:buChar char="•"/>
            </a:pPr>
            <a:endParaRPr lang="en-CA" dirty="0"/>
          </a:p>
          <a:p>
            <a:pPr>
              <a:buFont typeface="Arial" panose="020B0604020202020204" pitchFamily="34" charset="0"/>
              <a:buChar char="•"/>
            </a:pPr>
            <a:r>
              <a:rPr lang="en-CA" dirty="0"/>
              <a:t>Budgets  (15 minutes)</a:t>
            </a:r>
          </a:p>
          <a:p>
            <a:pPr>
              <a:buFont typeface="Arial" panose="020B0604020202020204" pitchFamily="34" charset="0"/>
              <a:buChar char="•"/>
            </a:pPr>
            <a:endParaRPr lang="en-CA" dirty="0"/>
          </a:p>
          <a:p>
            <a:pPr>
              <a:buFont typeface="Arial" panose="020B0604020202020204" pitchFamily="34" charset="0"/>
              <a:buChar char="•"/>
            </a:pPr>
            <a:r>
              <a:rPr lang="en-CA" dirty="0"/>
              <a:t>Member Recognition  (10 minutes)           </a:t>
            </a:r>
          </a:p>
          <a:p>
            <a:pPr>
              <a:buFont typeface="Arial" panose="020B0604020202020204" pitchFamily="34" charset="0"/>
              <a:buChar char="•"/>
            </a:pPr>
            <a:endParaRPr lang="en-CA" dirty="0"/>
          </a:p>
          <a:p>
            <a:pPr>
              <a:buFont typeface="Arial" panose="020B0604020202020204" pitchFamily="34" charset="0"/>
              <a:buChar char="•"/>
            </a:pPr>
            <a:r>
              <a:rPr lang="en-CA" dirty="0"/>
              <a:t>Public Presence and Membership Development (30 minutes)</a:t>
            </a:r>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490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59376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Principles:  [Presenter may choose abbreviate this info]</a:t>
            </a:r>
            <a:endParaRPr lang="en-CA" dirty="0"/>
          </a:p>
          <a:p>
            <a:pPr lvl="0">
              <a:buFont typeface="Arial" panose="020B0604020202020204" pitchFamily="34" charset="0"/>
              <a:buChar char="•"/>
            </a:pPr>
            <a:r>
              <a:rPr lang="en-US" b="1" dirty="0"/>
              <a:t>Core purpose:</a:t>
            </a:r>
            <a:r>
              <a:rPr lang="en-US" dirty="0"/>
              <a:t> the reason an organization exists. The League exists to unite Catholic women to grow in faith, and to promote social justice through service to the church, Canada and the world.</a:t>
            </a:r>
            <a:endParaRPr lang="en-CA" dirty="0"/>
          </a:p>
          <a:p>
            <a:pPr lvl="0">
              <a:buFont typeface="Arial" panose="020B0604020202020204" pitchFamily="34" charset="0"/>
              <a:buChar char="•"/>
            </a:pPr>
            <a:r>
              <a:rPr lang="en-US" b="1" dirty="0"/>
              <a:t>Core values:</a:t>
            </a:r>
            <a:r>
              <a:rPr lang="en-US" dirty="0"/>
              <a:t> the fundamental beliefs of an organization that determine the behavior of its membership. More on this on the next slide.</a:t>
            </a:r>
            <a:endParaRPr lang="en-CA" dirty="0"/>
          </a:p>
          <a:p>
            <a:pPr lvl="0">
              <a:buFont typeface="Arial" panose="020B0604020202020204" pitchFamily="34" charset="0"/>
              <a:buChar char="•"/>
            </a:pPr>
            <a:r>
              <a:rPr lang="en-US" b="1" dirty="0"/>
              <a:t>Mission statement</a:t>
            </a:r>
            <a:r>
              <a:rPr lang="en-US" dirty="0"/>
              <a:t>: The statement captures and identifies the scope of an organization’s operation. The League’s mission statement is, “The Catholic Women's League of Canada calls its members to grow in faith, and to witness to the love of God through ministry and service.”</a:t>
            </a:r>
            <a:r>
              <a:rPr lang="en-US" i="1" dirty="0"/>
              <a:t> </a:t>
            </a:r>
            <a:endParaRPr lang="en-CA" dirty="0"/>
          </a:p>
          <a:p>
            <a:pPr lvl="0">
              <a:buFont typeface="Arial" panose="020B0604020202020204" pitchFamily="34" charset="0"/>
              <a:buChar char="•"/>
            </a:pPr>
            <a:r>
              <a:rPr lang="en-US" b="1" dirty="0"/>
              <a:t>Envisioned future: </a:t>
            </a:r>
            <a:r>
              <a:rPr lang="en-US" dirty="0"/>
              <a:t>A description of what the organization strives to become. Members want the League to be an inclusive and engaged community of Catholic women inspired by Catholic faith.</a:t>
            </a:r>
            <a:endParaRPr lang="en-CA" dirty="0"/>
          </a:p>
          <a:p>
            <a:pPr>
              <a:buFont typeface="Arial" panose="020B0604020202020204" pitchFamily="34" charset="0"/>
              <a:buChar char="•"/>
            </a:pPr>
            <a:r>
              <a:rPr lang="en-US" dirty="0"/>
              <a:t>We are reminded the League is:</a:t>
            </a:r>
            <a:endParaRPr lang="en-CA" dirty="0"/>
          </a:p>
          <a:p>
            <a:pPr lvl="1">
              <a:buFont typeface="Arial" panose="020B0604020202020204" pitchFamily="34" charset="0"/>
              <a:buChar char="•"/>
            </a:pPr>
            <a:r>
              <a:rPr lang="en-US" dirty="0"/>
              <a:t>a vital participant in the church</a:t>
            </a:r>
            <a:endParaRPr lang="en-CA" dirty="0"/>
          </a:p>
          <a:p>
            <a:pPr lvl="1">
              <a:buFont typeface="Arial" panose="020B0604020202020204" pitchFamily="34" charset="0"/>
              <a:buChar char="•"/>
            </a:pPr>
            <a:r>
              <a:rPr lang="en-US" dirty="0"/>
              <a:t>a valued partner for social justice</a:t>
            </a:r>
            <a:endParaRPr lang="en-CA" dirty="0"/>
          </a:p>
          <a:p>
            <a:pPr lvl="1">
              <a:buFont typeface="Arial" panose="020B0604020202020204" pitchFamily="34" charset="0"/>
              <a:buChar char="•"/>
            </a:pPr>
            <a:r>
              <a:rPr lang="en-US" dirty="0"/>
              <a:t>a respected advocate at all government levels</a:t>
            </a:r>
            <a:endParaRPr lang="en-CA" dirty="0"/>
          </a:p>
          <a:p>
            <a:pPr lvl="1">
              <a:buFont typeface="Arial" panose="020B0604020202020204" pitchFamily="34" charset="0"/>
              <a:buChar char="•"/>
            </a:pPr>
            <a:r>
              <a:rPr lang="en-US" dirty="0"/>
              <a:t>connected to the world</a:t>
            </a:r>
            <a:endParaRPr lang="en-CA" dirty="0"/>
          </a:p>
          <a:p>
            <a:pPr lvl="1">
              <a:buFont typeface="Arial" panose="020B0604020202020204" pitchFamily="34" charset="0"/>
              <a:buChar char="•"/>
            </a:pPr>
            <a:endParaRPr lang="en-CA" dirty="0"/>
          </a:p>
          <a:p>
            <a:pPr marL="225986" indent="0"/>
            <a:r>
              <a:rPr lang="en-US" dirty="0"/>
              <a:t>This is the time to share what is important to you for the League to take into the future.</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399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Core Values Guiding the League</a:t>
            </a:r>
            <a:endParaRPr lang="en-CA" dirty="0"/>
          </a:p>
          <a:p>
            <a:pPr>
              <a:buFont typeface="+mj-lt"/>
              <a:buAutoNum type="arabicPeriod"/>
            </a:pPr>
            <a:r>
              <a:rPr lang="en-US" b="1" dirty="0"/>
              <a:t>Faith </a:t>
            </a:r>
            <a:r>
              <a:rPr lang="en-US" dirty="0"/>
              <a:t>-</a:t>
            </a:r>
            <a:r>
              <a:rPr lang="en-US" b="1" dirty="0"/>
              <a:t> </a:t>
            </a:r>
            <a:r>
              <a:rPr lang="en-US" dirty="0"/>
              <a:t>Our shared Catholic faith is the reason we choose to belong to the League and guides activities</a:t>
            </a:r>
            <a:r>
              <a:rPr lang="en-US" b="1" dirty="0"/>
              <a:t> </a:t>
            </a:r>
            <a:r>
              <a:rPr lang="en-US" dirty="0"/>
              <a:t>in all that we do.</a:t>
            </a:r>
            <a:endParaRPr lang="en-CA" dirty="0"/>
          </a:p>
          <a:p>
            <a:pPr>
              <a:buFont typeface="+mj-lt"/>
              <a:buAutoNum type="arabicPeriod"/>
            </a:pPr>
            <a:r>
              <a:rPr lang="en-US" b="1" dirty="0"/>
              <a:t>Service </a:t>
            </a:r>
            <a:r>
              <a:rPr lang="en-US" dirty="0"/>
              <a:t>-</a:t>
            </a:r>
            <a:r>
              <a:rPr lang="en-US" b="1" dirty="0"/>
              <a:t> </a:t>
            </a:r>
            <a:r>
              <a:rPr lang="en-US" dirty="0"/>
              <a:t>The League has a long-standing tradition of service in their parishes and the communities in which they live. Members are involved in many church ministries including: Eucharistic ministers, lectors, ushers, members of pastoral councils, liturgy committees, Catholic Girls League, St. Vincent De Paul Society, prayer shawl ministry, soup kitchens and much more.</a:t>
            </a:r>
            <a:endParaRPr lang="en-CA" dirty="0"/>
          </a:p>
          <a:p>
            <a:pPr>
              <a:buFont typeface="+mj-lt"/>
              <a:buAutoNum type="arabicPeriod"/>
            </a:pPr>
            <a:r>
              <a:rPr lang="en-US" b="1" dirty="0"/>
              <a:t>Social Justice </a:t>
            </a:r>
            <a:r>
              <a:rPr lang="en-US" dirty="0"/>
              <a:t>-</a:t>
            </a:r>
            <a:r>
              <a:rPr lang="en-US" b="1" dirty="0"/>
              <a:t> </a:t>
            </a:r>
            <a:r>
              <a:rPr lang="en-US" dirty="0"/>
              <a:t>Every member is asked to share through resolutions and legislation any social injustice in her community, throughout Canada and globally. Many resolutions have resulted in legislation and social change. </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2826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Executive members at the diocesan, provincial and national levels should already be familiar with these three publications and can attest to the importance of these documents in understanding how the League works; especially new executive members. Seasoned executive members will find this a quick refresher.</a:t>
            </a:r>
            <a:endParaRPr lang="en-CA" dirty="0"/>
          </a:p>
          <a:p>
            <a:pPr>
              <a:buFont typeface="Arial" panose="020B0604020202020204" pitchFamily="34" charset="0"/>
              <a:buChar char="•"/>
            </a:pPr>
            <a:r>
              <a:rPr lang="en-US" dirty="0"/>
              <a:t>Many of you will find these three manuals very informative. For those whose eyes glaze over thinking the manuals will be difficult to understand and cumbersome… think again! They represent very valuable reference resources for you and your council, and will serve to answer many of your questions about the League.</a:t>
            </a:r>
            <a:endParaRPr lang="en-CA" dirty="0"/>
          </a:p>
          <a:p>
            <a:endParaRPr lang="en-CA"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6</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036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important basic information about the </a:t>
            </a:r>
            <a:r>
              <a:rPr lang="en-US" i="1" dirty="0"/>
              <a:t>Constitution &amp; Bylaws.</a:t>
            </a:r>
            <a:endParaRPr lang="en-CA" i="1" dirty="0"/>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174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executive member, you will want to know what kind of information is contained in the </a:t>
            </a:r>
            <a:r>
              <a:rPr lang="en-US" i="1" dirty="0"/>
              <a:t>Constitution and Bylaws</a:t>
            </a:r>
            <a:r>
              <a:rPr lang="en-US" dirty="0"/>
              <a:t>. These two slides provide you with the contents of this important document.  [It is to the discretion of the presenter what items to talk about. For new members this will serve as an introduction to these topics].</a:t>
            </a:r>
            <a:endParaRPr lang="en-CA" dirty="0"/>
          </a:p>
          <a:p>
            <a:pPr lvl="0"/>
            <a:endParaRPr lang="en-US" b="1" dirty="0"/>
          </a:p>
          <a:p>
            <a:pPr lvl="0">
              <a:buFont typeface="Arial" panose="020B0604020202020204" pitchFamily="34" charset="0"/>
              <a:buChar char="•"/>
            </a:pPr>
            <a:r>
              <a:rPr lang="en-US" b="1" dirty="0"/>
              <a:t>Part I:  Name  </a:t>
            </a:r>
            <a:endParaRPr lang="en-CA" dirty="0"/>
          </a:p>
          <a:p>
            <a:pPr lvl="0">
              <a:buFont typeface="Arial" panose="020B0604020202020204" pitchFamily="34" charset="0"/>
              <a:buChar char="•"/>
            </a:pPr>
            <a:r>
              <a:rPr lang="en-US" b="1" dirty="0"/>
              <a:t>Part 2: Patroness: </a:t>
            </a:r>
            <a:r>
              <a:rPr lang="en-US" dirty="0"/>
              <a:t>Our Lady of Good Counsel. </a:t>
            </a:r>
            <a:r>
              <a:rPr lang="en-US" b="1" dirty="0"/>
              <a:t>A change in patroness has been circulated as a proposed amendment. The results of the decision will be known in August 2022.</a:t>
            </a:r>
            <a:endParaRPr lang="en-CA" b="1" dirty="0"/>
          </a:p>
          <a:p>
            <a:pPr lvl="0">
              <a:buFont typeface="Arial" panose="020B0604020202020204" pitchFamily="34" charset="0"/>
              <a:buChar char="•"/>
            </a:pPr>
            <a:r>
              <a:rPr lang="en-US" b="1" dirty="0"/>
              <a:t>Part 3: Crest, Corporate Seal and Flag </a:t>
            </a:r>
            <a:r>
              <a:rPr lang="en-US" dirty="0"/>
              <a:t>The crest, as designed and adopted in 1922, shall be the cross, symbolic of faith, surmount 10 maple leaves, symbolic of the provinces of Canada, with the words “The Catholic Women’s League of Canada for God and Canada” enclosed in an unbroken circle, symbolic of constant service to God and Canada. The </a:t>
            </a:r>
            <a:r>
              <a:rPr lang="en-US" dirty="0" err="1"/>
              <a:t>colours</a:t>
            </a:r>
            <a:r>
              <a:rPr lang="en-US" dirty="0"/>
              <a:t> of the crest shall be blue, chosen for Our Lady, and the papal </a:t>
            </a:r>
            <a:r>
              <a:rPr lang="en-US" dirty="0" err="1"/>
              <a:t>colours</a:t>
            </a:r>
            <a:r>
              <a:rPr lang="en-US" dirty="0"/>
              <a:t>, white and gold.</a:t>
            </a:r>
            <a:endParaRPr lang="en-CA" dirty="0"/>
          </a:p>
          <a:p>
            <a:pPr>
              <a:buFont typeface="Arial" panose="020B0604020202020204" pitchFamily="34" charset="0"/>
              <a:buChar char="•"/>
            </a:pPr>
            <a:r>
              <a:rPr lang="en-US" b="1" dirty="0"/>
              <a:t>Part 4: Objects </a:t>
            </a:r>
            <a:r>
              <a:rPr lang="en-US" b="0" dirty="0"/>
              <a:t>of the League are as follows:</a:t>
            </a:r>
            <a:endParaRPr lang="en-CA" b="0" dirty="0"/>
          </a:p>
          <a:p>
            <a:pPr lvl="1">
              <a:buFont typeface="Arial" panose="020B0604020202020204" pitchFamily="34" charset="0"/>
              <a:buChar char="•"/>
            </a:pPr>
            <a:r>
              <a:rPr lang="en-US" dirty="0"/>
              <a:t>to achieve individual and collective spiritual development</a:t>
            </a:r>
            <a:endParaRPr lang="en-CA" dirty="0"/>
          </a:p>
          <a:p>
            <a:pPr lvl="1">
              <a:buFont typeface="Arial" panose="020B0604020202020204" pitchFamily="34" charset="0"/>
              <a:buChar char="•"/>
            </a:pPr>
            <a:r>
              <a:rPr lang="en-US" dirty="0"/>
              <a:t>to promote the teachings of the Catholic church</a:t>
            </a:r>
            <a:endParaRPr lang="en-CA" dirty="0"/>
          </a:p>
          <a:p>
            <a:pPr lvl="1">
              <a:buFont typeface="Arial" panose="020B0604020202020204" pitchFamily="34" charset="0"/>
              <a:buChar char="•"/>
            </a:pPr>
            <a:r>
              <a:rPr lang="en-US" dirty="0"/>
              <a:t>to exemplify the Christian ideal in home and family</a:t>
            </a:r>
            <a:endParaRPr lang="en-CA" dirty="0"/>
          </a:p>
          <a:p>
            <a:pPr lvl="1">
              <a:buFont typeface="Arial" panose="020B0604020202020204" pitchFamily="34" charset="0"/>
              <a:buChar char="•"/>
            </a:pPr>
            <a:r>
              <a:rPr lang="en-US" dirty="0"/>
              <a:t>to protect the sanctity of human life</a:t>
            </a:r>
            <a:endParaRPr lang="en-CA" dirty="0"/>
          </a:p>
          <a:p>
            <a:pPr lvl="1">
              <a:buFont typeface="Arial" panose="020B0604020202020204" pitchFamily="34" charset="0"/>
              <a:buChar char="•"/>
            </a:pPr>
            <a:r>
              <a:rPr lang="en-US" dirty="0"/>
              <a:t>to enhance the role of women in church and society</a:t>
            </a:r>
            <a:endParaRPr lang="en-CA" dirty="0"/>
          </a:p>
          <a:p>
            <a:pPr lvl="1">
              <a:buFont typeface="Arial" panose="020B0604020202020204" pitchFamily="34" charset="0"/>
              <a:buChar char="•"/>
            </a:pPr>
            <a:r>
              <a:rPr lang="en-US" dirty="0"/>
              <a:t>to recognize the human dignity of all people everywhere</a:t>
            </a:r>
            <a:endParaRPr lang="en-CA" dirty="0"/>
          </a:p>
          <a:p>
            <a:pPr lvl="1">
              <a:buFont typeface="Arial" panose="020B0604020202020204" pitchFamily="34" charset="0"/>
              <a:buChar char="•"/>
            </a:pPr>
            <a:r>
              <a:rPr lang="en-US" dirty="0"/>
              <a:t>to uphold and defend Christian education and values in the modern world</a:t>
            </a:r>
            <a:endParaRPr lang="en-CA" dirty="0"/>
          </a:p>
          <a:p>
            <a:pPr lvl="1">
              <a:buFont typeface="Arial" panose="020B0604020202020204" pitchFamily="34" charset="0"/>
              <a:buChar char="•"/>
            </a:pPr>
            <a:r>
              <a:rPr lang="en-US" dirty="0"/>
              <a:t>to contribute to the understanding and growth of religious freedom, social justice, peace and harmony</a:t>
            </a:r>
            <a:endParaRPr lang="en-CA" dirty="0"/>
          </a:p>
          <a:p>
            <a:pPr lvl="0">
              <a:buFont typeface="Arial" panose="020B0604020202020204" pitchFamily="34" charset="0"/>
              <a:buChar char="•"/>
            </a:pPr>
            <a:r>
              <a:rPr lang="en-US" b="1" dirty="0"/>
              <a:t>Part 5:  Policy</a:t>
            </a:r>
            <a:endParaRPr lang="en-CA" dirty="0"/>
          </a:p>
          <a:p>
            <a:pPr lvl="0">
              <a:buFont typeface="Arial" panose="020B0604020202020204" pitchFamily="34" charset="0"/>
              <a:buChar char="•"/>
            </a:pPr>
            <a:r>
              <a:rPr lang="en-US" b="1" dirty="0"/>
              <a:t>Part 6:  Spiritual Program</a:t>
            </a:r>
            <a:endParaRPr lang="en-CA" dirty="0"/>
          </a:p>
          <a:p>
            <a:pPr lvl="0">
              <a:buFont typeface="Arial" panose="020B0604020202020204" pitchFamily="34" charset="0"/>
              <a:buChar char="•"/>
            </a:pPr>
            <a:r>
              <a:rPr lang="en-US" b="1" dirty="0"/>
              <a:t>Part 7:  Membership</a:t>
            </a:r>
            <a:r>
              <a:rPr lang="en-US" dirty="0"/>
              <a:t>,</a:t>
            </a:r>
            <a:r>
              <a:rPr lang="en-US" b="1" dirty="0"/>
              <a:t> </a:t>
            </a:r>
            <a:r>
              <a:rPr lang="en-US" dirty="0"/>
              <a:t>which includes the four types of membership:</a:t>
            </a:r>
            <a:endParaRPr lang="en-CA" dirty="0"/>
          </a:p>
          <a:p>
            <a:pPr lvl="1">
              <a:buFont typeface="Arial" panose="020B0604020202020204" pitchFamily="34" charset="0"/>
              <a:buChar char="•"/>
            </a:pPr>
            <a:r>
              <a:rPr lang="en-US" dirty="0"/>
              <a:t>general membership</a:t>
            </a:r>
            <a:endParaRPr lang="en-CA" dirty="0"/>
          </a:p>
          <a:p>
            <a:pPr lvl="1">
              <a:buFont typeface="Arial" panose="020B0604020202020204" pitchFamily="34" charset="0"/>
              <a:buChar char="•"/>
            </a:pPr>
            <a:r>
              <a:rPr lang="en-US" dirty="0"/>
              <a:t>life membership</a:t>
            </a:r>
            <a:endParaRPr lang="en-CA" dirty="0"/>
          </a:p>
          <a:p>
            <a:pPr lvl="1">
              <a:buFont typeface="Arial" panose="020B0604020202020204" pitchFamily="34" charset="0"/>
              <a:buChar char="•"/>
            </a:pPr>
            <a:r>
              <a:rPr lang="en-US" dirty="0"/>
              <a:t>honorary life membership</a:t>
            </a:r>
            <a:endParaRPr lang="en-CA" dirty="0"/>
          </a:p>
          <a:p>
            <a:pPr lvl="1">
              <a:buFont typeface="Arial" panose="020B0604020202020204" pitchFamily="34" charset="0"/>
              <a:buChar char="•"/>
            </a:pPr>
            <a:r>
              <a:rPr lang="en-US" dirty="0"/>
              <a:t>associate membership</a:t>
            </a:r>
            <a:endParaRPr lang="en-CA" dirty="0"/>
          </a:p>
          <a:p>
            <a:pPr lvl="0">
              <a:buFont typeface="Arial" panose="020B0604020202020204" pitchFamily="34" charset="0"/>
              <a:buChar char="•"/>
            </a:pPr>
            <a:r>
              <a:rPr lang="en-US" b="1" dirty="0"/>
              <a:t>Part 8:  Organization</a:t>
            </a:r>
            <a:r>
              <a:rPr lang="en-US" b="0" dirty="0"/>
              <a:t>, which is covered in another module</a:t>
            </a:r>
            <a:endParaRPr lang="en-CA" b="0" dirty="0"/>
          </a:p>
          <a:p>
            <a:pPr lvl="0">
              <a:buFont typeface="Arial" panose="020B0604020202020204" pitchFamily="34" charset="0"/>
              <a:buChar char="•"/>
            </a:pPr>
            <a:r>
              <a:rPr lang="en-US" b="1" dirty="0"/>
              <a:t>Part 9:  The League and the church </a:t>
            </a:r>
            <a:r>
              <a:rPr lang="en-US" dirty="0"/>
              <a:t>covers the appointment and role of a spiritual advisor</a:t>
            </a:r>
            <a:endParaRPr lang="en-CA" dirty="0"/>
          </a:p>
          <a:p>
            <a:pPr lvl="0">
              <a:buFont typeface="Arial" panose="020B0604020202020204" pitchFamily="34" charset="0"/>
              <a:buChar char="•"/>
            </a:pPr>
            <a:r>
              <a:rPr lang="en-US" b="1" dirty="0"/>
              <a:t>Part 10: Directors (at the national level)</a:t>
            </a:r>
            <a:endParaRPr lang="en-CA" dirty="0"/>
          </a:p>
          <a:p>
            <a:pPr marL="462641" indent="-231320" defTabSz="925281">
              <a:buFont typeface="Arial" panose="020B0604020202020204" pitchFamily="34" charset="0"/>
              <a:buChar char="•"/>
              <a:defRPr/>
            </a:pPr>
            <a:r>
              <a:rPr lang="en-US" b="1" dirty="0"/>
              <a:t>Part 11: Officers: </a:t>
            </a:r>
            <a:r>
              <a:rPr lang="en-US" dirty="0"/>
              <a:t>describes the composition of the executive of all levels of the League including parish, diocesan, provincial and national. </a:t>
            </a:r>
            <a:r>
              <a:rPr lang="en-US" b="1" dirty="0"/>
              <a:t>A change in the number of officers at each level has been circulated as a proposed amendment. The results of the decision will be known in August 2022.</a:t>
            </a:r>
            <a:endParaRPr lang="en-CA" b="1" dirty="0"/>
          </a:p>
          <a:p>
            <a:pPr lvl="0">
              <a:buFont typeface="Arial" panose="020B0604020202020204" pitchFamily="34" charset="0"/>
              <a:buChar char="•"/>
            </a:pPr>
            <a:endParaRPr lang="en-CA"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4281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641" indent="-231320" defTabSz="925281">
              <a:defRPr/>
            </a:pPr>
            <a:r>
              <a:rPr lang="en-CA" dirty="0"/>
              <a:t>Part 12: Duties of Officers. </a:t>
            </a:r>
            <a:r>
              <a:rPr lang="en-US" b="1" dirty="0"/>
              <a:t>A change in the duties of officers has been circulated as a proposed amendment. The results of the decision will be known in August 2022.</a:t>
            </a:r>
          </a:p>
          <a:p>
            <a:pPr marL="462641" indent="-231320" defTabSz="925281">
              <a:defRPr/>
            </a:pPr>
            <a:r>
              <a:rPr lang="en-US" b="0" dirty="0"/>
              <a:t>Part 13: Standing Committees. </a:t>
            </a:r>
            <a:r>
              <a:rPr lang="en-US" b="1" dirty="0"/>
              <a:t>A change in the number of standing committees and their associated duties at each level has been circulated as a proposed amendment. The results of the decision will be known in August 2022.</a:t>
            </a:r>
          </a:p>
          <a:p>
            <a:pPr marL="462641" indent="-231320" defTabSz="925281">
              <a:defRPr/>
            </a:pPr>
            <a:r>
              <a:rPr lang="en-US" b="0" dirty="0"/>
              <a:t>Part 14: Meetings, Conventions and Quorums. </a:t>
            </a:r>
            <a:r>
              <a:rPr lang="en-US" b="1" dirty="0"/>
              <a:t>A change in the timing and format of annual meetings (and conventions) has been circulated as a proposed amendment. The results of the decision will be known in August 2022.</a:t>
            </a:r>
            <a:endParaRPr lang="en-CA" b="1" dirty="0"/>
          </a:p>
          <a:p>
            <a:pPr marL="462641" indent="-231320" defTabSz="925281">
              <a:defRPr/>
            </a:pPr>
            <a:endParaRPr lang="en-CA" b="0" dirty="0"/>
          </a:p>
          <a:p>
            <a:pPr marL="462641" indent="-231320" defTabSz="925281">
              <a:defRPr/>
            </a:pPr>
            <a:endParaRPr lang="en-CA" b="0" dirty="0"/>
          </a:p>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9232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25/05/2021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25/05/2021</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video" Target="../media/media8.mp4"/><Relationship Id="rId7" Type="http://schemas.openxmlformats.org/officeDocument/2006/relationships/image" Target="../media/image6.png"/><Relationship Id="rId2" Type="http://schemas.microsoft.com/office/2007/relationships/media" Target="../media/media8.mp4"/><Relationship Id="rId1" Type="http://schemas.openxmlformats.org/officeDocument/2006/relationships/tags" Target="../tags/tag1.xml"/><Relationship Id="rId6" Type="http://schemas.openxmlformats.org/officeDocument/2006/relationships/hyperlink" Target="https://cwl.ca/wp-content/uploads/2020/03/615-National-Manual-of-Policy-and-Procedure-2020.pdf"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video" Target="../media/media10.mp4"/><Relationship Id="rId2" Type="http://schemas.microsoft.com/office/2007/relationships/media" Target="../media/media10.mp4"/><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t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3042413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48DA4-4D13-4E9E-8347-B79AF292008A}"/>
              </a:ext>
            </a:extLst>
          </p:cNvPr>
          <p:cNvSpPr>
            <a:spLocks noGrp="1"/>
          </p:cNvSpPr>
          <p:nvPr>
            <p:ph type="title"/>
          </p:nvPr>
        </p:nvSpPr>
        <p:spPr>
          <a:xfrm>
            <a:off x="278296" y="392547"/>
            <a:ext cx="9124121" cy="1162397"/>
          </a:xfrm>
        </p:spPr>
        <p:txBody>
          <a:bodyPr>
            <a:noAutofit/>
          </a:bodyPr>
          <a:lstStyle/>
          <a:p>
            <a:pPr algn="ctr"/>
            <a:r>
              <a:rPr lang="en-US" b="1" i="1" dirty="0">
                <a:solidFill>
                  <a:srgbClr val="002060"/>
                </a:solidFill>
                <a:latin typeface="Calibri" panose="020F0502020204030204" pitchFamily="34" charset="0"/>
                <a:cs typeface="Calibri" panose="020F0502020204030204" pitchFamily="34" charset="0"/>
              </a:rPr>
              <a:t>NATIONAL MANUAL OF </a:t>
            </a:r>
            <a:br>
              <a:rPr lang="en-US" b="1" i="1" dirty="0">
                <a:solidFill>
                  <a:srgbClr val="002060"/>
                </a:solidFill>
                <a:latin typeface="Calibri" panose="020F0502020204030204" pitchFamily="34" charset="0"/>
                <a:cs typeface="Calibri" panose="020F0502020204030204" pitchFamily="34" charset="0"/>
              </a:rPr>
            </a:br>
            <a:r>
              <a:rPr lang="en-US" b="1" i="1" dirty="0">
                <a:solidFill>
                  <a:srgbClr val="002060"/>
                </a:solidFill>
                <a:latin typeface="Calibri" panose="020F0502020204030204" pitchFamily="34" charset="0"/>
                <a:cs typeface="Calibri" panose="020F0502020204030204" pitchFamily="34" charset="0"/>
              </a:rPr>
              <a:t>POLICY AND PROCEDURE</a:t>
            </a:r>
            <a:endParaRPr lang="en-CA" b="1" i="1"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49CD70A-9E4C-4A59-977E-0512BEACEFBB}"/>
              </a:ext>
            </a:extLst>
          </p:cNvPr>
          <p:cNvSpPr>
            <a:spLocks noGrp="1"/>
          </p:cNvSpPr>
          <p:nvPr>
            <p:ph idx="1"/>
          </p:nvPr>
        </p:nvSpPr>
        <p:spPr>
          <a:xfrm>
            <a:off x="460513" y="1694773"/>
            <a:ext cx="10515600" cy="4351338"/>
          </a:xfrm>
        </p:spPr>
        <p:txBody>
          <a:bodyPr>
            <a:noAutofit/>
          </a:bodyPr>
          <a:lstStyle/>
          <a:p>
            <a:pPr marL="0" indent="0">
              <a:buNone/>
            </a:pPr>
            <a:r>
              <a:rPr lang="en-CA" sz="2400" b="1" dirty="0">
                <a:solidFill>
                  <a:schemeClr val="accent1">
                    <a:lumMod val="75000"/>
                  </a:schemeClr>
                </a:solidFill>
              </a:rPr>
              <a:t>FOR EVERY LEVEL OF THE LEAGUE</a:t>
            </a:r>
          </a:p>
        </p:txBody>
      </p:sp>
      <p:sp>
        <p:nvSpPr>
          <p:cNvPr id="4" name="TextBox 3">
            <a:extLst>
              <a:ext uri="{FF2B5EF4-FFF2-40B4-BE49-F238E27FC236}">
                <a16:creationId xmlns:a16="http://schemas.microsoft.com/office/drawing/2014/main" id="{57ADB1ED-65D6-4221-8D03-52DA34B5D277}"/>
              </a:ext>
            </a:extLst>
          </p:cNvPr>
          <p:cNvSpPr txBox="1"/>
          <p:nvPr/>
        </p:nvSpPr>
        <p:spPr>
          <a:xfrm>
            <a:off x="618152" y="2372139"/>
            <a:ext cx="8119891"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The go-to reference for League information…</a:t>
            </a:r>
            <a:endParaRPr lang="en-CA" sz="2400" b="1"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id="{BDCC9F91-806C-4C98-986F-49501595AF8D}"/>
              </a:ext>
            </a:extLst>
          </p:cNvPr>
          <p:cNvSpPr txBox="1"/>
          <p:nvPr/>
        </p:nvSpPr>
        <p:spPr>
          <a:xfrm>
            <a:off x="991969" y="3007631"/>
            <a:ext cx="6999092" cy="461665"/>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endParaRPr lang="en-CA" sz="2400" b="1" i="1" kern="1200" dirty="0">
              <a:solidFill>
                <a:srgbClr val="2F5496"/>
              </a:solidFill>
              <a:latin typeface="+mn-lt"/>
              <a:ea typeface="+mn-ea"/>
              <a:cs typeface="+mn-cs"/>
            </a:endParaRPr>
          </a:p>
        </p:txBody>
      </p:sp>
      <p:sp>
        <p:nvSpPr>
          <p:cNvPr id="7" name="TextBox 6">
            <a:extLst>
              <a:ext uri="{FF2B5EF4-FFF2-40B4-BE49-F238E27FC236}">
                <a16:creationId xmlns:a16="http://schemas.microsoft.com/office/drawing/2014/main" id="{1FE878E4-E7D3-4406-B6C2-A2BF7F1BE491}"/>
              </a:ext>
            </a:extLst>
          </p:cNvPr>
          <p:cNvSpPr txBox="1"/>
          <p:nvPr/>
        </p:nvSpPr>
        <p:spPr>
          <a:xfrm>
            <a:off x="1302702" y="3543733"/>
            <a:ext cx="7075308" cy="3139321"/>
          </a:xfrm>
          <a:prstGeom prst="rect">
            <a:avLst/>
          </a:prstGeom>
          <a:noFill/>
        </p:spPr>
        <p:txBody>
          <a:bodyPr wrap="square" rtlCol="0">
            <a:spAutoFit/>
          </a:bodyPr>
          <a:lstStyle/>
          <a:p>
            <a:pPr marL="342900" indent="-342900">
              <a:buClrTx/>
              <a:buFont typeface="Arial" panose="020B0604020202020204" pitchFamily="34" charset="0"/>
              <a:buChar char="•"/>
            </a:pPr>
            <a:r>
              <a:rPr lang="en-US" sz="2200" kern="1200" dirty="0">
                <a:solidFill>
                  <a:prstClr val="black"/>
                </a:solidFill>
                <a:latin typeface="+mn-lt"/>
                <a:ea typeface="+mn-ea"/>
                <a:cs typeface="+mn-cs"/>
              </a:rPr>
              <a:t>The </a:t>
            </a:r>
            <a:r>
              <a:rPr lang="en-US" sz="2200" i="1" kern="1200" dirty="0">
                <a:solidFill>
                  <a:prstClr val="black"/>
                </a:solidFill>
                <a:latin typeface="+mn-lt"/>
                <a:ea typeface="+mn-ea"/>
                <a:cs typeface="+mn-cs"/>
              </a:rPr>
              <a:t>National Manual of Policy and Procedure </a:t>
            </a:r>
            <a:r>
              <a:rPr lang="en-US" sz="2200" kern="1200" dirty="0">
                <a:solidFill>
                  <a:prstClr val="black"/>
                </a:solidFill>
                <a:latin typeface="+mn-lt"/>
                <a:ea typeface="+mn-ea"/>
                <a:cs typeface="+mn-cs"/>
              </a:rPr>
              <a:t>is a core resource for every member of every executive at every level of the League to have on hand.</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It is available on the CWL website so you do not even need to have a hard copy!</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If you want a hard copy, you can print it yourself off the website or order it from national office.</a:t>
            </a:r>
          </a:p>
          <a:p>
            <a:pPr marL="342900" indent="-342900">
              <a:buClrTx/>
              <a:buFont typeface="Arial" panose="020B0604020202020204" pitchFamily="34" charset="0"/>
              <a:buChar char="•"/>
            </a:pPr>
            <a:r>
              <a:rPr lang="en-US" sz="2200" kern="1200" dirty="0">
                <a:solidFill>
                  <a:prstClr val="black"/>
                </a:solidFill>
                <a:latin typeface="+mn-lt"/>
                <a:ea typeface="+mn-ea"/>
                <a:cs typeface="+mn-cs"/>
                <a:hlinkClick r:id="rId6"/>
              </a:rPr>
              <a:t>https://cwl.ca/wp-content/uploads/2020/03/615-National-Manual-of-Policy-and-Procedure-2020.pdf</a:t>
            </a:r>
            <a:endParaRPr lang="en-CA" sz="2200" kern="1200" dirty="0">
              <a:solidFill>
                <a:prstClr val="black"/>
              </a:solidFill>
              <a:latin typeface="+mn-lt"/>
              <a:ea typeface="+mn-ea"/>
              <a:cs typeface="+mn-cs"/>
            </a:endParaRPr>
          </a:p>
        </p:txBody>
      </p:sp>
      <p:pic>
        <p:nvPicPr>
          <p:cNvPr id="11" name="Picture 10">
            <a:extLst>
              <a:ext uri="{FF2B5EF4-FFF2-40B4-BE49-F238E27FC236}">
                <a16:creationId xmlns:a16="http://schemas.microsoft.com/office/drawing/2014/main" id="{A626876E-6BF8-4664-8647-36F346CF808E}"/>
              </a:ext>
            </a:extLst>
          </p:cNvPr>
          <p:cNvPicPr>
            <a:picLocks noChangeAspect="1"/>
          </p:cNvPicPr>
          <p:nvPr/>
        </p:nvPicPr>
        <p:blipFill>
          <a:blip r:embed="rId7"/>
          <a:stretch>
            <a:fillRect/>
          </a:stretch>
        </p:blipFill>
        <p:spPr>
          <a:xfrm>
            <a:off x="8895682" y="2602971"/>
            <a:ext cx="2835804" cy="3673972"/>
          </a:xfrm>
          <a:prstGeom prst="rect">
            <a:avLst/>
          </a:prstGeom>
        </p:spPr>
      </p:pic>
      <p:pic>
        <p:nvPicPr>
          <p:cNvPr id="14" name="Video 13">
            <a:hlinkClick r:id="" action="ppaction://media"/>
            <a:extLst>
              <a:ext uri="{FF2B5EF4-FFF2-40B4-BE49-F238E27FC236}">
                <a16:creationId xmlns:a16="http://schemas.microsoft.com/office/drawing/2014/main" id="{6F25E9A2-79A9-401B-9CC9-92371E55E97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906001" y="6954309"/>
            <a:ext cx="2285999" cy="1714500"/>
          </a:xfrm>
          <a:prstGeom prst="rect">
            <a:avLst/>
          </a:prstGeom>
        </p:spPr>
      </p:pic>
    </p:spTree>
    <p:custDataLst>
      <p:tags r:id="rId1"/>
    </p:custDataLst>
    <p:extLst>
      <p:ext uri="{BB962C8B-B14F-4D97-AF65-F5344CB8AC3E}">
        <p14:creationId xmlns:p14="http://schemas.microsoft.com/office/powerpoint/2010/main" val="111059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515">
        <p159:morph option="byObject"/>
      </p:transition>
    </mc:Choice>
    <mc:Fallback xmlns="">
      <p:transition spd="slow" advTm="38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4"/>
                </p:tgtEl>
              </p:cMediaNode>
            </p:video>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4"/>
                                        </p:tgtEl>
                                      </p:cBhvr>
                                    </p:cmd>
                                  </p:childTnLst>
                                </p:cTn>
                              </p:par>
                            </p:childTnLst>
                          </p:cTn>
                        </p:par>
                      </p:childTnLst>
                    </p:cTn>
                  </p:par>
                </p:childTnLst>
              </p:cTn>
              <p:nextCondLst>
                <p:cond evt="onClick" delay="0">
                  <p:tgtEl>
                    <p:spTgt spid="14"/>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941013C-1F57-4BD3-B5DA-585D47303F91}"/>
              </a:ext>
            </a:extLst>
          </p:cNvPr>
          <p:cNvSpPr>
            <a:spLocks noGrp="1"/>
          </p:cNvSpPr>
          <p:nvPr>
            <p:ph type="title"/>
          </p:nvPr>
        </p:nvSpPr>
        <p:spPr>
          <a:xfrm>
            <a:off x="298174" y="759805"/>
            <a:ext cx="9243391" cy="1325563"/>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Preparing a Parish Council Manual of Policy</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and Procedure</a:t>
            </a:r>
          </a:p>
        </p:txBody>
      </p:sp>
      <p:sp>
        <p:nvSpPr>
          <p:cNvPr id="21" name="Content Placeholder 2">
            <a:extLst>
              <a:ext uri="{FF2B5EF4-FFF2-40B4-BE49-F238E27FC236}">
                <a16:creationId xmlns:a16="http://schemas.microsoft.com/office/drawing/2014/main" id="{F7FB4B51-9CCE-4A6A-BF87-70544D8FA0D6}"/>
              </a:ext>
            </a:extLst>
          </p:cNvPr>
          <p:cNvSpPr>
            <a:spLocks noGrp="1"/>
          </p:cNvSpPr>
          <p:nvPr>
            <p:ph idx="1"/>
          </p:nvPr>
        </p:nvSpPr>
        <p:spPr>
          <a:xfrm>
            <a:off x="3928557" y="2317759"/>
            <a:ext cx="5613008" cy="3563159"/>
          </a:xfrm>
        </p:spPr>
        <p:txBody>
          <a:bodyPr>
            <a:noAutofit/>
          </a:bodyPr>
          <a:lstStyle/>
          <a:p>
            <a:pPr>
              <a:buFont typeface="Arial" panose="020B0604020202020204" pitchFamily="34" charset="0"/>
              <a:buChar char="•"/>
            </a:pPr>
            <a:r>
              <a:rPr lang="en-US" sz="2200" b="1" dirty="0"/>
              <a:t>Appoint an </a:t>
            </a:r>
            <a:r>
              <a:rPr lang="en-US" sz="2200" b="1" i="1" dirty="0"/>
              <a:t>ad hoc </a:t>
            </a:r>
            <a:r>
              <a:rPr lang="en-US" sz="2200" b="1" dirty="0"/>
              <a:t>committee.</a:t>
            </a:r>
          </a:p>
          <a:p>
            <a:pPr>
              <a:buFont typeface="Arial" panose="020B0604020202020204" pitchFamily="34" charset="0"/>
              <a:buChar char="•"/>
            </a:pPr>
            <a:r>
              <a:rPr lang="en-US" sz="2200" b="1" dirty="0"/>
              <a:t>Gather the minutes of council general meetings for the past six years and make them available to the committee.</a:t>
            </a:r>
          </a:p>
          <a:p>
            <a:pPr>
              <a:buFont typeface="Arial" panose="020B0604020202020204" pitchFamily="34" charset="0"/>
              <a:buChar char="•"/>
            </a:pPr>
            <a:r>
              <a:rPr lang="en-US" sz="2200" b="1" dirty="0"/>
              <a:t>Set a target date for completion of the task.</a:t>
            </a:r>
          </a:p>
          <a:p>
            <a:pPr>
              <a:buFont typeface="Arial" panose="020B0604020202020204" pitchFamily="34" charset="0"/>
              <a:buChar char="•"/>
            </a:pPr>
            <a:r>
              <a:rPr lang="en-US" sz="2200" b="1" dirty="0"/>
              <a:t>Present draft manual to the parish executive for review and approval.</a:t>
            </a:r>
          </a:p>
          <a:p>
            <a:pPr>
              <a:buFont typeface="Arial" panose="020B0604020202020204" pitchFamily="34" charset="0"/>
              <a:buChar char="•"/>
            </a:pPr>
            <a:r>
              <a:rPr lang="en-US" sz="2200" b="1" dirty="0"/>
              <a:t>Draft manual is presented to members of the council at a general meeting.</a:t>
            </a:r>
          </a:p>
          <a:p>
            <a:pPr>
              <a:buFont typeface="Arial" panose="020B0604020202020204" pitchFamily="34" charset="0"/>
              <a:buChar char="•"/>
            </a:pPr>
            <a:endParaRPr lang="en-US" sz="2200" b="1" dirty="0"/>
          </a:p>
          <a:p>
            <a:pPr marL="0" indent="0">
              <a:buNone/>
            </a:pPr>
            <a:endParaRPr lang="en-US" sz="2200" b="1" dirty="0"/>
          </a:p>
        </p:txBody>
      </p:sp>
      <p:pic>
        <p:nvPicPr>
          <p:cNvPr id="20" name="Graphic 6" descr="Meeting">
            <a:extLst>
              <a:ext uri="{FF2B5EF4-FFF2-40B4-BE49-F238E27FC236}">
                <a16:creationId xmlns:a16="http://schemas.microsoft.com/office/drawing/2014/main" id="{56938245-9DB6-4060-B224-7258E381C6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9736" y="2494448"/>
            <a:ext cx="3209779" cy="3209779"/>
          </a:xfrm>
          <a:prstGeom prst="rect">
            <a:avLst/>
          </a:prstGeom>
        </p:spPr>
      </p:pic>
      <p:pic>
        <p:nvPicPr>
          <p:cNvPr id="18" name="Video 17">
            <a:hlinkClick r:id="" action="ppaction://media"/>
            <a:extLst>
              <a:ext uri="{FF2B5EF4-FFF2-40B4-BE49-F238E27FC236}">
                <a16:creationId xmlns:a16="http://schemas.microsoft.com/office/drawing/2014/main" id="{DCB62F21-4B8B-4069-92C6-320919B413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1" y="7038802"/>
            <a:ext cx="2285999" cy="1714500"/>
          </a:xfrm>
          <a:prstGeom prst="rect">
            <a:avLst/>
          </a:prstGeom>
        </p:spPr>
      </p:pic>
    </p:spTree>
    <p:extLst>
      <p:ext uri="{BB962C8B-B14F-4D97-AF65-F5344CB8AC3E}">
        <p14:creationId xmlns:p14="http://schemas.microsoft.com/office/powerpoint/2010/main" val="223118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763">
        <p159:morph option="byObject"/>
      </p:transition>
    </mc:Choice>
    <mc:Fallback xmlns="">
      <p:transition spd="slow" advTm="367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3A4166F-3FF7-4932-ABAD-ACA5F8C151F1}"/>
              </a:ext>
            </a:extLst>
          </p:cNvPr>
          <p:cNvSpPr txBox="1"/>
          <p:nvPr/>
        </p:nvSpPr>
        <p:spPr>
          <a:xfrm>
            <a:off x="278297" y="960461"/>
            <a:ext cx="9183756" cy="3229758"/>
          </a:xfrm>
          <a:prstGeom prst="rect">
            <a:avLst/>
          </a:prstGeom>
        </p:spPr>
        <p:txBody>
          <a:bodyPr vert="horz" lIns="91440" tIns="45720" rIns="91440" bIns="45720" rtlCol="0" anchor="ctr">
            <a:normAutofit/>
          </a:bodyPr>
          <a:lstStyle/>
          <a:p>
            <a:pPr marL="400050" indent="-171450">
              <a:lnSpc>
                <a:spcPct val="90000"/>
              </a:lnSpc>
              <a:spcAft>
                <a:spcPts val="600"/>
              </a:spcAft>
              <a:buClrTx/>
              <a:buFont typeface="Arial" panose="020B0604020202020204" pitchFamily="34" charset="0"/>
              <a:buChar char="•"/>
            </a:pPr>
            <a:r>
              <a:rPr lang="en-CA" sz="2200" kern="1200" dirty="0">
                <a:solidFill>
                  <a:prstClr val="black"/>
                </a:solidFill>
                <a:latin typeface="+mn-lt"/>
                <a:ea typeface="+mn-ea"/>
                <a:cs typeface="+mn-cs"/>
              </a:rPr>
              <a:t>Meetings of the council; both executive and general. Stating the day, time and place. </a:t>
            </a:r>
          </a:p>
          <a:p>
            <a:pPr marL="400050" indent="-171450">
              <a:lnSpc>
                <a:spcPct val="90000"/>
              </a:lnSpc>
              <a:spcAft>
                <a:spcPts val="600"/>
              </a:spcAft>
              <a:buClrTx/>
              <a:buFont typeface="Arial" panose="020B0604020202020204" pitchFamily="34" charset="0"/>
              <a:buChar char="•"/>
            </a:pPr>
            <a:r>
              <a:rPr lang="en-CA" sz="2200" kern="1200" dirty="0">
                <a:solidFill>
                  <a:prstClr val="black"/>
                </a:solidFill>
                <a:latin typeface="+mn-lt"/>
                <a:ea typeface="+mn-ea"/>
                <a:cs typeface="+mn-cs"/>
              </a:rPr>
              <a:t>Policies as established by motions or long-standing traditions which may include the following:</a:t>
            </a:r>
          </a:p>
        </p:txBody>
      </p:sp>
      <p:sp>
        <p:nvSpPr>
          <p:cNvPr id="3" name="Title 2">
            <a:extLst>
              <a:ext uri="{FF2B5EF4-FFF2-40B4-BE49-F238E27FC236}">
                <a16:creationId xmlns:a16="http://schemas.microsoft.com/office/drawing/2014/main" id="{68A90123-0E4F-40D5-A416-D247275A3205}"/>
              </a:ext>
            </a:extLst>
          </p:cNvPr>
          <p:cNvSpPr>
            <a:spLocks noGrp="1"/>
          </p:cNvSpPr>
          <p:nvPr>
            <p:ph type="title"/>
          </p:nvPr>
        </p:nvSpPr>
        <p:spPr>
          <a:xfrm>
            <a:off x="278296" y="371064"/>
            <a:ext cx="9183756" cy="1320800"/>
          </a:xfrm>
        </p:spPr>
        <p:txBody>
          <a:bodyPr>
            <a:normAutofit fontScale="90000"/>
          </a:bodyPr>
          <a:lstStyle/>
          <a:p>
            <a:pPr algn="ctr"/>
            <a:r>
              <a:rPr lang="en-US" sz="4000" b="1" dirty="0">
                <a:solidFill>
                  <a:srgbClr val="002060"/>
                </a:solidFill>
                <a:latin typeface="Calibri" panose="020F0502020204030204" pitchFamily="34" charset="0"/>
                <a:cs typeface="Calibri" panose="020F0502020204030204" pitchFamily="34" charset="0"/>
              </a:rPr>
              <a:t>Preparing a Parish Council Manual of Policy and Procedure</a:t>
            </a:r>
            <a:br>
              <a:rPr lang="en-US" sz="9600" b="1" kern="1200" dirty="0">
                <a:solidFill>
                  <a:srgbClr val="002060"/>
                </a:solidFill>
                <a:latin typeface="Calibri" panose="020F0502020204030204"/>
                <a:ea typeface="+mn-ea"/>
                <a:cs typeface="+mn-cs"/>
              </a:rPr>
            </a:br>
            <a:endParaRPr lang="en-US" dirty="0"/>
          </a:p>
        </p:txBody>
      </p:sp>
      <p:sp>
        <p:nvSpPr>
          <p:cNvPr id="2" name="TextBox 1"/>
          <p:cNvSpPr txBox="1"/>
          <p:nvPr/>
        </p:nvSpPr>
        <p:spPr>
          <a:xfrm>
            <a:off x="854763" y="3240155"/>
            <a:ext cx="8607289" cy="3477875"/>
          </a:xfrm>
          <a:prstGeom prst="rect">
            <a:avLst/>
          </a:prstGeom>
          <a:noFill/>
        </p:spPr>
        <p:txBody>
          <a:bodyPr wrap="square" rtlCol="0">
            <a:spAutoFit/>
          </a:bodyPr>
          <a:lstStyle/>
          <a:p>
            <a:pPr marL="285750" lvl="2" indent="-285750">
              <a:buFont typeface="Courier New" panose="02070309020205020404" pitchFamily="49" charset="0"/>
              <a:buChar char="o"/>
            </a:pPr>
            <a:r>
              <a:rPr lang="en-US" sz="2200" dirty="0">
                <a:latin typeface="+mn-lt"/>
              </a:rPr>
              <a:t>When a member or their immediate family passes away.</a:t>
            </a:r>
          </a:p>
          <a:p>
            <a:pPr marL="285750" lvl="2" indent="-285750">
              <a:buFont typeface="Courier New" panose="02070309020205020404" pitchFamily="49" charset="0"/>
              <a:buChar char="o"/>
            </a:pPr>
            <a:r>
              <a:rPr lang="en-US" sz="2200" dirty="0">
                <a:latin typeface="+mn-lt"/>
              </a:rPr>
              <a:t>Mass intentions (monthly or other).</a:t>
            </a:r>
          </a:p>
          <a:p>
            <a:pPr marL="285750" lvl="2" indent="-285750">
              <a:buFont typeface="Courier New" panose="02070309020205020404" pitchFamily="49" charset="0"/>
              <a:buChar char="o"/>
            </a:pPr>
            <a:r>
              <a:rPr lang="en-US" sz="2200" dirty="0">
                <a:latin typeface="+mn-lt"/>
              </a:rPr>
              <a:t>Presentation of going-away gifts to members.</a:t>
            </a:r>
          </a:p>
          <a:p>
            <a:pPr marL="285750" lvl="2" indent="-285750">
              <a:buFont typeface="Courier New" panose="02070309020205020404" pitchFamily="49" charset="0"/>
              <a:buChar char="o"/>
            </a:pPr>
            <a:r>
              <a:rPr lang="en-US" sz="2200" dirty="0">
                <a:latin typeface="+mn-lt"/>
              </a:rPr>
              <a:t>Remembrances for members who are ill, hospitalized, celebrating wedding anniversaries or other special occasions.</a:t>
            </a:r>
          </a:p>
          <a:p>
            <a:pPr marL="285750" lvl="2" indent="-285750">
              <a:buFont typeface="Courier New" panose="02070309020205020404" pitchFamily="49" charset="0"/>
              <a:buChar char="o"/>
            </a:pPr>
            <a:r>
              <a:rPr lang="en-US" sz="2200" dirty="0">
                <a:latin typeface="+mn-lt"/>
              </a:rPr>
              <a:t>Presentation of maple leaf service pins.</a:t>
            </a:r>
          </a:p>
          <a:p>
            <a:pPr marL="285750" lvl="2" indent="-285750">
              <a:buFont typeface="Courier New" panose="02070309020205020404" pitchFamily="49" charset="0"/>
              <a:buChar char="o"/>
            </a:pPr>
            <a:r>
              <a:rPr lang="en-US" sz="2200" dirty="0">
                <a:latin typeface="+mn-lt"/>
              </a:rPr>
              <a:t>Council responsibilities in the parish.</a:t>
            </a:r>
          </a:p>
          <a:p>
            <a:pPr marL="285750" lvl="2" indent="-285750">
              <a:buFont typeface="Courier New" panose="02070309020205020404" pitchFamily="49" charset="0"/>
              <a:buChar char="o"/>
            </a:pPr>
            <a:r>
              <a:rPr lang="en-US" sz="2200" dirty="0">
                <a:latin typeface="+mn-lt"/>
              </a:rPr>
              <a:t>Paid expenses for members or delegates to attend conventions.</a:t>
            </a:r>
          </a:p>
          <a:p>
            <a:pPr marL="285750" lvl="2" indent="-285750">
              <a:buFont typeface="Courier New" panose="02070309020205020404" pitchFamily="49" charset="0"/>
              <a:buChar char="o"/>
            </a:pPr>
            <a:r>
              <a:rPr lang="en-US" sz="2200" dirty="0">
                <a:latin typeface="+mn-lt"/>
              </a:rPr>
              <a:t>Funeral luncheons.</a:t>
            </a:r>
          </a:p>
          <a:p>
            <a:pPr marL="285750" lvl="2" indent="-285750">
              <a:buFont typeface="Courier New" panose="02070309020205020404" pitchFamily="49" charset="0"/>
              <a:buChar char="o"/>
            </a:pPr>
            <a:r>
              <a:rPr lang="en-US" sz="2200" dirty="0">
                <a:latin typeface="+mn-lt"/>
              </a:rPr>
              <a:t>Preparation and presentation of the council budget.</a:t>
            </a:r>
            <a:endParaRPr lang="en-CA" sz="2200" dirty="0">
              <a:latin typeface="+mn-lt"/>
            </a:endParaRPr>
          </a:p>
        </p:txBody>
      </p:sp>
      <p:pic>
        <p:nvPicPr>
          <p:cNvPr id="10" name="Video 9">
            <a:hlinkClick r:id="" action="ppaction://media"/>
            <a:extLst>
              <a:ext uri="{FF2B5EF4-FFF2-40B4-BE49-F238E27FC236}">
                <a16:creationId xmlns:a16="http://schemas.microsoft.com/office/drawing/2014/main" id="{8CF6D757-A9FB-4942-8766-4D595B7578E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1" y="7072052"/>
            <a:ext cx="2285999" cy="1714500"/>
          </a:xfrm>
          <a:prstGeom prst="rect">
            <a:avLst/>
          </a:prstGeom>
        </p:spPr>
      </p:pic>
    </p:spTree>
    <p:custDataLst>
      <p:tags r:id="rId1"/>
    </p:custDataLst>
    <p:extLst>
      <p:ext uri="{BB962C8B-B14F-4D97-AF65-F5344CB8AC3E}">
        <p14:creationId xmlns:p14="http://schemas.microsoft.com/office/powerpoint/2010/main" val="2816798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813">
        <p159:morph option="byObject"/>
      </p:transition>
    </mc:Choice>
    <mc:Fallback xmlns="">
      <p:transition spd="slow" advTm="42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637021"/>
            <a:ext cx="9240387" cy="1133555"/>
          </a:xfrm>
        </p:spPr>
        <p:txBody>
          <a:bodyPr>
            <a:noAutofit/>
          </a:bodyPr>
          <a:lstStyle/>
          <a:p>
            <a:pPr algn="ctr"/>
            <a:r>
              <a:rPr lang="en-US" sz="3600" b="1" dirty="0">
                <a:solidFill>
                  <a:srgbClr val="002060"/>
                </a:solidFill>
                <a:latin typeface="Calibri" panose="020F0502020204030204" pitchFamily="34" charset="0"/>
                <a:cs typeface="Calibri" panose="020F0502020204030204" pitchFamily="34" charset="0"/>
              </a:rPr>
              <a:t>Preparing a Parish Council Manual of Policy </a:t>
            </a:r>
            <a:br>
              <a:rPr lang="en-US" sz="3600" b="1" dirty="0">
                <a:solidFill>
                  <a:srgbClr val="002060"/>
                </a:solidFill>
                <a:latin typeface="Calibri" panose="020F0502020204030204" pitchFamily="34" charset="0"/>
                <a:cs typeface="Calibri" panose="020F0502020204030204" pitchFamily="34" charset="0"/>
              </a:rPr>
            </a:br>
            <a:r>
              <a:rPr lang="en-US" sz="3600" b="1" dirty="0">
                <a:solidFill>
                  <a:srgbClr val="002060"/>
                </a:solidFill>
                <a:latin typeface="Calibri" panose="020F0502020204030204" pitchFamily="34" charset="0"/>
                <a:cs typeface="Calibri" panose="020F0502020204030204" pitchFamily="34" charset="0"/>
              </a:rPr>
              <a:t>and Procedure</a:t>
            </a:r>
            <a:endParaRPr lang="en-CA" b="1" dirty="0">
              <a:solidFill>
                <a:srgbClr val="002060"/>
              </a:solidFill>
            </a:endParaRPr>
          </a:p>
        </p:txBody>
      </p:sp>
      <p:sp>
        <p:nvSpPr>
          <p:cNvPr id="3" name="Rectangle 2">
            <a:extLst>
              <a:ext uri="{FF2B5EF4-FFF2-40B4-BE49-F238E27FC236}">
                <a16:creationId xmlns:a16="http://schemas.microsoft.com/office/drawing/2014/main" id="{BA0414D5-C476-48BA-95CB-7D705C2F6D66}"/>
              </a:ext>
            </a:extLst>
          </p:cNvPr>
          <p:cNvSpPr/>
          <p:nvPr/>
        </p:nvSpPr>
        <p:spPr>
          <a:xfrm>
            <a:off x="834888" y="1949480"/>
            <a:ext cx="8703673" cy="4154984"/>
          </a:xfrm>
          <a:prstGeom prst="rect">
            <a:avLst/>
          </a:prstGeom>
        </p:spPr>
        <p:txBody>
          <a:bodyPr wrap="square">
            <a:spAutoFit/>
          </a:bodyPr>
          <a:lstStyle/>
          <a:p>
            <a:pPr>
              <a:buClrTx/>
              <a:buFontTx/>
              <a:buNone/>
            </a:pPr>
            <a:endParaRPr lang="en-US" sz="2200" kern="1200" dirty="0">
              <a:solidFill>
                <a:prstClr val="black"/>
              </a:solidFill>
              <a:latin typeface="+mn-lt"/>
              <a:ea typeface="+mn-ea"/>
              <a:cs typeface="+mn-cs"/>
            </a:endParaRPr>
          </a:p>
          <a:p>
            <a:pPr marL="342900" indent="-342900">
              <a:buClrTx/>
              <a:buFont typeface="Arial" panose="020B0604020202020204" pitchFamily="34" charset="0"/>
              <a:buChar char="•"/>
            </a:pPr>
            <a:r>
              <a:rPr lang="en-US" sz="2200" kern="1200" dirty="0">
                <a:solidFill>
                  <a:prstClr val="black"/>
                </a:solidFill>
                <a:latin typeface="+mn-lt"/>
                <a:ea typeface="+mn-ea"/>
                <a:cs typeface="+mn-cs"/>
              </a:rPr>
              <a:t>Paid expenses for voting/accredited delegates to attend diocesan convention (travel, accommodations and meals).</a:t>
            </a:r>
          </a:p>
          <a:p>
            <a:pPr marL="342900" indent="-342900">
              <a:buClrTx/>
              <a:buFont typeface="Arial" panose="020B0604020202020204" pitchFamily="34" charset="0"/>
              <a:buChar char="•"/>
            </a:pPr>
            <a:r>
              <a:rPr lang="en-US" sz="2200" kern="1200" dirty="0">
                <a:solidFill>
                  <a:prstClr val="black"/>
                </a:solidFill>
                <a:latin typeface="+mn-lt"/>
                <a:ea typeface="+mn-ea"/>
                <a:cs typeface="+mn-cs"/>
              </a:rPr>
              <a:t>List of ongoing commitments.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Gifts to pastor/associate pastor/parish staff.</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On-going special events sponsored by the council.</a:t>
            </a:r>
          </a:p>
          <a:p>
            <a:pPr marL="342900" indent="-342900">
              <a:buClrTx/>
              <a:buFont typeface="Arial" panose="020B0604020202020204" pitchFamily="34" charset="0"/>
              <a:buChar char="•"/>
            </a:pPr>
            <a:r>
              <a:rPr lang="en-US" sz="2200" kern="1200" dirty="0">
                <a:solidFill>
                  <a:prstClr val="black"/>
                </a:solidFill>
                <a:latin typeface="+mn-lt"/>
                <a:ea typeface="+mn-ea"/>
                <a:cs typeface="+mn-cs"/>
              </a:rPr>
              <a:t>Solicitation of gifts/advertising from outside sources.</a:t>
            </a:r>
            <a:endParaRPr lang="en-CA" sz="2200" kern="1200" dirty="0">
              <a:solidFill>
                <a:prstClr val="black"/>
              </a:solidFill>
              <a:latin typeface="+mn-lt"/>
              <a:ea typeface="+mn-ea"/>
              <a:cs typeface="+mn-cs"/>
            </a:endParaRPr>
          </a:p>
          <a:p>
            <a:pPr marL="342900" indent="-342900">
              <a:buClrTx/>
              <a:buFont typeface="Arial" panose="020B0604020202020204" pitchFamily="34" charset="0"/>
              <a:buChar char="•"/>
            </a:pPr>
            <a:r>
              <a:rPr lang="en-CA" sz="2200" kern="1200" dirty="0">
                <a:solidFill>
                  <a:prstClr val="black"/>
                </a:solidFill>
                <a:latin typeface="+mn-lt"/>
                <a:ea typeface="+mn-ea"/>
                <a:cs typeface="+mn-cs"/>
              </a:rPr>
              <a:t>Petty cash or advances for elected officers.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Travel and/or allowable expenses for other meetings, especially for the council president.</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Preparation of annual reports.</a:t>
            </a:r>
          </a:p>
          <a:p>
            <a:pPr marL="342900" indent="-342900">
              <a:buClrTx/>
              <a:buFont typeface="Arial" panose="020B0604020202020204" pitchFamily="34" charset="0"/>
              <a:buChar char="•"/>
            </a:pPr>
            <a:r>
              <a:rPr lang="en-CA" sz="2200" kern="1200" dirty="0">
                <a:solidFill>
                  <a:prstClr val="black"/>
                </a:solidFill>
                <a:latin typeface="+mn-lt"/>
                <a:ea typeface="+mn-ea"/>
                <a:cs typeface="+mn-cs"/>
              </a:rPr>
              <a:t>Any other items of important relevance to the council.</a:t>
            </a:r>
          </a:p>
        </p:txBody>
      </p:sp>
      <p:pic>
        <p:nvPicPr>
          <p:cNvPr id="10" name="Video 9">
            <a:hlinkClick r:id="" action="ppaction://media"/>
            <a:extLst>
              <a:ext uri="{FF2B5EF4-FFF2-40B4-BE49-F238E27FC236}">
                <a16:creationId xmlns:a16="http://schemas.microsoft.com/office/drawing/2014/main" id="{76C33CC9-B159-4A5D-A445-801A6795BE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1" y="7022176"/>
            <a:ext cx="2285999" cy="1714500"/>
          </a:xfrm>
          <a:prstGeom prst="rect">
            <a:avLst/>
          </a:prstGeom>
        </p:spPr>
      </p:pic>
    </p:spTree>
    <p:extLst>
      <p:ext uri="{BB962C8B-B14F-4D97-AF65-F5344CB8AC3E}">
        <p14:creationId xmlns:p14="http://schemas.microsoft.com/office/powerpoint/2010/main" val="35318324"/>
      </p:ext>
    </p:extLst>
  </p:cSld>
  <p:clrMapOvr>
    <a:masterClrMapping/>
  </p:clrMapOvr>
  <mc:AlternateContent xmlns:mc="http://schemas.openxmlformats.org/markup-compatibility/2006" xmlns:p14="http://schemas.microsoft.com/office/powerpoint/2010/main">
    <mc:Choice Requires="p14">
      <p:transition spd="slow" p14:dur="2000" advTm="36983"/>
    </mc:Choice>
    <mc:Fallback xmlns="">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4F53C8-AB58-4EFF-872A-12D5CC59C3B3}"/>
              </a:ext>
            </a:extLst>
          </p:cNvPr>
          <p:cNvSpPr>
            <a:spLocks noGrp="1"/>
          </p:cNvSpPr>
          <p:nvPr>
            <p:ph type="title"/>
          </p:nvPr>
        </p:nvSpPr>
        <p:spPr>
          <a:xfrm>
            <a:off x="298174" y="549966"/>
            <a:ext cx="9144000" cy="1320800"/>
          </a:xfrm>
        </p:spPr>
        <p:txBody>
          <a:bodyPr>
            <a:normAutofit/>
          </a:bodyPr>
          <a:lstStyle/>
          <a:p>
            <a:pPr algn="ctr"/>
            <a:r>
              <a:rPr lang="en-US" b="1" i="1" dirty="0">
                <a:solidFill>
                  <a:srgbClr val="002060"/>
                </a:solidFill>
                <a:latin typeface="Calibri" panose="020F0502020204030204" pitchFamily="34" charset="0"/>
                <a:cs typeface="Calibri" panose="020F0502020204030204" pitchFamily="34" charset="0"/>
              </a:rPr>
              <a:t>EXECUTIVE HANDBOOK</a:t>
            </a:r>
          </a:p>
        </p:txBody>
      </p:sp>
      <p:sp>
        <p:nvSpPr>
          <p:cNvPr id="6" name="Rectangle 5">
            <a:extLst>
              <a:ext uri="{FF2B5EF4-FFF2-40B4-BE49-F238E27FC236}">
                <a16:creationId xmlns:a16="http://schemas.microsoft.com/office/drawing/2014/main" id="{A296205C-3DD8-4B5E-BA0F-23DCA0234310}"/>
              </a:ext>
            </a:extLst>
          </p:cNvPr>
          <p:cNvSpPr/>
          <p:nvPr/>
        </p:nvSpPr>
        <p:spPr>
          <a:xfrm>
            <a:off x="1262523" y="1446218"/>
            <a:ext cx="7215302" cy="4812998"/>
          </a:xfrm>
          <a:prstGeom prst="rect">
            <a:avLst/>
          </a:prstGeom>
        </p:spPr>
        <p:txBody>
          <a:bodyPr vert="horz" lIns="91440" tIns="45720" rIns="91440" bIns="45720" rtlCol="0" anchor="ctr">
            <a:noAutofit/>
          </a:bodyPr>
          <a:lstStyle/>
          <a:p>
            <a:pPr>
              <a:buClrTx/>
              <a:buFontTx/>
              <a:buNone/>
            </a:pPr>
            <a:r>
              <a:rPr lang="en-US" sz="2400" kern="1200" dirty="0">
                <a:solidFill>
                  <a:prstClr val="black"/>
                </a:solidFill>
                <a:latin typeface="+mn-lt"/>
                <a:ea typeface="+mn-ea"/>
                <a:cs typeface="+mn-cs"/>
              </a:rPr>
              <a:t>Members of executives at any level should be encouraged to look at the </a:t>
            </a:r>
            <a:r>
              <a:rPr lang="en-US" sz="2400" i="1" kern="1200" dirty="0">
                <a:solidFill>
                  <a:prstClr val="black"/>
                </a:solidFill>
                <a:latin typeface="+mn-lt"/>
                <a:ea typeface="+mn-ea"/>
                <a:cs typeface="+mn-cs"/>
              </a:rPr>
              <a:t>Executive Handbook</a:t>
            </a:r>
            <a:r>
              <a:rPr lang="en-US" sz="2400" kern="1200" dirty="0">
                <a:solidFill>
                  <a:prstClr val="black"/>
                </a:solidFill>
                <a:latin typeface="+mn-lt"/>
                <a:ea typeface="+mn-ea"/>
                <a:cs typeface="+mn-cs"/>
              </a:rPr>
              <a:t> as an important resource.</a:t>
            </a:r>
          </a:p>
          <a:p>
            <a:pPr marL="342900" indent="-342900">
              <a:buClrTx/>
              <a:buFont typeface="Arial" panose="020B0604020202020204" pitchFamily="34" charset="0"/>
              <a:buChar char="•"/>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Includes the Mission Statement.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Provides the Objects of the League.</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Outlines information about the duties and responsibilities for all parish executive members.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Includes a list of suggestions and guidelines for written annual reports.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This handbook is available on the national website and can be purchased through national office.</a:t>
            </a:r>
          </a:p>
        </p:txBody>
      </p:sp>
      <p:pic>
        <p:nvPicPr>
          <p:cNvPr id="7" name="Content Placeholder 3">
            <a:extLst>
              <a:ext uri="{FF2B5EF4-FFF2-40B4-BE49-F238E27FC236}">
                <a16:creationId xmlns:a16="http://schemas.microsoft.com/office/drawing/2014/main" id="{3B75D9F2-D229-455F-878C-B8935B43B095}"/>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247824" y="1663409"/>
            <a:ext cx="3591585" cy="4378615"/>
          </a:xfrm>
          <a:prstGeom prst="rect">
            <a:avLst/>
          </a:prstGeom>
          <a:noFill/>
          <a:ln>
            <a:noFill/>
          </a:ln>
        </p:spPr>
      </p:pic>
      <p:pic>
        <p:nvPicPr>
          <p:cNvPr id="10" name="Video 9">
            <a:hlinkClick r:id="" action="ppaction://media"/>
            <a:extLst>
              <a:ext uri="{FF2B5EF4-FFF2-40B4-BE49-F238E27FC236}">
                <a16:creationId xmlns:a16="http://schemas.microsoft.com/office/drawing/2014/main" id="{532421F1-25B4-4260-83A6-10F5545DC1B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1" y="6914860"/>
            <a:ext cx="2285999" cy="1714500"/>
          </a:xfrm>
          <a:prstGeom prst="rect">
            <a:avLst/>
          </a:prstGeom>
        </p:spPr>
      </p:pic>
    </p:spTree>
    <p:extLst>
      <p:ext uri="{BB962C8B-B14F-4D97-AF65-F5344CB8AC3E}">
        <p14:creationId xmlns:p14="http://schemas.microsoft.com/office/powerpoint/2010/main" val="1470460031"/>
      </p:ext>
    </p:extLst>
  </p:cSld>
  <p:clrMapOvr>
    <a:masterClrMapping/>
  </p:clrMapOvr>
  <mc:AlternateContent xmlns:mc="http://schemas.openxmlformats.org/markup-compatibility/2006" xmlns:p14="http://schemas.microsoft.com/office/powerpoint/2010/main">
    <mc:Choice Requires="p14">
      <p:transition spd="slow" p14:dur="2000" advTm="29020"/>
    </mc:Choice>
    <mc:Fallback xmlns="">
      <p:transition spd="slow" advTm="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F094-B56B-4B4F-9660-250F57C57025}"/>
              </a:ext>
            </a:extLst>
          </p:cNvPr>
          <p:cNvSpPr>
            <a:spLocks noGrp="1"/>
          </p:cNvSpPr>
          <p:nvPr>
            <p:ph type="title"/>
          </p:nvPr>
        </p:nvSpPr>
        <p:spPr>
          <a:xfrm>
            <a:off x="298174" y="609600"/>
            <a:ext cx="9163878" cy="1320800"/>
          </a:xfrm>
        </p:spPr>
        <p:txBody>
          <a:bodyPr>
            <a:noAutofit/>
          </a:bodyPr>
          <a:lstStyle/>
          <a:p>
            <a:pPr algn="ctr"/>
            <a:r>
              <a:rPr lang="en-US" b="1" dirty="0">
                <a:solidFill>
                  <a:srgbClr val="2F5496"/>
                </a:solidFill>
                <a:latin typeface="Calibri" panose="020F0502020204030204" pitchFamily="34" charset="0"/>
              </a:rPr>
              <a:t>CORE PRINCIPLES;</a:t>
            </a:r>
            <a:r>
              <a:rPr lang="en-US" b="1" i="1" dirty="0">
                <a:solidFill>
                  <a:srgbClr val="2F5496"/>
                </a:solidFill>
                <a:latin typeface="Calibri" panose="020F0502020204030204" pitchFamily="34" charset="0"/>
              </a:rPr>
              <a:t> CONSTITUTION &amp; BYLAWS</a:t>
            </a:r>
            <a:r>
              <a:rPr lang="en-US" b="1" dirty="0">
                <a:solidFill>
                  <a:srgbClr val="2F5496"/>
                </a:solidFill>
                <a:latin typeface="Calibri" panose="020F0502020204030204" pitchFamily="34" charset="0"/>
              </a:rPr>
              <a:t>; POLICY AND PROCEDURE;</a:t>
            </a:r>
            <a:r>
              <a:rPr lang="en-US" b="1" i="1" dirty="0">
                <a:solidFill>
                  <a:srgbClr val="2F5496"/>
                </a:solidFill>
                <a:latin typeface="Calibri" panose="020F0502020204030204" pitchFamily="34" charset="0"/>
              </a:rPr>
              <a:t> </a:t>
            </a:r>
            <a:r>
              <a:rPr lang="en-US" b="1" dirty="0">
                <a:solidFill>
                  <a:srgbClr val="2F5496"/>
                </a:solidFill>
                <a:latin typeface="Calibri" panose="020F0502020204030204" pitchFamily="34" charset="0"/>
              </a:rPr>
              <a:t> </a:t>
            </a:r>
            <a:br>
              <a:rPr lang="en-US" b="1" dirty="0">
                <a:solidFill>
                  <a:srgbClr val="2F5496"/>
                </a:solidFill>
                <a:latin typeface="Calibri" panose="020F0502020204030204" pitchFamily="34" charset="0"/>
              </a:rPr>
            </a:br>
            <a:r>
              <a:rPr lang="en-US" b="1" i="1" dirty="0">
                <a:solidFill>
                  <a:srgbClr val="2F5496"/>
                </a:solidFill>
                <a:latin typeface="Calibri" panose="020F0502020204030204" pitchFamily="34" charset="0"/>
              </a:rPr>
              <a:t>EXECUTIVE HANDBOOK</a:t>
            </a:r>
            <a:endParaRPr lang="en-US" dirty="0"/>
          </a:p>
        </p:txBody>
      </p:sp>
      <p:pic>
        <p:nvPicPr>
          <p:cNvPr id="4" name="Picture 2" descr="C:\Users\Alice\AppData\Local\Microsoft\Windows\INetCache\IE\BAGOCGF0\thank_you[1].jpg">
            <a:extLst>
              <a:ext uri="{FF2B5EF4-FFF2-40B4-BE49-F238E27FC236}">
                <a16:creationId xmlns:a16="http://schemas.microsoft.com/office/drawing/2014/main" id="{E09345C3-CECD-419D-9888-3F1D52E1D73F}"/>
              </a:ext>
            </a:extLst>
          </p:cNvPr>
          <p:cNvPicPr>
            <a:picLocks noGrp="1" noChangeAspect="1" noChangeArrowheads="1"/>
          </p:cNvPicPr>
          <p:nvPr>
            <p:ph idx="1"/>
          </p:nvPr>
        </p:nvPicPr>
        <p:blipFill>
          <a:blip r:embed="rId5"/>
          <a:stretch>
            <a:fillRect/>
          </a:stretch>
        </p:blipFill>
        <p:spPr bwMode="auto">
          <a:xfrm>
            <a:off x="2033383" y="2438880"/>
            <a:ext cx="5693460" cy="3881437"/>
          </a:xfrm>
          <a:prstGeom prst="rect">
            <a:avLst/>
          </a:prstGeom>
          <a:noFill/>
        </p:spPr>
      </p:pic>
      <p:pic>
        <p:nvPicPr>
          <p:cNvPr id="13" name="Video 12">
            <a:hlinkClick r:id="" action="ppaction://media"/>
            <a:extLst>
              <a:ext uri="{FF2B5EF4-FFF2-40B4-BE49-F238E27FC236}">
                <a16:creationId xmlns:a16="http://schemas.microsoft.com/office/drawing/2014/main" id="{DC7CD7E8-3E5E-4083-BA5F-E797264814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1" y="7022176"/>
            <a:ext cx="2285999" cy="1714500"/>
          </a:xfrm>
          <a:prstGeom prst="rect">
            <a:avLst/>
          </a:prstGeom>
        </p:spPr>
      </p:pic>
    </p:spTree>
    <p:extLst>
      <p:ext uri="{BB962C8B-B14F-4D97-AF65-F5344CB8AC3E}">
        <p14:creationId xmlns:p14="http://schemas.microsoft.com/office/powerpoint/2010/main" val="1278561511"/>
      </p:ext>
    </p:extLst>
  </p:cSld>
  <p:clrMapOvr>
    <a:masterClrMapping/>
  </p:clrMapOvr>
  <mc:AlternateContent xmlns:mc="http://schemas.openxmlformats.org/markup-compatibility/2006" xmlns:p14="http://schemas.microsoft.com/office/powerpoint/2010/main">
    <mc:Choice Requires="p14">
      <p:transition spd="slow" p14:dur="2000" advTm="9779"/>
    </mc:Choice>
    <mc:Fallback xmlns="">
      <p:transition spd="slow" advTm="9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3" presetClass="entr" presetSubtype="1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pic>
        <p:nvPicPr>
          <p:cNvPr id="9" name="Video 8">
            <a:hlinkClick r:id="" action="ppaction://media"/>
            <a:extLst>
              <a:ext uri="{FF2B5EF4-FFF2-40B4-BE49-F238E27FC236}">
                <a16:creationId xmlns:a16="http://schemas.microsoft.com/office/drawing/2014/main" id="{7C8B16B0-5CE4-4927-9276-5B36B80A466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V="1">
            <a:off x="9939251" y="6858000"/>
            <a:ext cx="2285999" cy="1853738"/>
          </a:xfrm>
          <a:prstGeom prst="rect">
            <a:avLst/>
          </a:prstGeom>
        </p:spPr>
      </p:pic>
    </p:spTree>
    <p:extLst>
      <p:ext uri="{BB962C8B-B14F-4D97-AF65-F5344CB8AC3E}">
        <p14:creationId xmlns:p14="http://schemas.microsoft.com/office/powerpoint/2010/main" val="4280247226"/>
      </p:ext>
    </p:extLst>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24664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7AC0-DFA4-4752-802F-AF0E6BCEBBED}"/>
              </a:ext>
            </a:extLst>
          </p:cNvPr>
          <p:cNvSpPr>
            <a:spLocks noGrp="1"/>
          </p:cNvSpPr>
          <p:nvPr>
            <p:ph type="ctrTitle"/>
          </p:nvPr>
        </p:nvSpPr>
        <p:spPr>
          <a:xfrm>
            <a:off x="1523999"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a16="http://schemas.microsoft.com/office/drawing/2014/main" id="{84FD2EB2-8469-49B6-A767-400BFE586894}"/>
              </a:ext>
            </a:extLst>
          </p:cNvPr>
          <p:cNvSpPr>
            <a:spLocks noGrp="1"/>
          </p:cNvSpPr>
          <p:nvPr>
            <p:ph type="subTitle" idx="1"/>
          </p:nvPr>
        </p:nvSpPr>
        <p:spPr>
          <a:xfrm>
            <a:off x="1604395" y="4438496"/>
            <a:ext cx="8983207" cy="2013371"/>
          </a:xfrm>
        </p:spPr>
        <p:txBody>
          <a:bodyPr anchor="ctr">
            <a:noAutofit/>
          </a:bodyPr>
          <a:lstStyle/>
          <a:p>
            <a:pPr algn="ctr"/>
            <a:r>
              <a:rPr lang="en-US" sz="3200" b="1" dirty="0">
                <a:solidFill>
                  <a:srgbClr val="2F5496"/>
                </a:solidFill>
              </a:rPr>
              <a:t>CORE PRINCIPLES;</a:t>
            </a:r>
            <a:r>
              <a:rPr lang="en-US" sz="3200" b="1" i="1" dirty="0">
                <a:solidFill>
                  <a:srgbClr val="2F5496"/>
                </a:solidFill>
              </a:rPr>
              <a:t> CONSTITUTION &amp; BYLAWS</a:t>
            </a:r>
            <a:r>
              <a:rPr lang="en-US" sz="3200" b="1" dirty="0">
                <a:solidFill>
                  <a:srgbClr val="2F5496"/>
                </a:solidFill>
              </a:rPr>
              <a:t>; </a:t>
            </a:r>
          </a:p>
          <a:p>
            <a:pPr algn="ctr"/>
            <a:r>
              <a:rPr lang="en-US" sz="3200" b="1" dirty="0">
                <a:solidFill>
                  <a:srgbClr val="2F5496"/>
                </a:solidFill>
              </a:rPr>
              <a:t>POLICY AND PROCEDURE;</a:t>
            </a:r>
            <a:r>
              <a:rPr lang="en-US" sz="3200" b="1" i="1" dirty="0">
                <a:solidFill>
                  <a:srgbClr val="2F5496"/>
                </a:solidFill>
              </a:rPr>
              <a:t> EXECUTIVE HANDBOOK</a:t>
            </a:r>
            <a:endParaRPr lang="en-US" sz="3200" i="1" dirty="0"/>
          </a:p>
        </p:txBody>
      </p:sp>
      <p:pic>
        <p:nvPicPr>
          <p:cNvPr id="9" name="Google Shape;85;p13">
            <a:extLst>
              <a:ext uri="{FF2B5EF4-FFF2-40B4-BE49-F238E27FC236}">
                <a16:creationId xmlns:a16="http://schemas.microsoft.com/office/drawing/2014/main" id="{A2FB0FAA-39A5-4A3F-80ED-F7CC5859D13E}"/>
              </a:ext>
            </a:extLst>
          </p:cNvPr>
          <p:cNvPicPr preferRelativeResize="0"/>
          <p:nvPr/>
        </p:nvPicPr>
        <p:blipFill>
          <a:blip r:embed="rId5">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276999"/>
          </a:xfrm>
          <a:prstGeom prst="rect">
            <a:avLst/>
          </a:prstGeom>
          <a:noFill/>
        </p:spPr>
        <p:txBody>
          <a:bodyPr wrap="square" rtlCol="0">
            <a:spAutoFit/>
          </a:bodyPr>
          <a:lstStyle/>
          <a:p>
            <a:r>
              <a:rPr lang="en-CA" sz="1200" dirty="0"/>
              <a:t>Gifted to National by Mary Hunt (ABMK)</a:t>
            </a:r>
          </a:p>
        </p:txBody>
      </p:sp>
      <p:pic>
        <p:nvPicPr>
          <p:cNvPr id="21" name="Video 20">
            <a:hlinkClick r:id="" action="ppaction://media"/>
            <a:extLst>
              <a:ext uri="{FF2B5EF4-FFF2-40B4-BE49-F238E27FC236}">
                <a16:creationId xmlns:a16="http://schemas.microsoft.com/office/drawing/2014/main" id="{FCDDF3B3-B0D5-44DF-84D0-51D2DA018E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6812280"/>
            <a:ext cx="2285999" cy="45719"/>
          </a:xfrm>
          <a:prstGeom prst="rect">
            <a:avLst/>
          </a:prstGeom>
        </p:spPr>
      </p:pic>
    </p:spTree>
    <p:extLst>
      <p:ext uri="{BB962C8B-B14F-4D97-AF65-F5344CB8AC3E}">
        <p14:creationId xmlns:p14="http://schemas.microsoft.com/office/powerpoint/2010/main" val="189988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801">
        <p159:morph option="byObject"/>
      </p:transition>
    </mc:Choice>
    <mc:Fallback xmlns="">
      <p:transition spd="slow" advTm="11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609600"/>
            <a:ext cx="9144000" cy="1320800"/>
          </a:xfrm>
        </p:spPr>
        <p:txBody>
          <a:bodyPr vert="horz" lIns="91440" tIns="45720" rIns="91440" bIns="45720" rtlCol="0" anchor="ctr">
            <a:normAutofit/>
          </a:bodyPr>
          <a:lstStyle/>
          <a:p>
            <a:pPr algn="ctr"/>
            <a:r>
              <a:rPr lang="en-US" b="1" dirty="0">
                <a:solidFill>
                  <a:srgbClr val="002060"/>
                </a:solidFill>
                <a:latin typeface="Calibri" panose="020F0502020204030204" pitchFamily="34" charset="0"/>
              </a:rPr>
              <a:t>CORE</a:t>
            </a:r>
            <a:r>
              <a:rPr lang="en-US" b="1" kern="1200" dirty="0">
                <a:solidFill>
                  <a:srgbClr val="002060"/>
                </a:solidFill>
                <a:latin typeface="Calibri" panose="020F0502020204030204" pitchFamily="34" charset="0"/>
              </a:rPr>
              <a:t> PRINCIPLES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id="{BA0414D5-C476-48BA-95CB-7D705C2F6D66}"/>
              </a:ext>
            </a:extLst>
          </p:cNvPr>
          <p:cNvSpPr/>
          <p:nvPr/>
        </p:nvSpPr>
        <p:spPr>
          <a:xfrm>
            <a:off x="1077880" y="1605247"/>
            <a:ext cx="7584588" cy="4949703"/>
          </a:xfrm>
          <a:prstGeom prst="rect">
            <a:avLst/>
          </a:prstGeom>
        </p:spPr>
        <p:txBody>
          <a:bodyPr vert="horz" lIns="91440" tIns="45720" rIns="91440" bIns="45720" rtlCol="0" anchor="ctr">
            <a:noAutofit/>
          </a:bodyPr>
          <a:lstStyle/>
          <a:p>
            <a:pPr>
              <a:buClrTx/>
              <a:buFontTx/>
              <a:buNone/>
            </a:pPr>
            <a:endParaRPr lang="en-US" sz="2000" b="1" kern="1200" dirty="0">
              <a:solidFill>
                <a:prstClr val="black"/>
              </a:solidFill>
              <a:latin typeface="+mn-lt"/>
              <a:ea typeface="+mn-ea"/>
              <a:cs typeface="+mn-cs"/>
            </a:endParaRPr>
          </a:p>
          <a:p>
            <a:pPr>
              <a:buClrTx/>
              <a:buFontTx/>
              <a:buNone/>
            </a:pPr>
            <a:r>
              <a:rPr lang="en-US" sz="3200" b="1" kern="1200" dirty="0">
                <a:solidFill>
                  <a:schemeClr val="accent1">
                    <a:lumMod val="75000"/>
                  </a:schemeClr>
                </a:solidFill>
                <a:latin typeface="+mn-lt"/>
                <a:ea typeface="+mn-ea"/>
                <a:cs typeface="+mn-cs"/>
              </a:rPr>
              <a:t>What core principles are used to guide all planning and decision-making?</a:t>
            </a:r>
          </a:p>
          <a:p>
            <a:pPr>
              <a:buClrTx/>
              <a:buFontTx/>
              <a:buNone/>
            </a:pPr>
            <a:endParaRPr lang="en-US" sz="3200" b="1" kern="1200" dirty="0">
              <a:solidFill>
                <a:prstClr val="black"/>
              </a:solidFill>
              <a:latin typeface="+mn-lt"/>
              <a:ea typeface="+mn-ea"/>
              <a:cs typeface="+mn-cs"/>
            </a:endParaRPr>
          </a:p>
          <a:p>
            <a:pPr>
              <a:buClrTx/>
              <a:buFontTx/>
              <a:buNone/>
            </a:pPr>
            <a:r>
              <a:rPr lang="en-US" sz="3200" b="1" kern="1200" dirty="0">
                <a:solidFill>
                  <a:prstClr val="black"/>
                </a:solidFill>
                <a:latin typeface="+mn-lt"/>
                <a:ea typeface="+mn-ea"/>
                <a:cs typeface="+mn-cs"/>
              </a:rPr>
              <a:t>		</a:t>
            </a:r>
            <a:r>
              <a:rPr lang="en-US" sz="3200" kern="1200" dirty="0">
                <a:solidFill>
                  <a:prstClr val="black"/>
                </a:solidFill>
                <a:latin typeface="+mn-lt"/>
                <a:ea typeface="+mn-ea"/>
                <a:cs typeface="+mn-cs"/>
              </a:rPr>
              <a:t>1.</a:t>
            </a:r>
            <a:r>
              <a:rPr lang="en-US" sz="3200" b="1" kern="1200" dirty="0">
                <a:solidFill>
                  <a:prstClr val="black"/>
                </a:solidFill>
                <a:latin typeface="+mn-lt"/>
                <a:ea typeface="+mn-ea"/>
                <a:cs typeface="+mn-cs"/>
              </a:rPr>
              <a:t>  Core purpose</a:t>
            </a:r>
          </a:p>
          <a:p>
            <a:pPr>
              <a:buClrTx/>
              <a:buFontTx/>
              <a:buNone/>
            </a:pPr>
            <a:r>
              <a:rPr lang="en-US" sz="3200" kern="1200" dirty="0">
                <a:solidFill>
                  <a:prstClr val="black"/>
                </a:solidFill>
                <a:latin typeface="+mn-lt"/>
                <a:ea typeface="+mn-ea"/>
                <a:cs typeface="+mn-cs"/>
              </a:rPr>
              <a:t>		2.  </a:t>
            </a:r>
            <a:r>
              <a:rPr lang="en-US" sz="3200" b="1" kern="1200" dirty="0">
                <a:solidFill>
                  <a:prstClr val="black"/>
                </a:solidFill>
                <a:latin typeface="+mn-lt"/>
                <a:ea typeface="+mn-ea"/>
                <a:cs typeface="+mn-cs"/>
              </a:rPr>
              <a:t>Core values</a:t>
            </a: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3.  </a:t>
            </a:r>
            <a:r>
              <a:rPr lang="en-US" sz="3200" b="1" kern="1200" dirty="0">
                <a:solidFill>
                  <a:prstClr val="black"/>
                </a:solidFill>
                <a:latin typeface="+mn-lt"/>
                <a:ea typeface="+mn-ea"/>
                <a:cs typeface="+mn-cs"/>
              </a:rPr>
              <a:t>Mission statement</a:t>
            </a: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4.  </a:t>
            </a:r>
            <a:r>
              <a:rPr lang="en-US" sz="3200" b="1" kern="1200" dirty="0">
                <a:solidFill>
                  <a:prstClr val="black"/>
                </a:solidFill>
                <a:latin typeface="+mn-lt"/>
                <a:ea typeface="+mn-ea"/>
                <a:cs typeface="+mn-cs"/>
              </a:rPr>
              <a:t>Envisioned future</a:t>
            </a:r>
          </a:p>
          <a:p>
            <a:pPr>
              <a:buClrTx/>
              <a:buFontTx/>
              <a:buNone/>
            </a:pPr>
            <a:endParaRPr lang="en-US" sz="2000" kern="1200" dirty="0">
              <a:solidFill>
                <a:prstClr val="black"/>
              </a:solidFill>
              <a:latin typeface="+mn-lt"/>
              <a:ea typeface="+mn-ea"/>
              <a:cs typeface="+mn-cs"/>
            </a:endParaRPr>
          </a:p>
          <a:p>
            <a:pPr>
              <a:buClrTx/>
              <a:buFontTx/>
              <a:buNone/>
            </a:pPr>
            <a:endParaRPr lang="en-US" sz="2000" kern="1200" dirty="0">
              <a:solidFill>
                <a:prstClr val="black"/>
              </a:solidFill>
              <a:latin typeface="+mn-lt"/>
              <a:ea typeface="+mn-ea"/>
              <a:cs typeface="+mn-cs"/>
            </a:endParaRPr>
          </a:p>
          <a:p>
            <a:pPr marL="285750" indent="-285750">
              <a:buClrTx/>
              <a:buFont typeface="Wingdings" panose="05000000000000000000" pitchFamily="2" charset="2"/>
              <a:buChar char="v"/>
            </a:pPr>
            <a:endParaRPr lang="en-US" sz="2000" kern="1200" dirty="0">
              <a:solidFill>
                <a:prstClr val="black"/>
              </a:solidFill>
              <a:latin typeface="+mn-lt"/>
              <a:ea typeface="+mn-ea"/>
              <a:cs typeface="+mn-cs"/>
            </a:endParaRPr>
          </a:p>
        </p:txBody>
      </p:sp>
      <p:pic>
        <p:nvPicPr>
          <p:cNvPr id="17" name="Video 16">
            <a:hlinkClick r:id="" action="ppaction://media"/>
            <a:extLst>
              <a:ext uri="{FF2B5EF4-FFF2-40B4-BE49-F238E27FC236}">
                <a16:creationId xmlns:a16="http://schemas.microsoft.com/office/drawing/2014/main" id="{966B928E-FD42-4B5D-95A1-46398D65260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1" y="7072053"/>
            <a:ext cx="2285999" cy="1714500"/>
          </a:xfrm>
          <a:prstGeom prst="rect">
            <a:avLst/>
          </a:prstGeom>
        </p:spPr>
      </p:pic>
    </p:spTree>
    <p:extLst>
      <p:ext uri="{BB962C8B-B14F-4D97-AF65-F5344CB8AC3E}">
        <p14:creationId xmlns:p14="http://schemas.microsoft.com/office/powerpoint/2010/main" val="1427632176"/>
      </p:ext>
    </p:extLst>
  </p:cSld>
  <p:clrMapOvr>
    <a:masterClrMapping/>
  </p:clrMapOvr>
  <mc:AlternateContent xmlns:mc="http://schemas.openxmlformats.org/markup-compatibility/2006" xmlns:p14="http://schemas.microsoft.com/office/powerpoint/2010/main">
    <mc:Choice Requires="p14">
      <p:transition spd="slow" p14:dur="2000" advTm="91797"/>
    </mc:Choice>
    <mc:Fallback xmlns="">
      <p:transition spd="slow" advTm="91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78296" y="410820"/>
            <a:ext cx="9183756" cy="1320800"/>
          </a:xfrm>
        </p:spPr>
        <p:txBody>
          <a:bodyPr vert="horz" lIns="91440" tIns="45720" rIns="91440" bIns="45720" rtlCol="0" anchor="ctr">
            <a:normAutofit/>
          </a:bodyPr>
          <a:lstStyle/>
          <a:p>
            <a:pPr algn="ctr"/>
            <a:r>
              <a:rPr lang="en-US" b="1" kern="1200" dirty="0">
                <a:solidFill>
                  <a:srgbClr val="002060"/>
                </a:solidFill>
                <a:latin typeface="Calibri" panose="020F0502020204030204" pitchFamily="34" charset="0"/>
              </a:rPr>
              <a:t>CORE </a:t>
            </a:r>
            <a:r>
              <a:rPr lang="en-US" b="1" dirty="0">
                <a:solidFill>
                  <a:srgbClr val="002060"/>
                </a:solidFill>
                <a:latin typeface="Calibri" panose="020F0502020204030204" pitchFamily="34" charset="0"/>
              </a:rPr>
              <a:t>VALUES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id="{BA0414D5-C476-48BA-95CB-7D705C2F6D66}"/>
              </a:ext>
            </a:extLst>
          </p:cNvPr>
          <p:cNvSpPr/>
          <p:nvPr/>
        </p:nvSpPr>
        <p:spPr>
          <a:xfrm>
            <a:off x="1262269" y="1930400"/>
            <a:ext cx="7215810" cy="4078514"/>
          </a:xfrm>
          <a:prstGeom prst="rect">
            <a:avLst/>
          </a:prstGeom>
        </p:spPr>
        <p:txBody>
          <a:bodyPr vert="horz" lIns="91440" tIns="45720" rIns="91440" bIns="45720" rtlCol="0" anchor="ctr">
            <a:noAutofit/>
          </a:bodyPr>
          <a:lstStyle/>
          <a:p>
            <a:pPr>
              <a:buClrTx/>
              <a:buFontTx/>
              <a:buNone/>
            </a:pPr>
            <a:r>
              <a:rPr lang="en-US" sz="3200" b="1" kern="1200" dirty="0">
                <a:solidFill>
                  <a:schemeClr val="accent1">
                    <a:lumMod val="75000"/>
                  </a:schemeClr>
                </a:solidFill>
                <a:latin typeface="+mn-lt"/>
                <a:ea typeface="+mn-ea"/>
                <a:cs typeface="+mn-cs"/>
              </a:rPr>
              <a:t>What are the core values guiding the League?</a:t>
            </a:r>
          </a:p>
          <a:p>
            <a:pPr>
              <a:buClrTx/>
              <a:buFontTx/>
              <a:buNone/>
            </a:pPr>
            <a:endParaRPr lang="en-US" sz="3200" b="1" kern="1200" dirty="0">
              <a:solidFill>
                <a:prstClr val="black"/>
              </a:solidFill>
              <a:latin typeface="+mn-lt"/>
              <a:ea typeface="+mn-ea"/>
              <a:cs typeface="+mn-cs"/>
            </a:endParaRPr>
          </a:p>
          <a:p>
            <a:pPr>
              <a:buClrTx/>
              <a:buFontTx/>
              <a:buNone/>
            </a:pPr>
            <a:r>
              <a:rPr lang="en-US" sz="3200" b="1" kern="1200" dirty="0">
                <a:solidFill>
                  <a:prstClr val="black"/>
                </a:solidFill>
                <a:latin typeface="+mn-lt"/>
                <a:ea typeface="+mn-ea"/>
                <a:cs typeface="+mn-cs"/>
              </a:rPr>
              <a:t>		</a:t>
            </a:r>
            <a:r>
              <a:rPr lang="en-US" sz="3200" kern="1200" dirty="0">
                <a:solidFill>
                  <a:prstClr val="black"/>
                </a:solidFill>
                <a:latin typeface="+mn-lt"/>
                <a:ea typeface="+mn-ea"/>
                <a:cs typeface="+mn-cs"/>
              </a:rPr>
              <a:t>1.  </a:t>
            </a:r>
            <a:r>
              <a:rPr lang="en-US" sz="3200" b="1" kern="1200" dirty="0">
                <a:solidFill>
                  <a:prstClr val="black"/>
                </a:solidFill>
                <a:latin typeface="+mn-lt"/>
                <a:ea typeface="+mn-ea"/>
                <a:cs typeface="+mn-cs"/>
              </a:rPr>
              <a:t>Faith</a:t>
            </a:r>
          </a:p>
          <a:p>
            <a:pPr>
              <a:buClrTx/>
              <a:buFontTx/>
              <a:buNone/>
            </a:pP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2.  </a:t>
            </a:r>
            <a:r>
              <a:rPr lang="en-US" sz="3200" b="1" kern="1200" dirty="0">
                <a:solidFill>
                  <a:prstClr val="black"/>
                </a:solidFill>
                <a:latin typeface="+mn-lt"/>
                <a:ea typeface="+mn-ea"/>
                <a:cs typeface="+mn-cs"/>
              </a:rPr>
              <a:t>Service</a:t>
            </a:r>
            <a:endParaRPr lang="en-US" sz="3200" kern="1200" dirty="0">
              <a:solidFill>
                <a:prstClr val="black"/>
              </a:solidFill>
              <a:latin typeface="+mn-lt"/>
              <a:ea typeface="+mn-ea"/>
              <a:cs typeface="+mn-cs"/>
            </a:endParaRPr>
          </a:p>
          <a:p>
            <a:pPr>
              <a:buClrTx/>
              <a:buFontTx/>
              <a:buNone/>
            </a:pPr>
            <a:endParaRPr lang="en-US" sz="3200" kern="1200" dirty="0">
              <a:solidFill>
                <a:prstClr val="black"/>
              </a:solidFill>
              <a:latin typeface="+mn-lt"/>
              <a:ea typeface="+mn-ea"/>
              <a:cs typeface="+mn-cs"/>
            </a:endParaRPr>
          </a:p>
          <a:p>
            <a:pPr>
              <a:buClrTx/>
              <a:buFontTx/>
              <a:buNone/>
            </a:pPr>
            <a:r>
              <a:rPr lang="en-US" sz="3200" kern="1200" dirty="0">
                <a:solidFill>
                  <a:prstClr val="black"/>
                </a:solidFill>
                <a:latin typeface="+mn-lt"/>
                <a:ea typeface="+mn-ea"/>
                <a:cs typeface="+mn-cs"/>
              </a:rPr>
              <a:t>		3.  </a:t>
            </a:r>
            <a:r>
              <a:rPr lang="en-US" sz="3200" b="1" kern="1200" dirty="0">
                <a:solidFill>
                  <a:prstClr val="black"/>
                </a:solidFill>
                <a:latin typeface="+mn-lt"/>
                <a:ea typeface="+mn-ea"/>
                <a:cs typeface="+mn-cs"/>
              </a:rPr>
              <a:t>Social Justice</a:t>
            </a:r>
            <a:endParaRPr lang="en-US" sz="3200" kern="1200" dirty="0">
              <a:solidFill>
                <a:prstClr val="black"/>
              </a:solidFill>
              <a:latin typeface="+mn-lt"/>
              <a:ea typeface="+mn-ea"/>
              <a:cs typeface="+mn-cs"/>
            </a:endParaRPr>
          </a:p>
          <a:p>
            <a:pPr>
              <a:buClrTx/>
              <a:buFontTx/>
              <a:buNone/>
            </a:pPr>
            <a:endParaRPr lang="en-US" sz="2000" kern="1200" dirty="0">
              <a:solidFill>
                <a:prstClr val="black"/>
              </a:solidFill>
              <a:latin typeface="Calibri" panose="020F0502020204030204"/>
              <a:ea typeface="+mn-ea"/>
              <a:cs typeface="+mn-cs"/>
            </a:endParaRPr>
          </a:p>
        </p:txBody>
      </p:sp>
      <p:pic>
        <p:nvPicPr>
          <p:cNvPr id="6" name="Video 5">
            <a:hlinkClick r:id="" action="ppaction://media"/>
            <a:extLst>
              <a:ext uri="{FF2B5EF4-FFF2-40B4-BE49-F238E27FC236}">
                <a16:creationId xmlns:a16="http://schemas.microsoft.com/office/drawing/2014/main" id="{BBBEF933-0718-4152-AF67-7BC0CFCD14A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1" y="6858000"/>
            <a:ext cx="2285999" cy="1714500"/>
          </a:xfrm>
          <a:prstGeom prst="rect">
            <a:avLst/>
          </a:prstGeom>
        </p:spPr>
      </p:pic>
    </p:spTree>
    <p:extLst>
      <p:ext uri="{BB962C8B-B14F-4D97-AF65-F5344CB8AC3E}">
        <p14:creationId xmlns:p14="http://schemas.microsoft.com/office/powerpoint/2010/main" val="769025822"/>
      </p:ext>
    </p:extLst>
  </p:cSld>
  <p:clrMapOvr>
    <a:masterClrMapping/>
  </p:clrMapOvr>
  <mc:AlternateContent xmlns:mc="http://schemas.openxmlformats.org/markup-compatibility/2006" xmlns:p14="http://schemas.microsoft.com/office/powerpoint/2010/main">
    <mc:Choice Requires="p14">
      <p:transition spd="slow" p14:dur="2000" advTm="62145"/>
    </mc:Choice>
    <mc:Fallback xmlns="">
      <p:transition spd="slow" advTm="6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1FA4-EB51-472D-B503-92C8786BB312}"/>
              </a:ext>
            </a:extLst>
          </p:cNvPr>
          <p:cNvSpPr>
            <a:spLocks noGrp="1"/>
          </p:cNvSpPr>
          <p:nvPr>
            <p:ph type="title"/>
          </p:nvPr>
        </p:nvSpPr>
        <p:spPr>
          <a:xfrm>
            <a:off x="298173" y="609600"/>
            <a:ext cx="10386439" cy="1320800"/>
          </a:xfrm>
        </p:spPr>
        <p:txBody>
          <a:bodyPr/>
          <a:lstStyle/>
          <a:p>
            <a:pPr algn="ctr"/>
            <a:r>
              <a:rPr lang="en-US" b="1" dirty="0">
                <a:solidFill>
                  <a:srgbClr val="002060"/>
                </a:solidFill>
              </a:rPr>
              <a:t>ESSENTIAL REFERENCE MANUALS</a:t>
            </a:r>
          </a:p>
        </p:txBody>
      </p:sp>
      <p:sp>
        <p:nvSpPr>
          <p:cNvPr id="3" name="Content Placeholder 2">
            <a:extLst>
              <a:ext uri="{FF2B5EF4-FFF2-40B4-BE49-F238E27FC236}">
                <a16:creationId xmlns:a16="http://schemas.microsoft.com/office/drawing/2014/main" id="{3197D83C-4248-42A0-9792-2FB018FD98E2}"/>
              </a:ext>
            </a:extLst>
          </p:cNvPr>
          <p:cNvSpPr>
            <a:spLocks noGrp="1"/>
          </p:cNvSpPr>
          <p:nvPr>
            <p:ph idx="1"/>
          </p:nvPr>
        </p:nvSpPr>
        <p:spPr/>
        <p:txBody>
          <a:bodyPr/>
          <a:lstStyle/>
          <a:p>
            <a:endParaRPr lang="en-US" dirty="0"/>
          </a:p>
          <a:p>
            <a:endParaRPr lang="en-US" dirty="0"/>
          </a:p>
          <a:p>
            <a:r>
              <a:rPr lang="en-US" dirty="0"/>
              <a:t> </a:t>
            </a:r>
          </a:p>
        </p:txBody>
      </p:sp>
      <p:pic>
        <p:nvPicPr>
          <p:cNvPr id="4" name="Content Placeholder 3">
            <a:extLst>
              <a:ext uri="{FF2B5EF4-FFF2-40B4-BE49-F238E27FC236}">
                <a16:creationId xmlns:a16="http://schemas.microsoft.com/office/drawing/2014/main" id="{1A3D01B5-C0EC-4CD6-A2FE-FD7142EDE788}"/>
              </a:ext>
            </a:extLst>
          </p:cNvPr>
          <p:cNvPicPr>
            <a:picLocks/>
          </p:cNvPicPr>
          <p:nvPr/>
        </p:nvPicPr>
        <p:blipFill rotWithShape="1">
          <a:blip r:embed="rId5">
            <a:extLst>
              <a:ext uri="{28A0092B-C50C-407E-A947-70E740481C1C}">
                <a14:useLocalDpi xmlns:a14="http://schemas.microsoft.com/office/drawing/2010/main" val="0"/>
              </a:ext>
            </a:extLst>
          </a:blip>
          <a:srcRect l="5566" r="3524"/>
          <a:stretch/>
        </p:blipFill>
        <p:spPr bwMode="auto">
          <a:xfrm>
            <a:off x="314689" y="1403808"/>
            <a:ext cx="3514166" cy="4792231"/>
          </a:xfrm>
          <a:prstGeom prst="rect">
            <a:avLst/>
          </a:prstGeom>
          <a:noFill/>
          <a:ln>
            <a:noFill/>
          </a:ln>
        </p:spPr>
      </p:pic>
      <p:pic>
        <p:nvPicPr>
          <p:cNvPr id="5" name="Picture 4">
            <a:extLst>
              <a:ext uri="{FF2B5EF4-FFF2-40B4-BE49-F238E27FC236}">
                <a16:creationId xmlns:a16="http://schemas.microsoft.com/office/drawing/2014/main" id="{69E52500-AF09-4944-869A-24484B703EC9}"/>
              </a:ext>
            </a:extLst>
          </p:cNvPr>
          <p:cNvPicPr>
            <a:picLocks noChangeAspect="1"/>
          </p:cNvPicPr>
          <p:nvPr/>
        </p:nvPicPr>
        <p:blipFill>
          <a:blip r:embed="rId6"/>
          <a:stretch>
            <a:fillRect/>
          </a:stretch>
        </p:blipFill>
        <p:spPr>
          <a:xfrm>
            <a:off x="3974531" y="1751139"/>
            <a:ext cx="3209995" cy="4097570"/>
          </a:xfrm>
          <a:prstGeom prst="rect">
            <a:avLst/>
          </a:prstGeom>
          <a:ln>
            <a:solidFill>
              <a:schemeClr val="tx1"/>
            </a:solidFill>
          </a:ln>
        </p:spPr>
      </p:pic>
      <p:pic>
        <p:nvPicPr>
          <p:cNvPr id="8" name="Content Placeholder 3">
            <a:extLst>
              <a:ext uri="{FF2B5EF4-FFF2-40B4-BE49-F238E27FC236}">
                <a16:creationId xmlns:a16="http://schemas.microsoft.com/office/drawing/2014/main" id="{790EAB68-FB43-4726-BDDB-8551B000350A}"/>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7475879" y="1751139"/>
            <a:ext cx="3208733" cy="4097570"/>
          </a:xfrm>
          <a:prstGeom prst="rect">
            <a:avLst/>
          </a:prstGeom>
          <a:noFill/>
          <a:ln>
            <a:solidFill>
              <a:schemeClr val="tx1"/>
            </a:solidFill>
          </a:ln>
        </p:spPr>
      </p:pic>
      <p:pic>
        <p:nvPicPr>
          <p:cNvPr id="11" name="Video 10">
            <a:hlinkClick r:id="" action="ppaction://media"/>
            <a:extLst>
              <a:ext uri="{FF2B5EF4-FFF2-40B4-BE49-F238E27FC236}">
                <a16:creationId xmlns:a16="http://schemas.microsoft.com/office/drawing/2014/main" id="{6FCBEFFC-249C-4614-AC3A-B55060F8DA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1" y="6990248"/>
            <a:ext cx="2285999" cy="1714500"/>
          </a:xfrm>
          <a:prstGeom prst="rect">
            <a:avLst/>
          </a:prstGeom>
        </p:spPr>
      </p:pic>
    </p:spTree>
    <p:extLst>
      <p:ext uri="{BB962C8B-B14F-4D97-AF65-F5344CB8AC3E}">
        <p14:creationId xmlns:p14="http://schemas.microsoft.com/office/powerpoint/2010/main" val="706551628"/>
      </p:ext>
    </p:extLst>
  </p:cSld>
  <p:clrMapOvr>
    <a:masterClrMapping/>
  </p:clrMapOvr>
  <mc:AlternateContent xmlns:mc="http://schemas.openxmlformats.org/markup-compatibility/2006" xmlns:p14="http://schemas.microsoft.com/office/powerpoint/2010/main">
    <mc:Choice Requires="p14">
      <p:transition spd="slow" p14:dur="2000" advTm="49958"/>
    </mc:Choice>
    <mc:Fallback xmlns="">
      <p:transition spd="slow" advTm="4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AC4A80-AB0C-4A4A-8098-D3A5D8C67CF1}"/>
              </a:ext>
            </a:extLst>
          </p:cNvPr>
          <p:cNvSpPr>
            <a:spLocks noGrp="1"/>
          </p:cNvSpPr>
          <p:nvPr>
            <p:ph type="title"/>
          </p:nvPr>
        </p:nvSpPr>
        <p:spPr>
          <a:xfrm>
            <a:off x="278296" y="291547"/>
            <a:ext cx="8769626"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ea typeface="+mj-ea"/>
                <a:cs typeface="+mj-cs"/>
              </a:rPr>
              <a:t>CONSTITUTION &amp; BYLAWS</a:t>
            </a:r>
          </a:p>
        </p:txBody>
      </p:sp>
      <p:pic>
        <p:nvPicPr>
          <p:cNvPr id="4" name="Content Placeholder 3">
            <a:extLst>
              <a:ext uri="{FF2B5EF4-FFF2-40B4-BE49-F238E27FC236}">
                <a16:creationId xmlns:a16="http://schemas.microsoft.com/office/drawing/2014/main" id="{749E678E-67D1-484D-9166-4441F1410F3C}"/>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bwMode="auto">
          <a:xfrm>
            <a:off x="8806714" y="1934990"/>
            <a:ext cx="3005362" cy="3881437"/>
          </a:xfrm>
          <a:prstGeom prst="rect">
            <a:avLst/>
          </a:prstGeom>
          <a:noFill/>
          <a:ln>
            <a:noFill/>
          </a:ln>
        </p:spPr>
      </p:pic>
      <p:sp>
        <p:nvSpPr>
          <p:cNvPr id="7" name="Rectangle 6">
            <a:extLst>
              <a:ext uri="{FF2B5EF4-FFF2-40B4-BE49-F238E27FC236}">
                <a16:creationId xmlns:a16="http://schemas.microsoft.com/office/drawing/2014/main" id="{8DFA8459-F6E5-4C8A-A983-DBDBC1B8EEA5}"/>
              </a:ext>
            </a:extLst>
          </p:cNvPr>
          <p:cNvSpPr/>
          <p:nvPr/>
        </p:nvSpPr>
        <p:spPr>
          <a:xfrm>
            <a:off x="496957" y="1630018"/>
            <a:ext cx="8550965" cy="4491382"/>
          </a:xfrm>
          <a:prstGeom prst="rect">
            <a:avLst/>
          </a:prstGeom>
        </p:spPr>
        <p:txBody>
          <a:bodyPr vert="horz" lIns="91440" tIns="45720" rIns="91440" bIns="45720" rtlCol="0" anchor="ctr">
            <a:noAutofit/>
          </a:bodyPr>
          <a:lstStyle/>
          <a:p>
            <a:pPr marL="342900" indent="-342900">
              <a:buClrTx/>
              <a:buFont typeface="Arial" panose="020B0604020202020204" pitchFamily="34" charset="0"/>
              <a:buChar char="•"/>
            </a:pPr>
            <a:r>
              <a:rPr lang="en-US" sz="2400" kern="1200" dirty="0">
                <a:solidFill>
                  <a:prstClr val="black"/>
                </a:solidFill>
                <a:latin typeface="+mn-lt"/>
                <a:ea typeface="+mn-ea"/>
                <a:cs typeface="+mn-cs"/>
              </a:rPr>
              <a:t>The </a:t>
            </a:r>
            <a:r>
              <a:rPr lang="en-US" sz="2400" i="1" kern="1200" dirty="0">
                <a:solidFill>
                  <a:prstClr val="black"/>
                </a:solidFill>
                <a:latin typeface="+mn-lt"/>
                <a:ea typeface="+mn-ea"/>
                <a:cs typeface="+mn-cs"/>
              </a:rPr>
              <a:t>Constitution &amp; Bylaws </a:t>
            </a:r>
            <a:r>
              <a:rPr lang="en-US" sz="2400" kern="1200" dirty="0">
                <a:solidFill>
                  <a:prstClr val="black"/>
                </a:solidFill>
                <a:latin typeface="+mn-lt"/>
                <a:ea typeface="+mn-ea"/>
                <a:cs typeface="+mn-cs"/>
              </a:rPr>
              <a:t>(C&amp;B)</a:t>
            </a:r>
            <a:r>
              <a:rPr lang="en-US" sz="2400" i="1" kern="1200" dirty="0">
                <a:solidFill>
                  <a:prstClr val="black"/>
                </a:solidFill>
                <a:latin typeface="+mn-lt"/>
                <a:ea typeface="+mn-ea"/>
                <a:cs typeface="+mn-cs"/>
              </a:rPr>
              <a:t> </a:t>
            </a:r>
            <a:r>
              <a:rPr lang="en-US" sz="2400" kern="1200" dirty="0">
                <a:solidFill>
                  <a:prstClr val="black"/>
                </a:solidFill>
                <a:latin typeface="+mn-lt"/>
                <a:ea typeface="+mn-ea"/>
                <a:cs typeface="+mn-cs"/>
              </a:rPr>
              <a:t>determines the League’s structure and activities.</a:t>
            </a:r>
          </a:p>
          <a:p>
            <a:pPr>
              <a:buClrTx/>
              <a:buFontTx/>
              <a:buNone/>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The most recent publication of the C&amp;B was published in 2013.</a:t>
            </a:r>
          </a:p>
          <a:p>
            <a:pPr>
              <a:buClrTx/>
            </a:pPr>
            <a:r>
              <a:rPr lang="en-US" sz="2400" kern="1200" dirty="0">
                <a:solidFill>
                  <a:prstClr val="black"/>
                </a:solidFill>
                <a:latin typeface="+mn-lt"/>
                <a:ea typeface="+mn-ea"/>
                <a:cs typeface="+mn-cs"/>
              </a:rPr>
              <a:t>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Proposed amendments have been circulated which will change the C&amp;B effective January 1, 2022. </a:t>
            </a:r>
          </a:p>
          <a:p>
            <a:pPr>
              <a:buClrTx/>
            </a:pPr>
            <a:endParaRPr lang="en-US" sz="2400" kern="1200" dirty="0">
              <a:solidFill>
                <a:prstClr val="black"/>
              </a:solidFill>
              <a:latin typeface="+mn-lt"/>
              <a:ea typeface="+mn-ea"/>
              <a:cs typeface="+mn-cs"/>
            </a:endParaRPr>
          </a:p>
          <a:p>
            <a:pPr marL="342900" indent="-342900">
              <a:buClrTx/>
              <a:buFont typeface="Arial" panose="020B0604020202020204" pitchFamily="34" charset="0"/>
              <a:buChar char="•"/>
            </a:pPr>
            <a:r>
              <a:rPr lang="en-US" sz="2400" kern="1200" dirty="0">
                <a:solidFill>
                  <a:prstClr val="black"/>
                </a:solidFill>
                <a:latin typeface="+mn-lt"/>
                <a:ea typeface="+mn-ea"/>
                <a:cs typeface="+mn-cs"/>
              </a:rPr>
              <a:t>The proposed amendments are part of the process of modernizing the League’s structure and activities.</a:t>
            </a:r>
          </a:p>
          <a:p>
            <a:pPr>
              <a:buClrTx/>
            </a:pPr>
            <a:endParaRPr lang="en-US" sz="2400" kern="1200" dirty="0">
              <a:solidFill>
                <a:prstClr val="black"/>
              </a:solidFill>
              <a:latin typeface="+mn-lt"/>
              <a:ea typeface="+mn-ea"/>
              <a:cs typeface="+mn-cs"/>
            </a:endParaRPr>
          </a:p>
        </p:txBody>
      </p:sp>
      <p:pic>
        <p:nvPicPr>
          <p:cNvPr id="8" name="Video 7">
            <a:hlinkClick r:id="" action="ppaction://media"/>
            <a:extLst>
              <a:ext uri="{FF2B5EF4-FFF2-40B4-BE49-F238E27FC236}">
                <a16:creationId xmlns:a16="http://schemas.microsoft.com/office/drawing/2014/main" id="{5C432839-ACFE-4474-A58C-DA935C749D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0039004" y="7055427"/>
            <a:ext cx="2285999" cy="1714500"/>
          </a:xfrm>
          <a:prstGeom prst="rect">
            <a:avLst/>
          </a:prstGeom>
        </p:spPr>
      </p:pic>
    </p:spTree>
    <p:extLst>
      <p:ext uri="{BB962C8B-B14F-4D97-AF65-F5344CB8AC3E}">
        <p14:creationId xmlns:p14="http://schemas.microsoft.com/office/powerpoint/2010/main" val="2431759568"/>
      </p:ext>
    </p:extLst>
  </p:cSld>
  <p:clrMapOvr>
    <a:masterClrMapping/>
  </p:clrMapOvr>
  <mc:AlternateContent xmlns:mc="http://schemas.openxmlformats.org/markup-compatibility/2006" xmlns:p14="http://schemas.microsoft.com/office/powerpoint/2010/main">
    <mc:Choice Requires="p14">
      <p:transition spd="slow" p14:dur="2000" advTm="37288"/>
    </mc:Choice>
    <mc:Fallback xmlns="">
      <p:transition spd="slow" advTm="37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410820"/>
            <a:ext cx="9124122"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ea typeface="+mj-ea"/>
                <a:cs typeface="+mj-cs"/>
              </a:rPr>
              <a:t>CONSTITUTION &amp; BYLAWS</a:t>
            </a:r>
          </a:p>
        </p:txBody>
      </p:sp>
      <p:sp>
        <p:nvSpPr>
          <p:cNvPr id="3" name="Rectangle 2">
            <a:extLst>
              <a:ext uri="{FF2B5EF4-FFF2-40B4-BE49-F238E27FC236}">
                <a16:creationId xmlns:a16="http://schemas.microsoft.com/office/drawing/2014/main" id="{BA0414D5-C476-48BA-95CB-7D705C2F6D66}"/>
              </a:ext>
            </a:extLst>
          </p:cNvPr>
          <p:cNvSpPr/>
          <p:nvPr/>
        </p:nvSpPr>
        <p:spPr>
          <a:xfrm>
            <a:off x="1560444" y="1731620"/>
            <a:ext cx="6599582" cy="4760742"/>
          </a:xfrm>
          <a:prstGeom prst="rect">
            <a:avLst/>
          </a:prstGeom>
        </p:spPr>
        <p:txBody>
          <a:bodyPr vert="horz" lIns="91440" tIns="45720" rIns="91440" bIns="45720" rtlCol="0" anchor="ctr">
            <a:noAutofit/>
          </a:bodyPr>
          <a:lstStyle/>
          <a:p>
            <a:pPr>
              <a:buClrTx/>
              <a:buFontTx/>
              <a:buNone/>
            </a:pPr>
            <a:r>
              <a:rPr lang="en-US" sz="2400" b="1" kern="1200" dirty="0">
                <a:solidFill>
                  <a:schemeClr val="accent1">
                    <a:lumMod val="75000"/>
                  </a:schemeClr>
                </a:solidFill>
                <a:latin typeface="+mn-lt"/>
                <a:ea typeface="+mn-ea"/>
                <a:cs typeface="+mn-cs"/>
              </a:rPr>
              <a:t>What information can be found in the C&amp;B?</a:t>
            </a:r>
          </a:p>
          <a:p>
            <a:pPr>
              <a:buClrTx/>
              <a:buFontTx/>
              <a:buNone/>
            </a:pPr>
            <a:endParaRPr lang="en-US" sz="2400" b="1" kern="1200" dirty="0">
              <a:solidFill>
                <a:prstClr val="black"/>
              </a:solidFill>
              <a:latin typeface="+mn-lt"/>
              <a:ea typeface="+mn-ea"/>
              <a:cs typeface="+mn-cs"/>
            </a:endParaRPr>
          </a:p>
          <a:p>
            <a:pPr marL="342900" lvl="3" indent="-342900">
              <a:buClrTx/>
              <a:buFont typeface="Arial" panose="020B0604020202020204" pitchFamily="34" charset="0"/>
              <a:buChar char="•"/>
            </a:pPr>
            <a:r>
              <a:rPr lang="en-US" sz="2400" kern="1200" dirty="0">
                <a:solidFill>
                  <a:prstClr val="black"/>
                </a:solidFill>
                <a:latin typeface="+mn-lt"/>
                <a:ea typeface="+mn-ea"/>
                <a:cs typeface="+mn-cs"/>
              </a:rPr>
              <a:t>Part 1:    Name</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2:    Patroness</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3:    Crest, Corporate Seal and Flag</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4:    Objects of the League</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5:    Policy</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6:    Spiritual Program</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7:    Membership</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8:    Organization </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9:    The League and the Church</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10:  Directors (at the national level)</a:t>
            </a:r>
          </a:p>
          <a:p>
            <a:pPr marL="342900" lvl="2" indent="-342900">
              <a:buClrTx/>
              <a:buFont typeface="Arial" panose="020B0604020202020204" pitchFamily="34" charset="0"/>
              <a:buChar char="•"/>
            </a:pPr>
            <a:r>
              <a:rPr lang="en-US" sz="2400" kern="1200" dirty="0">
                <a:solidFill>
                  <a:prstClr val="black"/>
                </a:solidFill>
                <a:latin typeface="+mn-lt"/>
                <a:ea typeface="+mn-ea"/>
                <a:cs typeface="+mn-cs"/>
              </a:rPr>
              <a:t>Part 11:  Officers</a:t>
            </a:r>
          </a:p>
        </p:txBody>
      </p:sp>
      <p:pic>
        <p:nvPicPr>
          <p:cNvPr id="11" name="Video 10">
            <a:hlinkClick r:id="" action="ppaction://media"/>
            <a:extLst>
              <a:ext uri="{FF2B5EF4-FFF2-40B4-BE49-F238E27FC236}">
                <a16:creationId xmlns:a16="http://schemas.microsoft.com/office/drawing/2014/main" id="{13F33C67-ECD8-48DE-9E19-0CF0E85D01C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1" y="7055427"/>
            <a:ext cx="2285999" cy="1714500"/>
          </a:xfrm>
          <a:prstGeom prst="rect">
            <a:avLst/>
          </a:prstGeom>
        </p:spPr>
      </p:pic>
    </p:spTree>
    <p:extLst>
      <p:ext uri="{BB962C8B-B14F-4D97-AF65-F5344CB8AC3E}">
        <p14:creationId xmlns:p14="http://schemas.microsoft.com/office/powerpoint/2010/main" val="3764889631"/>
      </p:ext>
    </p:extLst>
  </p:cSld>
  <p:clrMapOvr>
    <a:masterClrMapping/>
  </p:clrMapOvr>
  <mc:AlternateContent xmlns:mc="http://schemas.openxmlformats.org/markup-compatibility/2006" xmlns:p14="http://schemas.microsoft.com/office/powerpoint/2010/main">
    <mc:Choice Requires="p14">
      <p:transition spd="slow" p14:dur="2000" advTm="172169"/>
    </mc:Choice>
    <mc:Fallback xmlns="">
      <p:transition spd="slow" advTm="17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442D5-F96A-45A1-B0B9-2C4B41B8B06F}"/>
              </a:ext>
            </a:extLst>
          </p:cNvPr>
          <p:cNvSpPr>
            <a:spLocks noGrp="1"/>
          </p:cNvSpPr>
          <p:nvPr>
            <p:ph type="title"/>
          </p:nvPr>
        </p:nvSpPr>
        <p:spPr>
          <a:xfrm>
            <a:off x="298174" y="609600"/>
            <a:ext cx="9163878" cy="1320800"/>
          </a:xfrm>
        </p:spPr>
        <p:txBody>
          <a:bodyPr vert="horz" lIns="91440" tIns="45720" rIns="91440" bIns="45720" rtlCol="0" anchor="ctr">
            <a:normAutofit/>
          </a:bodyPr>
          <a:lstStyle/>
          <a:p>
            <a:pPr algn="ctr"/>
            <a:r>
              <a:rPr lang="en-US" b="1" i="1" kern="1200" dirty="0">
                <a:solidFill>
                  <a:srgbClr val="002060"/>
                </a:solidFill>
                <a:latin typeface="Calibri" panose="020F0502020204030204" pitchFamily="34" charset="0"/>
              </a:rPr>
              <a:t>CONSTITUTION &amp; BYLAWS</a:t>
            </a:r>
            <a:endParaRPr lang="en-US" b="1" kern="1200" dirty="0">
              <a:solidFill>
                <a:schemeClr val="tx1"/>
              </a:solidFill>
              <a:latin typeface="+mj-lt"/>
              <a:ea typeface="+mj-ea"/>
              <a:cs typeface="+mj-cs"/>
            </a:endParaRPr>
          </a:p>
        </p:txBody>
      </p:sp>
      <p:sp>
        <p:nvSpPr>
          <p:cNvPr id="3" name="Rectangle 2">
            <a:extLst>
              <a:ext uri="{FF2B5EF4-FFF2-40B4-BE49-F238E27FC236}">
                <a16:creationId xmlns:a16="http://schemas.microsoft.com/office/drawing/2014/main" id="{BA0414D5-C476-48BA-95CB-7D705C2F6D66}"/>
              </a:ext>
            </a:extLst>
          </p:cNvPr>
          <p:cNvSpPr/>
          <p:nvPr/>
        </p:nvSpPr>
        <p:spPr>
          <a:xfrm>
            <a:off x="1219614" y="2136044"/>
            <a:ext cx="7320998" cy="3955244"/>
          </a:xfrm>
          <a:prstGeom prst="rect">
            <a:avLst/>
          </a:prstGeom>
        </p:spPr>
        <p:txBody>
          <a:bodyPr vert="horz" lIns="91440" tIns="45720" rIns="91440" bIns="45720" rtlCol="0" anchor="ctr">
            <a:noAutofit/>
          </a:bodyPr>
          <a:lstStyle/>
          <a:p>
            <a:pPr marL="342900" indent="-342900">
              <a:buClrTx/>
              <a:buFont typeface="Arial" panose="020B0604020202020204" pitchFamily="34" charset="0"/>
              <a:buChar char="•"/>
            </a:pPr>
            <a:r>
              <a:rPr lang="en-US" sz="2400" kern="1200" dirty="0">
                <a:solidFill>
                  <a:prstClr val="black"/>
                </a:solidFill>
                <a:latin typeface="+mn-lt"/>
                <a:ea typeface="+mn-ea"/>
                <a:cs typeface="+mn-cs"/>
              </a:rPr>
              <a:t>Part 12:    Duties of Officers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13:    Standing Committees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14:    Meetings, Conventions and Quorums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15:    Representation at Annual Conventions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16:    Eligibility, Nominations and Elections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17:    Finance</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18 :   National Office and Executive Director</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19:    </a:t>
            </a:r>
            <a:r>
              <a:rPr lang="en-US" sz="2400" i="1" kern="1200" dirty="0">
                <a:solidFill>
                  <a:prstClr val="black"/>
                </a:solidFill>
                <a:latin typeface="+mn-lt"/>
                <a:ea typeface="+mn-ea"/>
                <a:cs typeface="+mn-cs"/>
              </a:rPr>
              <a:t>The Canadian League </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20:    Amendment of </a:t>
            </a:r>
            <a:r>
              <a:rPr lang="en-US" sz="2400" i="1" kern="1200" dirty="0">
                <a:solidFill>
                  <a:prstClr val="black"/>
                </a:solidFill>
                <a:latin typeface="+mn-lt"/>
                <a:ea typeface="+mn-ea"/>
                <a:cs typeface="+mn-cs"/>
              </a:rPr>
              <a:t>Constitution &amp; Bylaws</a:t>
            </a:r>
          </a:p>
          <a:p>
            <a:pPr marL="342900" indent="-342900">
              <a:buClrTx/>
              <a:buFont typeface="Arial" panose="020B0604020202020204" pitchFamily="34" charset="0"/>
              <a:buChar char="•"/>
            </a:pPr>
            <a:r>
              <a:rPr lang="en-US" sz="2400" kern="1200" dirty="0">
                <a:solidFill>
                  <a:prstClr val="black"/>
                </a:solidFill>
                <a:latin typeface="+mn-lt"/>
                <a:ea typeface="+mn-ea"/>
                <a:cs typeface="+mn-cs"/>
              </a:rPr>
              <a:t>Part 21:    Parliamentary Procedure</a:t>
            </a:r>
          </a:p>
        </p:txBody>
      </p:sp>
      <p:pic>
        <p:nvPicPr>
          <p:cNvPr id="7" name="Video 6">
            <a:hlinkClick r:id="" action="ppaction://media"/>
            <a:extLst>
              <a:ext uri="{FF2B5EF4-FFF2-40B4-BE49-F238E27FC236}">
                <a16:creationId xmlns:a16="http://schemas.microsoft.com/office/drawing/2014/main" id="{1CA7B807-9E03-4BFF-BAFF-73F7C15098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0271760" y="7121929"/>
            <a:ext cx="2285999" cy="1714500"/>
          </a:xfrm>
          <a:prstGeom prst="rect">
            <a:avLst/>
          </a:prstGeom>
        </p:spPr>
      </p:pic>
    </p:spTree>
    <p:extLst>
      <p:ext uri="{BB962C8B-B14F-4D97-AF65-F5344CB8AC3E}">
        <p14:creationId xmlns:p14="http://schemas.microsoft.com/office/powerpoint/2010/main" val="3678143572"/>
      </p:ext>
    </p:extLst>
  </p:cSld>
  <p:clrMapOvr>
    <a:masterClrMapping/>
  </p:clrMapOvr>
  <mc:AlternateContent xmlns:mc="http://schemas.openxmlformats.org/markup-compatibility/2006" xmlns:p14="http://schemas.microsoft.com/office/powerpoint/2010/main">
    <mc:Choice Requires="p14">
      <p:transition spd="slow" p14:dur="2000" advTm="52436"/>
    </mc:Choice>
    <mc:Fallback xmlns="">
      <p:transition spd="slow" advTm="52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5672</TotalTime>
  <Words>2459</Words>
  <Application>Microsoft Office PowerPoint</Application>
  <PresentationFormat>Widescreen</PresentationFormat>
  <Paragraphs>249</Paragraphs>
  <Slides>16</Slides>
  <Notes>16</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Trebuchet MS</vt:lpstr>
      <vt:lpstr>Wingdings</vt:lpstr>
      <vt:lpstr>Wingdings 2</vt:lpstr>
      <vt:lpstr>Wingdings 3</vt:lpstr>
      <vt:lpstr>Facet</vt:lpstr>
      <vt:lpstr>THE CATHOLIC WOMEN’S LEAGUE OF CANADA</vt:lpstr>
      <vt:lpstr>EXECUTIVE ORIENTATION</vt:lpstr>
      <vt:lpstr>THE CATHOLIC WOMEN’S LEAGUE OF CANADA</vt:lpstr>
      <vt:lpstr>CORE PRINCIPLES</vt:lpstr>
      <vt:lpstr>CORE VALUES</vt:lpstr>
      <vt:lpstr>ESSENTIAL REFERENCE MANUALS</vt:lpstr>
      <vt:lpstr>CONSTITUTION &amp; BYLAWS</vt:lpstr>
      <vt:lpstr>CONSTITUTION &amp; BYLAWS</vt:lpstr>
      <vt:lpstr>CONSTITUTION &amp; BYLAWS</vt:lpstr>
      <vt:lpstr>NATIONAL MANUAL OF  POLICY AND PROCEDURE</vt:lpstr>
      <vt:lpstr>Preparing a Parish Council Manual of Policy and Procedure</vt:lpstr>
      <vt:lpstr>Preparing a Parish Council Manual of Policy and Procedure </vt:lpstr>
      <vt:lpstr>Preparing a Parish Council Manual of Policy  and Procedure</vt:lpstr>
      <vt:lpstr>EXECUTIVE HANDBOOK</vt:lpstr>
      <vt:lpstr>CORE PRINCIPLES; CONSTITUTION &amp; BYLAWS; POLICY AND PROCEDURE;   EXECUTIVE HANDBOOK</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Mary Hunt</cp:lastModifiedBy>
  <cp:revision>615</cp:revision>
  <cp:lastPrinted>2021-05-21T02:02:24Z</cp:lastPrinted>
  <dcterms:modified xsi:type="dcterms:W3CDTF">2021-05-25T17:04:09Z</dcterms:modified>
</cp:coreProperties>
</file>