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67" r:id="rId1"/>
  </p:sldMasterIdLst>
  <p:notesMasterIdLst>
    <p:notesMasterId r:id="rId29"/>
  </p:notesMasterIdLst>
  <p:sldIdLst>
    <p:sldId id="547" r:id="rId2"/>
    <p:sldId id="548" r:id="rId3"/>
    <p:sldId id="355" r:id="rId4"/>
    <p:sldId id="356" r:id="rId5"/>
    <p:sldId id="504" r:id="rId6"/>
    <p:sldId id="361" r:id="rId7"/>
    <p:sldId id="362" r:id="rId8"/>
    <p:sldId id="363" r:id="rId9"/>
    <p:sldId id="364" r:id="rId10"/>
    <p:sldId id="365" r:id="rId11"/>
    <p:sldId id="366" r:id="rId12"/>
    <p:sldId id="368" r:id="rId13"/>
    <p:sldId id="370" r:id="rId14"/>
    <p:sldId id="372" r:id="rId15"/>
    <p:sldId id="374" r:id="rId16"/>
    <p:sldId id="517" r:id="rId17"/>
    <p:sldId id="375" r:id="rId18"/>
    <p:sldId id="376" r:id="rId19"/>
    <p:sldId id="377" r:id="rId20"/>
    <p:sldId id="378" r:id="rId21"/>
    <p:sldId id="379" r:id="rId22"/>
    <p:sldId id="380" r:id="rId23"/>
    <p:sldId id="387" r:id="rId24"/>
    <p:sldId id="388" r:id="rId25"/>
    <p:sldId id="391" r:id="rId26"/>
    <p:sldId id="505" r:id="rId27"/>
    <p:sldId id="529" r:id="rId28"/>
  </p:sldIdLst>
  <p:sldSz cx="12192000" cy="6858000"/>
  <p:notesSz cx="7010400"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cCormick" initials="AM" lastIdx="10" clrIdx="0">
    <p:extLst>
      <p:ext uri="{19B8F6BF-5375-455C-9EA6-DF929625EA0E}">
        <p15:presenceInfo xmlns:p15="http://schemas.microsoft.com/office/powerpoint/2012/main" userId="S-1-5-21-11070206-3167475808-660120411-1111" providerId="AD"/>
      </p:ext>
    </p:extLst>
  </p:cmAuthor>
  <p:cmAuthor id="2" name="Kim Scammell" initials="KS" lastIdx="60" clrIdx="1">
    <p:extLst>
      <p:ext uri="{19B8F6BF-5375-455C-9EA6-DF929625EA0E}">
        <p15:presenceInfo xmlns:p15="http://schemas.microsoft.com/office/powerpoint/2012/main" userId="S-1-5-21-11070206-3167475808-660120411-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496"/>
    <a:srgbClr val="0099CC"/>
    <a:srgbClr val="00B050"/>
    <a:srgbClr val="7030A0"/>
    <a:srgbClr val="990000"/>
    <a:srgbClr val="FFFFFF"/>
    <a:srgbClr val="5C8E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75000" autoAdjust="0"/>
  </p:normalViewPr>
  <p:slideViewPr>
    <p:cSldViewPr snapToGrid="0">
      <p:cViewPr varScale="1">
        <p:scale>
          <a:sx n="56" d="100"/>
          <a:sy n="56" d="100"/>
        </p:scale>
        <p:origin x="1374" y="60"/>
      </p:cViewPr>
      <p:guideLst>
        <p:guide orient="horz" pos="2160"/>
        <p:guide pos="3840"/>
      </p:guideLst>
    </p:cSldViewPr>
  </p:slideViewPr>
  <p:outlineViewPr>
    <p:cViewPr>
      <p:scale>
        <a:sx n="33" d="100"/>
        <a:sy n="33" d="100"/>
      </p:scale>
      <p:origin x="0" y="-6576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6" d="100"/>
          <a:sy n="56" d="100"/>
        </p:scale>
        <p:origin x="283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38155" cy="463526"/>
          </a:xfrm>
          <a:prstGeom prst="rect">
            <a:avLst/>
          </a:prstGeom>
          <a:noFill/>
          <a:ln>
            <a:noFill/>
          </a:ln>
        </p:spPr>
        <p:txBody>
          <a:bodyPr spcFirstLastPara="1" wrap="square" lIns="89317" tIns="44646" rIns="89317" bIns="44646" anchor="t"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674" y="0"/>
            <a:ext cx="3038155" cy="463526"/>
          </a:xfrm>
          <a:prstGeom prst="rect">
            <a:avLst/>
          </a:prstGeom>
          <a:noFill/>
          <a:ln>
            <a:noFill/>
          </a:ln>
        </p:spPr>
        <p:txBody>
          <a:bodyPr spcFirstLastPara="1" wrap="square" lIns="89317" tIns="44646" rIns="89317" bIns="44646" anchor="t" anchorCtr="0">
            <a:noAutofit/>
          </a:bodyPr>
          <a:lstStyle>
            <a:lvl1pPr marR="0" lvl="0" algn="r"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772550"/>
            <a:ext cx="3038155" cy="463526"/>
          </a:xfrm>
          <a:prstGeom prst="rect">
            <a:avLst/>
          </a:prstGeom>
          <a:noFill/>
          <a:ln>
            <a:noFill/>
          </a:ln>
        </p:spPr>
        <p:txBody>
          <a:bodyPr spcFirstLastPara="1" wrap="square" lIns="89317" tIns="44646" rIns="89317" bIns="44646" anchor="b"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sz="1100" smtClean="0">
                <a:solidFill>
                  <a:schemeClr val="dk1"/>
                </a:solidFill>
                <a:latin typeface="Calibri"/>
                <a:ea typeface="Calibri"/>
                <a:cs typeface="Calibri"/>
                <a:sym typeface="Calibri"/>
              </a:rPr>
              <a:pPr algn="r"/>
              <a:t>‹#›</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79683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p>
            <a:pPr marL="0" indent="0"/>
            <a:endParaRPr dirty="0"/>
          </a:p>
        </p:txBody>
      </p:sp>
      <p:sp>
        <p:nvSpPr>
          <p:cNvPr id="101" name="Google Shape;101;p1:notes"/>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a:pPr algn="r"/>
              <a:t>1</a:t>
            </a:fld>
            <a:endParaRPr dirty="0"/>
          </a:p>
        </p:txBody>
      </p:sp>
    </p:spTree>
    <p:extLst>
      <p:ext uri="{BB962C8B-B14F-4D97-AF65-F5344CB8AC3E}">
        <p14:creationId xmlns:p14="http://schemas.microsoft.com/office/powerpoint/2010/main" val="453753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1: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11: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t>The envisioned future is what the organization strives to become:  inclusive, engaged, inspired by faith; a vital participant in the church, a valued partner for social justice, a respected advocate at all government levels, and connected to the world.</a:t>
            </a:r>
            <a:endParaRPr dirty="0"/>
          </a:p>
          <a:p>
            <a:pPr marL="0" indent="0">
              <a:buSzPts val="1100"/>
            </a:pPr>
            <a:endParaRPr dirty="0"/>
          </a:p>
          <a:p>
            <a:pPr marL="0" indent="0">
              <a:buSzPts val="1100"/>
            </a:pPr>
            <a:endParaRPr dirty="0"/>
          </a:p>
          <a:p>
            <a:pPr marL="0" indent="0">
              <a:buSzPts val="1100"/>
            </a:pPr>
            <a:endParaRPr dirty="0"/>
          </a:p>
          <a:p>
            <a:pPr marL="0" indent="0">
              <a:buSzPts val="1100"/>
            </a:pPr>
            <a:endParaRPr dirty="0"/>
          </a:p>
          <a:p>
            <a:pPr marL="0" indent="0">
              <a:buSzPts val="1100"/>
            </a:pPr>
            <a:endParaRPr dirty="0"/>
          </a:p>
        </p:txBody>
      </p:sp>
    </p:spTree>
    <p:extLst>
      <p:ext uri="{BB962C8B-B14F-4D97-AF65-F5344CB8AC3E}">
        <p14:creationId xmlns:p14="http://schemas.microsoft.com/office/powerpoint/2010/main" val="780624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2: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12: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solidFill>
                  <a:schemeClr val="dk1"/>
                </a:solidFill>
              </a:rPr>
              <a:t>Now that the guiding principles were set, the next big part was to plan the way forward.  </a:t>
            </a:r>
            <a:endParaRPr dirty="0">
              <a:solidFill>
                <a:schemeClr val="dk1"/>
              </a:solidFill>
            </a:endParaRPr>
          </a:p>
          <a:p>
            <a:pPr marL="0" indent="0">
              <a:buSzPts val="1100"/>
            </a:pPr>
            <a:endParaRPr dirty="0">
              <a:solidFill>
                <a:schemeClr val="dk1"/>
              </a:solidFill>
            </a:endParaRPr>
          </a:p>
          <a:p>
            <a:pPr marL="167497" indent="-167497">
              <a:buSzPts val="1100"/>
              <a:buFont typeface="Arial" panose="020B0604020202020204" pitchFamily="34" charset="0"/>
              <a:buChar char="•"/>
            </a:pPr>
            <a:r>
              <a:rPr lang="en" dirty="0">
                <a:solidFill>
                  <a:schemeClr val="dk1"/>
                </a:solidFill>
              </a:rPr>
              <a:t>three goals were set (</a:t>
            </a:r>
            <a:r>
              <a:rPr lang="en" i="1" dirty="0">
                <a:solidFill>
                  <a:schemeClr val="dk1"/>
                </a:solidFill>
              </a:rPr>
              <a:t>the desired outcome</a:t>
            </a:r>
            <a:r>
              <a:rPr lang="en" dirty="0">
                <a:solidFill>
                  <a:schemeClr val="dk1"/>
                </a:solidFill>
              </a:rPr>
              <a:t>).</a:t>
            </a:r>
            <a:endParaRPr dirty="0">
              <a:solidFill>
                <a:schemeClr val="dk1"/>
              </a:solidFill>
            </a:endParaRPr>
          </a:p>
          <a:p>
            <a:pPr marL="167497" indent="-167497">
              <a:buSzPts val="1100"/>
              <a:buFont typeface="Arial" panose="020B0604020202020204" pitchFamily="34" charset="0"/>
              <a:buChar char="•"/>
            </a:pPr>
            <a:r>
              <a:rPr lang="en" dirty="0">
                <a:solidFill>
                  <a:schemeClr val="dk1"/>
                </a:solidFill>
              </a:rPr>
              <a:t>objectives were determined (</a:t>
            </a:r>
            <a:r>
              <a:rPr lang="en" i="1" dirty="0">
                <a:solidFill>
                  <a:schemeClr val="dk1"/>
                </a:solidFill>
              </a:rPr>
              <a:t>in order to measure progress</a:t>
            </a:r>
            <a:r>
              <a:rPr lang="en" dirty="0">
                <a:solidFill>
                  <a:schemeClr val="dk1"/>
                </a:solidFill>
              </a:rPr>
              <a:t>), and</a:t>
            </a:r>
            <a:endParaRPr dirty="0">
              <a:solidFill>
                <a:schemeClr val="dk1"/>
              </a:solidFill>
            </a:endParaRPr>
          </a:p>
          <a:p>
            <a:pPr marL="167497" indent="-167497">
              <a:buClr>
                <a:schemeClr val="dk1"/>
              </a:buClr>
              <a:buSzPts val="1100"/>
              <a:buFont typeface="Arial" panose="020B0604020202020204" pitchFamily="34" charset="0"/>
              <a:buChar char="•"/>
            </a:pPr>
            <a:r>
              <a:rPr lang="en" dirty="0">
                <a:solidFill>
                  <a:schemeClr val="dk1"/>
                </a:solidFill>
              </a:rPr>
              <a:t>critical issues were identified -</a:t>
            </a:r>
            <a:r>
              <a:rPr lang="en" i="1" dirty="0">
                <a:solidFill>
                  <a:schemeClr val="dk1"/>
                </a:solidFill>
              </a:rPr>
              <a:t> these are the big things that need to change, no matter what. They are now called “Goal 4.”</a:t>
            </a:r>
            <a:endParaRPr i="1" dirty="0">
              <a:solidFill>
                <a:schemeClr val="dk1"/>
              </a:solidFill>
            </a:endParaRPr>
          </a:p>
          <a:p>
            <a:pPr marL="0" indent="0">
              <a:buSzPts val="1100"/>
            </a:pPr>
            <a:endParaRPr dirty="0"/>
          </a:p>
        </p:txBody>
      </p:sp>
    </p:spTree>
    <p:extLst>
      <p:ext uri="{BB962C8B-B14F-4D97-AF65-F5344CB8AC3E}">
        <p14:creationId xmlns:p14="http://schemas.microsoft.com/office/powerpoint/2010/main" val="4232029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4: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4: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t>Goal 1 identifies the attributes of members who belong to the League. The goal is that they become, or are, women who grow in faith by sharing, witnessing and developing leadership skills to create positive change. Please note this is a goal for members, not for the organization. </a:t>
            </a:r>
          </a:p>
          <a:p>
            <a:pPr marL="0" indent="0">
              <a:buSzPts val="1100"/>
            </a:pPr>
            <a:endParaRPr lang="en" dirty="0"/>
          </a:p>
          <a:p>
            <a:pPr marL="0" indent="0">
              <a:buSzPts val="1100"/>
            </a:pPr>
            <a:r>
              <a:rPr lang="en" dirty="0"/>
              <a:t>The objectives of Goal 1 are listed here:</a:t>
            </a:r>
            <a:endParaRPr dirty="0"/>
          </a:p>
          <a:p>
            <a:pPr marL="167497" indent="-167497">
              <a:buSzPts val="1100"/>
              <a:buFont typeface="Arial" panose="020B0604020202020204" pitchFamily="34" charset="0"/>
              <a:buChar char="•"/>
            </a:pPr>
            <a:r>
              <a:rPr lang="en-US" i="1" dirty="0"/>
              <a:t>T</a:t>
            </a:r>
            <a:r>
              <a:rPr lang="en" i="1" dirty="0"/>
              <a:t>o increase opportunities for spiritual development</a:t>
            </a:r>
          </a:p>
          <a:p>
            <a:pPr marL="167497" indent="-167497">
              <a:buSzPts val="1100"/>
              <a:buFont typeface="Arial" panose="020B0604020202020204" pitchFamily="34" charset="0"/>
              <a:buChar char="•"/>
            </a:pPr>
            <a:r>
              <a:rPr lang="en" i="1" dirty="0"/>
              <a:t>to increase membership</a:t>
            </a:r>
            <a:endParaRPr i="1" dirty="0"/>
          </a:p>
          <a:p>
            <a:pPr marL="167497" indent="-167497">
              <a:buSzPts val="1100"/>
              <a:buFont typeface="Arial" panose="020B0604020202020204" pitchFamily="34" charset="0"/>
              <a:buChar char="•"/>
            </a:pPr>
            <a:r>
              <a:rPr lang="en" i="1" dirty="0"/>
              <a:t>to remove structural impediments to participation and action by increasing flexibility</a:t>
            </a:r>
            <a:endParaRPr i="1" dirty="0"/>
          </a:p>
          <a:p>
            <a:pPr marL="167497" indent="-167497">
              <a:buSzPts val="1100"/>
              <a:buFont typeface="Arial" panose="020B0604020202020204" pitchFamily="34" charset="0"/>
              <a:buChar char="•"/>
            </a:pPr>
            <a:r>
              <a:rPr lang="en" i="1" dirty="0"/>
              <a:t>to increase the capacity and efficiency of leadership</a:t>
            </a:r>
            <a:endParaRPr i="1" dirty="0"/>
          </a:p>
          <a:p>
            <a:pPr marL="167497" indent="-167497">
              <a:buSzPts val="1100"/>
              <a:buFont typeface="Arial" panose="020B0604020202020204" pitchFamily="34" charset="0"/>
              <a:buChar char="•"/>
            </a:pPr>
            <a:r>
              <a:rPr lang="en" i="1" dirty="0"/>
              <a:t>to increase the number and readiness of members to hold office, and</a:t>
            </a:r>
            <a:endParaRPr i="1" dirty="0"/>
          </a:p>
          <a:p>
            <a:pPr marL="167497" indent="-167497">
              <a:buSzPts val="1100"/>
              <a:buFont typeface="Arial" panose="020B0604020202020204" pitchFamily="34" charset="0"/>
              <a:buChar char="•"/>
            </a:pPr>
            <a:r>
              <a:rPr lang="en" i="1" dirty="0"/>
              <a:t>to increase effectiveness of communication</a:t>
            </a:r>
            <a:endParaRPr i="1" dirty="0"/>
          </a:p>
        </p:txBody>
      </p:sp>
    </p:spTree>
    <p:extLst>
      <p:ext uri="{BB962C8B-B14F-4D97-AF65-F5344CB8AC3E}">
        <p14:creationId xmlns:p14="http://schemas.microsoft.com/office/powerpoint/2010/main" val="3671123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6: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16: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t>Goal 2 focuses on the League as an organization. The goal is that the League address and support Catholic social teaching through advocacy efforts.</a:t>
            </a:r>
          </a:p>
          <a:p>
            <a:pPr marL="0" indent="0">
              <a:buSzPts val="1100"/>
            </a:pPr>
            <a:endParaRPr lang="en" dirty="0"/>
          </a:p>
          <a:p>
            <a:pPr marL="0" indent="0">
              <a:buSzPts val="1100"/>
            </a:pPr>
            <a:r>
              <a:rPr lang="en" dirty="0"/>
              <a:t>The objectives of Goal 2 are listed here:</a:t>
            </a:r>
            <a:endParaRPr dirty="0"/>
          </a:p>
          <a:p>
            <a:pPr marL="167497" indent="-167497">
              <a:buSzPts val="1100"/>
              <a:buFont typeface="Arial" panose="020B0604020202020204" pitchFamily="34" charset="0"/>
              <a:buChar char="•"/>
            </a:pPr>
            <a:r>
              <a:rPr lang="en" i="1" dirty="0"/>
              <a:t>to increase members’ knowledge of Catholic social teaching</a:t>
            </a:r>
            <a:endParaRPr i="1" dirty="0"/>
          </a:p>
          <a:p>
            <a:pPr marL="167497" indent="-167497">
              <a:buSzPts val="1100"/>
              <a:buFont typeface="Arial" panose="020B0604020202020204" pitchFamily="34" charset="0"/>
              <a:buChar char="•"/>
            </a:pPr>
            <a:r>
              <a:rPr lang="en" i="1" dirty="0"/>
              <a:t>to increase the number of members trained to lead advocacy efforts, and</a:t>
            </a:r>
            <a:endParaRPr i="1" dirty="0"/>
          </a:p>
          <a:p>
            <a:pPr marL="167497" indent="-167497">
              <a:buSzPts val="1100"/>
              <a:buFont typeface="Arial" panose="020B0604020202020204" pitchFamily="34" charset="0"/>
              <a:buChar char="•"/>
            </a:pPr>
            <a:r>
              <a:rPr lang="en" i="1" dirty="0"/>
              <a:t>to increase collaboration with faith organizations and governments</a:t>
            </a:r>
            <a:endParaRPr i="1" dirty="0"/>
          </a:p>
        </p:txBody>
      </p:sp>
    </p:spTree>
    <p:extLst>
      <p:ext uri="{BB962C8B-B14F-4D97-AF65-F5344CB8AC3E}">
        <p14:creationId xmlns:p14="http://schemas.microsoft.com/office/powerpoint/2010/main" val="3073963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8: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18: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t>Goal 3 is another goal that focuses on the membership, not the organization. It is a goal where the members themselves actively reach out and serve in ways that foster a culture </a:t>
            </a:r>
            <a:r>
              <a:rPr lang="en-US" dirty="0"/>
              <a:t>where all lives are </a:t>
            </a:r>
            <a:r>
              <a:rPr lang="en-US" dirty="0" err="1"/>
              <a:t>honoured</a:t>
            </a:r>
            <a:r>
              <a:rPr lang="en-US" dirty="0"/>
              <a:t> with dignity and respect, in community of course, but just as importantly, within the CWL, in a spirit of sisterhood.</a:t>
            </a:r>
          </a:p>
          <a:p>
            <a:pPr marL="0" indent="0">
              <a:buSzPts val="1100"/>
            </a:pPr>
            <a:endParaRPr lang="en-US" dirty="0"/>
          </a:p>
          <a:p>
            <a:pPr marL="0" indent="0">
              <a:buSzPts val="1100"/>
            </a:pPr>
            <a:r>
              <a:rPr lang="en" dirty="0"/>
              <a:t>The objectives of Goal 3 are listed here:</a:t>
            </a:r>
            <a:endParaRPr dirty="0"/>
          </a:p>
          <a:p>
            <a:pPr marL="167497" indent="-167497">
              <a:buSzPts val="1100"/>
              <a:buFont typeface="Arial" panose="020B0604020202020204" pitchFamily="34" charset="0"/>
              <a:buChar char="•"/>
            </a:pPr>
            <a:r>
              <a:rPr lang="en" i="1" dirty="0"/>
              <a:t>to increase participation of diverse cultural and generational groups,</a:t>
            </a:r>
            <a:endParaRPr i="1" dirty="0"/>
          </a:p>
          <a:p>
            <a:pPr marL="167497" indent="-167497">
              <a:buSzPts val="1100"/>
              <a:buFont typeface="Arial" panose="020B0604020202020204" pitchFamily="34" charset="0"/>
              <a:buChar char="•"/>
            </a:pPr>
            <a:r>
              <a:rPr lang="en" i="1" dirty="0"/>
              <a:t>to increase awareness and opportunities for parish-based projects that protect and respect all human life, and</a:t>
            </a:r>
            <a:endParaRPr i="1" dirty="0"/>
          </a:p>
          <a:p>
            <a:pPr marL="167497" indent="-167497">
              <a:buSzPts val="1100"/>
              <a:buFont typeface="Arial" panose="020B0604020202020204" pitchFamily="34" charset="0"/>
              <a:buChar char="•"/>
            </a:pPr>
            <a:r>
              <a:rPr lang="en" i="1" dirty="0"/>
              <a:t>to increase a sense of belonging and connectedness within the organization</a:t>
            </a:r>
            <a:endParaRPr i="1" dirty="0"/>
          </a:p>
        </p:txBody>
      </p:sp>
    </p:spTree>
    <p:extLst>
      <p:ext uri="{BB962C8B-B14F-4D97-AF65-F5344CB8AC3E}">
        <p14:creationId xmlns:p14="http://schemas.microsoft.com/office/powerpoint/2010/main" val="2363233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0: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p20: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t>Goal 4 is to address those issues that parish councils, through the town hall held in 2017, identified as being critical to their current situation and their ability to function successfully. These are the most pressing needs of councils, those that “national” has been asked to prioritize. </a:t>
            </a:r>
          </a:p>
          <a:p>
            <a:pPr marL="0" indent="0">
              <a:buSzPts val="1100"/>
            </a:pPr>
            <a:endParaRPr lang="en" dirty="0"/>
          </a:p>
          <a:p>
            <a:pPr marL="0" indent="0">
              <a:buSzPts val="1100"/>
            </a:pPr>
            <a:r>
              <a:rPr lang="en" dirty="0"/>
              <a:t>They are listed here:</a:t>
            </a:r>
            <a:endParaRPr dirty="0"/>
          </a:p>
          <a:p>
            <a:pPr marL="167497" indent="-167497">
              <a:buSzPts val="1100"/>
              <a:buFont typeface="Arial" panose="020B0604020202020204" pitchFamily="34" charset="0"/>
              <a:buChar char="•"/>
            </a:pPr>
            <a:r>
              <a:rPr lang="en" i="1" dirty="0"/>
              <a:t>to provide valid options in structure and meetings</a:t>
            </a:r>
            <a:endParaRPr i="1" dirty="0"/>
          </a:p>
          <a:p>
            <a:pPr marL="167497" indent="-167497">
              <a:buSzPts val="1100"/>
              <a:buFont typeface="Arial" panose="020B0604020202020204" pitchFamily="34" charset="0"/>
              <a:buChar char="•"/>
            </a:pPr>
            <a:r>
              <a:rPr lang="en" i="1" dirty="0"/>
              <a:t>to address the lack of participation and engagement, disparity in engagement levels, and competition for members’ and prospective members’ time</a:t>
            </a:r>
          </a:p>
          <a:p>
            <a:pPr marL="167497" indent="-167497">
              <a:buSzPts val="1100"/>
              <a:buFont typeface="Arial" panose="020B0604020202020204" pitchFamily="34" charset="0"/>
              <a:buChar char="•"/>
            </a:pPr>
            <a:r>
              <a:rPr lang="en-CA" i="1" dirty="0"/>
              <a:t>to a</a:t>
            </a:r>
            <a:r>
              <a:rPr lang="en" i="1" dirty="0"/>
              <a:t>ddress the perception of the League, its marketing</a:t>
            </a:r>
            <a:r>
              <a:rPr lang="en" i="1" baseline="0" dirty="0"/>
              <a:t> and promotion</a:t>
            </a:r>
            <a:endParaRPr i="1" dirty="0"/>
          </a:p>
          <a:p>
            <a:pPr marL="167497" indent="-167497">
              <a:buSzPts val="1100"/>
              <a:buFont typeface="Arial" panose="020B0604020202020204" pitchFamily="34" charset="0"/>
              <a:buChar char="•"/>
            </a:pPr>
            <a:r>
              <a:rPr lang="en" i="1" dirty="0"/>
              <a:t>to address the lack of training and resistance to taking on leadership roles, and</a:t>
            </a:r>
            <a:endParaRPr i="1" dirty="0"/>
          </a:p>
          <a:p>
            <a:pPr marL="167497" indent="-167497">
              <a:buSzPts val="1100"/>
              <a:buFont typeface="Arial" panose="020B0604020202020204" pitchFamily="34" charset="0"/>
              <a:buChar char="•"/>
            </a:pPr>
            <a:r>
              <a:rPr lang="en" i="1" dirty="0"/>
              <a:t>to improve the use of technology, communication methods, and tools</a:t>
            </a:r>
            <a:endParaRPr i="1" dirty="0"/>
          </a:p>
          <a:p>
            <a:pPr marL="0" indent="0">
              <a:buSzPts val="1100"/>
            </a:pPr>
            <a:endParaRPr i="1" dirty="0"/>
          </a:p>
          <a:p>
            <a:pPr marL="0" indent="0">
              <a:buSzPts val="1100"/>
            </a:pPr>
            <a:r>
              <a:rPr lang="en" dirty="0"/>
              <a:t>Fifty strategies were developed  for each of the 17 objectives and then prioritized through consultation at conventions. </a:t>
            </a:r>
          </a:p>
          <a:p>
            <a:pPr marL="0" indent="0">
              <a:buSzPts val="1100"/>
            </a:pPr>
            <a:endParaRPr lang="en" dirty="0"/>
          </a:p>
          <a:p>
            <a:pPr marL="0" indent="0">
              <a:buSzPts val="1100"/>
            </a:pPr>
            <a:r>
              <a:rPr lang="en" dirty="0"/>
              <a:t>Of all of the 50 strategies, six were identified as most needed by a majority of councils across the country, that would created the greatest positive impact. These were </a:t>
            </a:r>
          </a:p>
          <a:p>
            <a:pPr marL="171450" indent="-171450">
              <a:buSzPts val="1100"/>
              <a:buFontTx/>
              <a:buChar char="-"/>
            </a:pPr>
            <a:r>
              <a:rPr lang="en-US" dirty="0"/>
              <a:t>Reduce the number of standing committees to three to align with the core values of faith, service and social justice.</a:t>
            </a:r>
          </a:p>
          <a:p>
            <a:pPr marL="171450" indent="-171450">
              <a:buSzPts val="1100"/>
              <a:buFontTx/>
              <a:buChar char="-"/>
            </a:pPr>
            <a:r>
              <a:rPr lang="en-US" dirty="0"/>
              <a:t>Simplify procedures and reporting processes. </a:t>
            </a:r>
          </a:p>
          <a:p>
            <a:pPr marL="171450" indent="-171450">
              <a:buSzPts val="1100"/>
              <a:buFontTx/>
              <a:buChar char="-"/>
            </a:pPr>
            <a:r>
              <a:rPr lang="en-US" dirty="0"/>
              <a:t>Include (leave no member behind) and affirm (make members feel welcomed, needed and wanted). </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dirty="0"/>
              <a:t>Increase awareness about the League within the church through marketing. </a:t>
            </a:r>
          </a:p>
          <a:p>
            <a:pPr marL="171450" indent="-171450">
              <a:buSzPts val="1100"/>
              <a:buFontTx/>
              <a:buChar char="-"/>
            </a:pPr>
            <a:r>
              <a:rPr lang="en-US" dirty="0"/>
              <a:t>Market the League as an association that showcases the strength of Catholic women grounded in faith ready and willing to act. </a:t>
            </a:r>
          </a:p>
          <a:p>
            <a:pPr marL="171450" indent="-171450">
              <a:buSzPts val="1100"/>
              <a:buFontTx/>
              <a:buChar char="-"/>
            </a:pPr>
            <a:r>
              <a:rPr lang="en-US" dirty="0"/>
              <a:t>Position the League as an organization for all Catholic women that encourages and supports their role and responsibility in the church and society.</a:t>
            </a:r>
          </a:p>
          <a:p>
            <a:pPr marL="0" indent="0">
              <a:buSzPts val="1100"/>
            </a:pPr>
            <a:endParaRPr lang="en" dirty="0"/>
          </a:p>
          <a:p>
            <a:pPr marL="0" indent="0">
              <a:buSzPts val="1100"/>
            </a:pPr>
            <a:r>
              <a:rPr lang="en" dirty="0"/>
              <a:t>The final plan was adopted in August 2018, and the implementation process began. The next set of slides summarizes a presentation in 2019 that described what occurred in the first year of implementation. </a:t>
            </a:r>
          </a:p>
          <a:p>
            <a:pPr marL="0" indent="0">
              <a:buSzPts val="1100"/>
            </a:pPr>
            <a:endParaRPr lang="en" dirty="0"/>
          </a:p>
          <a:p>
            <a:pPr marL="171450" indent="-171450">
              <a:buSzPts val="1100"/>
              <a:buFontTx/>
              <a:buChar char="-"/>
            </a:pPr>
            <a:endParaRPr lang="en-US" dirty="0"/>
          </a:p>
        </p:txBody>
      </p:sp>
    </p:spTree>
    <p:extLst>
      <p:ext uri="{BB962C8B-B14F-4D97-AF65-F5344CB8AC3E}">
        <p14:creationId xmlns:p14="http://schemas.microsoft.com/office/powerpoint/2010/main" val="3887184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0: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p20: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t>Fifty strategies were developed for each of the 17 objectives and then prioritized through consultation at conventions. </a:t>
            </a:r>
          </a:p>
          <a:p>
            <a:pPr marL="0" indent="0">
              <a:buSzPts val="1100"/>
            </a:pPr>
            <a:endParaRPr lang="en" dirty="0"/>
          </a:p>
          <a:p>
            <a:pPr marL="0" indent="0">
              <a:buSzPts val="1100"/>
            </a:pPr>
            <a:r>
              <a:rPr lang="en" dirty="0"/>
              <a:t>Of all of the 50 strategies, six were identified as most needed by a majority of councils across the country that would create the greatest positive impact. These were </a:t>
            </a:r>
          </a:p>
          <a:p>
            <a:pPr marL="171450" indent="-171450">
              <a:buSzPts val="1100"/>
              <a:buFontTx/>
              <a:buChar char="-"/>
            </a:pPr>
            <a:r>
              <a:rPr lang="en-US" dirty="0"/>
              <a:t>Reduce the number of standing committees to three to align with the core values of faith, service and social justice.</a:t>
            </a:r>
          </a:p>
          <a:p>
            <a:pPr marL="171450" indent="-171450">
              <a:buSzPts val="1100"/>
              <a:buFontTx/>
              <a:buChar char="-"/>
            </a:pPr>
            <a:r>
              <a:rPr lang="en-US" dirty="0"/>
              <a:t>Simplify procedures and reporting processes. </a:t>
            </a:r>
          </a:p>
          <a:p>
            <a:pPr marL="171450" indent="-171450">
              <a:buSzPts val="1100"/>
              <a:buFontTx/>
              <a:buChar char="-"/>
            </a:pPr>
            <a:r>
              <a:rPr lang="en-US" dirty="0"/>
              <a:t>Include (leave no member behind) and affirm (make members feel welcomed, needed and wanted). </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dirty="0"/>
              <a:t>Increase awareness about the League within the church through marketing. </a:t>
            </a:r>
          </a:p>
          <a:p>
            <a:pPr marL="171450" indent="-171450">
              <a:buSzPts val="1100"/>
              <a:buFontTx/>
              <a:buChar char="-"/>
            </a:pPr>
            <a:r>
              <a:rPr lang="en-US" dirty="0"/>
              <a:t>Market the League as an association that showcases the strength of Catholic women grounded in faith ready and willing to act. </a:t>
            </a:r>
          </a:p>
          <a:p>
            <a:pPr marL="171450" indent="-171450">
              <a:buSzPts val="1100"/>
              <a:buFontTx/>
              <a:buChar char="-"/>
            </a:pPr>
            <a:r>
              <a:rPr lang="en-US" dirty="0"/>
              <a:t>Position the League as an organization for all Catholic women that encourages and supports their role and responsibility in the church and society.</a:t>
            </a:r>
          </a:p>
          <a:p>
            <a:pPr marL="0" indent="0">
              <a:buSzPts val="1100"/>
            </a:pPr>
            <a:endParaRPr lang="en" dirty="0"/>
          </a:p>
          <a:p>
            <a:pPr marL="0" indent="0">
              <a:buSzPts val="1100"/>
            </a:pPr>
            <a:r>
              <a:rPr lang="en" dirty="0"/>
              <a:t>The final plan was adopted in August 2018, and the implementation process began. The next set of slides summarizes a presentation in 2019 that described what occurred in the first year of implementation. </a:t>
            </a:r>
          </a:p>
          <a:p>
            <a:pPr marL="0" indent="0">
              <a:buSzPts val="1100"/>
            </a:pPr>
            <a:endParaRPr lang="en" dirty="0"/>
          </a:p>
          <a:p>
            <a:pPr marL="171450" indent="-171450">
              <a:buSzPts val="1100"/>
              <a:buFontTx/>
              <a:buChar char="-"/>
            </a:pPr>
            <a:endParaRPr lang="en-US" dirty="0"/>
          </a:p>
        </p:txBody>
      </p:sp>
    </p:spTree>
    <p:extLst>
      <p:ext uri="{BB962C8B-B14F-4D97-AF65-F5344CB8AC3E}">
        <p14:creationId xmlns:p14="http://schemas.microsoft.com/office/powerpoint/2010/main" val="4088101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1: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p21: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i="1" dirty="0">
                <a:solidFill>
                  <a:schemeClr val="dk1"/>
                </a:solidFill>
              </a:rPr>
              <a:t>The League of the Future</a:t>
            </a:r>
            <a:r>
              <a:rPr lang="en" i="1" baseline="0" dirty="0">
                <a:solidFill>
                  <a:schemeClr val="dk1"/>
                </a:solidFill>
              </a:rPr>
              <a:t> - </a:t>
            </a:r>
            <a:r>
              <a:rPr lang="en" i="1" dirty="0">
                <a:solidFill>
                  <a:schemeClr val="dk1"/>
                </a:solidFill>
              </a:rPr>
              <a:t>Year 1, </a:t>
            </a:r>
            <a:r>
              <a:rPr lang="en" dirty="0">
                <a:solidFill>
                  <a:schemeClr val="dk1"/>
                </a:solidFill>
              </a:rPr>
              <a:t>which was presented at the 2019 national convention in Calgary, was the first formal report to the membership on the progress of implementing the strategic plan. </a:t>
            </a:r>
            <a:endParaRPr dirty="0">
              <a:solidFill>
                <a:schemeClr val="dk1"/>
              </a:solidFill>
            </a:endParaRPr>
          </a:p>
          <a:p>
            <a:pPr marL="0" indent="0">
              <a:buSzPts val="1100"/>
            </a:pPr>
            <a:endParaRPr dirty="0">
              <a:solidFill>
                <a:schemeClr val="dk1"/>
              </a:solidFill>
            </a:endParaRPr>
          </a:p>
          <a:p>
            <a:pPr marL="0" indent="0">
              <a:buSzPts val="1100"/>
            </a:pPr>
            <a:r>
              <a:rPr lang="en" i="1" dirty="0">
                <a:solidFill>
                  <a:schemeClr val="dk1"/>
                </a:solidFill>
              </a:rPr>
              <a:t>It opened with an awesome Star Wars themed video, which you may remember. It was presented afterwards at provincial and diocesan levels, and presentations across Canada were mapped on the national website.</a:t>
            </a:r>
            <a:endParaRPr i="1" dirty="0">
              <a:solidFill>
                <a:schemeClr val="dk1"/>
              </a:solidFill>
            </a:endParaRPr>
          </a:p>
        </p:txBody>
      </p:sp>
    </p:spTree>
    <p:extLst>
      <p:ext uri="{BB962C8B-B14F-4D97-AF65-F5344CB8AC3E}">
        <p14:creationId xmlns:p14="http://schemas.microsoft.com/office/powerpoint/2010/main" val="1576077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2: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22: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Clr>
                <a:schemeClr val="dk1"/>
              </a:buClr>
              <a:buSzPts val="1100"/>
            </a:pPr>
            <a:r>
              <a:rPr lang="en" dirty="0">
                <a:solidFill>
                  <a:schemeClr val="dk1"/>
                </a:solidFill>
              </a:rPr>
              <a:t>This presentation reviewed the League’s current organizational structure and the process that lead to the 2018 document (</a:t>
            </a:r>
            <a:r>
              <a:rPr lang="en" i="1" dirty="0">
                <a:solidFill>
                  <a:schemeClr val="dk1"/>
                </a:solidFill>
              </a:rPr>
              <a:t>The Catholic Women’s League Plans Strategically)</a:t>
            </a:r>
            <a:r>
              <a:rPr lang="en" dirty="0">
                <a:solidFill>
                  <a:schemeClr val="dk1"/>
                </a:solidFill>
              </a:rPr>
              <a:t>.  </a:t>
            </a:r>
            <a:br>
              <a:rPr lang="en" dirty="0">
                <a:solidFill>
                  <a:schemeClr val="dk1"/>
                </a:solidFill>
              </a:rPr>
            </a:br>
            <a:r>
              <a:rPr lang="en" dirty="0">
                <a:solidFill>
                  <a:schemeClr val="dk1"/>
                </a:solidFill>
              </a:rPr>
              <a:t/>
            </a:r>
            <a:br>
              <a:rPr lang="en" dirty="0">
                <a:solidFill>
                  <a:schemeClr val="dk1"/>
                </a:solidFill>
              </a:rPr>
            </a:br>
            <a:r>
              <a:rPr lang="en" i="1" dirty="0">
                <a:solidFill>
                  <a:schemeClr val="dk1"/>
                </a:solidFill>
              </a:rPr>
              <a:t>The Three Pillars activity was included to lead participants in categorizing common CWL activities into the new core values.  </a:t>
            </a:r>
            <a:endParaRPr dirty="0">
              <a:solidFill>
                <a:schemeClr val="dk1"/>
              </a:solidFill>
            </a:endParaRPr>
          </a:p>
          <a:p>
            <a:pPr marL="0" indent="0">
              <a:buSzPts val="1100"/>
            </a:pPr>
            <a:r>
              <a:rPr lang="en" dirty="0"/>
              <a:t/>
            </a:r>
            <a:br>
              <a:rPr lang="en" dirty="0"/>
            </a:br>
            <a:r>
              <a:rPr lang="en" dirty="0"/>
              <a:t>The presentation also introduced the implementation committee, seen here. </a:t>
            </a:r>
            <a:r>
              <a:rPr lang="en" i="1" dirty="0">
                <a:solidFill>
                  <a:schemeClr val="dk1"/>
                </a:solidFill>
              </a:rPr>
              <a:t>The committee chairperson is Sharon Ciebin from British Columbia. The vice-chairperson is Lisa Henry from Ontario. The secretary is Sr. Susan Scott from Alberta, and the final selected member is Jacqueline Nogier from Manitoba. National President-Elect Fran Lucas is the liaison between the implementation committee and the national executive/board. National President Anne-Marie Gorman and Executive Director Kim Scammell are ex-officios.</a:t>
            </a:r>
            <a:endParaRPr i="1" dirty="0">
              <a:solidFill>
                <a:schemeClr val="dk1"/>
              </a:solidFill>
            </a:endParaRPr>
          </a:p>
          <a:p>
            <a:pPr marL="0" indent="0">
              <a:buSzPts val="1100"/>
            </a:pPr>
            <a:endParaRPr dirty="0"/>
          </a:p>
          <a:p>
            <a:pPr marL="0" indent="0">
              <a:buSzPts val="1100"/>
            </a:pPr>
            <a:endParaRPr dirty="0"/>
          </a:p>
        </p:txBody>
      </p:sp>
    </p:spTree>
    <p:extLst>
      <p:ext uri="{BB962C8B-B14F-4D97-AF65-F5344CB8AC3E}">
        <p14:creationId xmlns:p14="http://schemas.microsoft.com/office/powerpoint/2010/main" val="454423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af091887fa_0_91: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gaf091887fa_0_91:notes"/>
          <p:cNvSpPr txBox="1">
            <a:spLocks noGrp="1"/>
          </p:cNvSpPr>
          <p:nvPr>
            <p:ph type="body" idx="1"/>
          </p:nvPr>
        </p:nvSpPr>
        <p:spPr>
          <a:xfrm>
            <a:off x="679342" y="4364077"/>
            <a:ext cx="5434711" cy="4134450"/>
          </a:xfrm>
          <a:prstGeom prst="rect">
            <a:avLst/>
          </a:prstGeom>
          <a:noFill/>
          <a:ln>
            <a:noFill/>
          </a:ln>
        </p:spPr>
        <p:txBody>
          <a:bodyPr spcFirstLastPara="1" wrap="square" lIns="89317" tIns="89317" rIns="89317" bIns="89317" anchor="t" anchorCtr="0">
            <a:noAutofit/>
          </a:bodyPr>
          <a:lstStyle/>
          <a:p>
            <a:pPr marL="0" indent="0">
              <a:buSzPts val="1100"/>
            </a:pPr>
            <a:r>
              <a:rPr lang="en" dirty="0">
                <a:solidFill>
                  <a:schemeClr val="dk1"/>
                </a:solidFill>
              </a:rPr>
              <a:t>The presentation continued by revealing five year strategy maps for each of the four goals, and then by describing the nine-step process for implementing change. Finally, the first three working groups were introduced:</a:t>
            </a:r>
            <a:endParaRPr dirty="0">
              <a:solidFill>
                <a:schemeClr val="dk1"/>
              </a:solidFill>
            </a:endParaRPr>
          </a:p>
          <a:p>
            <a:pPr marL="167497" indent="-167497">
              <a:buSzPts val="1100"/>
              <a:buFont typeface="Arial" panose="020B0604020202020204" pitchFamily="34" charset="0"/>
              <a:buChar char="•"/>
            </a:pPr>
            <a:r>
              <a:rPr lang="en-CA" dirty="0">
                <a:solidFill>
                  <a:schemeClr val="dk1"/>
                </a:solidFill>
              </a:rPr>
              <a:t>r</a:t>
            </a:r>
            <a:r>
              <a:rPr lang="en" dirty="0">
                <a:solidFill>
                  <a:schemeClr val="dk1"/>
                </a:solidFill>
              </a:rPr>
              <a:t>eorganization</a:t>
            </a:r>
          </a:p>
          <a:p>
            <a:pPr marL="167497" indent="-167497">
              <a:buSzPts val="1100"/>
              <a:buFont typeface="Arial" panose="020B0604020202020204" pitchFamily="34" charset="0"/>
              <a:buChar char="•"/>
            </a:pPr>
            <a:r>
              <a:rPr lang="en-CA" dirty="0">
                <a:solidFill>
                  <a:schemeClr val="dk1"/>
                </a:solidFill>
              </a:rPr>
              <a:t>m</a:t>
            </a:r>
            <a:r>
              <a:rPr lang="en" dirty="0">
                <a:solidFill>
                  <a:schemeClr val="dk1"/>
                </a:solidFill>
              </a:rPr>
              <a:t>arketing</a:t>
            </a:r>
          </a:p>
          <a:p>
            <a:pPr marL="167497" indent="-167497">
              <a:buSzPts val="1100"/>
              <a:buFont typeface="Arial" panose="020B0604020202020204" pitchFamily="34" charset="0"/>
              <a:buChar char="•"/>
            </a:pPr>
            <a:r>
              <a:rPr lang="en-CA" dirty="0">
                <a:solidFill>
                  <a:schemeClr val="dk1"/>
                </a:solidFill>
              </a:rPr>
              <a:t>a</a:t>
            </a:r>
            <a:r>
              <a:rPr lang="en" dirty="0">
                <a:solidFill>
                  <a:schemeClr val="dk1"/>
                </a:solidFill>
              </a:rPr>
              <a:t>ffirmation</a:t>
            </a:r>
          </a:p>
          <a:p>
            <a:pPr marL="0" indent="0">
              <a:buSzPts val="1100"/>
              <a:buFont typeface="Arial" panose="020B0604020202020204" pitchFamily="34" charset="0"/>
              <a:buNone/>
            </a:pPr>
            <a:endParaRPr lang="en-US" dirty="0">
              <a:solidFill>
                <a:schemeClr val="dk1"/>
              </a:solidFill>
            </a:endParaRPr>
          </a:p>
          <a:p>
            <a:pPr marL="0" indent="0">
              <a:buSzPts val="1100"/>
              <a:buFont typeface="Arial" panose="020B0604020202020204" pitchFamily="34" charset="0"/>
              <a:buNone/>
            </a:pPr>
            <a:r>
              <a:rPr lang="en-US" dirty="0">
                <a:solidFill>
                  <a:schemeClr val="dk1"/>
                </a:solidFill>
              </a:rPr>
              <a:t>These three groups were formed to address the six strategies mentioned earlier that were deemed to be most pressing.</a:t>
            </a:r>
          </a:p>
          <a:p>
            <a:pPr marL="0" indent="0">
              <a:buSzPts val="1100"/>
              <a:buFontTx/>
              <a:buNone/>
            </a:pPr>
            <a:endParaRPr lang="en-US" dirty="0">
              <a:solidFill>
                <a:schemeClr val="dk1"/>
              </a:solidFill>
            </a:endParaRPr>
          </a:p>
          <a:p>
            <a:pPr marL="0" indent="0">
              <a:buSzPts val="1100"/>
              <a:buFontTx/>
              <a:buNone/>
            </a:pPr>
            <a:r>
              <a:rPr lang="en-US" dirty="0">
                <a:solidFill>
                  <a:schemeClr val="dk1"/>
                </a:solidFill>
              </a:rPr>
              <a:t>The implementation committee and the working groups met often</a:t>
            </a:r>
            <a:r>
              <a:rPr lang="en-US" baseline="0" dirty="0">
                <a:solidFill>
                  <a:schemeClr val="dk1"/>
                </a:solidFill>
              </a:rPr>
              <a:t> after they were formed: collaborating, brainstorming, researching and developing.</a:t>
            </a:r>
            <a:endParaRPr lang="en-US" dirty="0"/>
          </a:p>
        </p:txBody>
      </p:sp>
    </p:spTree>
    <p:extLst>
      <p:ext uri="{BB962C8B-B14F-4D97-AF65-F5344CB8AC3E}">
        <p14:creationId xmlns:p14="http://schemas.microsoft.com/office/powerpoint/2010/main" val="3889108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a:t>
            </a:r>
            <a:r>
              <a:rPr lang="en-US" b="1" baseline="0" dirty="0"/>
              <a:t> Orientation</a:t>
            </a:r>
            <a:endParaRPr lang="en-US" b="1" dirty="0"/>
          </a:p>
          <a:p>
            <a:endParaRPr lang="en-US" b="1" dirty="0"/>
          </a:p>
          <a:p>
            <a:r>
              <a:rPr lang="en-US" b="1" dirty="0"/>
              <a:t>Modules:</a:t>
            </a:r>
            <a:endParaRPr lang="en-CA" dirty="0"/>
          </a:p>
          <a:p>
            <a:pPr lvl="0">
              <a:buFont typeface="+mj-lt"/>
              <a:buAutoNum type="arabicPeriod"/>
            </a:pPr>
            <a:endParaRPr lang="en-US" dirty="0"/>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4059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4: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24: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t>The first year went by quickly, and soon it was time to give the Year 2 update, which was provided online during the Summer Speaker Series</a:t>
            </a:r>
            <a:r>
              <a:rPr lang="en" baseline="0" dirty="0"/>
              <a:t> </a:t>
            </a:r>
            <a:r>
              <a:rPr lang="en" dirty="0"/>
              <a:t>in August 2020.</a:t>
            </a:r>
          </a:p>
          <a:p>
            <a:pPr marL="0" indent="0">
              <a:buSzPts val="1100"/>
            </a:pPr>
            <a:endParaRPr lang="en" dirty="0"/>
          </a:p>
          <a:p>
            <a:pPr marL="0" indent="0">
              <a:buSzPts val="1100"/>
            </a:pPr>
            <a:r>
              <a:rPr lang="en" dirty="0"/>
              <a:t>Here</a:t>
            </a:r>
            <a:r>
              <a:rPr lang="en" baseline="0" dirty="0"/>
              <a:t> you can see</a:t>
            </a:r>
            <a:r>
              <a:rPr lang="en" dirty="0"/>
              <a:t> National President-Elect and Chairperson of Organization Fran Lucas</a:t>
            </a:r>
            <a:r>
              <a:rPr lang="en" baseline="0" dirty="0"/>
              <a:t> giving her presentation on the screen…</a:t>
            </a:r>
            <a:endParaRPr dirty="0"/>
          </a:p>
          <a:p>
            <a:pPr marL="0" indent="0">
              <a:buSzPts val="1100"/>
            </a:pPr>
            <a:endParaRPr i="1" dirty="0"/>
          </a:p>
        </p:txBody>
      </p:sp>
    </p:spTree>
    <p:extLst>
      <p:ext uri="{BB962C8B-B14F-4D97-AF65-F5344CB8AC3E}">
        <p14:creationId xmlns:p14="http://schemas.microsoft.com/office/powerpoint/2010/main" val="3396388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af091887fa_0_97: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gaf091887fa_0_97:notes"/>
          <p:cNvSpPr txBox="1">
            <a:spLocks noGrp="1"/>
          </p:cNvSpPr>
          <p:nvPr>
            <p:ph type="body" idx="1"/>
          </p:nvPr>
        </p:nvSpPr>
        <p:spPr>
          <a:xfrm>
            <a:off x="679342" y="4364077"/>
            <a:ext cx="5434711" cy="4134450"/>
          </a:xfrm>
          <a:prstGeom prst="rect">
            <a:avLst/>
          </a:prstGeom>
          <a:noFill/>
          <a:ln>
            <a:noFill/>
          </a:ln>
        </p:spPr>
        <p:txBody>
          <a:bodyPr spcFirstLastPara="1" wrap="square" lIns="89317" tIns="89317" rIns="89317" bIns="89317" anchor="t" anchorCtr="0">
            <a:noAutofit/>
          </a:bodyPr>
          <a:lstStyle/>
          <a:p>
            <a:pPr marL="0" indent="0">
              <a:lnSpc>
                <a:spcPct val="115000"/>
              </a:lnSpc>
              <a:spcBef>
                <a:spcPts val="781"/>
              </a:spcBef>
              <a:buClr>
                <a:schemeClr val="dk1"/>
              </a:buClr>
              <a:buSzPts val="1800"/>
            </a:pPr>
            <a:r>
              <a:rPr lang="en" dirty="0"/>
              <a:t>… where she shared news with members of the first deliverable!</a:t>
            </a:r>
            <a:br>
              <a:rPr lang="en" dirty="0"/>
            </a:br>
            <a:r>
              <a:rPr lang="en" dirty="0"/>
              <a:t/>
            </a:r>
            <a:br>
              <a:rPr lang="en" dirty="0"/>
            </a:br>
            <a:r>
              <a:rPr lang="en" dirty="0"/>
              <a:t>The Welcome Program was unveiled as the affirmation working group concluded its work.</a:t>
            </a:r>
            <a:endParaRPr dirty="0"/>
          </a:p>
          <a:p>
            <a:pPr marL="0" indent="0">
              <a:spcBef>
                <a:spcPts val="1563"/>
              </a:spcBef>
              <a:buSzPts val="1100"/>
            </a:pPr>
            <a:endParaRPr dirty="0"/>
          </a:p>
        </p:txBody>
      </p:sp>
    </p:spTree>
    <p:extLst>
      <p:ext uri="{BB962C8B-B14F-4D97-AF65-F5344CB8AC3E}">
        <p14:creationId xmlns:p14="http://schemas.microsoft.com/office/powerpoint/2010/main" val="1685994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af091887fa_0_108: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gaf091887fa_0_108:notes"/>
          <p:cNvSpPr txBox="1">
            <a:spLocks noGrp="1"/>
          </p:cNvSpPr>
          <p:nvPr>
            <p:ph type="body" idx="1"/>
          </p:nvPr>
        </p:nvSpPr>
        <p:spPr>
          <a:xfrm>
            <a:off x="679342" y="4364077"/>
            <a:ext cx="5434711" cy="4134450"/>
          </a:xfrm>
          <a:prstGeom prst="rect">
            <a:avLst/>
          </a:prstGeom>
          <a:noFill/>
          <a:ln>
            <a:noFill/>
          </a:ln>
        </p:spPr>
        <p:txBody>
          <a:bodyPr spcFirstLastPara="1" wrap="square" lIns="89317" tIns="89317" rIns="89317" bIns="89317" anchor="t" anchorCtr="0">
            <a:noAutofit/>
          </a:bodyPr>
          <a:lstStyle/>
          <a:p>
            <a:pPr marL="0" indent="0">
              <a:buSzPts val="1100"/>
            </a:pPr>
            <a:r>
              <a:rPr lang="en" dirty="0"/>
              <a:t>More updates were provided, and the next seven working groups were introduced.</a:t>
            </a:r>
            <a:endParaRPr dirty="0"/>
          </a:p>
          <a:p>
            <a:pPr marL="0" indent="0">
              <a:buSzPts val="1100"/>
            </a:pPr>
            <a:endParaRPr i="1" dirty="0"/>
          </a:p>
        </p:txBody>
      </p:sp>
    </p:spTree>
    <p:extLst>
      <p:ext uri="{BB962C8B-B14F-4D97-AF65-F5344CB8AC3E}">
        <p14:creationId xmlns:p14="http://schemas.microsoft.com/office/powerpoint/2010/main" val="935063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2: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2: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US" dirty="0"/>
              <a:t>Each</a:t>
            </a:r>
            <a:r>
              <a:rPr lang="en-US" baseline="0" dirty="0"/>
              <a:t> of the s</a:t>
            </a:r>
            <a:r>
              <a:rPr lang="en-US" dirty="0"/>
              <a:t>even new working groups was tasked with implementing one or more strategies. By August 2020, each working group had developed an action plan. </a:t>
            </a:r>
          </a:p>
          <a:p>
            <a:pPr marL="0" indent="0">
              <a:buSzPts val="1100"/>
            </a:pPr>
            <a:endParaRPr lang="en-US" dirty="0"/>
          </a:p>
          <a:p>
            <a:pPr marL="0" indent="0">
              <a:buSzPts val="1100"/>
            </a:pPr>
            <a:r>
              <a:rPr lang="en-US" dirty="0"/>
              <a:t>The Catholic social teaching working group was planning to empower members by providing educational opportunities to learn more about Catholic Social Teachings.  </a:t>
            </a:r>
          </a:p>
          <a:p>
            <a:pPr marL="0" indent="0">
              <a:buSzPts val="1100"/>
            </a:pPr>
            <a:endParaRPr lang="en-US" dirty="0"/>
          </a:p>
          <a:p>
            <a:pPr marL="0" indent="0">
              <a:buSzPts val="1100"/>
            </a:pPr>
            <a:r>
              <a:rPr lang="en-US" dirty="0"/>
              <a:t>The League misconceptions working group was planning to do exactly that, address the misconceptions about the League.</a:t>
            </a:r>
          </a:p>
          <a:p>
            <a:pPr marL="0" indent="0">
              <a:buSzPts val="1100"/>
            </a:pPr>
            <a:endParaRPr lang="en-US" dirty="0"/>
          </a:p>
          <a:p>
            <a:pPr marL="0" indent="0">
              <a:buSzPts val="1100"/>
            </a:pPr>
            <a:r>
              <a:rPr lang="en-US" dirty="0"/>
              <a:t>The encourage diversity working group was making plans to embrace diverse cultures and ages.</a:t>
            </a:r>
          </a:p>
          <a:p>
            <a:pPr marL="0" indent="0">
              <a:buSzPts val="1100"/>
            </a:pPr>
            <a:endParaRPr lang="en-US" dirty="0"/>
          </a:p>
          <a:p>
            <a:pPr marL="0" indent="0">
              <a:buSzPts val="1100"/>
            </a:pPr>
            <a:r>
              <a:rPr lang="en-US" dirty="0"/>
              <a:t>The toolkits working group was tasked with creating ready-made adaptable toolkits for use in parishes.</a:t>
            </a:r>
          </a:p>
          <a:p>
            <a:pPr marL="0" indent="0">
              <a:buSzPts val="1100"/>
            </a:pPr>
            <a:endParaRPr lang="en-US" dirty="0"/>
          </a:p>
          <a:p>
            <a:pPr marL="0" indent="0">
              <a:buSzPts val="1100"/>
            </a:pPr>
            <a:r>
              <a:rPr lang="en-US" dirty="0"/>
              <a:t>The spiritual formation working group had four strategies to employ:</a:t>
            </a:r>
          </a:p>
          <a:p>
            <a:pPr algn="l"/>
            <a:r>
              <a:rPr lang="en-US" sz="1800" b="0" i="0" u="none" strike="noStrike" baseline="0" dirty="0">
                <a:solidFill>
                  <a:srgbClr val="000000"/>
                </a:solidFill>
              </a:rPr>
              <a:t>- Develop and deliver spiritual programs at all levels.</a:t>
            </a:r>
          </a:p>
          <a:p>
            <a:pPr algn="l"/>
            <a:r>
              <a:rPr lang="en-US" sz="1800" b="0" i="0" u="none" strike="noStrike" baseline="0" dirty="0">
                <a:solidFill>
                  <a:srgbClr val="000000"/>
                </a:solidFill>
              </a:rPr>
              <a:t>- Provide opportunities to increase women’s spirituality as a core objective.</a:t>
            </a:r>
          </a:p>
          <a:p>
            <a:pPr algn="l"/>
            <a:r>
              <a:rPr lang="en-US" sz="1800" b="0" i="0" u="none" strike="noStrike" baseline="0" dirty="0">
                <a:solidFill>
                  <a:srgbClr val="000000"/>
                </a:solidFill>
              </a:rPr>
              <a:t>- Focus on the spiritual and social aspects in councils.</a:t>
            </a:r>
          </a:p>
          <a:p>
            <a:pPr marL="228600" indent="0" algn="l">
              <a:buFontTx/>
              <a:buNone/>
            </a:pPr>
            <a:r>
              <a:rPr lang="en-US" sz="1800" b="0" i="0" u="none" strike="noStrike" baseline="0" dirty="0">
                <a:solidFill>
                  <a:srgbClr val="000000"/>
                </a:solidFill>
              </a:rPr>
              <a:t>- Emphasize small Christian community model of “pray, reflect, act”.</a:t>
            </a:r>
          </a:p>
          <a:p>
            <a:pPr marL="228600" indent="0" algn="l">
              <a:buFontTx/>
              <a:buNone/>
            </a:pPr>
            <a:endParaRPr lang="en-US" sz="1800" b="0" i="0" u="none" strike="noStrike" baseline="0" dirty="0">
              <a:solidFill>
                <a:srgbClr val="000000"/>
              </a:solidFill>
            </a:endParaRPr>
          </a:p>
          <a:p>
            <a:pPr marL="228600" indent="0" algn="l">
              <a:buFontTx/>
              <a:buNone/>
            </a:pPr>
            <a:r>
              <a:rPr lang="en-US" sz="1800" b="0" i="0" u="none" strike="noStrike" baseline="0" dirty="0">
                <a:solidFill>
                  <a:srgbClr val="000000"/>
                </a:solidFill>
              </a:rPr>
              <a:t>The strategic leadership and parish council working groups had complementary strategies:</a:t>
            </a:r>
          </a:p>
          <a:p>
            <a:pPr marL="228600" indent="0" algn="l">
              <a:buFontTx/>
              <a:buNone/>
            </a:pPr>
            <a:r>
              <a:rPr lang="en-US" sz="1800" b="0" i="0" u="none" strike="noStrike" baseline="0" dirty="0">
                <a:solidFill>
                  <a:srgbClr val="000000"/>
                </a:solidFill>
                <a:latin typeface="Calibri" panose="020F0502020204030204" pitchFamily="34" charset="0"/>
              </a:rPr>
              <a:t>- Restructure the existing standing committees structure at the parish level to respect the uniqueness of councils. </a:t>
            </a:r>
          </a:p>
          <a:p>
            <a:pPr marL="228600" indent="0" algn="l">
              <a:buFontTx/>
              <a:buNone/>
            </a:pPr>
            <a:r>
              <a:rPr lang="en-US" sz="1800" b="0" i="0" u="none" strike="noStrike" baseline="0" dirty="0">
                <a:solidFill>
                  <a:srgbClr val="000000"/>
                </a:solidFill>
              </a:rPr>
              <a:t>- Capitalize on members’ willingness to take on short term leadership responsibilities. 	</a:t>
            </a:r>
          </a:p>
          <a:p>
            <a:pPr lvl="1" algn="l"/>
            <a:endParaRPr lang="en-US" sz="1800" b="0" i="0" u="none" strike="noStrike" baseline="0" dirty="0">
              <a:solidFill>
                <a:srgbClr val="000000"/>
              </a:solidFill>
            </a:endParaRPr>
          </a:p>
          <a:p>
            <a:pPr lvl="1" algn="l"/>
            <a:endParaRPr lang="en-US" sz="1800" b="0" i="0" u="none" strike="noStrike" baseline="0" dirty="0">
              <a:solidFill>
                <a:srgbClr val="000000"/>
              </a:solidFill>
            </a:endParaRPr>
          </a:p>
          <a:p>
            <a:pPr algn="l"/>
            <a:endParaRPr lang="en-US" sz="1800" b="0" i="0" u="none" strike="noStrike" baseline="0" dirty="0">
              <a:solidFill>
                <a:srgbClr val="000000"/>
              </a:solidFill>
            </a:endParaRPr>
          </a:p>
          <a:p>
            <a:r>
              <a:rPr lang="en-US" sz="1800" b="0" i="0" u="none" strike="noStrike" baseline="0" dirty="0">
                <a:solidFill>
                  <a:srgbClr val="000000"/>
                </a:solidFill>
              </a:rPr>
              <a:t> </a:t>
            </a:r>
          </a:p>
          <a:p>
            <a:endParaRPr lang="en-US" sz="1800" b="0" i="0" u="none" strike="noStrike" baseline="0" dirty="0"/>
          </a:p>
          <a:p>
            <a:r>
              <a:rPr lang="en-US" sz="1800" b="0" i="0" u="none" strike="noStrike" baseline="0" dirty="0"/>
              <a:t> </a:t>
            </a:r>
          </a:p>
          <a:p>
            <a:endParaRPr lang="en-US" sz="1800" b="0" i="0" u="none" strike="noStrike" baseline="0" dirty="0"/>
          </a:p>
          <a:p>
            <a:r>
              <a:rPr lang="en-US" sz="1800" b="0" i="0" u="none" strike="noStrike" baseline="0" dirty="0"/>
              <a:t> </a:t>
            </a:r>
          </a:p>
          <a:p>
            <a:endParaRPr lang="en-US" sz="1800" b="0" i="0" u="none" strike="noStrike" baseline="0" dirty="0"/>
          </a:p>
          <a:p>
            <a:pPr algn="l"/>
            <a:r>
              <a:rPr lang="en-US" sz="1800" b="0" i="0" u="none" strike="noStrike" baseline="0" dirty="0"/>
              <a:t> </a:t>
            </a:r>
            <a:endParaRPr lang="en-US" sz="1800" b="0" i="0" u="none" strike="noStrike" baseline="0" dirty="0">
              <a:solidFill>
                <a:srgbClr val="000000"/>
              </a:solidFill>
            </a:endParaRPr>
          </a:p>
          <a:p>
            <a:r>
              <a:rPr lang="en-US" sz="1800" b="0" i="0" u="none" strike="noStrike" baseline="0" dirty="0">
                <a:solidFill>
                  <a:srgbClr val="000000"/>
                </a:solidFill>
              </a:rPr>
              <a:t> </a:t>
            </a:r>
          </a:p>
          <a:p>
            <a:endParaRPr lang="en-US" sz="1800" b="0" i="0" u="none" strike="noStrike" baseline="0" dirty="0"/>
          </a:p>
          <a:p>
            <a:r>
              <a:rPr lang="en-US" sz="1800" b="0" i="0" u="none" strike="noStrike" baseline="0" dirty="0"/>
              <a:t> </a:t>
            </a:r>
          </a:p>
          <a:p>
            <a:endParaRPr lang="en-US" sz="1800" b="0" i="0" u="none" strike="noStrike" baseline="0" dirty="0"/>
          </a:p>
          <a:p>
            <a:r>
              <a:rPr lang="en-US" sz="1800" b="0" i="0" u="none" strike="noStrike" baseline="0" dirty="0"/>
              <a:t> </a:t>
            </a:r>
          </a:p>
          <a:p>
            <a:endParaRPr lang="en-US" sz="1800" b="0" i="0" u="none" strike="noStrike" baseline="0" dirty="0"/>
          </a:p>
          <a:p>
            <a:r>
              <a:rPr lang="en-US" sz="1800" b="0" i="0" u="none" strike="noStrike" baseline="0" dirty="0"/>
              <a:t> </a:t>
            </a:r>
            <a:endParaRPr dirty="0"/>
          </a:p>
        </p:txBody>
      </p:sp>
    </p:spTree>
    <p:extLst>
      <p:ext uri="{BB962C8B-B14F-4D97-AF65-F5344CB8AC3E}">
        <p14:creationId xmlns:p14="http://schemas.microsoft.com/office/powerpoint/2010/main" val="3006863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3: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33: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t>As new groups are established and others share updates on their work,</a:t>
            </a:r>
            <a:r>
              <a:rPr lang="en" baseline="0" dirty="0"/>
              <a:t> t</a:t>
            </a:r>
            <a:r>
              <a:rPr lang="en" dirty="0"/>
              <a:t>he latest information can be found on the national website and Facebook page, in recent communiques, and in </a:t>
            </a:r>
            <a:r>
              <a:rPr lang="en" i="1" dirty="0"/>
              <a:t>The Canadian League</a:t>
            </a:r>
            <a:r>
              <a:rPr lang="en" dirty="0"/>
              <a:t>.</a:t>
            </a:r>
            <a:endParaRPr dirty="0"/>
          </a:p>
        </p:txBody>
      </p:sp>
    </p:spTree>
    <p:extLst>
      <p:ext uri="{BB962C8B-B14F-4D97-AF65-F5344CB8AC3E}">
        <p14:creationId xmlns:p14="http://schemas.microsoft.com/office/powerpoint/2010/main" val="3353118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6: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36: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US" dirty="0"/>
              <a:t>This quote from St.</a:t>
            </a:r>
            <a:r>
              <a:rPr lang="en-US" baseline="0" dirty="0"/>
              <a:t> Boniface is a perfect metaphor for what we are trying to achieve with the strategic plan. (</a:t>
            </a:r>
            <a:r>
              <a:rPr lang="en-US" i="1" baseline="0" dirty="0"/>
              <a:t>Read quote</a:t>
            </a:r>
            <a:r>
              <a:rPr lang="en-US" baseline="0" dirty="0"/>
              <a:t>)</a:t>
            </a:r>
          </a:p>
          <a:p>
            <a:pPr marL="0" indent="0">
              <a:buSzPts val="1100"/>
            </a:pPr>
            <a:endParaRPr lang="en-US" baseline="0" dirty="0"/>
          </a:p>
          <a:p>
            <a:pPr marL="0" indent="0">
              <a:buSzPts val="1100"/>
            </a:pPr>
            <a:r>
              <a:rPr lang="en-US" baseline="0" dirty="0"/>
              <a:t>Do not forget to watch for opportunities to participate and contribute. </a:t>
            </a:r>
          </a:p>
          <a:p>
            <a:pPr marL="0" indent="0">
              <a:buSzPts val="1100"/>
            </a:pPr>
            <a:endParaRPr lang="en-US" baseline="0" dirty="0"/>
          </a:p>
          <a:p>
            <a:pPr marL="0" indent="0">
              <a:buSzPts val="1100"/>
            </a:pPr>
            <a:r>
              <a:rPr lang="en-US" baseline="0" dirty="0"/>
              <a:t>Will you share in the journey and help keep us on course?</a:t>
            </a:r>
            <a:endParaRPr dirty="0"/>
          </a:p>
        </p:txBody>
      </p:sp>
    </p:spTree>
    <p:extLst>
      <p:ext uri="{BB962C8B-B14F-4D97-AF65-F5344CB8AC3E}">
        <p14:creationId xmlns:p14="http://schemas.microsoft.com/office/powerpoint/2010/main" val="3789178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26</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785445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a:t>
            </a:r>
            <a:r>
              <a:rPr lang="en-US" b="1" baseline="0" dirty="0"/>
              <a:t> Orientation</a:t>
            </a:r>
            <a:endParaRPr lang="en-US" b="1" dirty="0"/>
          </a:p>
          <a:p>
            <a:endParaRPr lang="en-US" b="1" dirty="0"/>
          </a:p>
          <a:p>
            <a:r>
              <a:rPr lang="en-US" b="1" dirty="0"/>
              <a:t>Modules:</a:t>
            </a:r>
            <a:endParaRPr lang="en-CA" dirty="0"/>
          </a:p>
          <a:p>
            <a:pPr lvl="0">
              <a:buFont typeface="+mj-lt"/>
              <a:buAutoNum type="arabicPeriod"/>
            </a:pPr>
            <a:endParaRPr lang="en-US" dirty="0"/>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27</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9206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solidFill>
                  <a:schemeClr val="dk1"/>
                </a:solidFill>
              </a:rPr>
              <a:t>Every organization, company, or business needs to understand its purpose, its reason for being, and how its organization and activities support that purpose. The League is no different. While the League’s foundation is strong and its purpose clear, it was determined that how the organization is structured and how the activities are conducted, could be updated to embrace t</a:t>
            </a:r>
            <a:r>
              <a:rPr lang="en-US" dirty="0">
                <a:solidFill>
                  <a:schemeClr val="dk1"/>
                </a:solidFill>
              </a:rPr>
              <a:t>he</a:t>
            </a:r>
            <a:r>
              <a:rPr lang="en" dirty="0">
                <a:solidFill>
                  <a:schemeClr val="dk1"/>
                </a:solidFill>
              </a:rPr>
              <a:t> 21</a:t>
            </a:r>
            <a:r>
              <a:rPr lang="en" baseline="30000" dirty="0">
                <a:solidFill>
                  <a:schemeClr val="dk1"/>
                </a:solidFill>
              </a:rPr>
              <a:t>st</a:t>
            </a:r>
            <a:r>
              <a:rPr lang="en" dirty="0">
                <a:solidFill>
                  <a:schemeClr val="dk1"/>
                </a:solidFill>
              </a:rPr>
              <a:t> century and new technologies. </a:t>
            </a:r>
            <a:r>
              <a:rPr lang="en" dirty="0"/>
              <a:t/>
            </a:r>
            <a:br>
              <a:rPr lang="en" dirty="0"/>
            </a:br>
            <a:endParaRPr dirty="0"/>
          </a:p>
          <a:p>
            <a:pPr marL="0" indent="0">
              <a:buSzPts val="1100"/>
            </a:pPr>
            <a:r>
              <a:rPr lang="en" dirty="0"/>
              <a:t>This presentation will summarize the effort of the League to plan strategically, and what has been accomplished to date.</a:t>
            </a:r>
            <a:endParaRPr dirty="0"/>
          </a:p>
          <a:p>
            <a:pPr marL="0" indent="0">
              <a:buSzPts val="1100"/>
            </a:pPr>
            <a:endParaRPr dirty="0"/>
          </a:p>
          <a:p>
            <a:pPr marL="0" indent="0">
              <a:buSzPts val="1100"/>
            </a:pPr>
            <a:r>
              <a:rPr lang="en" i="1" dirty="0"/>
              <a:t>***italicized notes provided for optional further explanation***</a:t>
            </a:r>
            <a:r>
              <a:rPr lang="en" dirty="0"/>
              <a:t/>
            </a:r>
            <a:br>
              <a:rPr lang="en" dirty="0"/>
            </a:br>
            <a:endParaRPr dirty="0"/>
          </a:p>
        </p:txBody>
      </p:sp>
    </p:spTree>
    <p:extLst>
      <p:ext uri="{BB962C8B-B14F-4D97-AF65-F5344CB8AC3E}">
        <p14:creationId xmlns:p14="http://schemas.microsoft.com/office/powerpoint/2010/main" val="78026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2: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Clr>
                <a:schemeClr val="dk1"/>
              </a:buClr>
              <a:buSzPts val="1100"/>
            </a:pPr>
            <a:r>
              <a:rPr lang="en" i="1" dirty="0">
                <a:solidFill>
                  <a:schemeClr val="dk1"/>
                </a:solidFill>
              </a:rPr>
              <a:t>The Catholic Women’s League of Canada Plans Strategically </a:t>
            </a:r>
            <a:r>
              <a:rPr lang="en" dirty="0">
                <a:solidFill>
                  <a:schemeClr val="dk1"/>
                </a:solidFill>
              </a:rPr>
              <a:t>document is a resource members should be familiar with. It was released at the 2018 national convention in Winnipeg.</a:t>
            </a:r>
            <a:br>
              <a:rPr lang="en" dirty="0">
                <a:solidFill>
                  <a:schemeClr val="dk1"/>
                </a:solidFill>
              </a:rPr>
            </a:br>
            <a:r>
              <a:rPr lang="en" dirty="0">
                <a:solidFill>
                  <a:schemeClr val="dk1"/>
                </a:solidFill>
              </a:rPr>
              <a:t/>
            </a:r>
            <a:br>
              <a:rPr lang="en" dirty="0">
                <a:solidFill>
                  <a:schemeClr val="dk1"/>
                </a:solidFill>
              </a:rPr>
            </a:br>
            <a:r>
              <a:rPr lang="en" dirty="0">
                <a:solidFill>
                  <a:schemeClr val="dk1"/>
                </a:solidFill>
              </a:rPr>
              <a:t>Inside this document is an explanation of the strategic planning process, and the steps taken by the League up to that point.  Let’s take a look...</a:t>
            </a:r>
            <a:endParaRPr dirty="0">
              <a:solidFill>
                <a:schemeClr val="dk1"/>
              </a:solidFill>
            </a:endParaRPr>
          </a:p>
          <a:p>
            <a:pPr marL="0" indent="0">
              <a:buSzPts val="1100"/>
            </a:pPr>
            <a:endParaRPr dirty="0"/>
          </a:p>
        </p:txBody>
      </p:sp>
    </p:spTree>
    <p:extLst>
      <p:ext uri="{BB962C8B-B14F-4D97-AF65-F5344CB8AC3E}">
        <p14:creationId xmlns:p14="http://schemas.microsoft.com/office/powerpoint/2010/main" val="2734982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a:t>
            </a:r>
            <a:r>
              <a:rPr lang="en-US" b="1" dirty="0"/>
              <a:t>first step </a:t>
            </a:r>
            <a:r>
              <a:rPr lang="en-US" dirty="0"/>
              <a:t>was to set up a steering committee.  </a:t>
            </a:r>
            <a:br>
              <a:rPr lang="en-US" dirty="0"/>
            </a:br>
            <a:r>
              <a:rPr lang="en-US" dirty="0"/>
              <a:t/>
            </a:r>
            <a:br>
              <a:rPr lang="en-US" dirty="0"/>
            </a:br>
            <a:r>
              <a:rPr lang="en-US" i="1" dirty="0"/>
              <a:t>This group consisted of the National “Presidents Three,” -- </a:t>
            </a:r>
            <a:r>
              <a:rPr lang="en-US" i="1" u="none" dirty="0"/>
              <a:t>at the time</a:t>
            </a:r>
            <a:r>
              <a:rPr lang="en-US" i="1" dirty="0"/>
              <a:t>, Past</a:t>
            </a:r>
            <a:r>
              <a:rPr lang="en-US" i="1" baseline="0" dirty="0"/>
              <a:t> </a:t>
            </a:r>
            <a:r>
              <a:rPr lang="en-US" i="1" dirty="0"/>
              <a:t>President Barbara Dowding, President Margaret-Ann Jacobs and President-Elect Anne-Marie Gorman.  Joining them from across Canada were Honorary Life Member Danielle McNeil-Hessian, Ontario Provincial Past</a:t>
            </a:r>
            <a:r>
              <a:rPr lang="en-US" i="1" baseline="0" dirty="0"/>
              <a:t> </a:t>
            </a:r>
            <a:r>
              <a:rPr lang="en-US" i="1" dirty="0"/>
              <a:t>President Pauline Krupa, Quebec Provincial Past</a:t>
            </a:r>
            <a:r>
              <a:rPr lang="en-US" i="1" baseline="0" dirty="0"/>
              <a:t> </a:t>
            </a:r>
            <a:r>
              <a:rPr lang="en-US" i="1" dirty="0"/>
              <a:t>President Ingrid </a:t>
            </a:r>
            <a:r>
              <a:rPr lang="en-US" i="1" dirty="0" err="1"/>
              <a:t>Lefort</a:t>
            </a:r>
            <a:r>
              <a:rPr lang="en-US" i="1" dirty="0"/>
              <a:t>, Vancouver Diocesan Past</a:t>
            </a:r>
            <a:r>
              <a:rPr lang="en-US" i="1" baseline="0" dirty="0"/>
              <a:t> </a:t>
            </a:r>
            <a:r>
              <a:rPr lang="en-US" i="1" dirty="0"/>
              <a:t>President Roxanne McDonald and Executive Director Kim Scammell.</a:t>
            </a:r>
          </a:p>
          <a:p>
            <a:pPr marL="0" indent="0">
              <a:buSzPts val="1100"/>
            </a:pPr>
            <a:endParaRPr lang="en-CA" dirty="0"/>
          </a:p>
          <a:p>
            <a:pPr marL="0" indent="0">
              <a:buSzPts val="1100"/>
            </a:pPr>
            <a:r>
              <a:rPr lang="en-US" dirty="0"/>
              <a:t>The </a:t>
            </a:r>
            <a:r>
              <a:rPr lang="en-US" b="1" dirty="0"/>
              <a:t>second step </a:t>
            </a:r>
            <a:r>
              <a:rPr lang="en-US" dirty="0"/>
              <a:t>was to review past studies and changes in the League and gather feedback from a national town hall.</a:t>
            </a:r>
          </a:p>
          <a:p>
            <a:pPr marL="0" indent="0">
              <a:buSzPts val="1100"/>
            </a:pPr>
            <a:endParaRPr lang="en-US" dirty="0"/>
          </a:p>
          <a:p>
            <a:pPr marL="0" indent="0">
              <a:buSzPts val="1100"/>
            </a:pPr>
            <a:r>
              <a:rPr lang="en-US" i="1" dirty="0"/>
              <a:t>The town hall was held during the 2017 national convention in Charlottetown, and members were able to participate online from across the country! Did you take part?</a:t>
            </a:r>
          </a:p>
          <a:p>
            <a:pPr marL="0" indent="0">
              <a:buSzPts val="1100"/>
            </a:pPr>
            <a:endParaRPr lang="en-CA" dirty="0"/>
          </a:p>
          <a:p>
            <a:pPr marL="0" indent="0">
              <a:buSzPts val="1100"/>
            </a:pPr>
            <a:r>
              <a:rPr lang="en-CA" dirty="0"/>
              <a:t>The </a:t>
            </a:r>
            <a:r>
              <a:rPr lang="en-CA" b="1" dirty="0"/>
              <a:t>third step </a:t>
            </a:r>
            <a:r>
              <a:rPr lang="en-CA" dirty="0"/>
              <a:t>was to set direction. It was done in two phases. The first phase was to articulate guiding principles, and identify goals and objectives.</a:t>
            </a:r>
          </a:p>
          <a:p>
            <a:pPr marL="0" indent="0">
              <a:buSzPts val="1100"/>
            </a:pPr>
            <a:endParaRPr lang="en-CA" dirty="0"/>
          </a:p>
          <a:p>
            <a:pPr marL="0" indent="0">
              <a:buSzPts val="1100"/>
            </a:pPr>
            <a:r>
              <a:rPr lang="en-CA" i="1" dirty="0"/>
              <a:t>Provincial executives had a direct hand in fine-tuning these details and participated in workshops to provide feedback.</a:t>
            </a:r>
          </a:p>
          <a:p>
            <a:pPr marL="0" indent="0">
              <a:buSzPts val="1100"/>
            </a:pPr>
            <a:endParaRPr lang="en-CA" i="1" dirty="0"/>
          </a:p>
          <a:p>
            <a:pPr marL="0" indent="0">
              <a:buSzPts val="1100"/>
            </a:pPr>
            <a:r>
              <a:rPr lang="en-CA" dirty="0"/>
              <a:t>The second phase was to come up with strategies that would move the League toward the objectives. </a:t>
            </a:r>
          </a:p>
          <a:p>
            <a:pPr marL="0" indent="0">
              <a:buSzPts val="1100"/>
            </a:pPr>
            <a:endParaRPr lang="en-C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i="1" dirty="0"/>
              <a:t>All members in attendance at provincial and diocesan conventions in spring 2018 were invited to participate by identifying which strategies would be the most impactful for them. “Members of the steering committee and other leaders presented the strategies at 44 diocesan and provincial conventions. This activity expanded the consultation pool from the core 26 leaders to 4,060 members serving at all levels of the League.”</a:t>
            </a:r>
          </a:p>
          <a:p>
            <a:pPr marL="0" indent="0">
              <a:buSzPts val="1100"/>
            </a:pPr>
            <a:endParaRPr lang="en-CA" i="1" dirty="0"/>
          </a:p>
          <a:p>
            <a:pPr marL="0" indent="0">
              <a:buSzPts val="1100"/>
            </a:pPr>
            <a:r>
              <a:rPr lang="en-CA" dirty="0"/>
              <a:t>The </a:t>
            </a:r>
            <a:r>
              <a:rPr lang="en-CA" b="1" dirty="0"/>
              <a:t>fourth and final step</a:t>
            </a:r>
            <a:r>
              <a:rPr lang="en-CA" dirty="0"/>
              <a:t>. The plan was presented to the national executive/board to be adopted. </a:t>
            </a:r>
            <a:r>
              <a:rPr lang="en-CA" i="1" dirty="0"/>
              <a:t>The Catholic Women’s League</a:t>
            </a:r>
            <a:r>
              <a:rPr lang="en-CA" i="1" baseline="0" dirty="0"/>
              <a:t> of Canada</a:t>
            </a:r>
            <a:r>
              <a:rPr lang="en-CA" i="1" dirty="0"/>
              <a:t> Plans Strategically</a:t>
            </a:r>
            <a:r>
              <a:rPr lang="en-CA" dirty="0"/>
              <a:t> booklet was the result.</a:t>
            </a:r>
          </a:p>
          <a:p>
            <a:pPr marL="0" indent="0">
              <a:buSzPts val="1100"/>
            </a:pPr>
            <a:endParaRPr lang="en-CA" dirty="0"/>
          </a:p>
        </p:txBody>
      </p:sp>
    </p:spTree>
    <p:extLst>
      <p:ext uri="{BB962C8B-B14F-4D97-AF65-F5344CB8AC3E}">
        <p14:creationId xmlns:p14="http://schemas.microsoft.com/office/powerpoint/2010/main" val="917324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7: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t>One of the most important pages of this document is page 11, where you will find this graphic of the League’s new guiding principles.</a:t>
            </a:r>
            <a:endParaRPr dirty="0"/>
          </a:p>
        </p:txBody>
      </p:sp>
    </p:spTree>
    <p:extLst>
      <p:ext uri="{BB962C8B-B14F-4D97-AF65-F5344CB8AC3E}">
        <p14:creationId xmlns:p14="http://schemas.microsoft.com/office/powerpoint/2010/main" val="255352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8: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8: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t>The core purpose is the reason an organization exists.</a:t>
            </a:r>
            <a:endParaRPr dirty="0"/>
          </a:p>
          <a:p>
            <a:pPr marL="0" indent="0">
              <a:buSzPts val="1100"/>
            </a:pPr>
            <a:endParaRPr dirty="0"/>
          </a:p>
          <a:p>
            <a:pPr marL="0" indent="0">
              <a:buSzPts val="1100"/>
            </a:pPr>
            <a:r>
              <a:rPr lang="en" i="1" dirty="0"/>
              <a:t>The core purpose of the League is: uniting Catholic women to grow in faith, and to promote social justice through service to the church, Canada, and the world.</a:t>
            </a:r>
            <a:endParaRPr i="1" dirty="0"/>
          </a:p>
        </p:txBody>
      </p:sp>
    </p:spTree>
    <p:extLst>
      <p:ext uri="{BB962C8B-B14F-4D97-AF65-F5344CB8AC3E}">
        <p14:creationId xmlns:p14="http://schemas.microsoft.com/office/powerpoint/2010/main" val="2725954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9: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9: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t>The core values are the fundamental beliefs of an organization that dictate the behaviour of its membership.</a:t>
            </a:r>
            <a:endParaRPr dirty="0"/>
          </a:p>
          <a:p>
            <a:pPr marL="0" indent="0">
              <a:buSzPts val="1100"/>
            </a:pPr>
            <a:endParaRPr dirty="0"/>
          </a:p>
          <a:p>
            <a:pPr marL="0" indent="0">
              <a:buSzPts val="1100"/>
            </a:pPr>
            <a:r>
              <a:rPr lang="en" dirty="0"/>
              <a:t>By now, you will have certainly heard these three: faith, service</a:t>
            </a:r>
            <a:r>
              <a:rPr lang="en" baseline="0" dirty="0"/>
              <a:t> and</a:t>
            </a:r>
            <a:r>
              <a:rPr lang="en" dirty="0"/>
              <a:t> social justice.</a:t>
            </a:r>
            <a:endParaRPr dirty="0"/>
          </a:p>
          <a:p>
            <a:pPr marL="0" indent="0">
              <a:buSzPts val="1100"/>
            </a:pPr>
            <a:endParaRPr dirty="0"/>
          </a:p>
          <a:p>
            <a:pPr marL="0" indent="0">
              <a:buSzPts val="1100"/>
            </a:pPr>
            <a:r>
              <a:rPr lang="en" i="1" dirty="0"/>
              <a:t>Faith - following Catholic teaching; service</a:t>
            </a:r>
            <a:r>
              <a:rPr lang="en" i="1" baseline="0" dirty="0"/>
              <a:t> - </a:t>
            </a:r>
            <a:r>
              <a:rPr lang="en" i="1" dirty="0"/>
              <a:t>local, national, and international; social justice</a:t>
            </a:r>
            <a:r>
              <a:rPr lang="en" i="1" baseline="0" dirty="0"/>
              <a:t> - </a:t>
            </a:r>
            <a:r>
              <a:rPr lang="en" i="1" dirty="0"/>
              <a:t>actively involved in society.</a:t>
            </a:r>
            <a:endParaRPr i="1" dirty="0"/>
          </a:p>
        </p:txBody>
      </p:sp>
    </p:spTree>
    <p:extLst>
      <p:ext uri="{BB962C8B-B14F-4D97-AF65-F5344CB8AC3E}">
        <p14:creationId xmlns:p14="http://schemas.microsoft.com/office/powerpoint/2010/main" val="205180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0: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10: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t>A mission statement reflects what an organization does and how it is accomplished.</a:t>
            </a:r>
            <a:endParaRPr dirty="0"/>
          </a:p>
          <a:p>
            <a:pPr marL="0" indent="0">
              <a:buSzPts val="1100"/>
            </a:pPr>
            <a:endParaRPr dirty="0"/>
          </a:p>
          <a:p>
            <a:pPr marL="0" indent="0">
              <a:buSzPts val="1100"/>
            </a:pPr>
            <a:r>
              <a:rPr lang="en" dirty="0"/>
              <a:t>"The Catholic Women’s League of Canada calls its members to grow in faith, and to witness to the love of God through ministry and service.”</a:t>
            </a:r>
            <a:endParaRPr dirty="0"/>
          </a:p>
        </p:txBody>
      </p:sp>
    </p:spTree>
    <p:extLst>
      <p:ext uri="{BB962C8B-B14F-4D97-AF65-F5344CB8AC3E}">
        <p14:creationId xmlns:p14="http://schemas.microsoft.com/office/powerpoint/2010/main" val="352099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77267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1771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3519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98932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0542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276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1777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0561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FE0913-D074-46FD-B96C-EEFCBDFC846D}" type="datetimeFigureOut">
              <a:rPr lang="en-CA" smtClean="0">
                <a:solidFill>
                  <a:prstClr val="black">
                    <a:tint val="75000"/>
                  </a:prstClr>
                </a:solidFill>
              </a:rPr>
              <a:pPr/>
              <a:t>2021-05-04</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C97C2F-0288-45DA-9A3E-21A671812909}" type="slidenum">
              <a:rPr lang="en-CA" smtClean="0">
                <a:solidFill>
                  <a:prstClr val="black">
                    <a:tint val="75000"/>
                  </a:prstClr>
                </a:solidFill>
              </a:rPr>
              <a:pPr/>
              <a:t>‹#›</a:t>
            </a:fld>
            <a:endParaRPr lang="en-CA" dirty="0">
              <a:solidFill>
                <a:prstClr val="black">
                  <a:tint val="75000"/>
                </a:prstClr>
              </a:solidFill>
            </a:endParaRPr>
          </a:p>
        </p:txBody>
      </p:sp>
      <p:sp>
        <p:nvSpPr>
          <p:cNvPr id="7" name="Rectangle 6">
            <a:extLst>
              <a:ext uri="{FF2B5EF4-FFF2-40B4-BE49-F238E27FC236}">
                <a16:creationId xmlns="" xmlns:a16="http://schemas.microsoft.com/office/drawing/2014/main" id="{1971085C-FFA1-478F-977E-63D7EAF71B72}"/>
              </a:ext>
            </a:extLst>
          </p:cNvPr>
          <p:cNvSpPr/>
          <p:nvPr userDrawn="1"/>
        </p:nvSpPr>
        <p:spPr>
          <a:xfrm>
            <a:off x="6926" y="0"/>
            <a:ext cx="12185073" cy="216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8" name="Rectangle 7">
            <a:extLst>
              <a:ext uri="{FF2B5EF4-FFF2-40B4-BE49-F238E27FC236}">
                <a16:creationId xmlns="" xmlns:a16="http://schemas.microsoft.com/office/drawing/2014/main" id="{0DAC3B98-A391-4E10-97A9-DE887EE53448}"/>
              </a:ext>
            </a:extLst>
          </p:cNvPr>
          <p:cNvSpPr/>
          <p:nvPr userDrawn="1"/>
        </p:nvSpPr>
        <p:spPr>
          <a:xfrm>
            <a:off x="-7587" y="0"/>
            <a:ext cx="216000" cy="6858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grpSp>
        <p:nvGrpSpPr>
          <p:cNvPr id="9" name="Group 8">
            <a:extLst>
              <a:ext uri="{FF2B5EF4-FFF2-40B4-BE49-F238E27FC236}">
                <a16:creationId xmlns="" xmlns:a16="http://schemas.microsoft.com/office/drawing/2014/main" id="{6C1E1BF7-607B-4F05-8F84-1E189EBB81DD}"/>
              </a:ext>
            </a:extLst>
          </p:cNvPr>
          <p:cNvGrpSpPr/>
          <p:nvPr userDrawn="1"/>
        </p:nvGrpSpPr>
        <p:grpSpPr>
          <a:xfrm>
            <a:off x="277089" y="252900"/>
            <a:ext cx="11905386" cy="6605100"/>
            <a:chOff x="332509" y="349885"/>
            <a:chExt cx="11852564" cy="6492875"/>
          </a:xfrm>
        </p:grpSpPr>
        <p:cxnSp>
          <p:nvCxnSpPr>
            <p:cNvPr id="10" name="Straight Connector 9">
              <a:extLst>
                <a:ext uri="{FF2B5EF4-FFF2-40B4-BE49-F238E27FC236}">
                  <a16:creationId xmlns="" xmlns:a16="http://schemas.microsoft.com/office/drawing/2014/main" id="{DADA5E4C-02DF-4A09-9DFD-1DEE76100DFB}"/>
                </a:ext>
              </a:extLst>
            </p:cNvPr>
            <p:cNvCxnSpPr/>
            <p:nvPr userDrawn="1"/>
          </p:nvCxnSpPr>
          <p:spPr>
            <a:xfrm flipH="1">
              <a:off x="332509" y="365125"/>
              <a:ext cx="11852564" cy="0"/>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348F1E65-7295-4897-9F9E-7947593385D6}"/>
                </a:ext>
              </a:extLst>
            </p:cNvPr>
            <p:cNvCxnSpPr>
              <a:cxnSpLocks/>
            </p:cNvCxnSpPr>
            <p:nvPr userDrawn="1"/>
          </p:nvCxnSpPr>
          <p:spPr>
            <a:xfrm flipV="1">
              <a:off x="340129" y="349885"/>
              <a:ext cx="0" cy="6492875"/>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9419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88787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34681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0244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331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5222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396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0085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67123253"/>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 id="2147484282" r:id="rId15"/>
    <p:sldLayoutId id="214748428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QqZDqQSHC84" TargetMode="Externa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4"/>
          <p:cNvSpPr txBox="1">
            <a:spLocks noGrp="1"/>
          </p:cNvSpPr>
          <p:nvPr>
            <p:ph type="ctrTitle"/>
          </p:nvPr>
        </p:nvSpPr>
        <p:spPr>
          <a:xfrm>
            <a:off x="1524000" y="206514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B4576"/>
              </a:buClr>
              <a:buSzPts val="6000"/>
              <a:buFont typeface="Calibri"/>
              <a:buNone/>
            </a:pPr>
            <a:r>
              <a:rPr lang="en-CA" sz="6000" b="1" dirty="0">
                <a:solidFill>
                  <a:srgbClr val="3B4576"/>
                </a:solidFill>
                <a:latin typeface="Calibri"/>
                <a:ea typeface="Calibri"/>
                <a:cs typeface="Calibri"/>
                <a:sym typeface="Calibri"/>
              </a:rPr>
              <a:t>THE CATHOLIC WOMEN’S LEAGUE OF CANADA</a:t>
            </a:r>
            <a:endParaRPr dirty="0">
              <a:solidFill>
                <a:srgbClr val="3B4576"/>
              </a:solidFill>
            </a:endParaRPr>
          </a:p>
        </p:txBody>
      </p:sp>
      <p:sp>
        <p:nvSpPr>
          <p:cNvPr id="104" name="Google Shape;104;p14"/>
          <p:cNvSpPr txBox="1">
            <a:spLocks noGrp="1"/>
          </p:cNvSpPr>
          <p:nvPr>
            <p:ph type="subTitle" idx="1"/>
          </p:nvPr>
        </p:nvSpPr>
        <p:spPr>
          <a:xfrm>
            <a:off x="1524000" y="4278464"/>
            <a:ext cx="9144000" cy="16557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3200"/>
              <a:buNone/>
            </a:pPr>
            <a:r>
              <a:rPr lang="en-CA" sz="3200" b="1" dirty="0">
                <a:solidFill>
                  <a:srgbClr val="2F5496"/>
                </a:solidFill>
              </a:rPr>
              <a:t>EXECUTIVE ORIENTATION</a:t>
            </a:r>
            <a:endParaRPr sz="3200" dirty="0"/>
          </a:p>
        </p:txBody>
      </p:sp>
      <p:pic>
        <p:nvPicPr>
          <p:cNvPr id="105" name="Google Shape;105;p14"/>
          <p:cNvPicPr preferRelativeResize="0"/>
          <p:nvPr/>
        </p:nvPicPr>
        <p:blipFill>
          <a:blip r:embed="rId3">
            <a:extLst>
              <a:ext uri="{28A0092B-C50C-407E-A947-70E740481C1C}">
                <a14:useLocalDpi xmlns:a14="http://schemas.microsoft.com/office/drawing/2010/main" val="0"/>
              </a:ext>
            </a:extLst>
          </a:blip>
          <a:stretch>
            <a:fillRect/>
          </a:stretch>
        </p:blipFill>
        <p:spPr>
          <a:xfrm>
            <a:off x="5219585" y="786075"/>
            <a:ext cx="1752830" cy="1752830"/>
          </a:xfrm>
          <a:prstGeom prst="rect">
            <a:avLst/>
          </a:prstGeom>
          <a:noFill/>
          <a:ln>
            <a:noFill/>
          </a:ln>
        </p:spPr>
      </p:pic>
    </p:spTree>
    <p:extLst>
      <p:ext uri="{BB962C8B-B14F-4D97-AF65-F5344CB8AC3E}">
        <p14:creationId xmlns:p14="http://schemas.microsoft.com/office/powerpoint/2010/main" val="2193954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4"/>
          <p:cNvSpPr txBox="1">
            <a:spLocks noGrp="1"/>
          </p:cNvSpPr>
          <p:nvPr>
            <p:ph type="title"/>
          </p:nvPr>
        </p:nvSpPr>
        <p:spPr>
          <a:xfrm>
            <a:off x="278297" y="609600"/>
            <a:ext cx="9163878" cy="1320800"/>
          </a:xfrm>
          <a:prstGeom prst="rect">
            <a:avLst/>
          </a:prstGeom>
          <a:noFill/>
          <a:ln>
            <a:noFill/>
          </a:ln>
        </p:spPr>
        <p:txBody>
          <a:bodyPr spcFirstLastPara="1" wrap="square" lIns="121900" tIns="121900" rIns="121900" bIns="121900" anchor="t" anchorCtr="0">
            <a:noAutofit/>
          </a:bodyPr>
          <a:lstStyle/>
          <a:p>
            <a:pPr algn="ctr"/>
            <a:r>
              <a:rPr lang="en" b="1" dirty="0">
                <a:solidFill>
                  <a:srgbClr val="002060"/>
                </a:solidFill>
                <a:latin typeface="Calibri"/>
                <a:ea typeface="Calibri"/>
                <a:cs typeface="Calibri"/>
                <a:sym typeface="Calibri"/>
              </a:rPr>
              <a:t>ENVISIONED FUTURE</a:t>
            </a:r>
            <a:endParaRPr b="1" dirty="0">
              <a:solidFill>
                <a:srgbClr val="002060"/>
              </a:solidFill>
              <a:latin typeface="Calibri"/>
              <a:ea typeface="Calibri"/>
              <a:cs typeface="Calibri"/>
              <a:sym typeface="Calibri"/>
            </a:endParaRPr>
          </a:p>
        </p:txBody>
      </p:sp>
      <p:sp>
        <p:nvSpPr>
          <p:cNvPr id="160" name="Google Shape;160;p24"/>
          <p:cNvSpPr txBox="1">
            <a:spLocks noGrp="1"/>
          </p:cNvSpPr>
          <p:nvPr>
            <p:ph idx="1"/>
          </p:nvPr>
        </p:nvSpPr>
        <p:spPr>
          <a:xfrm>
            <a:off x="278298" y="1537252"/>
            <a:ext cx="9163877" cy="5181599"/>
          </a:xfrm>
          <a:prstGeom prst="rect">
            <a:avLst/>
          </a:prstGeom>
          <a:noFill/>
          <a:ln>
            <a:noFill/>
          </a:ln>
        </p:spPr>
        <p:txBody>
          <a:bodyPr spcFirstLastPara="1" wrap="square" lIns="121900" tIns="121900" rIns="121900" bIns="121900" anchor="t" anchorCtr="0">
            <a:noAutofit/>
          </a:bodyPr>
          <a:lstStyle/>
          <a:p>
            <a:pPr marL="0" indent="0" algn="ctr">
              <a:lnSpc>
                <a:spcPct val="107916"/>
              </a:lnSpc>
              <a:buSzPts val="1100"/>
              <a:buNone/>
            </a:pPr>
            <a:r>
              <a:rPr lang="en" sz="2800" i="1" dirty="0">
                <a:solidFill>
                  <a:srgbClr val="0099CC"/>
                </a:solidFill>
              </a:rPr>
              <a:t>what the organization strives to become </a:t>
            </a:r>
            <a:r>
              <a:rPr lang="en" i="1" dirty="0">
                <a:solidFill>
                  <a:srgbClr val="4472C4"/>
                </a:solidFill>
              </a:rPr>
              <a:t/>
            </a:r>
            <a:br>
              <a:rPr lang="en" i="1" dirty="0">
                <a:solidFill>
                  <a:srgbClr val="4472C4"/>
                </a:solidFill>
              </a:rPr>
            </a:br>
            <a:endParaRPr lang="en" i="1" dirty="0">
              <a:solidFill>
                <a:srgbClr val="4472C4"/>
              </a:solidFill>
            </a:endParaRPr>
          </a:p>
          <a:p>
            <a:pPr marL="0" indent="0" algn="ctr">
              <a:spcBef>
                <a:spcPts val="500"/>
              </a:spcBef>
              <a:buSzPts val="1100"/>
              <a:buNone/>
            </a:pPr>
            <a:r>
              <a:rPr lang="en" sz="2600" dirty="0">
                <a:solidFill>
                  <a:schemeClr val="tx1"/>
                </a:solidFill>
              </a:rPr>
              <a:t>The Catholic Women’s League of Canada is an inclusive and engaged community of Catholic women inspired by faith. It is:  </a:t>
            </a:r>
            <a:br>
              <a:rPr lang="en" sz="2600" dirty="0">
                <a:solidFill>
                  <a:schemeClr val="tx1"/>
                </a:solidFill>
              </a:rPr>
            </a:br>
            <a:endParaRPr lang="en" sz="1200" dirty="0">
              <a:solidFill>
                <a:schemeClr val="tx1"/>
              </a:solidFill>
            </a:endParaRPr>
          </a:p>
          <a:p>
            <a:pPr marL="0" indent="0" algn="ctr">
              <a:spcBef>
                <a:spcPts val="500"/>
              </a:spcBef>
              <a:buSzPts val="1100"/>
              <a:buNone/>
            </a:pPr>
            <a:r>
              <a:rPr lang="en" sz="2600" dirty="0">
                <a:solidFill>
                  <a:schemeClr val="tx1"/>
                </a:solidFill>
              </a:rPr>
              <a:t>- A vital participant in the church; </a:t>
            </a:r>
            <a:br>
              <a:rPr lang="en" sz="2600" dirty="0">
                <a:solidFill>
                  <a:schemeClr val="tx1"/>
                </a:solidFill>
              </a:rPr>
            </a:br>
            <a:endParaRPr lang="en" sz="1200" dirty="0">
              <a:solidFill>
                <a:schemeClr val="tx1"/>
              </a:solidFill>
            </a:endParaRPr>
          </a:p>
          <a:p>
            <a:pPr marL="0" indent="0" algn="ctr">
              <a:lnSpc>
                <a:spcPct val="107916"/>
              </a:lnSpc>
              <a:spcBef>
                <a:spcPts val="500"/>
              </a:spcBef>
              <a:buSzPts val="1100"/>
              <a:buNone/>
            </a:pPr>
            <a:r>
              <a:rPr lang="en" sz="2600" dirty="0">
                <a:solidFill>
                  <a:schemeClr val="tx1"/>
                </a:solidFill>
              </a:rPr>
              <a:t>- A valued partner for social justice; </a:t>
            </a:r>
            <a:br>
              <a:rPr lang="en" sz="2600" dirty="0">
                <a:solidFill>
                  <a:schemeClr val="tx1"/>
                </a:solidFill>
              </a:rPr>
            </a:br>
            <a:endParaRPr lang="en" sz="1200" dirty="0">
              <a:solidFill>
                <a:schemeClr val="tx1"/>
              </a:solidFill>
            </a:endParaRPr>
          </a:p>
          <a:p>
            <a:pPr marL="0" indent="0" algn="ctr">
              <a:lnSpc>
                <a:spcPct val="107916"/>
              </a:lnSpc>
              <a:spcBef>
                <a:spcPts val="500"/>
              </a:spcBef>
              <a:buSzPts val="1100"/>
              <a:buNone/>
            </a:pPr>
            <a:r>
              <a:rPr lang="en" sz="2600" dirty="0">
                <a:solidFill>
                  <a:schemeClr val="tx1"/>
                </a:solidFill>
              </a:rPr>
              <a:t>- A respected advocate at all government levels; </a:t>
            </a:r>
            <a:br>
              <a:rPr lang="en" sz="2600" dirty="0">
                <a:solidFill>
                  <a:schemeClr val="tx1"/>
                </a:solidFill>
              </a:rPr>
            </a:br>
            <a:endParaRPr lang="en" sz="1200" dirty="0">
              <a:solidFill>
                <a:schemeClr val="tx1"/>
              </a:solidFill>
            </a:endParaRPr>
          </a:p>
          <a:p>
            <a:pPr marL="0" indent="0" algn="ctr">
              <a:lnSpc>
                <a:spcPct val="107916"/>
              </a:lnSpc>
              <a:spcBef>
                <a:spcPts val="500"/>
              </a:spcBef>
              <a:buSzPts val="1100"/>
              <a:buNone/>
            </a:pPr>
            <a:r>
              <a:rPr lang="en" sz="2600" dirty="0">
                <a:solidFill>
                  <a:schemeClr val="tx1"/>
                </a:solidFill>
              </a:rPr>
              <a:t>- Connected to the world.</a:t>
            </a:r>
            <a:endParaRPr sz="2600" dirty="0">
              <a:solidFill>
                <a:schemeClr val="tx1"/>
              </a:solidFill>
            </a:endParaRPr>
          </a:p>
          <a:p>
            <a:pPr marL="0" indent="0">
              <a:spcBef>
                <a:spcPts val="1067"/>
              </a:spcBef>
              <a:spcAft>
                <a:spcPts val="2133"/>
              </a:spcAft>
              <a:buNone/>
            </a:pPr>
            <a:endParaRPr sz="2667"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0"/>
                                  </p:stCondLst>
                                  <p:childTnLst>
                                    <p:set>
                                      <p:cBhvr>
                                        <p:cTn id="6" dur="1" fill="hold">
                                          <p:stCondLst>
                                            <p:cond delay="0"/>
                                          </p:stCondLst>
                                        </p:cTn>
                                        <p:tgtEl>
                                          <p:spTgt spid="1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500"/>
                                  </p:stCondLst>
                                  <p:childTnLst>
                                    <p:set>
                                      <p:cBhvr>
                                        <p:cTn id="10" dur="1" fill="hold">
                                          <p:stCondLst>
                                            <p:cond delay="0"/>
                                          </p:stCondLst>
                                        </p:cTn>
                                        <p:tgtEl>
                                          <p:spTgt spid="1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500"/>
                                  </p:stCondLst>
                                  <p:childTnLst>
                                    <p:set>
                                      <p:cBhvr>
                                        <p:cTn id="14" dur="1" fill="hold">
                                          <p:stCondLst>
                                            <p:cond delay="0"/>
                                          </p:stCondLst>
                                        </p:cTn>
                                        <p:tgtEl>
                                          <p:spTgt spid="1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500"/>
                                  </p:stCondLst>
                                  <p:childTnLst>
                                    <p:set>
                                      <p:cBhvr>
                                        <p:cTn id="18" dur="1" fill="hold">
                                          <p:stCondLst>
                                            <p:cond delay="0"/>
                                          </p:stCondLst>
                                        </p:cTn>
                                        <p:tgtEl>
                                          <p:spTgt spid="16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2500"/>
                                  </p:stCondLst>
                                  <p:childTnLst>
                                    <p:set>
                                      <p:cBhvr>
                                        <p:cTn id="22" dur="1" fill="hold">
                                          <p:stCondLst>
                                            <p:cond delay="0"/>
                                          </p:stCondLst>
                                        </p:cTn>
                                        <p:tgtEl>
                                          <p:spTgt spid="16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2500"/>
                                  </p:stCondLst>
                                  <p:childTnLst>
                                    <p:set>
                                      <p:cBhvr>
                                        <p:cTn id="26" dur="1" fill="hold">
                                          <p:stCondLst>
                                            <p:cond delay="0"/>
                                          </p:stCondLst>
                                        </p:cTn>
                                        <p:tgtEl>
                                          <p:spTgt spid="16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5"/>
          <p:cNvSpPr txBox="1">
            <a:spLocks noGrp="1"/>
          </p:cNvSpPr>
          <p:nvPr>
            <p:ph type="title"/>
          </p:nvPr>
        </p:nvSpPr>
        <p:spPr>
          <a:xfrm>
            <a:off x="298175" y="609600"/>
            <a:ext cx="9223512" cy="1320800"/>
          </a:xfrm>
          <a:prstGeom prst="rect">
            <a:avLst/>
          </a:prstGeom>
          <a:noFill/>
          <a:ln>
            <a:noFill/>
          </a:ln>
        </p:spPr>
        <p:txBody>
          <a:bodyPr spcFirstLastPara="1" wrap="square" lIns="121900" tIns="121900" rIns="121900" bIns="121900" anchor="t" anchorCtr="0">
            <a:noAutofit/>
          </a:bodyPr>
          <a:lstStyle/>
          <a:p>
            <a:pPr algn="ctr"/>
            <a:r>
              <a:rPr lang="en" b="1" dirty="0">
                <a:solidFill>
                  <a:srgbClr val="002060"/>
                </a:solidFill>
                <a:latin typeface="Calibri"/>
                <a:ea typeface="Calibri"/>
                <a:cs typeface="Calibri"/>
                <a:sym typeface="Calibri"/>
              </a:rPr>
              <a:t>GOALS, OBJECTIVES AND CRITICAL ISSUES</a:t>
            </a:r>
            <a:endParaRPr b="1" dirty="0">
              <a:solidFill>
                <a:srgbClr val="002060"/>
              </a:solidFill>
              <a:latin typeface="Calibri"/>
              <a:ea typeface="Calibri"/>
              <a:cs typeface="Calibri"/>
              <a:sym typeface="Calibri"/>
            </a:endParaRPr>
          </a:p>
        </p:txBody>
      </p:sp>
      <p:sp>
        <p:nvSpPr>
          <p:cNvPr id="166" name="Google Shape;166;p25"/>
          <p:cNvSpPr txBox="1">
            <a:spLocks noGrp="1"/>
          </p:cNvSpPr>
          <p:nvPr>
            <p:ph idx="1"/>
          </p:nvPr>
        </p:nvSpPr>
        <p:spPr>
          <a:xfrm>
            <a:off x="298174" y="1654175"/>
            <a:ext cx="9223513" cy="4351338"/>
          </a:xfrm>
          <a:prstGeom prst="rect">
            <a:avLst/>
          </a:prstGeom>
          <a:noFill/>
          <a:ln>
            <a:noFill/>
          </a:ln>
        </p:spPr>
        <p:txBody>
          <a:bodyPr spcFirstLastPara="1" wrap="square" lIns="121900" tIns="121900" rIns="121900" bIns="121900" anchor="t" anchorCtr="0">
            <a:noAutofit/>
          </a:bodyPr>
          <a:lstStyle/>
          <a:p>
            <a:pPr marL="0" indent="0" algn="ctr">
              <a:lnSpc>
                <a:spcPct val="107916"/>
              </a:lnSpc>
              <a:buSzPts val="1100"/>
              <a:buNone/>
            </a:pPr>
            <a:r>
              <a:rPr lang="en" sz="2600" b="1" dirty="0">
                <a:solidFill>
                  <a:srgbClr val="0099CC"/>
                </a:solidFill>
              </a:rPr>
              <a:t>GOAL</a:t>
            </a:r>
            <a:r>
              <a:rPr lang="en" sz="2600" dirty="0">
                <a:solidFill>
                  <a:srgbClr val="0099CC"/>
                </a:solidFill>
              </a:rPr>
              <a:t>  </a:t>
            </a:r>
            <a:r>
              <a:rPr lang="en" sz="2600" dirty="0">
                <a:solidFill>
                  <a:srgbClr val="4472C4"/>
                </a:solidFill>
              </a:rPr>
              <a:t/>
            </a:r>
            <a:br>
              <a:rPr lang="en" sz="2600" dirty="0">
                <a:solidFill>
                  <a:srgbClr val="4472C4"/>
                </a:solidFill>
              </a:rPr>
            </a:br>
            <a:r>
              <a:rPr lang="en" sz="2600" dirty="0">
                <a:solidFill>
                  <a:schemeClr val="tx1"/>
                </a:solidFill>
              </a:rPr>
              <a:t>Outcome, to be achieved in three to five years</a:t>
            </a:r>
            <a:endParaRPr sz="2600" dirty="0">
              <a:solidFill>
                <a:schemeClr val="tx1"/>
              </a:solidFill>
            </a:endParaRPr>
          </a:p>
          <a:p>
            <a:pPr marL="0" indent="0" algn="ctr">
              <a:lnSpc>
                <a:spcPct val="107916"/>
              </a:lnSpc>
              <a:spcBef>
                <a:spcPts val="1067"/>
              </a:spcBef>
              <a:buSzPts val="1100"/>
              <a:buNone/>
            </a:pPr>
            <a:r>
              <a:rPr lang="en" sz="2600" dirty="0">
                <a:solidFill>
                  <a:srgbClr val="4472C4"/>
                </a:solidFill>
              </a:rPr>
              <a:t/>
            </a:r>
            <a:br>
              <a:rPr lang="en" sz="2600" dirty="0">
                <a:solidFill>
                  <a:srgbClr val="4472C4"/>
                </a:solidFill>
              </a:rPr>
            </a:br>
            <a:r>
              <a:rPr lang="en" sz="2600" b="1" dirty="0">
                <a:solidFill>
                  <a:srgbClr val="0099CC"/>
                </a:solidFill>
              </a:rPr>
              <a:t>OBJECTIVE</a:t>
            </a:r>
            <a:r>
              <a:rPr lang="en" sz="2600" dirty="0">
                <a:solidFill>
                  <a:srgbClr val="4472C4"/>
                </a:solidFill>
              </a:rPr>
              <a:t/>
            </a:r>
            <a:br>
              <a:rPr lang="en" sz="2600" dirty="0">
                <a:solidFill>
                  <a:srgbClr val="4472C4"/>
                </a:solidFill>
              </a:rPr>
            </a:br>
            <a:r>
              <a:rPr lang="en" sz="2600" dirty="0">
                <a:solidFill>
                  <a:schemeClr val="tx1"/>
                </a:solidFill>
              </a:rPr>
              <a:t>Sets direction towards goal</a:t>
            </a:r>
          </a:p>
          <a:p>
            <a:pPr marL="0" indent="0" algn="ctr">
              <a:lnSpc>
                <a:spcPct val="107916"/>
              </a:lnSpc>
              <a:spcBef>
                <a:spcPts val="1067"/>
              </a:spcBef>
              <a:buSzPts val="1100"/>
              <a:buNone/>
            </a:pPr>
            <a:r>
              <a:rPr lang="en" sz="2600" dirty="0">
                <a:solidFill>
                  <a:schemeClr val="tx1"/>
                </a:solidFill>
              </a:rPr>
              <a:t>Forms the measurement to determine progress</a:t>
            </a:r>
            <a:endParaRPr sz="2600" dirty="0">
              <a:solidFill>
                <a:schemeClr val="tx1"/>
              </a:solidFill>
            </a:endParaRPr>
          </a:p>
          <a:p>
            <a:pPr marL="0" indent="0" algn="ctr">
              <a:lnSpc>
                <a:spcPct val="107916"/>
              </a:lnSpc>
              <a:spcBef>
                <a:spcPts val="1067"/>
              </a:spcBef>
              <a:buSzPts val="1100"/>
              <a:buNone/>
            </a:pPr>
            <a:r>
              <a:rPr lang="en" sz="2600" dirty="0">
                <a:solidFill>
                  <a:srgbClr val="4472C4"/>
                </a:solidFill>
              </a:rPr>
              <a:t/>
            </a:r>
            <a:br>
              <a:rPr lang="en" sz="2600" dirty="0">
                <a:solidFill>
                  <a:srgbClr val="4472C4"/>
                </a:solidFill>
              </a:rPr>
            </a:br>
            <a:r>
              <a:rPr lang="en" sz="2600" b="1" dirty="0">
                <a:solidFill>
                  <a:srgbClr val="0099CC"/>
                </a:solidFill>
              </a:rPr>
              <a:t>CRITICAL ISSUES</a:t>
            </a:r>
            <a:r>
              <a:rPr lang="en" sz="2600" dirty="0">
                <a:solidFill>
                  <a:srgbClr val="4472C4"/>
                </a:solidFill>
              </a:rPr>
              <a:t/>
            </a:r>
            <a:br>
              <a:rPr lang="en" sz="2600" dirty="0">
                <a:solidFill>
                  <a:srgbClr val="4472C4"/>
                </a:solidFill>
              </a:rPr>
            </a:br>
            <a:r>
              <a:rPr lang="en" sz="2600" dirty="0">
                <a:solidFill>
                  <a:schemeClr val="tx1"/>
                </a:solidFill>
              </a:rPr>
              <a:t>Things that need to be addressed regardless of progress</a:t>
            </a:r>
            <a:endParaRPr sz="2600" dirty="0">
              <a:solidFill>
                <a:schemeClr val="tx1"/>
              </a:solidFill>
            </a:endParaRPr>
          </a:p>
          <a:p>
            <a:pPr marL="0" indent="0">
              <a:spcBef>
                <a:spcPts val="1067"/>
              </a:spcBef>
              <a:spcAft>
                <a:spcPts val="2133"/>
              </a:spcAft>
              <a:buNone/>
            </a:pPr>
            <a:endParaRPr sz="2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0"/>
                                  </p:stCondLst>
                                  <p:childTnLst>
                                    <p:set>
                                      <p:cBhvr>
                                        <p:cTn id="6" dur="1" fill="hold">
                                          <p:stCondLst>
                                            <p:cond delay="0"/>
                                          </p:stCondLst>
                                        </p:cTn>
                                        <p:tgtEl>
                                          <p:spTgt spid="1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500"/>
                                  </p:stCondLst>
                                  <p:childTnLst>
                                    <p:set>
                                      <p:cBhvr>
                                        <p:cTn id="10" dur="1" fill="hold">
                                          <p:stCondLst>
                                            <p:cond delay="0"/>
                                          </p:stCondLst>
                                        </p:cTn>
                                        <p:tgtEl>
                                          <p:spTgt spid="1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500"/>
                                  </p:stCondLst>
                                  <p:childTnLst>
                                    <p:set>
                                      <p:cBhvr>
                                        <p:cTn id="14" dur="1" fill="hold">
                                          <p:stCondLst>
                                            <p:cond delay="0"/>
                                          </p:stCondLst>
                                        </p:cTn>
                                        <p:tgtEl>
                                          <p:spTgt spid="1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500"/>
                                  </p:stCondLst>
                                  <p:childTnLst>
                                    <p:set>
                                      <p:cBhvr>
                                        <p:cTn id="18" dur="1" fill="hold">
                                          <p:stCondLst>
                                            <p:cond delay="0"/>
                                          </p:stCondLst>
                                        </p:cTn>
                                        <p:tgtEl>
                                          <p:spTgt spid="1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7"/>
          <p:cNvSpPr txBox="1">
            <a:spLocks noGrp="1"/>
          </p:cNvSpPr>
          <p:nvPr>
            <p:ph type="title"/>
          </p:nvPr>
        </p:nvSpPr>
        <p:spPr>
          <a:xfrm>
            <a:off x="308111" y="410820"/>
            <a:ext cx="9094305" cy="1320800"/>
          </a:xfrm>
          <a:prstGeom prst="rect">
            <a:avLst/>
          </a:prstGeom>
          <a:noFill/>
          <a:ln>
            <a:noFill/>
          </a:ln>
        </p:spPr>
        <p:txBody>
          <a:bodyPr spcFirstLastPara="1" wrap="square" lIns="121900" tIns="121900" rIns="121900" bIns="121900" anchor="t" anchorCtr="0">
            <a:noAutofit/>
          </a:bodyPr>
          <a:lstStyle/>
          <a:p>
            <a:pPr algn="ctr"/>
            <a:r>
              <a:rPr lang="en" b="1" dirty="0">
                <a:solidFill>
                  <a:srgbClr val="002060"/>
                </a:solidFill>
                <a:latin typeface="Calibri"/>
                <a:ea typeface="Calibri"/>
                <a:cs typeface="Calibri"/>
                <a:sym typeface="Calibri"/>
              </a:rPr>
              <a:t>GOAL 1</a:t>
            </a:r>
            <a:endParaRPr b="1" dirty="0">
              <a:solidFill>
                <a:srgbClr val="002060"/>
              </a:solidFill>
              <a:latin typeface="Calibri"/>
              <a:ea typeface="Calibri"/>
              <a:cs typeface="Calibri"/>
              <a:sym typeface="Calibri"/>
            </a:endParaRPr>
          </a:p>
        </p:txBody>
      </p:sp>
      <p:sp>
        <p:nvSpPr>
          <p:cNvPr id="179" name="Google Shape;179;p27"/>
          <p:cNvSpPr txBox="1">
            <a:spLocks noGrp="1"/>
          </p:cNvSpPr>
          <p:nvPr>
            <p:ph idx="1"/>
          </p:nvPr>
        </p:nvSpPr>
        <p:spPr>
          <a:xfrm>
            <a:off x="308111" y="1126435"/>
            <a:ext cx="9094306" cy="4925272"/>
          </a:xfrm>
          <a:prstGeom prst="rect">
            <a:avLst/>
          </a:prstGeom>
          <a:noFill/>
          <a:ln>
            <a:noFill/>
          </a:ln>
        </p:spPr>
        <p:txBody>
          <a:bodyPr spcFirstLastPara="1" wrap="square" lIns="121900" tIns="121900" rIns="121900" bIns="121900" anchor="t" anchorCtr="0">
            <a:noAutofit/>
          </a:bodyPr>
          <a:lstStyle/>
          <a:p>
            <a:pPr marL="0" indent="0" algn="ctr">
              <a:lnSpc>
                <a:spcPct val="107916"/>
              </a:lnSpc>
              <a:buNone/>
            </a:pPr>
            <a:r>
              <a:rPr lang="en" dirty="0">
                <a:solidFill>
                  <a:srgbClr val="0099CC"/>
                </a:solidFill>
              </a:rPr>
              <a:t> </a:t>
            </a:r>
            <a:r>
              <a:rPr lang="en" sz="2400" b="1" i="1" dirty="0">
                <a:solidFill>
                  <a:srgbClr val="0099CC"/>
                </a:solidFill>
              </a:rPr>
              <a:t>Members grow in faith by sharing, witnessing and developing leadership skills to create positive change.</a:t>
            </a:r>
            <a:endParaRPr sz="2400" b="1" i="1" dirty="0">
              <a:solidFill>
                <a:srgbClr val="0099CC"/>
              </a:solidFill>
            </a:endParaRPr>
          </a:p>
          <a:p>
            <a:pPr marL="0" indent="0">
              <a:lnSpc>
                <a:spcPct val="107916"/>
              </a:lnSpc>
              <a:spcBef>
                <a:spcPts val="1067"/>
              </a:spcBef>
              <a:buNone/>
            </a:pPr>
            <a:endParaRPr dirty="0">
              <a:solidFill>
                <a:srgbClr val="4472C4"/>
              </a:solidFill>
            </a:endParaRPr>
          </a:p>
          <a:p>
            <a:pPr marL="0" indent="0" algn="ctr">
              <a:lnSpc>
                <a:spcPct val="107916"/>
              </a:lnSpc>
              <a:spcBef>
                <a:spcPts val="1067"/>
              </a:spcBef>
              <a:buNone/>
            </a:pPr>
            <a:endParaRPr dirty="0">
              <a:solidFill>
                <a:srgbClr val="4472C4"/>
              </a:solidFill>
            </a:endParaRPr>
          </a:p>
          <a:p>
            <a:pPr marL="0" indent="0">
              <a:lnSpc>
                <a:spcPct val="107916"/>
              </a:lnSpc>
              <a:spcBef>
                <a:spcPts val="1067"/>
              </a:spcBef>
              <a:spcAft>
                <a:spcPts val="1067"/>
              </a:spcAft>
              <a:buNone/>
            </a:pPr>
            <a:endParaRPr dirty="0"/>
          </a:p>
        </p:txBody>
      </p:sp>
      <p:sp>
        <p:nvSpPr>
          <p:cNvPr id="180" name="Google Shape;180;p27"/>
          <p:cNvSpPr txBox="1"/>
          <p:nvPr/>
        </p:nvSpPr>
        <p:spPr>
          <a:xfrm>
            <a:off x="536712" y="2237410"/>
            <a:ext cx="8865704" cy="3706072"/>
          </a:xfrm>
          <a:prstGeom prst="rect">
            <a:avLst/>
          </a:prstGeom>
          <a:noFill/>
          <a:ln>
            <a:noFill/>
          </a:ln>
        </p:spPr>
        <p:txBody>
          <a:bodyPr spcFirstLastPara="1" wrap="square" lIns="121900" tIns="121900" rIns="121900" bIns="121900" anchor="t" anchorCtr="0">
            <a:noAutofit/>
          </a:bodyPr>
          <a:lstStyle/>
          <a:p>
            <a:pPr>
              <a:spcAft>
                <a:spcPts val="800"/>
              </a:spcAft>
              <a:buSzPts val="1600"/>
            </a:pPr>
            <a:r>
              <a:rPr lang="en" sz="2400" dirty="0">
                <a:solidFill>
                  <a:srgbClr val="2F5496"/>
                </a:solidFill>
                <a:latin typeface="Trebuchet MS" panose="020B0603020202020204" pitchFamily="34" charset="0"/>
                <a:ea typeface="Calibri"/>
                <a:cs typeface="Calibri"/>
                <a:sym typeface="Calibri"/>
              </a:rPr>
              <a:t>Objectives:</a:t>
            </a:r>
            <a:endParaRPr sz="2400" dirty="0">
              <a:solidFill>
                <a:srgbClr val="2F5496"/>
              </a:solidFill>
              <a:latin typeface="Trebuchet MS" panose="020B0603020202020204" pitchFamily="34" charset="0"/>
              <a:ea typeface="Calibri"/>
              <a:cs typeface="Calibri"/>
              <a:sym typeface="Calibri"/>
            </a:endParaRPr>
          </a:p>
          <a:p>
            <a:pPr marL="609585" indent="-440256">
              <a:spcAft>
                <a:spcPts val="800"/>
              </a:spcAft>
              <a:buClr>
                <a:srgbClr val="7030A0"/>
              </a:buClr>
              <a:buSzPct val="100000"/>
              <a:buFont typeface="Arial" panose="020B0604020202020204" pitchFamily="34" charset="0"/>
              <a:buChar char="•"/>
            </a:pPr>
            <a:r>
              <a:rPr lang="en-US" sz="2400" dirty="0">
                <a:solidFill>
                  <a:schemeClr val="tx1"/>
                </a:solidFill>
                <a:latin typeface="Trebuchet MS" panose="020B0603020202020204" pitchFamily="34" charset="0"/>
                <a:ea typeface="Calibri"/>
                <a:cs typeface="Calibri"/>
                <a:sym typeface="Calibri"/>
              </a:rPr>
              <a:t>i</a:t>
            </a:r>
            <a:r>
              <a:rPr lang="en" sz="2400" dirty="0">
                <a:solidFill>
                  <a:schemeClr val="tx1"/>
                </a:solidFill>
                <a:latin typeface="Trebuchet MS" panose="020B0603020202020204" pitchFamily="34" charset="0"/>
                <a:ea typeface="Calibri"/>
                <a:cs typeface="Calibri"/>
                <a:sym typeface="Calibri"/>
              </a:rPr>
              <a:t>ncrease opportunities for spiritual development</a:t>
            </a:r>
          </a:p>
          <a:p>
            <a:pPr marL="609585" indent="-440256">
              <a:spcAft>
                <a:spcPts val="800"/>
              </a:spcAft>
              <a:buClr>
                <a:srgbClr val="7030A0"/>
              </a:buClr>
              <a:buSzPct val="100000"/>
              <a:buFont typeface="Arial" panose="020B0604020202020204" pitchFamily="34" charset="0"/>
              <a:buChar char="•"/>
            </a:pPr>
            <a:r>
              <a:rPr lang="en" sz="2400" dirty="0">
                <a:solidFill>
                  <a:schemeClr val="tx1"/>
                </a:solidFill>
                <a:latin typeface="Trebuchet MS" panose="020B0603020202020204" pitchFamily="34" charset="0"/>
                <a:ea typeface="Calibri"/>
                <a:cs typeface="Calibri"/>
                <a:sym typeface="Calibri"/>
              </a:rPr>
              <a:t>increase membership</a:t>
            </a:r>
            <a:endParaRPr sz="2400" dirty="0">
              <a:solidFill>
                <a:schemeClr val="tx1"/>
              </a:solidFill>
              <a:latin typeface="Trebuchet MS" panose="020B0603020202020204" pitchFamily="34" charset="0"/>
              <a:ea typeface="Calibri"/>
              <a:cs typeface="Calibri"/>
              <a:sym typeface="Calibri"/>
            </a:endParaRPr>
          </a:p>
          <a:p>
            <a:pPr marL="609585" indent="-440256">
              <a:spcAft>
                <a:spcPts val="800"/>
              </a:spcAft>
              <a:buClr>
                <a:srgbClr val="7030A0"/>
              </a:buClr>
              <a:buSzPct val="100000"/>
              <a:buFont typeface="Arial" panose="020B0604020202020204" pitchFamily="34" charset="0"/>
              <a:buChar char="•"/>
            </a:pPr>
            <a:r>
              <a:rPr lang="en" sz="2400" dirty="0">
                <a:solidFill>
                  <a:schemeClr val="tx1"/>
                </a:solidFill>
                <a:latin typeface="Trebuchet MS" panose="020B0603020202020204" pitchFamily="34" charset="0"/>
                <a:ea typeface="Calibri"/>
                <a:cs typeface="Calibri"/>
                <a:sym typeface="Calibri"/>
              </a:rPr>
              <a:t>remove structural impediments to participation and action by increasing flexibility</a:t>
            </a:r>
            <a:endParaRPr sz="2400" dirty="0">
              <a:solidFill>
                <a:schemeClr val="tx1"/>
              </a:solidFill>
              <a:latin typeface="Trebuchet MS" panose="020B0603020202020204" pitchFamily="34" charset="0"/>
              <a:ea typeface="Calibri"/>
              <a:cs typeface="Calibri"/>
              <a:sym typeface="Calibri"/>
            </a:endParaRPr>
          </a:p>
          <a:p>
            <a:pPr marL="609585" indent="-440256">
              <a:spcAft>
                <a:spcPts val="800"/>
              </a:spcAft>
              <a:buClr>
                <a:srgbClr val="7030A0"/>
              </a:buClr>
              <a:buSzPct val="100000"/>
              <a:buFont typeface="Arial" panose="020B0604020202020204" pitchFamily="34" charset="0"/>
              <a:buChar char="•"/>
            </a:pPr>
            <a:r>
              <a:rPr lang="en" sz="2400" dirty="0">
                <a:solidFill>
                  <a:schemeClr val="tx1"/>
                </a:solidFill>
                <a:latin typeface="Trebuchet MS" panose="020B0603020202020204" pitchFamily="34" charset="0"/>
                <a:ea typeface="Calibri"/>
                <a:cs typeface="Calibri"/>
                <a:sym typeface="Calibri"/>
              </a:rPr>
              <a:t>increase the capacity and efficiency of leadership</a:t>
            </a:r>
            <a:endParaRPr sz="2400" dirty="0">
              <a:solidFill>
                <a:schemeClr val="tx1"/>
              </a:solidFill>
              <a:latin typeface="Trebuchet MS" panose="020B0603020202020204" pitchFamily="34" charset="0"/>
              <a:ea typeface="Calibri"/>
              <a:cs typeface="Calibri"/>
              <a:sym typeface="Calibri"/>
            </a:endParaRPr>
          </a:p>
          <a:p>
            <a:pPr marL="609585" indent="-440256">
              <a:spcAft>
                <a:spcPts val="800"/>
              </a:spcAft>
              <a:buClr>
                <a:srgbClr val="7030A0"/>
              </a:buClr>
              <a:buSzPct val="100000"/>
              <a:buFont typeface="Arial" panose="020B0604020202020204" pitchFamily="34" charset="0"/>
              <a:buChar char="•"/>
            </a:pPr>
            <a:r>
              <a:rPr lang="en" sz="2400" dirty="0">
                <a:solidFill>
                  <a:schemeClr val="tx1"/>
                </a:solidFill>
                <a:latin typeface="Trebuchet MS" panose="020B0603020202020204" pitchFamily="34" charset="0"/>
                <a:ea typeface="Calibri"/>
                <a:cs typeface="Calibri"/>
                <a:sym typeface="Calibri"/>
              </a:rPr>
              <a:t>increase the number and readiness of members to hold office</a:t>
            </a:r>
            <a:endParaRPr sz="2400" dirty="0">
              <a:solidFill>
                <a:schemeClr val="tx1"/>
              </a:solidFill>
              <a:latin typeface="Trebuchet MS" panose="020B0603020202020204" pitchFamily="34" charset="0"/>
              <a:ea typeface="Calibri"/>
              <a:cs typeface="Calibri"/>
              <a:sym typeface="Calibri"/>
            </a:endParaRPr>
          </a:p>
          <a:p>
            <a:pPr marL="609585" indent="-440256">
              <a:spcAft>
                <a:spcPts val="800"/>
              </a:spcAft>
              <a:buClr>
                <a:srgbClr val="7030A0"/>
              </a:buClr>
              <a:buSzPct val="100000"/>
              <a:buFont typeface="Arial" panose="020B0604020202020204" pitchFamily="34" charset="0"/>
              <a:buChar char="•"/>
            </a:pPr>
            <a:r>
              <a:rPr lang="en" sz="2400" dirty="0">
                <a:solidFill>
                  <a:schemeClr val="tx1"/>
                </a:solidFill>
                <a:latin typeface="Trebuchet MS" panose="020B0603020202020204" pitchFamily="34" charset="0"/>
                <a:ea typeface="Calibri"/>
                <a:cs typeface="Calibri"/>
                <a:sym typeface="Calibri"/>
              </a:rPr>
              <a:t>increase effectiveness of communication</a:t>
            </a:r>
            <a:endParaRPr sz="2400" dirty="0">
              <a:solidFill>
                <a:srgbClr val="4472C4"/>
              </a:solidFill>
              <a:latin typeface="Trebuchet MS" panose="020B0603020202020204" pitchFamily="34" charset="0"/>
              <a:ea typeface="Calibri"/>
              <a:cs typeface="Calibri"/>
              <a:sym typeface="Calibri"/>
            </a:endParaRPr>
          </a:p>
          <a:p>
            <a:pPr>
              <a:spcBef>
                <a:spcPts val="1067"/>
              </a:spcBef>
              <a:buSzPts val="1400"/>
            </a:pPr>
            <a:endParaRP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0"/>
                                  </p:stCondLst>
                                  <p:childTnLst>
                                    <p:set>
                                      <p:cBhvr>
                                        <p:cTn id="6" dur="1" fill="hold">
                                          <p:stCondLst>
                                            <p:cond delay="0"/>
                                          </p:stCondLst>
                                        </p:cTn>
                                        <p:tgtEl>
                                          <p:spTgt spid="180">
                                            <p:txEl>
                                              <p:pRg st="0" end="0"/>
                                            </p:txEl>
                                          </p:spTgt>
                                        </p:tgtEl>
                                        <p:attrNameLst>
                                          <p:attrName>style.visibility</p:attrName>
                                        </p:attrNameLst>
                                      </p:cBhvr>
                                      <p:to>
                                        <p:strVal val="visible"/>
                                      </p:to>
                                    </p:set>
                                    <p:animEffect transition="in" filter="fade">
                                      <p:cBhvr>
                                        <p:cTn id="7" dur="500"/>
                                        <p:tgtEl>
                                          <p:spTgt spid="1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500"/>
                                  </p:stCondLst>
                                  <p:childTnLst>
                                    <p:set>
                                      <p:cBhvr>
                                        <p:cTn id="11" dur="1" fill="hold">
                                          <p:stCondLst>
                                            <p:cond delay="0"/>
                                          </p:stCondLst>
                                        </p:cTn>
                                        <p:tgtEl>
                                          <p:spTgt spid="180">
                                            <p:txEl>
                                              <p:pRg st="1" end="1"/>
                                            </p:txEl>
                                          </p:spTgt>
                                        </p:tgtEl>
                                        <p:attrNameLst>
                                          <p:attrName>style.visibility</p:attrName>
                                        </p:attrNameLst>
                                      </p:cBhvr>
                                      <p:to>
                                        <p:strVal val="visible"/>
                                      </p:to>
                                    </p:set>
                                    <p:animEffect transition="in" filter="fade">
                                      <p:cBhvr>
                                        <p:cTn id="12" dur="500"/>
                                        <p:tgtEl>
                                          <p:spTgt spid="1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500"/>
                                  </p:stCondLst>
                                  <p:childTnLst>
                                    <p:set>
                                      <p:cBhvr>
                                        <p:cTn id="16" dur="1" fill="hold">
                                          <p:stCondLst>
                                            <p:cond delay="0"/>
                                          </p:stCondLst>
                                        </p:cTn>
                                        <p:tgtEl>
                                          <p:spTgt spid="180">
                                            <p:txEl>
                                              <p:pRg st="2" end="2"/>
                                            </p:txEl>
                                          </p:spTgt>
                                        </p:tgtEl>
                                        <p:attrNameLst>
                                          <p:attrName>style.visibility</p:attrName>
                                        </p:attrNameLst>
                                      </p:cBhvr>
                                      <p:to>
                                        <p:strVal val="visible"/>
                                      </p:to>
                                    </p:set>
                                    <p:animEffect transition="in" filter="fade">
                                      <p:cBhvr>
                                        <p:cTn id="17" dur="500"/>
                                        <p:tgtEl>
                                          <p:spTgt spid="1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2500"/>
                                  </p:stCondLst>
                                  <p:childTnLst>
                                    <p:set>
                                      <p:cBhvr>
                                        <p:cTn id="21" dur="1" fill="hold">
                                          <p:stCondLst>
                                            <p:cond delay="0"/>
                                          </p:stCondLst>
                                        </p:cTn>
                                        <p:tgtEl>
                                          <p:spTgt spid="180">
                                            <p:txEl>
                                              <p:pRg st="3" end="3"/>
                                            </p:txEl>
                                          </p:spTgt>
                                        </p:tgtEl>
                                        <p:attrNameLst>
                                          <p:attrName>style.visibility</p:attrName>
                                        </p:attrNameLst>
                                      </p:cBhvr>
                                      <p:to>
                                        <p:strVal val="visible"/>
                                      </p:to>
                                    </p:set>
                                    <p:animEffect transition="in" filter="fade">
                                      <p:cBhvr>
                                        <p:cTn id="22" dur="500"/>
                                        <p:tgtEl>
                                          <p:spTgt spid="18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2500"/>
                                  </p:stCondLst>
                                  <p:childTnLst>
                                    <p:set>
                                      <p:cBhvr>
                                        <p:cTn id="26" dur="1" fill="hold">
                                          <p:stCondLst>
                                            <p:cond delay="0"/>
                                          </p:stCondLst>
                                        </p:cTn>
                                        <p:tgtEl>
                                          <p:spTgt spid="180">
                                            <p:txEl>
                                              <p:pRg st="4" end="4"/>
                                            </p:txEl>
                                          </p:spTgt>
                                        </p:tgtEl>
                                        <p:attrNameLst>
                                          <p:attrName>style.visibility</p:attrName>
                                        </p:attrNameLst>
                                      </p:cBhvr>
                                      <p:to>
                                        <p:strVal val="visible"/>
                                      </p:to>
                                    </p:set>
                                    <p:animEffect transition="in" filter="fade">
                                      <p:cBhvr>
                                        <p:cTn id="27" dur="500"/>
                                        <p:tgtEl>
                                          <p:spTgt spid="18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2500"/>
                                  </p:stCondLst>
                                  <p:childTnLst>
                                    <p:set>
                                      <p:cBhvr>
                                        <p:cTn id="31" dur="1" fill="hold">
                                          <p:stCondLst>
                                            <p:cond delay="0"/>
                                          </p:stCondLst>
                                        </p:cTn>
                                        <p:tgtEl>
                                          <p:spTgt spid="180">
                                            <p:txEl>
                                              <p:pRg st="5" end="5"/>
                                            </p:txEl>
                                          </p:spTgt>
                                        </p:tgtEl>
                                        <p:attrNameLst>
                                          <p:attrName>style.visibility</p:attrName>
                                        </p:attrNameLst>
                                      </p:cBhvr>
                                      <p:to>
                                        <p:strVal val="visible"/>
                                      </p:to>
                                    </p:set>
                                    <p:animEffect transition="in" filter="fade">
                                      <p:cBhvr>
                                        <p:cTn id="32" dur="500"/>
                                        <p:tgtEl>
                                          <p:spTgt spid="18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2500"/>
                                  </p:stCondLst>
                                  <p:childTnLst>
                                    <p:set>
                                      <p:cBhvr>
                                        <p:cTn id="36" dur="1" fill="hold">
                                          <p:stCondLst>
                                            <p:cond delay="0"/>
                                          </p:stCondLst>
                                        </p:cTn>
                                        <p:tgtEl>
                                          <p:spTgt spid="180">
                                            <p:txEl>
                                              <p:pRg st="6" end="6"/>
                                            </p:txEl>
                                          </p:spTgt>
                                        </p:tgtEl>
                                        <p:attrNameLst>
                                          <p:attrName>style.visibility</p:attrName>
                                        </p:attrNameLst>
                                      </p:cBhvr>
                                      <p:to>
                                        <p:strVal val="visible"/>
                                      </p:to>
                                    </p:set>
                                    <p:animEffect transition="in" filter="fade">
                                      <p:cBhvr>
                                        <p:cTn id="37" dur="500"/>
                                        <p:tgtEl>
                                          <p:spTgt spid="18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9"/>
          <p:cNvSpPr txBox="1">
            <a:spLocks noGrp="1"/>
          </p:cNvSpPr>
          <p:nvPr>
            <p:ph type="title"/>
          </p:nvPr>
        </p:nvSpPr>
        <p:spPr>
          <a:xfrm>
            <a:off x="298174" y="609600"/>
            <a:ext cx="9144000" cy="1320800"/>
          </a:xfrm>
          <a:prstGeom prst="rect">
            <a:avLst/>
          </a:prstGeom>
          <a:noFill/>
          <a:ln>
            <a:noFill/>
          </a:ln>
        </p:spPr>
        <p:txBody>
          <a:bodyPr spcFirstLastPara="1" wrap="square" lIns="121900" tIns="121900" rIns="121900" bIns="121900" anchor="t" anchorCtr="0">
            <a:noAutofit/>
          </a:bodyPr>
          <a:lstStyle/>
          <a:p>
            <a:pPr algn="ctr"/>
            <a:r>
              <a:rPr lang="en" b="1" dirty="0">
                <a:solidFill>
                  <a:srgbClr val="002060"/>
                </a:solidFill>
                <a:latin typeface="Calibri"/>
                <a:ea typeface="Calibri"/>
                <a:cs typeface="Calibri"/>
                <a:sym typeface="Calibri"/>
              </a:rPr>
              <a:t>GOAL 2</a:t>
            </a:r>
            <a:endParaRPr b="1" dirty="0">
              <a:solidFill>
                <a:srgbClr val="002060"/>
              </a:solidFill>
              <a:latin typeface="Calibri"/>
              <a:ea typeface="Calibri"/>
              <a:cs typeface="Calibri"/>
              <a:sym typeface="Calibri"/>
            </a:endParaRPr>
          </a:p>
        </p:txBody>
      </p:sp>
      <p:sp>
        <p:nvSpPr>
          <p:cNvPr id="193" name="Google Shape;193;p29"/>
          <p:cNvSpPr txBox="1">
            <a:spLocks noGrp="1"/>
          </p:cNvSpPr>
          <p:nvPr>
            <p:ph idx="1"/>
          </p:nvPr>
        </p:nvSpPr>
        <p:spPr>
          <a:xfrm>
            <a:off x="258418" y="1391478"/>
            <a:ext cx="9839740" cy="4614035"/>
          </a:xfrm>
          <a:prstGeom prst="rect">
            <a:avLst/>
          </a:prstGeom>
          <a:noFill/>
          <a:ln>
            <a:noFill/>
          </a:ln>
        </p:spPr>
        <p:txBody>
          <a:bodyPr spcFirstLastPara="1" wrap="square" lIns="121900" tIns="121900" rIns="121900" bIns="121900" anchor="t" anchorCtr="0">
            <a:noAutofit/>
          </a:bodyPr>
          <a:lstStyle/>
          <a:p>
            <a:pPr marL="0" indent="0" algn="ctr">
              <a:lnSpc>
                <a:spcPct val="107916"/>
              </a:lnSpc>
              <a:buNone/>
            </a:pPr>
            <a:r>
              <a:rPr lang="en" dirty="0">
                <a:solidFill>
                  <a:srgbClr val="351C75"/>
                </a:solidFill>
              </a:rPr>
              <a:t> </a:t>
            </a:r>
            <a:r>
              <a:rPr lang="en" sz="2400" b="1" i="1" dirty="0">
                <a:solidFill>
                  <a:srgbClr val="0099CC"/>
                </a:solidFill>
              </a:rPr>
              <a:t>The CWL addresses and supports Catholic social teaching through advocacy.</a:t>
            </a:r>
            <a:endParaRPr sz="2400" b="1" i="1" dirty="0">
              <a:solidFill>
                <a:srgbClr val="0099CC"/>
              </a:solidFill>
            </a:endParaRPr>
          </a:p>
          <a:p>
            <a:pPr marL="0" indent="0">
              <a:lnSpc>
                <a:spcPct val="107916"/>
              </a:lnSpc>
              <a:spcBef>
                <a:spcPts val="1067"/>
              </a:spcBef>
              <a:buNone/>
            </a:pPr>
            <a:endParaRPr dirty="0">
              <a:solidFill>
                <a:srgbClr val="4472C4"/>
              </a:solidFill>
            </a:endParaRPr>
          </a:p>
          <a:p>
            <a:pPr marL="0" indent="0" algn="ctr">
              <a:lnSpc>
                <a:spcPct val="107916"/>
              </a:lnSpc>
              <a:spcBef>
                <a:spcPts val="1067"/>
              </a:spcBef>
              <a:buNone/>
            </a:pPr>
            <a:endParaRPr dirty="0">
              <a:solidFill>
                <a:srgbClr val="4472C4"/>
              </a:solidFill>
            </a:endParaRPr>
          </a:p>
          <a:p>
            <a:pPr marL="0" indent="0">
              <a:lnSpc>
                <a:spcPct val="107916"/>
              </a:lnSpc>
              <a:spcBef>
                <a:spcPts val="1067"/>
              </a:spcBef>
              <a:spcAft>
                <a:spcPts val="1067"/>
              </a:spcAft>
              <a:buNone/>
            </a:pPr>
            <a:endParaRPr dirty="0"/>
          </a:p>
        </p:txBody>
      </p:sp>
      <p:sp>
        <p:nvSpPr>
          <p:cNvPr id="194" name="Google Shape;194;p29"/>
          <p:cNvSpPr txBox="1"/>
          <p:nvPr/>
        </p:nvSpPr>
        <p:spPr>
          <a:xfrm>
            <a:off x="854766" y="2752034"/>
            <a:ext cx="8647044" cy="2922342"/>
          </a:xfrm>
          <a:prstGeom prst="rect">
            <a:avLst/>
          </a:prstGeom>
          <a:noFill/>
          <a:ln>
            <a:noFill/>
          </a:ln>
        </p:spPr>
        <p:txBody>
          <a:bodyPr spcFirstLastPara="1" wrap="square" lIns="121900" tIns="121900" rIns="121900" bIns="121900" anchor="t" anchorCtr="0">
            <a:noAutofit/>
          </a:bodyPr>
          <a:lstStyle/>
          <a:p>
            <a:pPr>
              <a:lnSpc>
                <a:spcPct val="150000"/>
              </a:lnSpc>
              <a:buSzPts val="1600"/>
            </a:pPr>
            <a:r>
              <a:rPr lang="en" sz="2400" dirty="0">
                <a:solidFill>
                  <a:srgbClr val="2F5496"/>
                </a:solidFill>
                <a:latin typeface="+mn-lt"/>
                <a:ea typeface="Calibri"/>
                <a:cs typeface="Calibri"/>
                <a:sym typeface="Calibri"/>
              </a:rPr>
              <a:t>Objectives:</a:t>
            </a:r>
            <a:endParaRPr sz="2400" dirty="0">
              <a:solidFill>
                <a:srgbClr val="2F5496"/>
              </a:solidFill>
              <a:latin typeface="+mn-lt"/>
              <a:ea typeface="Calibri"/>
              <a:cs typeface="Calibri"/>
              <a:sym typeface="Calibri"/>
            </a:endParaRPr>
          </a:p>
          <a:p>
            <a:pPr marL="609585" indent="-440256">
              <a:lnSpc>
                <a:spcPct val="150000"/>
              </a:lnSpc>
              <a:spcBef>
                <a:spcPts val="1067"/>
              </a:spcBef>
              <a:buClr>
                <a:srgbClr val="7030A0"/>
              </a:buClr>
              <a:buSzPct val="100000"/>
              <a:buFont typeface="Arial" panose="020B0604020202020204" pitchFamily="34" charset="0"/>
              <a:buChar char="•"/>
            </a:pPr>
            <a:r>
              <a:rPr lang="en" sz="2400" dirty="0">
                <a:solidFill>
                  <a:schemeClr val="tx1"/>
                </a:solidFill>
                <a:latin typeface="+mn-lt"/>
                <a:ea typeface="Calibri"/>
                <a:cs typeface="Calibri"/>
                <a:sym typeface="Calibri"/>
              </a:rPr>
              <a:t>increase members knowledge of Catholic social teaching</a:t>
            </a:r>
            <a:endParaRPr sz="2400" dirty="0">
              <a:solidFill>
                <a:schemeClr val="tx1"/>
              </a:solidFill>
              <a:latin typeface="+mn-lt"/>
              <a:ea typeface="Calibri"/>
              <a:cs typeface="Calibri"/>
              <a:sym typeface="Calibri"/>
            </a:endParaRPr>
          </a:p>
          <a:p>
            <a:pPr marL="609585" indent="-440256">
              <a:lnSpc>
                <a:spcPct val="150000"/>
              </a:lnSpc>
              <a:buClr>
                <a:srgbClr val="7030A0"/>
              </a:buClr>
              <a:buSzPct val="100000"/>
              <a:buFont typeface="Arial" panose="020B0604020202020204" pitchFamily="34" charset="0"/>
              <a:buChar char="•"/>
            </a:pPr>
            <a:r>
              <a:rPr lang="en" sz="2400" dirty="0">
                <a:solidFill>
                  <a:schemeClr val="tx1"/>
                </a:solidFill>
                <a:latin typeface="+mn-lt"/>
                <a:ea typeface="Calibri"/>
                <a:cs typeface="Calibri"/>
                <a:sym typeface="Calibri"/>
              </a:rPr>
              <a:t>increase number of members trained to lead advocacy efforts</a:t>
            </a:r>
            <a:endParaRPr sz="2400" dirty="0">
              <a:solidFill>
                <a:schemeClr val="tx1"/>
              </a:solidFill>
              <a:latin typeface="+mn-lt"/>
              <a:ea typeface="Calibri"/>
              <a:cs typeface="Calibri"/>
              <a:sym typeface="Calibri"/>
            </a:endParaRPr>
          </a:p>
          <a:p>
            <a:pPr marL="609585" indent="-440256">
              <a:lnSpc>
                <a:spcPct val="150000"/>
              </a:lnSpc>
              <a:buClr>
                <a:srgbClr val="7030A0"/>
              </a:buClr>
              <a:buSzPct val="100000"/>
              <a:buFont typeface="Arial" panose="020B0604020202020204" pitchFamily="34" charset="0"/>
              <a:buChar char="•"/>
            </a:pPr>
            <a:r>
              <a:rPr lang="en" sz="2400" dirty="0">
                <a:solidFill>
                  <a:schemeClr val="tx1"/>
                </a:solidFill>
                <a:latin typeface="+mn-lt"/>
                <a:ea typeface="Calibri"/>
                <a:cs typeface="Calibri"/>
                <a:sym typeface="Calibri"/>
              </a:rPr>
              <a:t>increase collaboration with faith organizations and governments</a:t>
            </a:r>
            <a:endParaRPr sz="2400" dirty="0">
              <a:solidFill>
                <a:schemeClr val="tx1"/>
              </a:solidFill>
              <a:latin typeface="+mn-lt"/>
              <a:ea typeface="Calibri"/>
              <a:cs typeface="Calibri"/>
              <a:sym typeface="Calibri"/>
            </a:endParaRPr>
          </a:p>
          <a:p>
            <a:pPr>
              <a:lnSpc>
                <a:spcPct val="150000"/>
              </a:lnSpc>
              <a:spcBef>
                <a:spcPts val="1067"/>
              </a:spcBef>
              <a:buSzPts val="1600"/>
            </a:pPr>
            <a:endParaRPr sz="2800" u="sng" dirty="0">
              <a:solidFill>
                <a:srgbClr val="4472C4"/>
              </a:solidFill>
              <a:latin typeface="Calibri"/>
              <a:ea typeface="Calibri"/>
              <a:cs typeface="Calibri"/>
              <a:sym typeface="Calibri"/>
            </a:endParaRPr>
          </a:p>
          <a:p>
            <a:pPr>
              <a:lnSpc>
                <a:spcPct val="150000"/>
              </a:lnSpc>
              <a:spcBef>
                <a:spcPts val="1067"/>
              </a:spcBef>
              <a:buSzPts val="1400"/>
            </a:pPr>
            <a:endParaRP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0"/>
                                  </p:stCondLst>
                                  <p:childTnLst>
                                    <p:set>
                                      <p:cBhvr>
                                        <p:cTn id="6" dur="1" fill="hold">
                                          <p:stCondLst>
                                            <p:cond delay="0"/>
                                          </p:stCondLst>
                                        </p:cTn>
                                        <p:tgtEl>
                                          <p:spTgt spid="194">
                                            <p:txEl>
                                              <p:pRg st="0" end="0"/>
                                            </p:txEl>
                                          </p:spTgt>
                                        </p:tgtEl>
                                        <p:attrNameLst>
                                          <p:attrName>style.visibility</p:attrName>
                                        </p:attrNameLst>
                                      </p:cBhvr>
                                      <p:to>
                                        <p:strVal val="visible"/>
                                      </p:to>
                                    </p:set>
                                    <p:animEffect transition="in" filter="fade">
                                      <p:cBhvr>
                                        <p:cTn id="7" dur="500"/>
                                        <p:tgtEl>
                                          <p:spTgt spid="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500"/>
                                  </p:stCondLst>
                                  <p:childTnLst>
                                    <p:set>
                                      <p:cBhvr>
                                        <p:cTn id="11" dur="1" fill="hold">
                                          <p:stCondLst>
                                            <p:cond delay="0"/>
                                          </p:stCondLst>
                                        </p:cTn>
                                        <p:tgtEl>
                                          <p:spTgt spid="194">
                                            <p:txEl>
                                              <p:pRg st="1" end="1"/>
                                            </p:txEl>
                                          </p:spTgt>
                                        </p:tgtEl>
                                        <p:attrNameLst>
                                          <p:attrName>style.visibility</p:attrName>
                                        </p:attrNameLst>
                                      </p:cBhvr>
                                      <p:to>
                                        <p:strVal val="visible"/>
                                      </p:to>
                                    </p:set>
                                    <p:animEffect transition="in" filter="fade">
                                      <p:cBhvr>
                                        <p:cTn id="12" dur="500"/>
                                        <p:tgtEl>
                                          <p:spTgt spid="1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500"/>
                                  </p:stCondLst>
                                  <p:childTnLst>
                                    <p:set>
                                      <p:cBhvr>
                                        <p:cTn id="16" dur="1" fill="hold">
                                          <p:stCondLst>
                                            <p:cond delay="0"/>
                                          </p:stCondLst>
                                        </p:cTn>
                                        <p:tgtEl>
                                          <p:spTgt spid="194">
                                            <p:txEl>
                                              <p:pRg st="2" end="2"/>
                                            </p:txEl>
                                          </p:spTgt>
                                        </p:tgtEl>
                                        <p:attrNameLst>
                                          <p:attrName>style.visibility</p:attrName>
                                        </p:attrNameLst>
                                      </p:cBhvr>
                                      <p:to>
                                        <p:strVal val="visible"/>
                                      </p:to>
                                    </p:set>
                                    <p:animEffect transition="in" filter="fade">
                                      <p:cBhvr>
                                        <p:cTn id="17" dur="500"/>
                                        <p:tgtEl>
                                          <p:spTgt spid="19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2500"/>
                                  </p:stCondLst>
                                  <p:childTnLst>
                                    <p:set>
                                      <p:cBhvr>
                                        <p:cTn id="21" dur="1" fill="hold">
                                          <p:stCondLst>
                                            <p:cond delay="0"/>
                                          </p:stCondLst>
                                        </p:cTn>
                                        <p:tgtEl>
                                          <p:spTgt spid="194">
                                            <p:txEl>
                                              <p:pRg st="3" end="3"/>
                                            </p:txEl>
                                          </p:spTgt>
                                        </p:tgtEl>
                                        <p:attrNameLst>
                                          <p:attrName>style.visibility</p:attrName>
                                        </p:attrNameLst>
                                      </p:cBhvr>
                                      <p:to>
                                        <p:strVal val="visible"/>
                                      </p:to>
                                    </p:set>
                                    <p:animEffect transition="in" filter="fade">
                                      <p:cBhvr>
                                        <p:cTn id="22" dur="500"/>
                                        <p:tgtEl>
                                          <p:spTgt spid="19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1"/>
          <p:cNvSpPr txBox="1">
            <a:spLocks noGrp="1"/>
          </p:cNvSpPr>
          <p:nvPr>
            <p:ph type="title"/>
          </p:nvPr>
        </p:nvSpPr>
        <p:spPr>
          <a:xfrm>
            <a:off x="298174" y="609600"/>
            <a:ext cx="9163878" cy="1320800"/>
          </a:xfrm>
          <a:prstGeom prst="rect">
            <a:avLst/>
          </a:prstGeom>
          <a:noFill/>
          <a:ln>
            <a:noFill/>
          </a:ln>
        </p:spPr>
        <p:txBody>
          <a:bodyPr spcFirstLastPara="1" wrap="square" lIns="121900" tIns="121900" rIns="121900" bIns="121900" anchor="t" anchorCtr="0">
            <a:noAutofit/>
          </a:bodyPr>
          <a:lstStyle/>
          <a:p>
            <a:pPr algn="ctr"/>
            <a:r>
              <a:rPr lang="en" b="1" dirty="0">
                <a:solidFill>
                  <a:srgbClr val="002060"/>
                </a:solidFill>
                <a:latin typeface="Calibri"/>
                <a:ea typeface="Calibri"/>
                <a:cs typeface="Calibri"/>
                <a:sym typeface="Calibri"/>
              </a:rPr>
              <a:t>GOAL 3</a:t>
            </a:r>
            <a:endParaRPr b="1" dirty="0">
              <a:solidFill>
                <a:srgbClr val="002060"/>
              </a:solidFill>
              <a:latin typeface="Calibri"/>
              <a:ea typeface="Calibri"/>
              <a:cs typeface="Calibri"/>
              <a:sym typeface="Calibri"/>
            </a:endParaRPr>
          </a:p>
        </p:txBody>
      </p:sp>
      <p:sp>
        <p:nvSpPr>
          <p:cNvPr id="206" name="Google Shape;206;p31"/>
          <p:cNvSpPr txBox="1">
            <a:spLocks noGrp="1"/>
          </p:cNvSpPr>
          <p:nvPr>
            <p:ph idx="1"/>
          </p:nvPr>
        </p:nvSpPr>
        <p:spPr>
          <a:xfrm>
            <a:off x="298174" y="1411495"/>
            <a:ext cx="9163878" cy="1172679"/>
          </a:xfrm>
          <a:prstGeom prst="rect">
            <a:avLst/>
          </a:prstGeom>
          <a:noFill/>
          <a:ln>
            <a:noFill/>
          </a:ln>
        </p:spPr>
        <p:txBody>
          <a:bodyPr spcFirstLastPara="1" wrap="square" lIns="121900" tIns="121900" rIns="121900" bIns="121900" anchor="t" anchorCtr="0">
            <a:noAutofit/>
          </a:bodyPr>
          <a:lstStyle/>
          <a:p>
            <a:pPr marL="0" indent="0" algn="ctr">
              <a:lnSpc>
                <a:spcPct val="107916"/>
              </a:lnSpc>
              <a:buNone/>
            </a:pPr>
            <a:r>
              <a:rPr lang="en" sz="2400" b="1" i="1" dirty="0">
                <a:solidFill>
                  <a:srgbClr val="0099CC"/>
                </a:solidFill>
              </a:rPr>
              <a:t>Through outreach and service, members of the CWL foster a culture where all life is valued with dignity and respect.</a:t>
            </a:r>
            <a:endParaRPr sz="2400" b="1" i="1" dirty="0">
              <a:solidFill>
                <a:srgbClr val="0099CC"/>
              </a:solidFill>
            </a:endParaRPr>
          </a:p>
          <a:p>
            <a:pPr marL="0" indent="0" algn="ctr">
              <a:lnSpc>
                <a:spcPct val="107916"/>
              </a:lnSpc>
              <a:spcBef>
                <a:spcPts val="1067"/>
              </a:spcBef>
              <a:buNone/>
            </a:pPr>
            <a:endParaRPr dirty="0">
              <a:solidFill>
                <a:srgbClr val="4472C4"/>
              </a:solidFill>
            </a:endParaRPr>
          </a:p>
          <a:p>
            <a:pPr marL="0" indent="0" algn="ctr">
              <a:lnSpc>
                <a:spcPct val="107916"/>
              </a:lnSpc>
              <a:spcBef>
                <a:spcPts val="1067"/>
              </a:spcBef>
              <a:buNone/>
            </a:pPr>
            <a:endParaRPr dirty="0">
              <a:solidFill>
                <a:srgbClr val="4472C4"/>
              </a:solidFill>
            </a:endParaRPr>
          </a:p>
          <a:p>
            <a:pPr marL="0" indent="0" algn="ctr">
              <a:lnSpc>
                <a:spcPct val="107916"/>
              </a:lnSpc>
              <a:spcBef>
                <a:spcPts val="1067"/>
              </a:spcBef>
              <a:spcAft>
                <a:spcPts val="1067"/>
              </a:spcAft>
              <a:buNone/>
            </a:pPr>
            <a:endParaRPr dirty="0"/>
          </a:p>
        </p:txBody>
      </p:sp>
      <p:sp>
        <p:nvSpPr>
          <p:cNvPr id="207" name="Google Shape;207;p31"/>
          <p:cNvSpPr txBox="1"/>
          <p:nvPr/>
        </p:nvSpPr>
        <p:spPr>
          <a:xfrm>
            <a:off x="376693" y="2365512"/>
            <a:ext cx="9006840" cy="3456955"/>
          </a:xfrm>
          <a:prstGeom prst="rect">
            <a:avLst/>
          </a:prstGeom>
          <a:noFill/>
          <a:ln>
            <a:noFill/>
          </a:ln>
        </p:spPr>
        <p:txBody>
          <a:bodyPr spcFirstLastPara="1" wrap="square" lIns="121900" tIns="121900" rIns="121900" bIns="121900" anchor="t" anchorCtr="0">
            <a:noAutofit/>
          </a:bodyPr>
          <a:lstStyle/>
          <a:p>
            <a:pPr>
              <a:lnSpc>
                <a:spcPct val="150000"/>
              </a:lnSpc>
              <a:spcBef>
                <a:spcPts val="1067"/>
              </a:spcBef>
              <a:buSzPts val="1100"/>
            </a:pPr>
            <a:r>
              <a:rPr lang="en" sz="2400" dirty="0">
                <a:solidFill>
                  <a:srgbClr val="2F5496"/>
                </a:solidFill>
                <a:latin typeface="+mn-lt"/>
                <a:ea typeface="Calibri"/>
                <a:cs typeface="Calibri"/>
                <a:sym typeface="Calibri"/>
              </a:rPr>
              <a:t>Objectives:</a:t>
            </a:r>
            <a:endParaRPr sz="2400" dirty="0">
              <a:solidFill>
                <a:srgbClr val="2F5496"/>
              </a:solidFill>
              <a:latin typeface="+mn-lt"/>
              <a:ea typeface="Calibri"/>
              <a:cs typeface="Calibri"/>
              <a:sym typeface="Calibri"/>
            </a:endParaRPr>
          </a:p>
          <a:p>
            <a:pPr marL="609585" indent="-440256">
              <a:lnSpc>
                <a:spcPct val="150000"/>
              </a:lnSpc>
              <a:spcBef>
                <a:spcPts val="1067"/>
              </a:spcBef>
              <a:buClr>
                <a:srgbClr val="7030A0"/>
              </a:buClr>
              <a:buSzPct val="100000"/>
              <a:buFont typeface="Arial" panose="020B0604020202020204" pitchFamily="34" charset="0"/>
              <a:buChar char="•"/>
            </a:pPr>
            <a:r>
              <a:rPr lang="en" sz="2400" dirty="0">
                <a:solidFill>
                  <a:schemeClr val="tx1"/>
                </a:solidFill>
                <a:latin typeface="+mn-lt"/>
                <a:ea typeface="Calibri"/>
                <a:cs typeface="Calibri"/>
                <a:sym typeface="Calibri"/>
              </a:rPr>
              <a:t>increase participation of diverse cultural and generational groups</a:t>
            </a:r>
            <a:endParaRPr sz="2400" dirty="0">
              <a:solidFill>
                <a:schemeClr val="tx1"/>
              </a:solidFill>
              <a:latin typeface="+mn-lt"/>
              <a:ea typeface="Calibri"/>
              <a:cs typeface="Calibri"/>
              <a:sym typeface="Calibri"/>
            </a:endParaRPr>
          </a:p>
          <a:p>
            <a:pPr marL="609585" indent="-440256">
              <a:lnSpc>
                <a:spcPct val="150000"/>
              </a:lnSpc>
              <a:buClr>
                <a:srgbClr val="7030A0"/>
              </a:buClr>
              <a:buSzPct val="100000"/>
              <a:buFont typeface="Arial" panose="020B0604020202020204" pitchFamily="34" charset="0"/>
              <a:buChar char="•"/>
            </a:pPr>
            <a:r>
              <a:rPr lang="en" sz="2400" dirty="0">
                <a:solidFill>
                  <a:schemeClr val="tx1"/>
                </a:solidFill>
                <a:latin typeface="+mn-lt"/>
                <a:ea typeface="Calibri"/>
                <a:cs typeface="Calibri"/>
                <a:sym typeface="Calibri"/>
              </a:rPr>
              <a:t>increase awareness and opportunities for parish-based projects that protect and respect all human life</a:t>
            </a:r>
            <a:endParaRPr sz="2400" dirty="0">
              <a:solidFill>
                <a:schemeClr val="tx1"/>
              </a:solidFill>
              <a:latin typeface="+mn-lt"/>
              <a:ea typeface="Calibri"/>
              <a:cs typeface="Calibri"/>
              <a:sym typeface="Calibri"/>
            </a:endParaRPr>
          </a:p>
          <a:p>
            <a:pPr marL="609585" indent="-440256">
              <a:lnSpc>
                <a:spcPct val="150000"/>
              </a:lnSpc>
              <a:buClr>
                <a:srgbClr val="7030A0"/>
              </a:buClr>
              <a:buSzPct val="100000"/>
              <a:buFont typeface="Arial" panose="020B0604020202020204" pitchFamily="34" charset="0"/>
              <a:buChar char="•"/>
            </a:pPr>
            <a:r>
              <a:rPr lang="en" sz="2400" dirty="0">
                <a:solidFill>
                  <a:schemeClr val="tx1"/>
                </a:solidFill>
                <a:latin typeface="+mn-lt"/>
                <a:ea typeface="Calibri"/>
                <a:cs typeface="Calibri"/>
                <a:sym typeface="Calibri"/>
              </a:rPr>
              <a:t>increase a sense of belonging and connectedness within the organization</a:t>
            </a:r>
            <a:endParaRPr sz="2400" dirty="0">
              <a:solidFill>
                <a:schemeClr val="tx1"/>
              </a:solidFill>
              <a:latin typeface="+mn-lt"/>
              <a:ea typeface="Calibri"/>
              <a:cs typeface="Calibri"/>
              <a:sym typeface="Calibri"/>
            </a:endParaRPr>
          </a:p>
          <a:p>
            <a:pPr>
              <a:spcBef>
                <a:spcPts val="1067"/>
              </a:spcBef>
              <a:buSzPts val="1400"/>
            </a:pPr>
            <a:endParaRP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0"/>
                                  </p:stCondLst>
                                  <p:childTnLst>
                                    <p:set>
                                      <p:cBhvr>
                                        <p:cTn id="6" dur="1" fill="hold">
                                          <p:stCondLst>
                                            <p:cond delay="0"/>
                                          </p:stCondLst>
                                        </p:cTn>
                                        <p:tgtEl>
                                          <p:spTgt spid="207">
                                            <p:txEl>
                                              <p:pRg st="0" end="0"/>
                                            </p:txEl>
                                          </p:spTgt>
                                        </p:tgtEl>
                                        <p:attrNameLst>
                                          <p:attrName>style.visibility</p:attrName>
                                        </p:attrNameLst>
                                      </p:cBhvr>
                                      <p:to>
                                        <p:strVal val="visible"/>
                                      </p:to>
                                    </p:set>
                                    <p:animEffect transition="in" filter="fade">
                                      <p:cBhvr>
                                        <p:cTn id="7" dur="500"/>
                                        <p:tgtEl>
                                          <p:spTgt spid="2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500"/>
                                  </p:stCondLst>
                                  <p:childTnLst>
                                    <p:set>
                                      <p:cBhvr>
                                        <p:cTn id="11" dur="1" fill="hold">
                                          <p:stCondLst>
                                            <p:cond delay="0"/>
                                          </p:stCondLst>
                                        </p:cTn>
                                        <p:tgtEl>
                                          <p:spTgt spid="207">
                                            <p:txEl>
                                              <p:pRg st="1" end="1"/>
                                            </p:txEl>
                                          </p:spTgt>
                                        </p:tgtEl>
                                        <p:attrNameLst>
                                          <p:attrName>style.visibility</p:attrName>
                                        </p:attrNameLst>
                                      </p:cBhvr>
                                      <p:to>
                                        <p:strVal val="visible"/>
                                      </p:to>
                                    </p:set>
                                    <p:animEffect transition="in" filter="fade">
                                      <p:cBhvr>
                                        <p:cTn id="12" dur="500"/>
                                        <p:tgtEl>
                                          <p:spTgt spid="2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500"/>
                                  </p:stCondLst>
                                  <p:childTnLst>
                                    <p:set>
                                      <p:cBhvr>
                                        <p:cTn id="16" dur="1" fill="hold">
                                          <p:stCondLst>
                                            <p:cond delay="0"/>
                                          </p:stCondLst>
                                        </p:cTn>
                                        <p:tgtEl>
                                          <p:spTgt spid="207">
                                            <p:txEl>
                                              <p:pRg st="2" end="2"/>
                                            </p:txEl>
                                          </p:spTgt>
                                        </p:tgtEl>
                                        <p:attrNameLst>
                                          <p:attrName>style.visibility</p:attrName>
                                        </p:attrNameLst>
                                      </p:cBhvr>
                                      <p:to>
                                        <p:strVal val="visible"/>
                                      </p:to>
                                    </p:set>
                                    <p:animEffect transition="in" filter="fade">
                                      <p:cBhvr>
                                        <p:cTn id="17" dur="500"/>
                                        <p:tgtEl>
                                          <p:spTgt spid="2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2500"/>
                                  </p:stCondLst>
                                  <p:childTnLst>
                                    <p:set>
                                      <p:cBhvr>
                                        <p:cTn id="21" dur="1" fill="hold">
                                          <p:stCondLst>
                                            <p:cond delay="0"/>
                                          </p:stCondLst>
                                        </p:cTn>
                                        <p:tgtEl>
                                          <p:spTgt spid="207">
                                            <p:txEl>
                                              <p:pRg st="3" end="3"/>
                                            </p:txEl>
                                          </p:spTgt>
                                        </p:tgtEl>
                                        <p:attrNameLst>
                                          <p:attrName>style.visibility</p:attrName>
                                        </p:attrNameLst>
                                      </p:cBhvr>
                                      <p:to>
                                        <p:strVal val="visible"/>
                                      </p:to>
                                    </p:set>
                                    <p:animEffect transition="in" filter="fade">
                                      <p:cBhvr>
                                        <p:cTn id="22" dur="500"/>
                                        <p:tgtEl>
                                          <p:spTgt spid="2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3"/>
          <p:cNvSpPr txBox="1">
            <a:spLocks noGrp="1"/>
          </p:cNvSpPr>
          <p:nvPr>
            <p:ph type="title"/>
          </p:nvPr>
        </p:nvSpPr>
        <p:spPr>
          <a:xfrm>
            <a:off x="298174" y="351182"/>
            <a:ext cx="9136694" cy="1320800"/>
          </a:xfrm>
          <a:prstGeom prst="rect">
            <a:avLst/>
          </a:prstGeom>
          <a:noFill/>
          <a:ln>
            <a:noFill/>
          </a:ln>
        </p:spPr>
        <p:txBody>
          <a:bodyPr spcFirstLastPara="1" wrap="square" lIns="121900" tIns="121900" rIns="121900" bIns="121900" anchor="t" anchorCtr="0">
            <a:noAutofit/>
          </a:bodyPr>
          <a:lstStyle/>
          <a:p>
            <a:pPr algn="ctr"/>
            <a:r>
              <a:rPr lang="en" b="1" dirty="0">
                <a:solidFill>
                  <a:srgbClr val="002060"/>
                </a:solidFill>
                <a:latin typeface="Calibri"/>
                <a:ea typeface="Calibri"/>
                <a:cs typeface="Calibri"/>
                <a:sym typeface="Calibri"/>
              </a:rPr>
              <a:t>GOAL 4</a:t>
            </a:r>
            <a:endParaRPr b="1" dirty="0">
              <a:solidFill>
                <a:srgbClr val="002060"/>
              </a:solidFill>
              <a:latin typeface="Calibri"/>
              <a:ea typeface="Calibri"/>
              <a:cs typeface="Calibri"/>
              <a:sym typeface="Calibri"/>
            </a:endParaRPr>
          </a:p>
        </p:txBody>
      </p:sp>
      <p:sp>
        <p:nvSpPr>
          <p:cNvPr id="219" name="Google Shape;219;p33"/>
          <p:cNvSpPr txBox="1">
            <a:spLocks noGrp="1"/>
          </p:cNvSpPr>
          <p:nvPr>
            <p:ph idx="1"/>
          </p:nvPr>
        </p:nvSpPr>
        <p:spPr>
          <a:xfrm>
            <a:off x="298174" y="917128"/>
            <a:ext cx="9136694" cy="1215528"/>
          </a:xfrm>
          <a:prstGeom prst="rect">
            <a:avLst/>
          </a:prstGeom>
          <a:noFill/>
          <a:ln>
            <a:noFill/>
          </a:ln>
        </p:spPr>
        <p:txBody>
          <a:bodyPr spcFirstLastPara="1" wrap="square" lIns="121900" tIns="121900" rIns="121900" bIns="121900" anchor="t" anchorCtr="0">
            <a:noAutofit/>
          </a:bodyPr>
          <a:lstStyle/>
          <a:p>
            <a:pPr marL="0" indent="0" algn="ctr">
              <a:spcAft>
                <a:spcPts val="2133"/>
              </a:spcAft>
              <a:buNone/>
            </a:pPr>
            <a:r>
              <a:rPr lang="en" sz="2800" b="1" i="1" dirty="0">
                <a:solidFill>
                  <a:srgbClr val="0099CC"/>
                </a:solidFill>
              </a:rPr>
              <a:t>Critical issues</a:t>
            </a:r>
            <a:endParaRPr sz="2800" b="1" i="1" dirty="0">
              <a:solidFill>
                <a:srgbClr val="0099CC"/>
              </a:solidFill>
            </a:endParaRPr>
          </a:p>
        </p:txBody>
      </p:sp>
      <p:sp>
        <p:nvSpPr>
          <p:cNvPr id="220" name="Google Shape;220;p33"/>
          <p:cNvSpPr txBox="1"/>
          <p:nvPr/>
        </p:nvSpPr>
        <p:spPr>
          <a:xfrm>
            <a:off x="568187" y="1885602"/>
            <a:ext cx="8596668" cy="3825556"/>
          </a:xfrm>
          <a:prstGeom prst="rect">
            <a:avLst/>
          </a:prstGeom>
          <a:noFill/>
          <a:ln>
            <a:noFill/>
          </a:ln>
        </p:spPr>
        <p:txBody>
          <a:bodyPr spcFirstLastPara="1" wrap="square" lIns="121900" tIns="121900" rIns="121900" bIns="121900" anchor="t" anchorCtr="0">
            <a:noAutofit/>
          </a:bodyPr>
          <a:lstStyle/>
          <a:p>
            <a:pPr marL="626529" indent="-457200">
              <a:spcAft>
                <a:spcPts val="1200"/>
              </a:spcAft>
              <a:buClr>
                <a:srgbClr val="7030A0"/>
              </a:buClr>
              <a:buSzPct val="100000"/>
              <a:buFont typeface="Arial" panose="020B0604020202020204" pitchFamily="34" charset="0"/>
              <a:buChar char="•"/>
            </a:pPr>
            <a:r>
              <a:rPr lang="en" sz="2400" dirty="0">
                <a:solidFill>
                  <a:schemeClr val="tx1"/>
                </a:solidFill>
                <a:latin typeface="+mn-lt"/>
                <a:ea typeface="Calibri"/>
                <a:cs typeface="Calibri"/>
                <a:sym typeface="Calibri"/>
              </a:rPr>
              <a:t>provide valid options in structure and meetings</a:t>
            </a:r>
            <a:endParaRPr sz="2400" dirty="0">
              <a:solidFill>
                <a:schemeClr val="tx1"/>
              </a:solidFill>
              <a:latin typeface="+mn-lt"/>
              <a:ea typeface="Calibri"/>
              <a:cs typeface="Calibri"/>
              <a:sym typeface="Calibri"/>
            </a:endParaRPr>
          </a:p>
          <a:p>
            <a:pPr marL="626529" indent="-457200">
              <a:spcAft>
                <a:spcPts val="1200"/>
              </a:spcAft>
              <a:buClr>
                <a:srgbClr val="7030A0"/>
              </a:buClr>
              <a:buSzPct val="100000"/>
              <a:buFont typeface="Arial" panose="020B0604020202020204" pitchFamily="34" charset="0"/>
              <a:buChar char="•"/>
            </a:pPr>
            <a:r>
              <a:rPr lang="en" sz="2400" dirty="0">
                <a:solidFill>
                  <a:schemeClr val="tx1"/>
                </a:solidFill>
                <a:latin typeface="+mn-lt"/>
                <a:ea typeface="Calibri"/>
                <a:cs typeface="Calibri"/>
                <a:sym typeface="Calibri"/>
              </a:rPr>
              <a:t>address the lack of participation and engagement, disparity in engagement levels and competition for members’ time</a:t>
            </a:r>
          </a:p>
          <a:p>
            <a:pPr marL="626529" indent="-457200">
              <a:spcAft>
                <a:spcPts val="1200"/>
              </a:spcAft>
              <a:buClr>
                <a:srgbClr val="7030A0"/>
              </a:buClr>
              <a:buSzPct val="100000"/>
              <a:buFont typeface="Arial" panose="020B0604020202020204" pitchFamily="34" charset="0"/>
              <a:buChar char="•"/>
            </a:pPr>
            <a:r>
              <a:rPr lang="en-CA" sz="2400" dirty="0">
                <a:solidFill>
                  <a:schemeClr val="tx1"/>
                </a:solidFill>
                <a:latin typeface="+mn-lt"/>
                <a:ea typeface="Calibri"/>
                <a:cs typeface="Calibri"/>
                <a:sym typeface="Calibri"/>
              </a:rPr>
              <a:t>a</a:t>
            </a:r>
            <a:r>
              <a:rPr lang="en" sz="2400" dirty="0">
                <a:solidFill>
                  <a:schemeClr val="tx1"/>
                </a:solidFill>
                <a:latin typeface="+mn-lt"/>
                <a:ea typeface="Calibri"/>
                <a:cs typeface="Calibri"/>
                <a:sym typeface="Calibri"/>
              </a:rPr>
              <a:t>ddress the perception of the League, its marketing and promotion</a:t>
            </a:r>
            <a:endParaRPr sz="2400" dirty="0">
              <a:solidFill>
                <a:schemeClr val="tx1"/>
              </a:solidFill>
              <a:latin typeface="+mn-lt"/>
              <a:ea typeface="Calibri"/>
              <a:cs typeface="Calibri"/>
              <a:sym typeface="Calibri"/>
            </a:endParaRPr>
          </a:p>
          <a:p>
            <a:pPr marL="626529" indent="-457200">
              <a:spcAft>
                <a:spcPts val="1200"/>
              </a:spcAft>
              <a:buClr>
                <a:srgbClr val="7030A0"/>
              </a:buClr>
              <a:buSzPct val="100000"/>
              <a:buFont typeface="Arial" panose="020B0604020202020204" pitchFamily="34" charset="0"/>
              <a:buChar char="•"/>
            </a:pPr>
            <a:r>
              <a:rPr lang="en" sz="2400" dirty="0">
                <a:solidFill>
                  <a:schemeClr val="tx1"/>
                </a:solidFill>
                <a:latin typeface="+mn-lt"/>
                <a:ea typeface="Calibri"/>
                <a:cs typeface="Calibri"/>
                <a:sym typeface="Calibri"/>
              </a:rPr>
              <a:t>address the lack of training and resistance to taking on leadership roles</a:t>
            </a:r>
            <a:endParaRPr sz="2400" dirty="0">
              <a:solidFill>
                <a:schemeClr val="tx1"/>
              </a:solidFill>
              <a:latin typeface="+mn-lt"/>
              <a:ea typeface="Calibri"/>
              <a:cs typeface="Calibri"/>
              <a:sym typeface="Calibri"/>
            </a:endParaRPr>
          </a:p>
          <a:p>
            <a:pPr marL="626529" indent="-457200">
              <a:spcAft>
                <a:spcPts val="1200"/>
              </a:spcAft>
              <a:buClr>
                <a:srgbClr val="7030A0"/>
              </a:buClr>
              <a:buSzPct val="100000"/>
              <a:buFont typeface="Arial" panose="020B0604020202020204" pitchFamily="34" charset="0"/>
              <a:buChar char="•"/>
            </a:pPr>
            <a:r>
              <a:rPr lang="en" sz="2400" dirty="0">
                <a:solidFill>
                  <a:schemeClr val="tx1"/>
                </a:solidFill>
                <a:latin typeface="+mn-lt"/>
                <a:ea typeface="Calibri"/>
                <a:cs typeface="Calibri"/>
                <a:sym typeface="Calibri"/>
              </a:rPr>
              <a:t>improve the use of technology, communication methods and tools</a:t>
            </a:r>
            <a:endParaRPr sz="2400" dirty="0">
              <a:solidFill>
                <a:schemeClr val="tx1"/>
              </a:solidFill>
              <a:latin typeface="+mn-lt"/>
              <a:ea typeface="Calibri"/>
              <a:cs typeface="Calibri"/>
              <a:sym typeface="Calibri"/>
            </a:endParaRPr>
          </a:p>
          <a:p>
            <a:pPr>
              <a:spcBef>
                <a:spcPts val="1067"/>
              </a:spcBef>
              <a:buSzPts val="1400"/>
            </a:pPr>
            <a:endParaRP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2500"/>
                                  </p:stCondLst>
                                  <p:childTnLst>
                                    <p:set>
                                      <p:cBhvr>
                                        <p:cTn id="6" dur="1" fill="hold">
                                          <p:stCondLst>
                                            <p:cond delay="0"/>
                                          </p:stCondLst>
                                        </p:cTn>
                                        <p:tgtEl>
                                          <p:spTgt spid="220">
                                            <p:txEl>
                                              <p:pRg st="0" end="0"/>
                                            </p:txEl>
                                          </p:spTgt>
                                        </p:tgtEl>
                                        <p:attrNameLst>
                                          <p:attrName>style.visibility</p:attrName>
                                        </p:attrNameLst>
                                      </p:cBhvr>
                                      <p:to>
                                        <p:strVal val="visible"/>
                                      </p:to>
                                    </p:set>
                                    <p:anim calcmode="lin" valueType="num">
                                      <p:cBhvr additive="base">
                                        <p:cTn id="7" dur="500" fill="hold"/>
                                        <p:tgtEl>
                                          <p:spTgt spid="22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2500"/>
                                  </p:stCondLst>
                                  <p:childTnLst>
                                    <p:set>
                                      <p:cBhvr>
                                        <p:cTn id="12" dur="1" fill="hold">
                                          <p:stCondLst>
                                            <p:cond delay="0"/>
                                          </p:stCondLst>
                                        </p:cTn>
                                        <p:tgtEl>
                                          <p:spTgt spid="220">
                                            <p:txEl>
                                              <p:pRg st="1" end="1"/>
                                            </p:txEl>
                                          </p:spTgt>
                                        </p:tgtEl>
                                        <p:attrNameLst>
                                          <p:attrName>style.visibility</p:attrName>
                                        </p:attrNameLst>
                                      </p:cBhvr>
                                      <p:to>
                                        <p:strVal val="visible"/>
                                      </p:to>
                                    </p:set>
                                    <p:anim calcmode="lin" valueType="num">
                                      <p:cBhvr additive="base">
                                        <p:cTn id="13" dur="500" fill="hold"/>
                                        <p:tgtEl>
                                          <p:spTgt spid="22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2500"/>
                                  </p:stCondLst>
                                  <p:childTnLst>
                                    <p:set>
                                      <p:cBhvr>
                                        <p:cTn id="18" dur="1" fill="hold">
                                          <p:stCondLst>
                                            <p:cond delay="0"/>
                                          </p:stCondLst>
                                        </p:cTn>
                                        <p:tgtEl>
                                          <p:spTgt spid="220">
                                            <p:txEl>
                                              <p:pRg st="2" end="2"/>
                                            </p:txEl>
                                          </p:spTgt>
                                        </p:tgtEl>
                                        <p:attrNameLst>
                                          <p:attrName>style.visibility</p:attrName>
                                        </p:attrNameLst>
                                      </p:cBhvr>
                                      <p:to>
                                        <p:strVal val="visible"/>
                                      </p:to>
                                    </p:set>
                                    <p:anim calcmode="lin" valueType="num">
                                      <p:cBhvr additive="base">
                                        <p:cTn id="19" dur="500" fill="hold"/>
                                        <p:tgtEl>
                                          <p:spTgt spid="22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2500"/>
                                  </p:stCondLst>
                                  <p:childTnLst>
                                    <p:set>
                                      <p:cBhvr>
                                        <p:cTn id="24" dur="1" fill="hold">
                                          <p:stCondLst>
                                            <p:cond delay="0"/>
                                          </p:stCondLst>
                                        </p:cTn>
                                        <p:tgtEl>
                                          <p:spTgt spid="220">
                                            <p:txEl>
                                              <p:pRg st="3" end="3"/>
                                            </p:txEl>
                                          </p:spTgt>
                                        </p:tgtEl>
                                        <p:attrNameLst>
                                          <p:attrName>style.visibility</p:attrName>
                                        </p:attrNameLst>
                                      </p:cBhvr>
                                      <p:to>
                                        <p:strVal val="visible"/>
                                      </p:to>
                                    </p:set>
                                    <p:anim calcmode="lin" valueType="num">
                                      <p:cBhvr additive="base">
                                        <p:cTn id="25" dur="500" fill="hold"/>
                                        <p:tgtEl>
                                          <p:spTgt spid="22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2500"/>
                                  </p:stCondLst>
                                  <p:childTnLst>
                                    <p:set>
                                      <p:cBhvr>
                                        <p:cTn id="30" dur="1" fill="hold">
                                          <p:stCondLst>
                                            <p:cond delay="0"/>
                                          </p:stCondLst>
                                        </p:cTn>
                                        <p:tgtEl>
                                          <p:spTgt spid="220">
                                            <p:txEl>
                                              <p:pRg st="4" end="4"/>
                                            </p:txEl>
                                          </p:spTgt>
                                        </p:tgtEl>
                                        <p:attrNameLst>
                                          <p:attrName>style.visibility</p:attrName>
                                        </p:attrNameLst>
                                      </p:cBhvr>
                                      <p:to>
                                        <p:strVal val="visible"/>
                                      </p:to>
                                    </p:set>
                                    <p:anim calcmode="lin" valueType="num">
                                      <p:cBhvr additive="base">
                                        <p:cTn id="31" dur="500" fill="hold"/>
                                        <p:tgtEl>
                                          <p:spTgt spid="22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3"/>
          <p:cNvSpPr txBox="1">
            <a:spLocks noGrp="1"/>
          </p:cNvSpPr>
          <p:nvPr>
            <p:ph type="title"/>
          </p:nvPr>
        </p:nvSpPr>
        <p:spPr>
          <a:xfrm>
            <a:off x="298174" y="609600"/>
            <a:ext cx="9136694" cy="936617"/>
          </a:xfrm>
          <a:prstGeom prst="rect">
            <a:avLst/>
          </a:prstGeom>
          <a:noFill/>
          <a:ln>
            <a:noFill/>
          </a:ln>
        </p:spPr>
        <p:txBody>
          <a:bodyPr spcFirstLastPara="1" wrap="square" lIns="121900" tIns="121900" rIns="121900" bIns="121900" anchor="t" anchorCtr="0">
            <a:noAutofit/>
          </a:bodyPr>
          <a:lstStyle/>
          <a:p>
            <a:pPr algn="ctr"/>
            <a:r>
              <a:rPr lang="en" b="1" dirty="0">
                <a:solidFill>
                  <a:srgbClr val="002060"/>
                </a:solidFill>
                <a:latin typeface="Calibri"/>
                <a:ea typeface="Calibri"/>
                <a:cs typeface="Calibri"/>
                <a:sym typeface="Calibri"/>
              </a:rPr>
              <a:t>STRATEGIES and FINAL PLAN</a:t>
            </a:r>
            <a:endParaRPr b="1" dirty="0">
              <a:solidFill>
                <a:srgbClr val="002060"/>
              </a:solidFill>
              <a:latin typeface="Calibri"/>
              <a:ea typeface="Calibri"/>
              <a:cs typeface="Calibri"/>
              <a:sym typeface="Calibri"/>
            </a:endParaRPr>
          </a:p>
        </p:txBody>
      </p:sp>
      <p:sp>
        <p:nvSpPr>
          <p:cNvPr id="220" name="Google Shape;220;p33"/>
          <p:cNvSpPr txBox="1"/>
          <p:nvPr/>
        </p:nvSpPr>
        <p:spPr>
          <a:xfrm>
            <a:off x="653986" y="1546217"/>
            <a:ext cx="8425070" cy="3825556"/>
          </a:xfrm>
          <a:prstGeom prst="rect">
            <a:avLst/>
          </a:prstGeom>
          <a:noFill/>
          <a:ln>
            <a:noFill/>
          </a:ln>
        </p:spPr>
        <p:txBody>
          <a:bodyPr spcFirstLastPara="1" wrap="square" lIns="122400" tIns="121900" rIns="121900" bIns="121900" spcCol="0" anchor="t" anchorCtr="0">
            <a:noAutofit/>
          </a:bodyPr>
          <a:lstStyle/>
          <a:p>
            <a:pPr marL="626529" indent="-457200">
              <a:lnSpc>
                <a:spcPct val="107916"/>
              </a:lnSpc>
              <a:spcAft>
                <a:spcPts val="800"/>
              </a:spcAft>
              <a:buClr>
                <a:srgbClr val="7030A0"/>
              </a:buClr>
              <a:buSzPct val="100000"/>
              <a:buFont typeface="Arial" panose="020B0604020202020204" pitchFamily="34" charset="0"/>
              <a:buChar char="•"/>
            </a:pPr>
            <a:r>
              <a:rPr lang="en" sz="2400" dirty="0">
                <a:solidFill>
                  <a:schemeClr val="tx1"/>
                </a:solidFill>
                <a:latin typeface="+mn-lt"/>
                <a:ea typeface="Calibri"/>
                <a:cs typeface="Calibri"/>
                <a:sym typeface="Calibri"/>
              </a:rPr>
              <a:t>50 strategies developed for the 17 objectives and prioritized through consultation at conventions</a:t>
            </a:r>
            <a:endParaRPr sz="2400" dirty="0">
              <a:solidFill>
                <a:schemeClr val="tx1"/>
              </a:solidFill>
              <a:latin typeface="+mn-lt"/>
              <a:ea typeface="Calibri"/>
              <a:cs typeface="Calibri"/>
              <a:sym typeface="Calibri"/>
            </a:endParaRPr>
          </a:p>
          <a:p>
            <a:pPr marL="626529" indent="-457200">
              <a:lnSpc>
                <a:spcPct val="107916"/>
              </a:lnSpc>
              <a:spcAft>
                <a:spcPts val="800"/>
              </a:spcAft>
              <a:buClr>
                <a:srgbClr val="7030A0"/>
              </a:buClr>
              <a:buSzPct val="100000"/>
              <a:buFont typeface="Arial" panose="020B0604020202020204" pitchFamily="34" charset="0"/>
              <a:buChar char="•"/>
            </a:pPr>
            <a:r>
              <a:rPr lang="en-US" sz="2400" dirty="0">
                <a:solidFill>
                  <a:schemeClr val="tx1"/>
                </a:solidFill>
                <a:latin typeface="+mn-lt"/>
                <a:ea typeface="Calibri"/>
                <a:cs typeface="Calibri"/>
                <a:sym typeface="Calibri"/>
              </a:rPr>
              <a:t>Six strategies identified as most needed:</a:t>
            </a:r>
          </a:p>
          <a:p>
            <a:pPr marL="626529" indent="-457200">
              <a:lnSpc>
                <a:spcPct val="107916"/>
              </a:lnSpc>
              <a:spcAft>
                <a:spcPts val="800"/>
              </a:spcAft>
              <a:buClr>
                <a:srgbClr val="7030A0"/>
              </a:buClr>
              <a:buSzPct val="100000"/>
              <a:buFont typeface="Arial" panose="020B0604020202020204" pitchFamily="34" charset="0"/>
              <a:buChar char="•"/>
            </a:pPr>
            <a:endParaRPr lang="en" sz="2400" dirty="0">
              <a:solidFill>
                <a:schemeClr val="tx1"/>
              </a:solidFill>
              <a:latin typeface="+mn-lt"/>
              <a:ea typeface="Calibri"/>
              <a:cs typeface="Calibri"/>
              <a:sym typeface="Calibri"/>
            </a:endParaRPr>
          </a:p>
          <a:p>
            <a:pPr marL="169329">
              <a:lnSpc>
                <a:spcPct val="107916"/>
              </a:lnSpc>
              <a:spcAft>
                <a:spcPts val="800"/>
              </a:spcAft>
              <a:buClr>
                <a:srgbClr val="7030A0"/>
              </a:buClr>
              <a:buSzPct val="100000"/>
            </a:pPr>
            <a:endParaRPr lang="en" sz="2400" dirty="0">
              <a:solidFill>
                <a:schemeClr val="tx1"/>
              </a:solidFill>
              <a:latin typeface="+mn-lt"/>
              <a:ea typeface="Calibri"/>
              <a:cs typeface="Calibri"/>
              <a:sym typeface="Calibri"/>
            </a:endParaRPr>
          </a:p>
          <a:p>
            <a:pPr marL="626529" indent="-457200">
              <a:lnSpc>
                <a:spcPct val="107916"/>
              </a:lnSpc>
              <a:spcAft>
                <a:spcPts val="800"/>
              </a:spcAft>
              <a:buClr>
                <a:srgbClr val="7030A0"/>
              </a:buClr>
              <a:buSzPct val="100000"/>
              <a:buFont typeface="Arial" panose="020B0604020202020204" pitchFamily="34" charset="0"/>
              <a:buChar char="•"/>
            </a:pPr>
            <a:endParaRPr lang="en" sz="2400" dirty="0">
              <a:solidFill>
                <a:schemeClr val="tx1"/>
              </a:solidFill>
              <a:latin typeface="+mn-lt"/>
              <a:ea typeface="Calibri"/>
              <a:cs typeface="Calibri"/>
              <a:sym typeface="Calibri"/>
            </a:endParaRPr>
          </a:p>
          <a:p>
            <a:pPr marL="626529" indent="-457200">
              <a:lnSpc>
                <a:spcPct val="107916"/>
              </a:lnSpc>
              <a:spcAft>
                <a:spcPts val="800"/>
              </a:spcAft>
              <a:buClr>
                <a:srgbClr val="7030A0"/>
              </a:buClr>
              <a:buSzPct val="100000"/>
              <a:buFont typeface="Arial" panose="020B0604020202020204" pitchFamily="34" charset="0"/>
              <a:buChar char="•"/>
            </a:pPr>
            <a:endParaRPr lang="en" sz="2400" dirty="0">
              <a:solidFill>
                <a:schemeClr val="tx1"/>
              </a:solidFill>
              <a:latin typeface="+mn-lt"/>
              <a:ea typeface="Calibri"/>
              <a:cs typeface="Calibri"/>
              <a:sym typeface="Calibri"/>
            </a:endParaRPr>
          </a:p>
          <a:p>
            <a:pPr marL="626529" indent="-457200">
              <a:lnSpc>
                <a:spcPct val="107916"/>
              </a:lnSpc>
              <a:spcAft>
                <a:spcPts val="800"/>
              </a:spcAft>
              <a:buClr>
                <a:srgbClr val="7030A0"/>
              </a:buClr>
              <a:buSzPct val="100000"/>
              <a:buFont typeface="Arial" panose="020B0604020202020204" pitchFamily="34" charset="0"/>
              <a:buChar char="•"/>
            </a:pPr>
            <a:endParaRPr lang="en" sz="2400" dirty="0">
              <a:solidFill>
                <a:schemeClr val="tx1"/>
              </a:solidFill>
              <a:latin typeface="+mn-lt"/>
              <a:ea typeface="Calibri"/>
              <a:cs typeface="Calibri"/>
              <a:sym typeface="Calibri"/>
            </a:endParaRPr>
          </a:p>
          <a:p>
            <a:pPr marL="626529" indent="-457200">
              <a:lnSpc>
                <a:spcPct val="107916"/>
              </a:lnSpc>
              <a:spcAft>
                <a:spcPts val="800"/>
              </a:spcAft>
              <a:buClr>
                <a:srgbClr val="7030A0"/>
              </a:buClr>
              <a:buSzPct val="100000"/>
              <a:buFont typeface="Arial" panose="020B0604020202020204" pitchFamily="34" charset="0"/>
              <a:buChar char="•"/>
            </a:pPr>
            <a:endParaRPr lang="en" sz="2400" dirty="0">
              <a:solidFill>
                <a:schemeClr val="tx1"/>
              </a:solidFill>
              <a:latin typeface="+mn-lt"/>
              <a:ea typeface="Calibri"/>
              <a:cs typeface="Calibri"/>
              <a:sym typeface="Calibri"/>
            </a:endParaRPr>
          </a:p>
          <a:p>
            <a:pPr marL="626529" indent="-457200">
              <a:lnSpc>
                <a:spcPct val="107916"/>
              </a:lnSpc>
              <a:spcAft>
                <a:spcPts val="800"/>
              </a:spcAft>
              <a:buClr>
                <a:srgbClr val="7030A0"/>
              </a:buClr>
              <a:buSzPct val="100000"/>
              <a:buFont typeface="Arial" panose="020B0604020202020204" pitchFamily="34" charset="0"/>
              <a:buChar char="•"/>
            </a:pPr>
            <a:r>
              <a:rPr lang="en" sz="2400" dirty="0">
                <a:solidFill>
                  <a:schemeClr val="tx1"/>
                </a:solidFill>
                <a:latin typeface="+mn-lt"/>
                <a:ea typeface="Calibri"/>
                <a:cs typeface="Calibri"/>
                <a:sym typeface="Calibri"/>
              </a:rPr>
              <a:t>Final plan adopted August 2018</a:t>
            </a:r>
            <a:endParaRPr sz="2400" dirty="0">
              <a:solidFill>
                <a:schemeClr val="tx1"/>
              </a:solidFill>
              <a:latin typeface="+mn-lt"/>
              <a:ea typeface="Calibri"/>
              <a:cs typeface="Calibri"/>
              <a:sym typeface="Calibri"/>
            </a:endParaRPr>
          </a:p>
          <a:p>
            <a:pPr>
              <a:spcBef>
                <a:spcPts val="1067"/>
              </a:spcBef>
              <a:spcAft>
                <a:spcPts val="800"/>
              </a:spcAft>
              <a:buSzPts val="1400"/>
            </a:pPr>
            <a:endParaRPr sz="2800" dirty="0"/>
          </a:p>
        </p:txBody>
      </p:sp>
      <p:sp>
        <p:nvSpPr>
          <p:cNvPr id="3" name="TextBox 2"/>
          <p:cNvSpPr txBox="1"/>
          <p:nvPr/>
        </p:nvSpPr>
        <p:spPr>
          <a:xfrm>
            <a:off x="1410542" y="2988273"/>
            <a:ext cx="8024326" cy="2855525"/>
          </a:xfrm>
          <a:prstGeom prst="rect">
            <a:avLst/>
          </a:prstGeom>
          <a:noFill/>
        </p:spPr>
        <p:txBody>
          <a:bodyPr wrap="square" rtlCol="0">
            <a:spAutoFit/>
          </a:bodyPr>
          <a:lstStyle/>
          <a:p>
            <a:pPr marL="626529" lvl="8" indent="-457200">
              <a:lnSpc>
                <a:spcPct val="107916"/>
              </a:lnSpc>
              <a:buClr>
                <a:srgbClr val="7030A0"/>
              </a:buClr>
              <a:buSzPct val="100000"/>
              <a:buFont typeface="Courier New" panose="02070309020205020404" pitchFamily="49" charset="0"/>
              <a:buChar char="o"/>
            </a:pPr>
            <a:r>
              <a:rPr lang="en-CA" sz="2400" dirty="0">
                <a:solidFill>
                  <a:prstClr val="black"/>
                </a:solidFill>
                <a:latin typeface="Trebuchet MS" panose="020B0603020202020204"/>
                <a:ea typeface="Calibri"/>
                <a:cs typeface="Calibri"/>
                <a:sym typeface="Calibri"/>
              </a:rPr>
              <a:t>reduce standing committees to three</a:t>
            </a:r>
          </a:p>
          <a:p>
            <a:pPr marL="626529" lvl="6" indent="-457200">
              <a:lnSpc>
                <a:spcPct val="107916"/>
              </a:lnSpc>
              <a:buClr>
                <a:srgbClr val="7030A0"/>
              </a:buClr>
              <a:buSzPct val="100000"/>
              <a:buFont typeface="Courier New" panose="02070309020205020404" pitchFamily="49" charset="0"/>
              <a:buChar char="o"/>
            </a:pPr>
            <a:r>
              <a:rPr lang="en-CA" sz="2400" dirty="0">
                <a:solidFill>
                  <a:prstClr val="black"/>
                </a:solidFill>
                <a:latin typeface="Trebuchet MS" panose="020B0603020202020204"/>
                <a:ea typeface="Calibri"/>
                <a:cs typeface="Calibri"/>
                <a:sym typeface="Calibri"/>
              </a:rPr>
              <a:t>include/affirm members</a:t>
            </a:r>
          </a:p>
          <a:p>
            <a:pPr marL="626529" lvl="6" indent="-457200">
              <a:lnSpc>
                <a:spcPct val="107916"/>
              </a:lnSpc>
              <a:buClr>
                <a:srgbClr val="7030A0"/>
              </a:buClr>
              <a:buSzPct val="100000"/>
              <a:buFont typeface="Courier New" panose="02070309020205020404" pitchFamily="49" charset="0"/>
              <a:buChar char="o"/>
            </a:pPr>
            <a:r>
              <a:rPr lang="en-CA" sz="2400" dirty="0">
                <a:solidFill>
                  <a:prstClr val="black"/>
                </a:solidFill>
                <a:latin typeface="Trebuchet MS" panose="020B0603020202020204"/>
                <a:ea typeface="Calibri"/>
                <a:cs typeface="Calibri"/>
                <a:sym typeface="Calibri"/>
              </a:rPr>
              <a:t>increase awareness of the League</a:t>
            </a:r>
          </a:p>
          <a:p>
            <a:pPr marL="626529" lvl="6" indent="-457200">
              <a:lnSpc>
                <a:spcPct val="107916"/>
              </a:lnSpc>
              <a:buClr>
                <a:srgbClr val="7030A0"/>
              </a:buClr>
              <a:buSzPct val="100000"/>
              <a:buFont typeface="Courier New" panose="02070309020205020404" pitchFamily="49" charset="0"/>
              <a:buChar char="o"/>
            </a:pPr>
            <a:r>
              <a:rPr lang="en-CA" sz="2400" dirty="0">
                <a:solidFill>
                  <a:prstClr val="black"/>
                </a:solidFill>
                <a:latin typeface="Trebuchet MS" panose="020B0603020202020204"/>
                <a:ea typeface="Calibri"/>
                <a:cs typeface="Calibri"/>
                <a:sym typeface="Calibri"/>
              </a:rPr>
              <a:t>showcase strength of Catholic women of faith and action</a:t>
            </a:r>
          </a:p>
          <a:p>
            <a:pPr marL="626529" lvl="6" indent="-457200">
              <a:lnSpc>
                <a:spcPct val="107916"/>
              </a:lnSpc>
              <a:buClr>
                <a:srgbClr val="7030A0"/>
              </a:buClr>
              <a:buSzPct val="100000"/>
              <a:buFont typeface="Courier New" panose="02070309020205020404" pitchFamily="49" charset="0"/>
              <a:buChar char="o"/>
            </a:pPr>
            <a:r>
              <a:rPr lang="en-CA" sz="2400" dirty="0">
                <a:solidFill>
                  <a:prstClr val="black"/>
                </a:solidFill>
                <a:latin typeface="Trebuchet MS" panose="020B0603020202020204"/>
                <a:ea typeface="Calibri"/>
                <a:cs typeface="Calibri"/>
                <a:sym typeface="Calibri"/>
              </a:rPr>
              <a:t>position the League as an organization for all Catholic women</a:t>
            </a:r>
          </a:p>
        </p:txBody>
      </p:sp>
    </p:spTree>
    <p:extLst>
      <p:ext uri="{BB962C8B-B14F-4D97-AF65-F5344CB8AC3E}">
        <p14:creationId xmlns:p14="http://schemas.microsoft.com/office/powerpoint/2010/main" val="293812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2500"/>
                                  </p:stCondLst>
                                  <p:childTnLst>
                                    <p:set>
                                      <p:cBhvr>
                                        <p:cTn id="6" dur="1" fill="hold">
                                          <p:stCondLst>
                                            <p:cond delay="0"/>
                                          </p:stCondLst>
                                        </p:cTn>
                                        <p:tgtEl>
                                          <p:spTgt spid="220">
                                            <p:txEl>
                                              <p:pRg st="0" end="0"/>
                                            </p:txEl>
                                          </p:spTgt>
                                        </p:tgtEl>
                                        <p:attrNameLst>
                                          <p:attrName>style.visibility</p:attrName>
                                        </p:attrNameLst>
                                      </p:cBhvr>
                                      <p:to>
                                        <p:strVal val="visible"/>
                                      </p:to>
                                    </p:set>
                                    <p:anim calcmode="lin" valueType="num">
                                      <p:cBhvr additive="base">
                                        <p:cTn id="7" dur="500" fill="hold"/>
                                        <p:tgtEl>
                                          <p:spTgt spid="22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0">
                                            <p:txEl>
                                              <p:pRg st="1" end="1"/>
                                            </p:txEl>
                                          </p:spTgt>
                                        </p:tgtEl>
                                        <p:attrNameLst>
                                          <p:attrName>style.visibility</p:attrName>
                                        </p:attrNameLst>
                                      </p:cBhvr>
                                      <p:to>
                                        <p:strVal val="visible"/>
                                      </p:to>
                                    </p:set>
                                    <p:anim calcmode="lin" valueType="num">
                                      <p:cBhvr additive="base">
                                        <p:cTn id="13" dur="500" fill="hold"/>
                                        <p:tgtEl>
                                          <p:spTgt spid="22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0">
                                            <p:txEl>
                                              <p:pRg st="8" end="8"/>
                                            </p:txEl>
                                          </p:spTgt>
                                        </p:tgtEl>
                                        <p:attrNameLst>
                                          <p:attrName>style.visibility</p:attrName>
                                        </p:attrNameLst>
                                      </p:cBhvr>
                                      <p:to>
                                        <p:strVal val="visible"/>
                                      </p:to>
                                    </p:set>
                                    <p:anim calcmode="lin" valueType="num">
                                      <p:cBhvr additive="base">
                                        <p:cTn id="25" dur="500" fill="hold"/>
                                        <p:tgtEl>
                                          <p:spTgt spid="220">
                                            <p:txEl>
                                              <p:pRg st="8" end="8"/>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0">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uiExpand="1" build="p"/>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4"/>
          <p:cNvSpPr txBox="1">
            <a:spLocks noGrp="1"/>
          </p:cNvSpPr>
          <p:nvPr>
            <p:ph type="title"/>
          </p:nvPr>
        </p:nvSpPr>
        <p:spPr>
          <a:xfrm>
            <a:off x="278296" y="609600"/>
            <a:ext cx="9183756" cy="1320800"/>
          </a:xfrm>
          <a:prstGeom prst="rect">
            <a:avLst/>
          </a:prstGeom>
          <a:noFill/>
          <a:ln>
            <a:noFill/>
          </a:ln>
        </p:spPr>
        <p:txBody>
          <a:bodyPr spcFirstLastPara="1" wrap="square" lIns="121900" tIns="121900" rIns="121900" bIns="121900" anchor="t" anchorCtr="0">
            <a:noAutofit/>
          </a:bodyPr>
          <a:lstStyle/>
          <a:p>
            <a:pPr algn="ctr"/>
            <a:r>
              <a:rPr lang="en-US" b="1" dirty="0">
                <a:solidFill>
                  <a:srgbClr val="002060"/>
                </a:solidFill>
                <a:latin typeface="Calibri"/>
                <a:ea typeface="Calibri"/>
                <a:cs typeface="Calibri"/>
                <a:sym typeface="Calibri"/>
              </a:rPr>
              <a:t>THE LEAGUE OF THE FUTURE – YEAR 1</a:t>
            </a:r>
          </a:p>
        </p:txBody>
      </p:sp>
      <p:pic>
        <p:nvPicPr>
          <p:cNvPr id="226" name="Google Shape;226;p34"/>
          <p:cNvPicPr preferRelativeResize="0"/>
          <p:nvPr/>
        </p:nvPicPr>
        <p:blipFill rotWithShape="1">
          <a:blip r:embed="rId3">
            <a:alphaModFix/>
          </a:blip>
          <a:srcRect/>
          <a:stretch/>
        </p:blipFill>
        <p:spPr>
          <a:xfrm rot="4">
            <a:off x="814544" y="1549403"/>
            <a:ext cx="4339604" cy="3296197"/>
          </a:xfrm>
          <a:prstGeom prst="rect">
            <a:avLst/>
          </a:prstGeom>
          <a:noFill/>
          <a:ln>
            <a:noFill/>
          </a:ln>
        </p:spPr>
      </p:pic>
      <p:pic>
        <p:nvPicPr>
          <p:cNvPr id="227" name="Google Shape;227;p34"/>
          <p:cNvPicPr preferRelativeResize="0"/>
          <p:nvPr/>
        </p:nvPicPr>
        <p:blipFill rotWithShape="1">
          <a:blip r:embed="rId4">
            <a:alphaModFix/>
          </a:blip>
          <a:srcRect/>
          <a:stretch/>
        </p:blipFill>
        <p:spPr>
          <a:xfrm>
            <a:off x="5689735" y="2373801"/>
            <a:ext cx="3584267" cy="2028400"/>
          </a:xfrm>
          <a:prstGeom prst="rect">
            <a:avLst/>
          </a:prstGeom>
          <a:noFill/>
          <a:ln>
            <a:noFill/>
          </a:ln>
        </p:spPr>
      </p:pic>
      <p:pic>
        <p:nvPicPr>
          <p:cNvPr id="228" name="Google Shape;228;p34"/>
          <p:cNvPicPr preferRelativeResize="0"/>
          <p:nvPr/>
        </p:nvPicPr>
        <p:blipFill rotWithShape="1">
          <a:blip r:embed="rId5">
            <a:alphaModFix/>
          </a:blip>
          <a:srcRect t="16561" b="3851"/>
          <a:stretch/>
        </p:blipFill>
        <p:spPr>
          <a:xfrm>
            <a:off x="814542" y="4946379"/>
            <a:ext cx="8459460" cy="164756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5"/>
          <p:cNvSpPr txBox="1">
            <a:spLocks noGrp="1"/>
          </p:cNvSpPr>
          <p:nvPr>
            <p:ph type="title"/>
          </p:nvPr>
        </p:nvSpPr>
        <p:spPr>
          <a:xfrm>
            <a:off x="278296" y="609600"/>
            <a:ext cx="9156572" cy="1320800"/>
          </a:xfrm>
          <a:prstGeom prst="rect">
            <a:avLst/>
          </a:prstGeom>
          <a:noFill/>
          <a:ln>
            <a:noFill/>
          </a:ln>
        </p:spPr>
        <p:txBody>
          <a:bodyPr spcFirstLastPara="1" wrap="square" lIns="121900" tIns="121900" rIns="121900" bIns="121900" anchor="t" anchorCtr="0">
            <a:noAutofit/>
          </a:bodyPr>
          <a:lstStyle/>
          <a:p>
            <a:pPr algn="ctr"/>
            <a:r>
              <a:rPr lang="en-US" b="1" dirty="0">
                <a:solidFill>
                  <a:srgbClr val="002060"/>
                </a:solidFill>
                <a:latin typeface="Calibri"/>
                <a:ea typeface="Calibri"/>
                <a:cs typeface="Calibri"/>
                <a:sym typeface="Calibri"/>
              </a:rPr>
              <a:t>THE LEAGUE OF THE FUTURE – YEAR 1</a:t>
            </a:r>
          </a:p>
        </p:txBody>
      </p:sp>
      <p:sp>
        <p:nvSpPr>
          <p:cNvPr id="234" name="Google Shape;234;p35"/>
          <p:cNvSpPr txBox="1">
            <a:spLocks noGrp="1"/>
          </p:cNvSpPr>
          <p:nvPr>
            <p:ph idx="1"/>
          </p:nvPr>
        </p:nvSpPr>
        <p:spPr>
          <a:xfrm>
            <a:off x="558248" y="1310480"/>
            <a:ext cx="8596668" cy="4351338"/>
          </a:xfrm>
          <a:prstGeom prst="rect">
            <a:avLst/>
          </a:prstGeom>
          <a:noFill/>
          <a:ln>
            <a:noFill/>
          </a:ln>
        </p:spPr>
        <p:txBody>
          <a:bodyPr spcFirstLastPara="1" wrap="square" lIns="121900" tIns="121900" rIns="121900" bIns="121900" anchor="t" anchorCtr="0">
            <a:noAutofit/>
          </a:bodyPr>
          <a:lstStyle/>
          <a:p>
            <a:pPr marL="342900">
              <a:lnSpc>
                <a:spcPct val="107916"/>
              </a:lnSpc>
              <a:spcBef>
                <a:spcPts val="1067"/>
              </a:spcBef>
              <a:buFont typeface="Arial" panose="020B0604020202020204" pitchFamily="34" charset="0"/>
              <a:buChar char="•"/>
            </a:pPr>
            <a:r>
              <a:rPr lang="en" sz="2400" dirty="0">
                <a:solidFill>
                  <a:schemeClr val="tx1"/>
                </a:solidFill>
              </a:rPr>
              <a:t>reviewed the policies in the </a:t>
            </a:r>
            <a:r>
              <a:rPr lang="en" sz="2400" i="1" dirty="0">
                <a:solidFill>
                  <a:schemeClr val="tx1"/>
                </a:solidFill>
              </a:rPr>
              <a:t>Constitution &amp; Bylaws </a:t>
            </a:r>
            <a:r>
              <a:rPr lang="en" sz="2400" dirty="0">
                <a:solidFill>
                  <a:schemeClr val="tx1"/>
                </a:solidFill>
              </a:rPr>
              <a:t>that dictate the current structure</a:t>
            </a:r>
          </a:p>
          <a:p>
            <a:pPr marL="342900">
              <a:lnSpc>
                <a:spcPct val="107916"/>
              </a:lnSpc>
              <a:spcBef>
                <a:spcPts val="1067"/>
              </a:spcBef>
              <a:buFont typeface="Arial" panose="020B0604020202020204" pitchFamily="34" charset="0"/>
              <a:buChar char="•"/>
            </a:pPr>
            <a:r>
              <a:rPr lang="en" sz="2400" dirty="0">
                <a:solidFill>
                  <a:schemeClr val="tx1"/>
                </a:solidFill>
              </a:rPr>
              <a:t>reviewed the strategic planning process and how the 2018 document came to be</a:t>
            </a:r>
          </a:p>
          <a:p>
            <a:pPr marL="342900">
              <a:lnSpc>
                <a:spcPct val="107916"/>
              </a:lnSpc>
              <a:spcBef>
                <a:spcPts val="1067"/>
              </a:spcBef>
              <a:buFont typeface="Arial" panose="020B0604020202020204" pitchFamily="34" charset="0"/>
              <a:buChar char="•"/>
            </a:pPr>
            <a:r>
              <a:rPr lang="en-US" sz="2400" dirty="0">
                <a:solidFill>
                  <a:schemeClr val="tx1"/>
                </a:solidFill>
              </a:rPr>
              <a:t>i</a:t>
            </a:r>
            <a:r>
              <a:rPr lang="en" sz="2400" dirty="0">
                <a:solidFill>
                  <a:schemeClr val="tx1"/>
                </a:solidFill>
              </a:rPr>
              <a:t>ntroduced:</a:t>
            </a:r>
            <a:endParaRPr dirty="0"/>
          </a:p>
        </p:txBody>
      </p:sp>
      <p:pic>
        <p:nvPicPr>
          <p:cNvPr id="235" name="Google Shape;235;p35"/>
          <p:cNvPicPr preferRelativeResize="0"/>
          <p:nvPr/>
        </p:nvPicPr>
        <p:blipFill rotWithShape="1">
          <a:blip r:embed="rId3">
            <a:alphaModFix/>
          </a:blip>
          <a:srcRect/>
          <a:stretch/>
        </p:blipFill>
        <p:spPr>
          <a:xfrm>
            <a:off x="3221355" y="3486149"/>
            <a:ext cx="5810249" cy="33718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6"/>
          <p:cNvSpPr txBox="1">
            <a:spLocks noGrp="1"/>
          </p:cNvSpPr>
          <p:nvPr>
            <p:ph type="title"/>
          </p:nvPr>
        </p:nvSpPr>
        <p:spPr>
          <a:xfrm>
            <a:off x="397565" y="609600"/>
            <a:ext cx="8995706" cy="1320800"/>
          </a:xfrm>
          <a:prstGeom prst="rect">
            <a:avLst/>
          </a:prstGeom>
          <a:noFill/>
          <a:ln>
            <a:noFill/>
          </a:ln>
        </p:spPr>
        <p:txBody>
          <a:bodyPr spcFirstLastPara="1" wrap="square" lIns="121900" tIns="121900" rIns="121900" bIns="121900" anchor="t" anchorCtr="0">
            <a:noAutofit/>
          </a:bodyPr>
          <a:lstStyle/>
          <a:p>
            <a:pPr algn="ctr"/>
            <a:r>
              <a:rPr lang="en-US" b="1" dirty="0">
                <a:solidFill>
                  <a:srgbClr val="002060"/>
                </a:solidFill>
                <a:latin typeface="Calibri"/>
                <a:ea typeface="Calibri"/>
                <a:cs typeface="Calibri"/>
                <a:sym typeface="Calibri"/>
              </a:rPr>
              <a:t>THE LEAGUE OF THE FUTURE – YEAR 1</a:t>
            </a:r>
          </a:p>
        </p:txBody>
      </p:sp>
      <p:sp>
        <p:nvSpPr>
          <p:cNvPr id="241" name="Google Shape;241;p36"/>
          <p:cNvSpPr txBox="1">
            <a:spLocks noGrp="1"/>
          </p:cNvSpPr>
          <p:nvPr>
            <p:ph idx="1"/>
          </p:nvPr>
        </p:nvSpPr>
        <p:spPr>
          <a:xfrm>
            <a:off x="1335295" y="1930400"/>
            <a:ext cx="7120246" cy="3880773"/>
          </a:xfrm>
          <a:prstGeom prst="rect">
            <a:avLst/>
          </a:prstGeom>
          <a:noFill/>
          <a:ln>
            <a:noFill/>
          </a:ln>
        </p:spPr>
        <p:txBody>
          <a:bodyPr spcFirstLastPara="1" wrap="square" lIns="121900" tIns="121900" rIns="121900" bIns="121900" anchor="t" anchorCtr="0">
            <a:noAutofit/>
          </a:bodyPr>
          <a:lstStyle/>
          <a:p>
            <a:pPr>
              <a:lnSpc>
                <a:spcPct val="150000"/>
              </a:lnSpc>
              <a:buClr>
                <a:srgbClr val="7030A0"/>
              </a:buClr>
              <a:buSzPct val="100000"/>
              <a:buFont typeface="Arial" panose="020B0604020202020204" pitchFamily="34" charset="0"/>
              <a:buChar char="•"/>
            </a:pPr>
            <a:r>
              <a:rPr lang="en" sz="2800" dirty="0">
                <a:solidFill>
                  <a:schemeClr val="tx1"/>
                </a:solidFill>
              </a:rPr>
              <a:t>5 year strategy maps for each goal</a:t>
            </a:r>
            <a:endParaRPr sz="2800" dirty="0">
              <a:solidFill>
                <a:schemeClr val="tx1"/>
              </a:solidFill>
            </a:endParaRPr>
          </a:p>
          <a:p>
            <a:pPr>
              <a:lnSpc>
                <a:spcPct val="150000"/>
              </a:lnSpc>
              <a:buClr>
                <a:srgbClr val="7030A0"/>
              </a:buClr>
              <a:buSzPct val="100000"/>
              <a:buFont typeface="Arial" panose="020B0604020202020204" pitchFamily="34" charset="0"/>
              <a:buChar char="•"/>
            </a:pPr>
            <a:r>
              <a:rPr lang="en" sz="2800" dirty="0">
                <a:solidFill>
                  <a:schemeClr val="tx1"/>
                </a:solidFill>
              </a:rPr>
              <a:t>9-step process for implementing change</a:t>
            </a:r>
            <a:endParaRPr sz="2800" dirty="0">
              <a:solidFill>
                <a:schemeClr val="tx1"/>
              </a:solidFill>
            </a:endParaRPr>
          </a:p>
          <a:p>
            <a:pPr>
              <a:lnSpc>
                <a:spcPct val="150000"/>
              </a:lnSpc>
              <a:buClr>
                <a:srgbClr val="7030A0"/>
              </a:buClr>
              <a:buSzPct val="100000"/>
              <a:buFont typeface="Arial" panose="020B0604020202020204" pitchFamily="34" charset="0"/>
              <a:buChar char="•"/>
            </a:pPr>
            <a:r>
              <a:rPr lang="en" sz="2800" dirty="0">
                <a:solidFill>
                  <a:schemeClr val="tx1"/>
                </a:solidFill>
              </a:rPr>
              <a:t>first three working groups introduced:</a:t>
            </a:r>
            <a:endParaRPr sz="2800" dirty="0">
              <a:solidFill>
                <a:schemeClr val="tx1"/>
              </a:solidFill>
            </a:endParaRPr>
          </a:p>
          <a:p>
            <a:pPr lvl="1">
              <a:lnSpc>
                <a:spcPct val="150000"/>
              </a:lnSpc>
              <a:spcBef>
                <a:spcPts val="0"/>
              </a:spcBef>
              <a:buClr>
                <a:srgbClr val="7030A0"/>
              </a:buClr>
              <a:buSzPct val="100000"/>
              <a:buFont typeface="Arial" panose="020B0604020202020204" pitchFamily="34" charset="0"/>
              <a:buChar char="•"/>
            </a:pPr>
            <a:r>
              <a:rPr lang="en" sz="2800" dirty="0">
                <a:solidFill>
                  <a:schemeClr val="tx1"/>
                </a:solidFill>
              </a:rPr>
              <a:t>reorganization</a:t>
            </a:r>
            <a:endParaRPr sz="2800" dirty="0">
              <a:solidFill>
                <a:schemeClr val="tx1"/>
              </a:solidFill>
            </a:endParaRPr>
          </a:p>
          <a:p>
            <a:pPr lvl="1">
              <a:lnSpc>
                <a:spcPct val="150000"/>
              </a:lnSpc>
              <a:spcBef>
                <a:spcPts val="0"/>
              </a:spcBef>
              <a:buClr>
                <a:srgbClr val="7030A0"/>
              </a:buClr>
              <a:buSzPct val="100000"/>
              <a:buFont typeface="Arial" panose="020B0604020202020204" pitchFamily="34" charset="0"/>
              <a:buChar char="•"/>
            </a:pPr>
            <a:r>
              <a:rPr lang="en" sz="2800" dirty="0">
                <a:solidFill>
                  <a:schemeClr val="tx1"/>
                </a:solidFill>
              </a:rPr>
              <a:t>marketing</a:t>
            </a:r>
            <a:endParaRPr sz="2800" dirty="0">
              <a:solidFill>
                <a:schemeClr val="tx1"/>
              </a:solidFill>
            </a:endParaRPr>
          </a:p>
          <a:p>
            <a:pPr lvl="1">
              <a:lnSpc>
                <a:spcPct val="150000"/>
              </a:lnSpc>
              <a:spcBef>
                <a:spcPts val="0"/>
              </a:spcBef>
              <a:buClr>
                <a:srgbClr val="7030A0"/>
              </a:buClr>
              <a:buSzPct val="100000"/>
              <a:buFont typeface="Arial" panose="020B0604020202020204" pitchFamily="34" charset="0"/>
              <a:buChar char="•"/>
            </a:pPr>
            <a:r>
              <a:rPr lang="en" sz="2800" dirty="0">
                <a:solidFill>
                  <a:schemeClr val="tx1"/>
                </a:solidFill>
              </a:rPr>
              <a:t>affirmation</a:t>
            </a:r>
            <a:endParaRPr sz="2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2500"/>
                                  </p:stCondLst>
                                  <p:childTnLst>
                                    <p:set>
                                      <p:cBhvr>
                                        <p:cTn id="6" dur="1" fill="hold">
                                          <p:stCondLst>
                                            <p:cond delay="0"/>
                                          </p:stCondLst>
                                        </p:cTn>
                                        <p:tgtEl>
                                          <p:spTgt spid="241">
                                            <p:txEl>
                                              <p:pRg st="0" end="0"/>
                                            </p:txEl>
                                          </p:spTgt>
                                        </p:tgtEl>
                                        <p:attrNameLst>
                                          <p:attrName>style.visibility</p:attrName>
                                        </p:attrNameLst>
                                      </p:cBhvr>
                                      <p:to>
                                        <p:strVal val="visible"/>
                                      </p:to>
                                    </p:set>
                                    <p:animEffect transition="in" filter="wipe(down)">
                                      <p:cBhvr>
                                        <p:cTn id="7" dur="580">
                                          <p:stCondLst>
                                            <p:cond delay="0"/>
                                          </p:stCondLst>
                                        </p:cTn>
                                        <p:tgtEl>
                                          <p:spTgt spid="241">
                                            <p:txEl>
                                              <p:pRg st="0" end="0"/>
                                            </p:txEl>
                                          </p:spTgt>
                                        </p:tgtEl>
                                      </p:cBhvr>
                                    </p:animEffect>
                                    <p:anim calcmode="lin" valueType="num">
                                      <p:cBhvr>
                                        <p:cTn id="8" dur="1822" tmFilter="0,0; 0.14,0.36; 0.43,0.73; 0.71,0.91; 1.0,1.0">
                                          <p:stCondLst>
                                            <p:cond delay="0"/>
                                          </p:stCondLst>
                                        </p:cTn>
                                        <p:tgtEl>
                                          <p:spTgt spid="241">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1">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1">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1">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1">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41">
                                            <p:txEl>
                                              <p:pRg st="0" end="0"/>
                                            </p:txEl>
                                          </p:spTgt>
                                        </p:tgtEl>
                                      </p:cBhvr>
                                      <p:to x="100000" y="60000"/>
                                    </p:animScale>
                                    <p:animScale>
                                      <p:cBhvr>
                                        <p:cTn id="14" dur="166" decel="50000">
                                          <p:stCondLst>
                                            <p:cond delay="676"/>
                                          </p:stCondLst>
                                        </p:cTn>
                                        <p:tgtEl>
                                          <p:spTgt spid="241">
                                            <p:txEl>
                                              <p:pRg st="0" end="0"/>
                                            </p:txEl>
                                          </p:spTgt>
                                        </p:tgtEl>
                                      </p:cBhvr>
                                      <p:to x="100000" y="100000"/>
                                    </p:animScale>
                                    <p:animScale>
                                      <p:cBhvr>
                                        <p:cTn id="15" dur="26">
                                          <p:stCondLst>
                                            <p:cond delay="1312"/>
                                          </p:stCondLst>
                                        </p:cTn>
                                        <p:tgtEl>
                                          <p:spTgt spid="241">
                                            <p:txEl>
                                              <p:pRg st="0" end="0"/>
                                            </p:txEl>
                                          </p:spTgt>
                                        </p:tgtEl>
                                      </p:cBhvr>
                                      <p:to x="100000" y="80000"/>
                                    </p:animScale>
                                    <p:animScale>
                                      <p:cBhvr>
                                        <p:cTn id="16" dur="166" decel="50000">
                                          <p:stCondLst>
                                            <p:cond delay="1338"/>
                                          </p:stCondLst>
                                        </p:cTn>
                                        <p:tgtEl>
                                          <p:spTgt spid="241">
                                            <p:txEl>
                                              <p:pRg st="0" end="0"/>
                                            </p:txEl>
                                          </p:spTgt>
                                        </p:tgtEl>
                                      </p:cBhvr>
                                      <p:to x="100000" y="100000"/>
                                    </p:animScale>
                                    <p:animScale>
                                      <p:cBhvr>
                                        <p:cTn id="17" dur="26">
                                          <p:stCondLst>
                                            <p:cond delay="1642"/>
                                          </p:stCondLst>
                                        </p:cTn>
                                        <p:tgtEl>
                                          <p:spTgt spid="241">
                                            <p:txEl>
                                              <p:pRg st="0" end="0"/>
                                            </p:txEl>
                                          </p:spTgt>
                                        </p:tgtEl>
                                      </p:cBhvr>
                                      <p:to x="100000" y="90000"/>
                                    </p:animScale>
                                    <p:animScale>
                                      <p:cBhvr>
                                        <p:cTn id="18" dur="166" decel="50000">
                                          <p:stCondLst>
                                            <p:cond delay="1668"/>
                                          </p:stCondLst>
                                        </p:cTn>
                                        <p:tgtEl>
                                          <p:spTgt spid="241">
                                            <p:txEl>
                                              <p:pRg st="0" end="0"/>
                                            </p:txEl>
                                          </p:spTgt>
                                        </p:tgtEl>
                                      </p:cBhvr>
                                      <p:to x="100000" y="100000"/>
                                    </p:animScale>
                                    <p:animScale>
                                      <p:cBhvr>
                                        <p:cTn id="19" dur="26">
                                          <p:stCondLst>
                                            <p:cond delay="1808"/>
                                          </p:stCondLst>
                                        </p:cTn>
                                        <p:tgtEl>
                                          <p:spTgt spid="241">
                                            <p:txEl>
                                              <p:pRg st="0" end="0"/>
                                            </p:txEl>
                                          </p:spTgt>
                                        </p:tgtEl>
                                      </p:cBhvr>
                                      <p:to x="100000" y="95000"/>
                                    </p:animScale>
                                    <p:animScale>
                                      <p:cBhvr>
                                        <p:cTn id="20" dur="166" decel="50000">
                                          <p:stCondLst>
                                            <p:cond delay="1834"/>
                                          </p:stCondLst>
                                        </p:cTn>
                                        <p:tgtEl>
                                          <p:spTgt spid="241">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2500"/>
                                  </p:stCondLst>
                                  <p:childTnLst>
                                    <p:set>
                                      <p:cBhvr>
                                        <p:cTn id="24" dur="1" fill="hold">
                                          <p:stCondLst>
                                            <p:cond delay="0"/>
                                          </p:stCondLst>
                                        </p:cTn>
                                        <p:tgtEl>
                                          <p:spTgt spid="241">
                                            <p:txEl>
                                              <p:pRg st="1" end="1"/>
                                            </p:txEl>
                                          </p:spTgt>
                                        </p:tgtEl>
                                        <p:attrNameLst>
                                          <p:attrName>style.visibility</p:attrName>
                                        </p:attrNameLst>
                                      </p:cBhvr>
                                      <p:to>
                                        <p:strVal val="visible"/>
                                      </p:to>
                                    </p:set>
                                    <p:animEffect transition="in" filter="wipe(down)">
                                      <p:cBhvr>
                                        <p:cTn id="25" dur="580">
                                          <p:stCondLst>
                                            <p:cond delay="0"/>
                                          </p:stCondLst>
                                        </p:cTn>
                                        <p:tgtEl>
                                          <p:spTgt spid="241">
                                            <p:txEl>
                                              <p:pRg st="1" end="1"/>
                                            </p:txEl>
                                          </p:spTgt>
                                        </p:tgtEl>
                                      </p:cBhvr>
                                    </p:animEffect>
                                    <p:anim calcmode="lin" valueType="num">
                                      <p:cBhvr>
                                        <p:cTn id="26" dur="1822" tmFilter="0,0; 0.14,0.36; 0.43,0.73; 0.71,0.91; 1.0,1.0">
                                          <p:stCondLst>
                                            <p:cond delay="0"/>
                                          </p:stCondLst>
                                        </p:cTn>
                                        <p:tgtEl>
                                          <p:spTgt spid="241">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41">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41">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41">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41">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241">
                                            <p:txEl>
                                              <p:pRg st="1" end="1"/>
                                            </p:txEl>
                                          </p:spTgt>
                                        </p:tgtEl>
                                      </p:cBhvr>
                                      <p:to x="100000" y="60000"/>
                                    </p:animScale>
                                    <p:animScale>
                                      <p:cBhvr>
                                        <p:cTn id="32" dur="166" decel="50000">
                                          <p:stCondLst>
                                            <p:cond delay="676"/>
                                          </p:stCondLst>
                                        </p:cTn>
                                        <p:tgtEl>
                                          <p:spTgt spid="241">
                                            <p:txEl>
                                              <p:pRg st="1" end="1"/>
                                            </p:txEl>
                                          </p:spTgt>
                                        </p:tgtEl>
                                      </p:cBhvr>
                                      <p:to x="100000" y="100000"/>
                                    </p:animScale>
                                    <p:animScale>
                                      <p:cBhvr>
                                        <p:cTn id="33" dur="26">
                                          <p:stCondLst>
                                            <p:cond delay="1312"/>
                                          </p:stCondLst>
                                        </p:cTn>
                                        <p:tgtEl>
                                          <p:spTgt spid="241">
                                            <p:txEl>
                                              <p:pRg st="1" end="1"/>
                                            </p:txEl>
                                          </p:spTgt>
                                        </p:tgtEl>
                                      </p:cBhvr>
                                      <p:to x="100000" y="80000"/>
                                    </p:animScale>
                                    <p:animScale>
                                      <p:cBhvr>
                                        <p:cTn id="34" dur="166" decel="50000">
                                          <p:stCondLst>
                                            <p:cond delay="1338"/>
                                          </p:stCondLst>
                                        </p:cTn>
                                        <p:tgtEl>
                                          <p:spTgt spid="241">
                                            <p:txEl>
                                              <p:pRg st="1" end="1"/>
                                            </p:txEl>
                                          </p:spTgt>
                                        </p:tgtEl>
                                      </p:cBhvr>
                                      <p:to x="100000" y="100000"/>
                                    </p:animScale>
                                    <p:animScale>
                                      <p:cBhvr>
                                        <p:cTn id="35" dur="26">
                                          <p:stCondLst>
                                            <p:cond delay="1642"/>
                                          </p:stCondLst>
                                        </p:cTn>
                                        <p:tgtEl>
                                          <p:spTgt spid="241">
                                            <p:txEl>
                                              <p:pRg st="1" end="1"/>
                                            </p:txEl>
                                          </p:spTgt>
                                        </p:tgtEl>
                                      </p:cBhvr>
                                      <p:to x="100000" y="90000"/>
                                    </p:animScale>
                                    <p:animScale>
                                      <p:cBhvr>
                                        <p:cTn id="36" dur="166" decel="50000">
                                          <p:stCondLst>
                                            <p:cond delay="1668"/>
                                          </p:stCondLst>
                                        </p:cTn>
                                        <p:tgtEl>
                                          <p:spTgt spid="241">
                                            <p:txEl>
                                              <p:pRg st="1" end="1"/>
                                            </p:txEl>
                                          </p:spTgt>
                                        </p:tgtEl>
                                      </p:cBhvr>
                                      <p:to x="100000" y="100000"/>
                                    </p:animScale>
                                    <p:animScale>
                                      <p:cBhvr>
                                        <p:cTn id="37" dur="26">
                                          <p:stCondLst>
                                            <p:cond delay="1808"/>
                                          </p:stCondLst>
                                        </p:cTn>
                                        <p:tgtEl>
                                          <p:spTgt spid="241">
                                            <p:txEl>
                                              <p:pRg st="1" end="1"/>
                                            </p:txEl>
                                          </p:spTgt>
                                        </p:tgtEl>
                                      </p:cBhvr>
                                      <p:to x="100000" y="95000"/>
                                    </p:animScale>
                                    <p:animScale>
                                      <p:cBhvr>
                                        <p:cTn id="38" dur="166" decel="50000">
                                          <p:stCondLst>
                                            <p:cond delay="1834"/>
                                          </p:stCondLst>
                                        </p:cTn>
                                        <p:tgtEl>
                                          <p:spTgt spid="241">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2500"/>
                                  </p:stCondLst>
                                  <p:childTnLst>
                                    <p:set>
                                      <p:cBhvr>
                                        <p:cTn id="42" dur="1" fill="hold">
                                          <p:stCondLst>
                                            <p:cond delay="0"/>
                                          </p:stCondLst>
                                        </p:cTn>
                                        <p:tgtEl>
                                          <p:spTgt spid="241">
                                            <p:txEl>
                                              <p:pRg st="2" end="2"/>
                                            </p:txEl>
                                          </p:spTgt>
                                        </p:tgtEl>
                                        <p:attrNameLst>
                                          <p:attrName>style.visibility</p:attrName>
                                        </p:attrNameLst>
                                      </p:cBhvr>
                                      <p:to>
                                        <p:strVal val="visible"/>
                                      </p:to>
                                    </p:set>
                                    <p:animEffect transition="in" filter="wipe(down)">
                                      <p:cBhvr>
                                        <p:cTn id="43" dur="580">
                                          <p:stCondLst>
                                            <p:cond delay="0"/>
                                          </p:stCondLst>
                                        </p:cTn>
                                        <p:tgtEl>
                                          <p:spTgt spid="241">
                                            <p:txEl>
                                              <p:pRg st="2" end="2"/>
                                            </p:txEl>
                                          </p:spTgt>
                                        </p:tgtEl>
                                      </p:cBhvr>
                                    </p:animEffect>
                                    <p:anim calcmode="lin" valueType="num">
                                      <p:cBhvr>
                                        <p:cTn id="44" dur="1822" tmFilter="0,0; 0.14,0.36; 0.43,0.73; 0.71,0.91; 1.0,1.0">
                                          <p:stCondLst>
                                            <p:cond delay="0"/>
                                          </p:stCondLst>
                                        </p:cTn>
                                        <p:tgtEl>
                                          <p:spTgt spid="241">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41">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41">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41">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41">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241">
                                            <p:txEl>
                                              <p:pRg st="2" end="2"/>
                                            </p:txEl>
                                          </p:spTgt>
                                        </p:tgtEl>
                                      </p:cBhvr>
                                      <p:to x="100000" y="60000"/>
                                    </p:animScale>
                                    <p:animScale>
                                      <p:cBhvr>
                                        <p:cTn id="50" dur="166" decel="50000">
                                          <p:stCondLst>
                                            <p:cond delay="676"/>
                                          </p:stCondLst>
                                        </p:cTn>
                                        <p:tgtEl>
                                          <p:spTgt spid="241">
                                            <p:txEl>
                                              <p:pRg st="2" end="2"/>
                                            </p:txEl>
                                          </p:spTgt>
                                        </p:tgtEl>
                                      </p:cBhvr>
                                      <p:to x="100000" y="100000"/>
                                    </p:animScale>
                                    <p:animScale>
                                      <p:cBhvr>
                                        <p:cTn id="51" dur="26">
                                          <p:stCondLst>
                                            <p:cond delay="1312"/>
                                          </p:stCondLst>
                                        </p:cTn>
                                        <p:tgtEl>
                                          <p:spTgt spid="241">
                                            <p:txEl>
                                              <p:pRg st="2" end="2"/>
                                            </p:txEl>
                                          </p:spTgt>
                                        </p:tgtEl>
                                      </p:cBhvr>
                                      <p:to x="100000" y="80000"/>
                                    </p:animScale>
                                    <p:animScale>
                                      <p:cBhvr>
                                        <p:cTn id="52" dur="166" decel="50000">
                                          <p:stCondLst>
                                            <p:cond delay="1338"/>
                                          </p:stCondLst>
                                        </p:cTn>
                                        <p:tgtEl>
                                          <p:spTgt spid="241">
                                            <p:txEl>
                                              <p:pRg st="2" end="2"/>
                                            </p:txEl>
                                          </p:spTgt>
                                        </p:tgtEl>
                                      </p:cBhvr>
                                      <p:to x="100000" y="100000"/>
                                    </p:animScale>
                                    <p:animScale>
                                      <p:cBhvr>
                                        <p:cTn id="53" dur="26">
                                          <p:stCondLst>
                                            <p:cond delay="1642"/>
                                          </p:stCondLst>
                                        </p:cTn>
                                        <p:tgtEl>
                                          <p:spTgt spid="241">
                                            <p:txEl>
                                              <p:pRg st="2" end="2"/>
                                            </p:txEl>
                                          </p:spTgt>
                                        </p:tgtEl>
                                      </p:cBhvr>
                                      <p:to x="100000" y="90000"/>
                                    </p:animScale>
                                    <p:animScale>
                                      <p:cBhvr>
                                        <p:cTn id="54" dur="166" decel="50000">
                                          <p:stCondLst>
                                            <p:cond delay="1668"/>
                                          </p:stCondLst>
                                        </p:cTn>
                                        <p:tgtEl>
                                          <p:spTgt spid="241">
                                            <p:txEl>
                                              <p:pRg st="2" end="2"/>
                                            </p:txEl>
                                          </p:spTgt>
                                        </p:tgtEl>
                                      </p:cBhvr>
                                      <p:to x="100000" y="100000"/>
                                    </p:animScale>
                                    <p:animScale>
                                      <p:cBhvr>
                                        <p:cTn id="55" dur="26">
                                          <p:stCondLst>
                                            <p:cond delay="1808"/>
                                          </p:stCondLst>
                                        </p:cTn>
                                        <p:tgtEl>
                                          <p:spTgt spid="241">
                                            <p:txEl>
                                              <p:pRg st="2" end="2"/>
                                            </p:txEl>
                                          </p:spTgt>
                                        </p:tgtEl>
                                      </p:cBhvr>
                                      <p:to x="100000" y="95000"/>
                                    </p:animScale>
                                    <p:animScale>
                                      <p:cBhvr>
                                        <p:cTn id="56" dur="166" decel="50000">
                                          <p:stCondLst>
                                            <p:cond delay="1834"/>
                                          </p:stCondLst>
                                        </p:cTn>
                                        <p:tgtEl>
                                          <p:spTgt spid="241">
                                            <p:txEl>
                                              <p:pRg st="2" end="2"/>
                                            </p:txEl>
                                          </p:spTgt>
                                        </p:tgtEl>
                                      </p:cBhvr>
                                      <p:to x="100000" y="100000"/>
                                    </p:animScale>
                                  </p:childTnLst>
                                </p:cTn>
                              </p:par>
                              <p:par>
                                <p:cTn id="57" presetID="26" presetClass="entr" presetSubtype="0" fill="hold" grpId="0" nodeType="withEffect">
                                  <p:stCondLst>
                                    <p:cond delay="2500"/>
                                  </p:stCondLst>
                                  <p:childTnLst>
                                    <p:set>
                                      <p:cBhvr>
                                        <p:cTn id="58" dur="1" fill="hold">
                                          <p:stCondLst>
                                            <p:cond delay="0"/>
                                          </p:stCondLst>
                                        </p:cTn>
                                        <p:tgtEl>
                                          <p:spTgt spid="241">
                                            <p:txEl>
                                              <p:pRg st="3" end="3"/>
                                            </p:txEl>
                                          </p:spTgt>
                                        </p:tgtEl>
                                        <p:attrNameLst>
                                          <p:attrName>style.visibility</p:attrName>
                                        </p:attrNameLst>
                                      </p:cBhvr>
                                      <p:to>
                                        <p:strVal val="visible"/>
                                      </p:to>
                                    </p:set>
                                    <p:animEffect transition="in" filter="wipe(down)">
                                      <p:cBhvr>
                                        <p:cTn id="59" dur="580">
                                          <p:stCondLst>
                                            <p:cond delay="0"/>
                                          </p:stCondLst>
                                        </p:cTn>
                                        <p:tgtEl>
                                          <p:spTgt spid="241">
                                            <p:txEl>
                                              <p:pRg st="3" end="3"/>
                                            </p:txEl>
                                          </p:spTgt>
                                        </p:tgtEl>
                                      </p:cBhvr>
                                    </p:animEffect>
                                    <p:anim calcmode="lin" valueType="num">
                                      <p:cBhvr>
                                        <p:cTn id="60" dur="1822" tmFilter="0,0; 0.14,0.36; 0.43,0.73; 0.71,0.91; 1.0,1.0">
                                          <p:stCondLst>
                                            <p:cond delay="0"/>
                                          </p:stCondLst>
                                        </p:cTn>
                                        <p:tgtEl>
                                          <p:spTgt spid="241">
                                            <p:txEl>
                                              <p:pRg st="3" end="3"/>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241">
                                            <p:txEl>
                                              <p:pRg st="3" end="3"/>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241">
                                            <p:txEl>
                                              <p:pRg st="3" end="3"/>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241">
                                            <p:txEl>
                                              <p:pRg st="3" end="3"/>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241">
                                            <p:txEl>
                                              <p:pRg st="3" end="3"/>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241">
                                            <p:txEl>
                                              <p:pRg st="3" end="3"/>
                                            </p:txEl>
                                          </p:spTgt>
                                        </p:tgtEl>
                                      </p:cBhvr>
                                      <p:to x="100000" y="60000"/>
                                    </p:animScale>
                                    <p:animScale>
                                      <p:cBhvr>
                                        <p:cTn id="66" dur="166" decel="50000">
                                          <p:stCondLst>
                                            <p:cond delay="676"/>
                                          </p:stCondLst>
                                        </p:cTn>
                                        <p:tgtEl>
                                          <p:spTgt spid="241">
                                            <p:txEl>
                                              <p:pRg st="3" end="3"/>
                                            </p:txEl>
                                          </p:spTgt>
                                        </p:tgtEl>
                                      </p:cBhvr>
                                      <p:to x="100000" y="100000"/>
                                    </p:animScale>
                                    <p:animScale>
                                      <p:cBhvr>
                                        <p:cTn id="67" dur="26">
                                          <p:stCondLst>
                                            <p:cond delay="1312"/>
                                          </p:stCondLst>
                                        </p:cTn>
                                        <p:tgtEl>
                                          <p:spTgt spid="241">
                                            <p:txEl>
                                              <p:pRg st="3" end="3"/>
                                            </p:txEl>
                                          </p:spTgt>
                                        </p:tgtEl>
                                      </p:cBhvr>
                                      <p:to x="100000" y="80000"/>
                                    </p:animScale>
                                    <p:animScale>
                                      <p:cBhvr>
                                        <p:cTn id="68" dur="166" decel="50000">
                                          <p:stCondLst>
                                            <p:cond delay="1338"/>
                                          </p:stCondLst>
                                        </p:cTn>
                                        <p:tgtEl>
                                          <p:spTgt spid="241">
                                            <p:txEl>
                                              <p:pRg st="3" end="3"/>
                                            </p:txEl>
                                          </p:spTgt>
                                        </p:tgtEl>
                                      </p:cBhvr>
                                      <p:to x="100000" y="100000"/>
                                    </p:animScale>
                                    <p:animScale>
                                      <p:cBhvr>
                                        <p:cTn id="69" dur="26">
                                          <p:stCondLst>
                                            <p:cond delay="1642"/>
                                          </p:stCondLst>
                                        </p:cTn>
                                        <p:tgtEl>
                                          <p:spTgt spid="241">
                                            <p:txEl>
                                              <p:pRg st="3" end="3"/>
                                            </p:txEl>
                                          </p:spTgt>
                                        </p:tgtEl>
                                      </p:cBhvr>
                                      <p:to x="100000" y="90000"/>
                                    </p:animScale>
                                    <p:animScale>
                                      <p:cBhvr>
                                        <p:cTn id="70" dur="166" decel="50000">
                                          <p:stCondLst>
                                            <p:cond delay="1668"/>
                                          </p:stCondLst>
                                        </p:cTn>
                                        <p:tgtEl>
                                          <p:spTgt spid="241">
                                            <p:txEl>
                                              <p:pRg st="3" end="3"/>
                                            </p:txEl>
                                          </p:spTgt>
                                        </p:tgtEl>
                                      </p:cBhvr>
                                      <p:to x="100000" y="100000"/>
                                    </p:animScale>
                                    <p:animScale>
                                      <p:cBhvr>
                                        <p:cTn id="71" dur="26">
                                          <p:stCondLst>
                                            <p:cond delay="1808"/>
                                          </p:stCondLst>
                                        </p:cTn>
                                        <p:tgtEl>
                                          <p:spTgt spid="241">
                                            <p:txEl>
                                              <p:pRg st="3" end="3"/>
                                            </p:txEl>
                                          </p:spTgt>
                                        </p:tgtEl>
                                      </p:cBhvr>
                                      <p:to x="100000" y="95000"/>
                                    </p:animScale>
                                    <p:animScale>
                                      <p:cBhvr>
                                        <p:cTn id="72" dur="166" decel="50000">
                                          <p:stCondLst>
                                            <p:cond delay="1834"/>
                                          </p:stCondLst>
                                        </p:cTn>
                                        <p:tgtEl>
                                          <p:spTgt spid="241">
                                            <p:txEl>
                                              <p:pRg st="3" end="3"/>
                                            </p:txEl>
                                          </p:spTgt>
                                        </p:tgtEl>
                                      </p:cBhvr>
                                      <p:to x="100000" y="100000"/>
                                    </p:animScale>
                                  </p:childTnLst>
                                </p:cTn>
                              </p:par>
                              <p:par>
                                <p:cTn id="73" presetID="26" presetClass="entr" presetSubtype="0" fill="hold" grpId="0" nodeType="withEffect">
                                  <p:stCondLst>
                                    <p:cond delay="2500"/>
                                  </p:stCondLst>
                                  <p:childTnLst>
                                    <p:set>
                                      <p:cBhvr>
                                        <p:cTn id="74" dur="1" fill="hold">
                                          <p:stCondLst>
                                            <p:cond delay="0"/>
                                          </p:stCondLst>
                                        </p:cTn>
                                        <p:tgtEl>
                                          <p:spTgt spid="241">
                                            <p:txEl>
                                              <p:pRg st="4" end="4"/>
                                            </p:txEl>
                                          </p:spTgt>
                                        </p:tgtEl>
                                        <p:attrNameLst>
                                          <p:attrName>style.visibility</p:attrName>
                                        </p:attrNameLst>
                                      </p:cBhvr>
                                      <p:to>
                                        <p:strVal val="visible"/>
                                      </p:to>
                                    </p:set>
                                    <p:animEffect transition="in" filter="wipe(down)">
                                      <p:cBhvr>
                                        <p:cTn id="75" dur="580">
                                          <p:stCondLst>
                                            <p:cond delay="0"/>
                                          </p:stCondLst>
                                        </p:cTn>
                                        <p:tgtEl>
                                          <p:spTgt spid="241">
                                            <p:txEl>
                                              <p:pRg st="4" end="4"/>
                                            </p:txEl>
                                          </p:spTgt>
                                        </p:tgtEl>
                                      </p:cBhvr>
                                    </p:animEffect>
                                    <p:anim calcmode="lin" valueType="num">
                                      <p:cBhvr>
                                        <p:cTn id="76" dur="1822" tmFilter="0,0; 0.14,0.36; 0.43,0.73; 0.71,0.91; 1.0,1.0">
                                          <p:stCondLst>
                                            <p:cond delay="0"/>
                                          </p:stCondLst>
                                        </p:cTn>
                                        <p:tgtEl>
                                          <p:spTgt spid="241">
                                            <p:txEl>
                                              <p:pRg st="4" end="4"/>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241">
                                            <p:txEl>
                                              <p:pRg st="4" end="4"/>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241">
                                            <p:txEl>
                                              <p:pRg st="4" end="4"/>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241">
                                            <p:txEl>
                                              <p:pRg st="4" end="4"/>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241">
                                            <p:txEl>
                                              <p:pRg st="4" end="4"/>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241">
                                            <p:txEl>
                                              <p:pRg st="4" end="4"/>
                                            </p:txEl>
                                          </p:spTgt>
                                        </p:tgtEl>
                                      </p:cBhvr>
                                      <p:to x="100000" y="60000"/>
                                    </p:animScale>
                                    <p:animScale>
                                      <p:cBhvr>
                                        <p:cTn id="82" dur="166" decel="50000">
                                          <p:stCondLst>
                                            <p:cond delay="676"/>
                                          </p:stCondLst>
                                        </p:cTn>
                                        <p:tgtEl>
                                          <p:spTgt spid="241">
                                            <p:txEl>
                                              <p:pRg st="4" end="4"/>
                                            </p:txEl>
                                          </p:spTgt>
                                        </p:tgtEl>
                                      </p:cBhvr>
                                      <p:to x="100000" y="100000"/>
                                    </p:animScale>
                                    <p:animScale>
                                      <p:cBhvr>
                                        <p:cTn id="83" dur="26">
                                          <p:stCondLst>
                                            <p:cond delay="1312"/>
                                          </p:stCondLst>
                                        </p:cTn>
                                        <p:tgtEl>
                                          <p:spTgt spid="241">
                                            <p:txEl>
                                              <p:pRg st="4" end="4"/>
                                            </p:txEl>
                                          </p:spTgt>
                                        </p:tgtEl>
                                      </p:cBhvr>
                                      <p:to x="100000" y="80000"/>
                                    </p:animScale>
                                    <p:animScale>
                                      <p:cBhvr>
                                        <p:cTn id="84" dur="166" decel="50000">
                                          <p:stCondLst>
                                            <p:cond delay="1338"/>
                                          </p:stCondLst>
                                        </p:cTn>
                                        <p:tgtEl>
                                          <p:spTgt spid="241">
                                            <p:txEl>
                                              <p:pRg st="4" end="4"/>
                                            </p:txEl>
                                          </p:spTgt>
                                        </p:tgtEl>
                                      </p:cBhvr>
                                      <p:to x="100000" y="100000"/>
                                    </p:animScale>
                                    <p:animScale>
                                      <p:cBhvr>
                                        <p:cTn id="85" dur="26">
                                          <p:stCondLst>
                                            <p:cond delay="1642"/>
                                          </p:stCondLst>
                                        </p:cTn>
                                        <p:tgtEl>
                                          <p:spTgt spid="241">
                                            <p:txEl>
                                              <p:pRg st="4" end="4"/>
                                            </p:txEl>
                                          </p:spTgt>
                                        </p:tgtEl>
                                      </p:cBhvr>
                                      <p:to x="100000" y="90000"/>
                                    </p:animScale>
                                    <p:animScale>
                                      <p:cBhvr>
                                        <p:cTn id="86" dur="166" decel="50000">
                                          <p:stCondLst>
                                            <p:cond delay="1668"/>
                                          </p:stCondLst>
                                        </p:cTn>
                                        <p:tgtEl>
                                          <p:spTgt spid="241">
                                            <p:txEl>
                                              <p:pRg st="4" end="4"/>
                                            </p:txEl>
                                          </p:spTgt>
                                        </p:tgtEl>
                                      </p:cBhvr>
                                      <p:to x="100000" y="100000"/>
                                    </p:animScale>
                                    <p:animScale>
                                      <p:cBhvr>
                                        <p:cTn id="87" dur="26">
                                          <p:stCondLst>
                                            <p:cond delay="1808"/>
                                          </p:stCondLst>
                                        </p:cTn>
                                        <p:tgtEl>
                                          <p:spTgt spid="241">
                                            <p:txEl>
                                              <p:pRg st="4" end="4"/>
                                            </p:txEl>
                                          </p:spTgt>
                                        </p:tgtEl>
                                      </p:cBhvr>
                                      <p:to x="100000" y="95000"/>
                                    </p:animScale>
                                    <p:animScale>
                                      <p:cBhvr>
                                        <p:cTn id="88" dur="166" decel="50000">
                                          <p:stCondLst>
                                            <p:cond delay="1834"/>
                                          </p:stCondLst>
                                        </p:cTn>
                                        <p:tgtEl>
                                          <p:spTgt spid="241">
                                            <p:txEl>
                                              <p:pRg st="4" end="4"/>
                                            </p:txEl>
                                          </p:spTgt>
                                        </p:tgtEl>
                                      </p:cBhvr>
                                      <p:to x="100000" y="100000"/>
                                    </p:animScale>
                                  </p:childTnLst>
                                </p:cTn>
                              </p:par>
                              <p:par>
                                <p:cTn id="89" presetID="26" presetClass="entr" presetSubtype="0" fill="hold" grpId="0" nodeType="withEffect">
                                  <p:stCondLst>
                                    <p:cond delay="2500"/>
                                  </p:stCondLst>
                                  <p:childTnLst>
                                    <p:set>
                                      <p:cBhvr>
                                        <p:cTn id="90" dur="1" fill="hold">
                                          <p:stCondLst>
                                            <p:cond delay="0"/>
                                          </p:stCondLst>
                                        </p:cTn>
                                        <p:tgtEl>
                                          <p:spTgt spid="241">
                                            <p:txEl>
                                              <p:pRg st="5" end="5"/>
                                            </p:txEl>
                                          </p:spTgt>
                                        </p:tgtEl>
                                        <p:attrNameLst>
                                          <p:attrName>style.visibility</p:attrName>
                                        </p:attrNameLst>
                                      </p:cBhvr>
                                      <p:to>
                                        <p:strVal val="visible"/>
                                      </p:to>
                                    </p:set>
                                    <p:animEffect transition="in" filter="wipe(down)">
                                      <p:cBhvr>
                                        <p:cTn id="91" dur="580">
                                          <p:stCondLst>
                                            <p:cond delay="0"/>
                                          </p:stCondLst>
                                        </p:cTn>
                                        <p:tgtEl>
                                          <p:spTgt spid="241">
                                            <p:txEl>
                                              <p:pRg st="5" end="5"/>
                                            </p:txEl>
                                          </p:spTgt>
                                        </p:tgtEl>
                                      </p:cBhvr>
                                    </p:animEffect>
                                    <p:anim calcmode="lin" valueType="num">
                                      <p:cBhvr>
                                        <p:cTn id="92" dur="1822" tmFilter="0,0; 0.14,0.36; 0.43,0.73; 0.71,0.91; 1.0,1.0">
                                          <p:stCondLst>
                                            <p:cond delay="0"/>
                                          </p:stCondLst>
                                        </p:cTn>
                                        <p:tgtEl>
                                          <p:spTgt spid="241">
                                            <p:txEl>
                                              <p:pRg st="5" end="5"/>
                                            </p:txEl>
                                          </p:spTgt>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241">
                                            <p:txEl>
                                              <p:pRg st="5" end="5"/>
                                            </p:txEl>
                                          </p:spTgt>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241">
                                            <p:txEl>
                                              <p:pRg st="5" end="5"/>
                                            </p:txEl>
                                          </p:spTgt>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241">
                                            <p:txEl>
                                              <p:pRg st="5" end="5"/>
                                            </p:txEl>
                                          </p:spTgt>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241">
                                            <p:txEl>
                                              <p:pRg st="5" end="5"/>
                                            </p:txEl>
                                          </p:spTgt>
                                        </p:tgtEl>
                                        <p:attrNameLst>
                                          <p:attrName>ppt_y</p:attrName>
                                        </p:attrNameLst>
                                      </p:cBhvr>
                                      <p:tavLst>
                                        <p:tav tm="0" fmla="#ppt_y-sin(pi*$)/81">
                                          <p:val>
                                            <p:fltVal val="0"/>
                                          </p:val>
                                        </p:tav>
                                        <p:tav tm="100000">
                                          <p:val>
                                            <p:fltVal val="1"/>
                                          </p:val>
                                        </p:tav>
                                      </p:tavLst>
                                    </p:anim>
                                    <p:animScale>
                                      <p:cBhvr>
                                        <p:cTn id="97" dur="26">
                                          <p:stCondLst>
                                            <p:cond delay="650"/>
                                          </p:stCondLst>
                                        </p:cTn>
                                        <p:tgtEl>
                                          <p:spTgt spid="241">
                                            <p:txEl>
                                              <p:pRg st="5" end="5"/>
                                            </p:txEl>
                                          </p:spTgt>
                                        </p:tgtEl>
                                      </p:cBhvr>
                                      <p:to x="100000" y="60000"/>
                                    </p:animScale>
                                    <p:animScale>
                                      <p:cBhvr>
                                        <p:cTn id="98" dur="166" decel="50000">
                                          <p:stCondLst>
                                            <p:cond delay="676"/>
                                          </p:stCondLst>
                                        </p:cTn>
                                        <p:tgtEl>
                                          <p:spTgt spid="241">
                                            <p:txEl>
                                              <p:pRg st="5" end="5"/>
                                            </p:txEl>
                                          </p:spTgt>
                                        </p:tgtEl>
                                      </p:cBhvr>
                                      <p:to x="100000" y="100000"/>
                                    </p:animScale>
                                    <p:animScale>
                                      <p:cBhvr>
                                        <p:cTn id="99" dur="26">
                                          <p:stCondLst>
                                            <p:cond delay="1312"/>
                                          </p:stCondLst>
                                        </p:cTn>
                                        <p:tgtEl>
                                          <p:spTgt spid="241">
                                            <p:txEl>
                                              <p:pRg st="5" end="5"/>
                                            </p:txEl>
                                          </p:spTgt>
                                        </p:tgtEl>
                                      </p:cBhvr>
                                      <p:to x="100000" y="80000"/>
                                    </p:animScale>
                                    <p:animScale>
                                      <p:cBhvr>
                                        <p:cTn id="100" dur="166" decel="50000">
                                          <p:stCondLst>
                                            <p:cond delay="1338"/>
                                          </p:stCondLst>
                                        </p:cTn>
                                        <p:tgtEl>
                                          <p:spTgt spid="241">
                                            <p:txEl>
                                              <p:pRg st="5" end="5"/>
                                            </p:txEl>
                                          </p:spTgt>
                                        </p:tgtEl>
                                      </p:cBhvr>
                                      <p:to x="100000" y="100000"/>
                                    </p:animScale>
                                    <p:animScale>
                                      <p:cBhvr>
                                        <p:cTn id="101" dur="26">
                                          <p:stCondLst>
                                            <p:cond delay="1642"/>
                                          </p:stCondLst>
                                        </p:cTn>
                                        <p:tgtEl>
                                          <p:spTgt spid="241">
                                            <p:txEl>
                                              <p:pRg st="5" end="5"/>
                                            </p:txEl>
                                          </p:spTgt>
                                        </p:tgtEl>
                                      </p:cBhvr>
                                      <p:to x="100000" y="90000"/>
                                    </p:animScale>
                                    <p:animScale>
                                      <p:cBhvr>
                                        <p:cTn id="102" dur="166" decel="50000">
                                          <p:stCondLst>
                                            <p:cond delay="1668"/>
                                          </p:stCondLst>
                                        </p:cTn>
                                        <p:tgtEl>
                                          <p:spTgt spid="241">
                                            <p:txEl>
                                              <p:pRg st="5" end="5"/>
                                            </p:txEl>
                                          </p:spTgt>
                                        </p:tgtEl>
                                      </p:cBhvr>
                                      <p:to x="100000" y="100000"/>
                                    </p:animScale>
                                    <p:animScale>
                                      <p:cBhvr>
                                        <p:cTn id="103" dur="26">
                                          <p:stCondLst>
                                            <p:cond delay="1808"/>
                                          </p:stCondLst>
                                        </p:cTn>
                                        <p:tgtEl>
                                          <p:spTgt spid="241">
                                            <p:txEl>
                                              <p:pRg st="5" end="5"/>
                                            </p:txEl>
                                          </p:spTgt>
                                        </p:tgtEl>
                                      </p:cBhvr>
                                      <p:to x="100000" y="95000"/>
                                    </p:animScale>
                                    <p:animScale>
                                      <p:cBhvr>
                                        <p:cTn id="104" dur="166" decel="50000">
                                          <p:stCondLst>
                                            <p:cond delay="1834"/>
                                          </p:stCondLst>
                                        </p:cTn>
                                        <p:tgtEl>
                                          <p:spTgt spid="241">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986343"/>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p>
          <a:p>
            <a:pPr>
              <a:buClr>
                <a:srgbClr val="2F5496"/>
              </a:buClr>
              <a:buFont typeface="Arial" panose="020B0604020202020204" pitchFamily="34" charset="0"/>
              <a:buChar char="•"/>
            </a:pPr>
            <a:r>
              <a:rPr lang="en-US" sz="2400" dirty="0">
                <a:solidFill>
                  <a:srgbClr val="2F5496"/>
                </a:solidFill>
              </a:rPr>
              <a:t>Duties of Officers (20 minutes)</a:t>
            </a:r>
          </a:p>
          <a:p>
            <a:pPr>
              <a:buClr>
                <a:srgbClr val="2F5496"/>
              </a:buClr>
              <a:buFont typeface="Arial" panose="020B0604020202020204" pitchFamily="34" charset="0"/>
              <a:buChar char="•"/>
            </a:pPr>
            <a:r>
              <a:rPr lang="en-US" sz="2400" dirty="0">
                <a:solidFill>
                  <a:srgbClr val="2F5496"/>
                </a:solidFill>
              </a:rPr>
              <a:t>Life Membership and Honorary Life Membership (20 minutes)</a:t>
            </a:r>
          </a:p>
          <a:p>
            <a:pPr>
              <a:buClr>
                <a:srgbClr val="2F5496"/>
              </a:buClr>
              <a:buFont typeface="Arial" panose="020B0604020202020204" pitchFamily="34" charset="0"/>
              <a:buChar char="•"/>
            </a:pPr>
            <a:r>
              <a:rPr lang="en-US" sz="2400" dirty="0">
                <a:solidFill>
                  <a:srgbClr val="2F5496"/>
                </a:solidFill>
              </a:rPr>
              <a:t>Strategic Plan Summary (30 minutes)</a:t>
            </a: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spTree>
    <p:extLst>
      <p:ext uri="{BB962C8B-B14F-4D97-AF65-F5344CB8AC3E}">
        <p14:creationId xmlns:p14="http://schemas.microsoft.com/office/powerpoint/2010/main" val="1389298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7"/>
          <p:cNvSpPr txBox="1">
            <a:spLocks noGrp="1"/>
          </p:cNvSpPr>
          <p:nvPr>
            <p:ph type="title"/>
          </p:nvPr>
        </p:nvSpPr>
        <p:spPr>
          <a:xfrm>
            <a:off x="278296" y="609600"/>
            <a:ext cx="9183756" cy="1320800"/>
          </a:xfrm>
          <a:prstGeom prst="rect">
            <a:avLst/>
          </a:prstGeom>
          <a:noFill/>
          <a:ln>
            <a:noFill/>
          </a:ln>
        </p:spPr>
        <p:txBody>
          <a:bodyPr spcFirstLastPara="1" wrap="square" lIns="121900" tIns="121900" rIns="121900" bIns="121900" anchor="t" anchorCtr="0">
            <a:noAutofit/>
          </a:bodyPr>
          <a:lstStyle/>
          <a:p>
            <a:pPr algn="ctr"/>
            <a:r>
              <a:rPr lang="en-US" b="1" dirty="0">
                <a:solidFill>
                  <a:srgbClr val="002060"/>
                </a:solidFill>
                <a:latin typeface="Calibri"/>
                <a:ea typeface="Calibri"/>
                <a:cs typeface="Calibri"/>
                <a:sym typeface="Calibri"/>
              </a:rPr>
              <a:t>THE LEAGUE OF THE FUTURE – YEAR 2</a:t>
            </a:r>
          </a:p>
        </p:txBody>
      </p:sp>
      <p:pic>
        <p:nvPicPr>
          <p:cNvPr id="247" name="Google Shape;247;p37"/>
          <p:cNvPicPr preferRelativeResize="0"/>
          <p:nvPr/>
        </p:nvPicPr>
        <p:blipFill rotWithShape="1">
          <a:blip r:embed="rId3">
            <a:alphaModFix/>
          </a:blip>
          <a:srcRect/>
          <a:stretch/>
        </p:blipFill>
        <p:spPr>
          <a:xfrm>
            <a:off x="714524" y="1930400"/>
            <a:ext cx="8311299" cy="4355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 name="QqZDqQSHC84"/>
          <p:cNvPicPr>
            <a:picLocks noRot="1" noChangeAspect="1"/>
          </p:cNvPicPr>
          <p:nvPr>
            <a:videoFile r:link="rId1"/>
          </p:nvPr>
        </p:nvPicPr>
        <p:blipFill>
          <a:blip r:embed="rId4"/>
          <a:stretch>
            <a:fillRect/>
          </a:stretch>
        </p:blipFill>
        <p:spPr>
          <a:xfrm>
            <a:off x="427703" y="518036"/>
            <a:ext cx="9483213" cy="61838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9"/>
          <p:cNvSpPr txBox="1">
            <a:spLocks noGrp="1"/>
          </p:cNvSpPr>
          <p:nvPr>
            <p:ph type="title"/>
          </p:nvPr>
        </p:nvSpPr>
        <p:spPr>
          <a:xfrm>
            <a:off x="298174" y="609600"/>
            <a:ext cx="9163878" cy="901148"/>
          </a:xfrm>
          <a:prstGeom prst="rect">
            <a:avLst/>
          </a:prstGeom>
          <a:noFill/>
          <a:ln>
            <a:noFill/>
          </a:ln>
        </p:spPr>
        <p:txBody>
          <a:bodyPr spcFirstLastPara="1" wrap="square" lIns="121900" tIns="121900" rIns="121900" bIns="121900" anchor="t" anchorCtr="0">
            <a:noAutofit/>
          </a:bodyPr>
          <a:lstStyle/>
          <a:p>
            <a:pPr algn="ctr"/>
            <a:r>
              <a:rPr lang="en-US" b="1" dirty="0">
                <a:solidFill>
                  <a:srgbClr val="002060"/>
                </a:solidFill>
                <a:latin typeface="Calibri"/>
                <a:ea typeface="Calibri"/>
                <a:cs typeface="Calibri"/>
                <a:sym typeface="Calibri"/>
              </a:rPr>
              <a:t>THE LEAGUE OF THE FUTURE – YEAR 2</a:t>
            </a:r>
          </a:p>
        </p:txBody>
      </p:sp>
      <p:pic>
        <p:nvPicPr>
          <p:cNvPr id="260" name="Google Shape;260;p39"/>
          <p:cNvPicPr preferRelativeResize="0"/>
          <p:nvPr/>
        </p:nvPicPr>
        <p:blipFill rotWithShape="1">
          <a:blip r:embed="rId3">
            <a:alphaModFix/>
          </a:blip>
          <a:srcRect b="9396"/>
          <a:stretch/>
        </p:blipFill>
        <p:spPr>
          <a:xfrm>
            <a:off x="804303" y="1793240"/>
            <a:ext cx="8151620" cy="430176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6"/>
          <p:cNvSpPr txBox="1">
            <a:spLocks noGrp="1"/>
          </p:cNvSpPr>
          <p:nvPr>
            <p:ph type="title"/>
          </p:nvPr>
        </p:nvSpPr>
        <p:spPr>
          <a:xfrm>
            <a:off x="298174" y="609600"/>
            <a:ext cx="9163878" cy="1099930"/>
          </a:xfrm>
          <a:prstGeom prst="rect">
            <a:avLst/>
          </a:prstGeom>
          <a:noFill/>
          <a:ln>
            <a:noFill/>
          </a:ln>
        </p:spPr>
        <p:txBody>
          <a:bodyPr spcFirstLastPara="1" wrap="square" lIns="121900" tIns="121900" rIns="121900" bIns="121900" anchor="t" anchorCtr="0">
            <a:noAutofit/>
          </a:bodyPr>
          <a:lstStyle/>
          <a:p>
            <a:pPr algn="ctr"/>
            <a:r>
              <a:rPr lang="en-US" b="1" dirty="0">
                <a:solidFill>
                  <a:srgbClr val="002060"/>
                </a:solidFill>
                <a:latin typeface="Calibri"/>
                <a:ea typeface="Calibri"/>
                <a:cs typeface="Calibri"/>
                <a:sym typeface="Calibri"/>
              </a:rPr>
              <a:t>THE LEAGUE OF THE FUTURE – YEAR 2</a:t>
            </a:r>
          </a:p>
        </p:txBody>
      </p:sp>
      <p:sp>
        <p:nvSpPr>
          <p:cNvPr id="302" name="Google Shape;302;p46"/>
          <p:cNvSpPr txBox="1">
            <a:spLocks noGrp="1"/>
          </p:cNvSpPr>
          <p:nvPr>
            <p:ph idx="1"/>
          </p:nvPr>
        </p:nvSpPr>
        <p:spPr>
          <a:xfrm>
            <a:off x="946872" y="1448856"/>
            <a:ext cx="7866482" cy="5004952"/>
          </a:xfrm>
          <a:prstGeom prst="rect">
            <a:avLst/>
          </a:prstGeom>
          <a:noFill/>
          <a:ln>
            <a:noFill/>
          </a:ln>
        </p:spPr>
        <p:txBody>
          <a:bodyPr spcFirstLastPara="1" wrap="square" lIns="121900" tIns="121900" rIns="121900" bIns="121900" anchor="t" anchorCtr="0">
            <a:noAutofit/>
          </a:bodyPr>
          <a:lstStyle/>
          <a:p>
            <a:pPr marL="0" indent="0">
              <a:buNone/>
            </a:pPr>
            <a:r>
              <a:rPr lang="en" sz="2800" b="1" dirty="0">
                <a:solidFill>
                  <a:srgbClr val="0099CC"/>
                </a:solidFill>
              </a:rPr>
              <a:t>SEVEN MORE WORKING GROUPS INTRODUCED</a:t>
            </a:r>
            <a:r>
              <a:rPr lang="en" sz="2800" dirty="0">
                <a:solidFill>
                  <a:srgbClr val="0099CC"/>
                </a:solidFill>
              </a:rPr>
              <a:t>:</a:t>
            </a:r>
            <a:endParaRPr sz="2800" dirty="0">
              <a:solidFill>
                <a:srgbClr val="0099CC"/>
              </a:solidFill>
            </a:endParaRPr>
          </a:p>
          <a:p>
            <a:pPr indent="-465655">
              <a:lnSpc>
                <a:spcPct val="107916"/>
              </a:lnSpc>
              <a:spcBef>
                <a:spcPts val="2133"/>
              </a:spcBef>
              <a:buClr>
                <a:srgbClr val="7030A0"/>
              </a:buClr>
              <a:buSzPct val="100000"/>
              <a:buFont typeface="Arial" panose="020B0604020202020204" pitchFamily="34" charset="0"/>
              <a:buChar char="•"/>
            </a:pPr>
            <a:r>
              <a:rPr lang="en" sz="2600" dirty="0">
                <a:solidFill>
                  <a:schemeClr val="tx1"/>
                </a:solidFill>
              </a:rPr>
              <a:t>Catholic social teaching </a:t>
            </a:r>
            <a:endParaRPr sz="2600" i="1" dirty="0">
              <a:solidFill>
                <a:schemeClr val="tx1"/>
              </a:solidFill>
            </a:endParaRPr>
          </a:p>
          <a:p>
            <a:pPr indent="-465655">
              <a:lnSpc>
                <a:spcPct val="107916"/>
              </a:lnSpc>
              <a:buClr>
                <a:srgbClr val="7030A0"/>
              </a:buClr>
              <a:buSzPct val="100000"/>
              <a:buFont typeface="Arial" panose="020B0604020202020204" pitchFamily="34" charset="0"/>
              <a:buChar char="•"/>
            </a:pPr>
            <a:r>
              <a:rPr lang="en" sz="2600" dirty="0">
                <a:solidFill>
                  <a:schemeClr val="tx1"/>
                </a:solidFill>
              </a:rPr>
              <a:t>League misconceptions </a:t>
            </a:r>
            <a:endParaRPr sz="2600" i="1" dirty="0">
              <a:solidFill>
                <a:schemeClr val="tx1"/>
              </a:solidFill>
            </a:endParaRPr>
          </a:p>
          <a:p>
            <a:pPr indent="-465655">
              <a:lnSpc>
                <a:spcPct val="107916"/>
              </a:lnSpc>
              <a:buClr>
                <a:srgbClr val="7030A0"/>
              </a:buClr>
              <a:buSzPct val="100000"/>
              <a:buFont typeface="Arial" panose="020B0604020202020204" pitchFamily="34" charset="0"/>
              <a:buChar char="•"/>
            </a:pPr>
            <a:r>
              <a:rPr lang="en" sz="2600" dirty="0">
                <a:solidFill>
                  <a:schemeClr val="tx1"/>
                </a:solidFill>
              </a:rPr>
              <a:t>encourage diversity </a:t>
            </a:r>
            <a:endParaRPr sz="2600" i="1" dirty="0">
              <a:solidFill>
                <a:schemeClr val="tx1"/>
              </a:solidFill>
            </a:endParaRPr>
          </a:p>
          <a:p>
            <a:pPr indent="-465655">
              <a:lnSpc>
                <a:spcPct val="107916"/>
              </a:lnSpc>
              <a:buClr>
                <a:srgbClr val="7030A0"/>
              </a:buClr>
              <a:buSzPct val="100000"/>
              <a:buFont typeface="Arial" panose="020B0604020202020204" pitchFamily="34" charset="0"/>
              <a:buChar char="•"/>
            </a:pPr>
            <a:r>
              <a:rPr lang="en" sz="2600" dirty="0">
                <a:solidFill>
                  <a:schemeClr val="tx1"/>
                </a:solidFill>
              </a:rPr>
              <a:t>toolkits </a:t>
            </a:r>
            <a:endParaRPr sz="2600" i="1" dirty="0">
              <a:solidFill>
                <a:schemeClr val="tx1"/>
              </a:solidFill>
            </a:endParaRPr>
          </a:p>
          <a:p>
            <a:pPr indent="-465655">
              <a:lnSpc>
                <a:spcPct val="107916"/>
              </a:lnSpc>
              <a:buClr>
                <a:srgbClr val="7030A0"/>
              </a:buClr>
              <a:buSzPct val="100000"/>
              <a:buFont typeface="Arial" panose="020B0604020202020204" pitchFamily="34" charset="0"/>
              <a:buChar char="•"/>
            </a:pPr>
            <a:r>
              <a:rPr lang="en" sz="2600" dirty="0">
                <a:solidFill>
                  <a:schemeClr val="tx1"/>
                </a:solidFill>
              </a:rPr>
              <a:t>spiritual formation </a:t>
            </a:r>
            <a:endParaRPr sz="2600" i="1" dirty="0">
              <a:solidFill>
                <a:schemeClr val="tx1"/>
              </a:solidFill>
            </a:endParaRPr>
          </a:p>
          <a:p>
            <a:pPr indent="-465655">
              <a:lnSpc>
                <a:spcPct val="107916"/>
              </a:lnSpc>
              <a:buClr>
                <a:srgbClr val="7030A0"/>
              </a:buClr>
              <a:buSzPct val="100000"/>
              <a:buFont typeface="Arial" panose="020B0604020202020204" pitchFamily="34" charset="0"/>
              <a:buChar char="•"/>
            </a:pPr>
            <a:r>
              <a:rPr lang="en" sz="2600" dirty="0">
                <a:solidFill>
                  <a:schemeClr val="tx1"/>
                </a:solidFill>
              </a:rPr>
              <a:t>strategic leadership </a:t>
            </a:r>
            <a:endParaRPr sz="2600" i="1" dirty="0">
              <a:solidFill>
                <a:schemeClr val="tx1"/>
              </a:solidFill>
            </a:endParaRPr>
          </a:p>
          <a:p>
            <a:pPr indent="-465655">
              <a:lnSpc>
                <a:spcPct val="107916"/>
              </a:lnSpc>
              <a:buClr>
                <a:srgbClr val="7030A0"/>
              </a:buClr>
              <a:buSzPct val="100000"/>
              <a:buFont typeface="Arial" panose="020B0604020202020204" pitchFamily="34" charset="0"/>
              <a:buChar char="•"/>
            </a:pPr>
            <a:r>
              <a:rPr lang="en" sz="2600" dirty="0">
                <a:solidFill>
                  <a:schemeClr val="tx1"/>
                </a:solidFill>
              </a:rPr>
              <a:t>parish council </a:t>
            </a:r>
            <a:endParaRPr sz="2600" i="1" dirty="0">
              <a:solidFill>
                <a:schemeClr val="tx1"/>
              </a:solidFill>
            </a:endParaRPr>
          </a:p>
          <a:p>
            <a:pPr marL="0" indent="0">
              <a:spcBef>
                <a:spcPts val="1067"/>
              </a:spcBef>
              <a:spcAft>
                <a:spcPts val="2133"/>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0"/>
                                  </p:stCondLst>
                                  <p:childTnLst>
                                    <p:set>
                                      <p:cBhvr>
                                        <p:cTn id="6" dur="1" fill="hold">
                                          <p:stCondLst>
                                            <p:cond delay="0"/>
                                          </p:stCondLst>
                                        </p:cTn>
                                        <p:tgtEl>
                                          <p:spTgt spid="3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500"/>
                                  </p:stCondLst>
                                  <p:childTnLst>
                                    <p:set>
                                      <p:cBhvr>
                                        <p:cTn id="10" dur="1" fill="hold">
                                          <p:stCondLst>
                                            <p:cond delay="0"/>
                                          </p:stCondLst>
                                        </p:cTn>
                                        <p:tgtEl>
                                          <p:spTgt spid="3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500"/>
                                  </p:stCondLst>
                                  <p:childTnLst>
                                    <p:set>
                                      <p:cBhvr>
                                        <p:cTn id="14" dur="1" fill="hold">
                                          <p:stCondLst>
                                            <p:cond delay="0"/>
                                          </p:stCondLst>
                                        </p:cTn>
                                        <p:tgtEl>
                                          <p:spTgt spid="3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500"/>
                                  </p:stCondLst>
                                  <p:childTnLst>
                                    <p:set>
                                      <p:cBhvr>
                                        <p:cTn id="18" dur="1" fill="hold">
                                          <p:stCondLst>
                                            <p:cond delay="0"/>
                                          </p:stCondLst>
                                        </p:cTn>
                                        <p:tgtEl>
                                          <p:spTgt spid="3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2500"/>
                                  </p:stCondLst>
                                  <p:childTnLst>
                                    <p:set>
                                      <p:cBhvr>
                                        <p:cTn id="22" dur="1" fill="hold">
                                          <p:stCondLst>
                                            <p:cond delay="0"/>
                                          </p:stCondLst>
                                        </p:cTn>
                                        <p:tgtEl>
                                          <p:spTgt spid="3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2500"/>
                                  </p:stCondLst>
                                  <p:childTnLst>
                                    <p:set>
                                      <p:cBhvr>
                                        <p:cTn id="26" dur="1" fill="hold">
                                          <p:stCondLst>
                                            <p:cond delay="0"/>
                                          </p:stCondLst>
                                        </p:cTn>
                                        <p:tgtEl>
                                          <p:spTgt spid="30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2500"/>
                                  </p:stCondLst>
                                  <p:childTnLst>
                                    <p:set>
                                      <p:cBhvr>
                                        <p:cTn id="30" dur="1" fill="hold">
                                          <p:stCondLst>
                                            <p:cond delay="0"/>
                                          </p:stCondLst>
                                        </p:cTn>
                                        <p:tgtEl>
                                          <p:spTgt spid="30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2500"/>
                                  </p:stCondLst>
                                  <p:childTnLst>
                                    <p:set>
                                      <p:cBhvr>
                                        <p:cTn id="34" dur="1" fill="hold">
                                          <p:stCondLst>
                                            <p:cond delay="0"/>
                                          </p:stCondLst>
                                        </p:cTn>
                                        <p:tgtEl>
                                          <p:spTgt spid="30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7"/>
          <p:cNvSpPr txBox="1">
            <a:spLocks noGrp="1"/>
          </p:cNvSpPr>
          <p:nvPr>
            <p:ph type="title"/>
          </p:nvPr>
        </p:nvSpPr>
        <p:spPr>
          <a:xfrm>
            <a:off x="298174" y="609600"/>
            <a:ext cx="9163878" cy="1320800"/>
          </a:xfrm>
          <a:prstGeom prst="rect">
            <a:avLst/>
          </a:prstGeom>
          <a:noFill/>
          <a:ln>
            <a:noFill/>
          </a:ln>
        </p:spPr>
        <p:txBody>
          <a:bodyPr spcFirstLastPara="1" wrap="square" lIns="121900" tIns="121900" rIns="121900" bIns="121900" anchor="t" anchorCtr="0">
            <a:noAutofit/>
          </a:bodyPr>
          <a:lstStyle/>
          <a:p>
            <a:pPr algn="ctr"/>
            <a:r>
              <a:rPr lang="en-US" b="1" dirty="0">
                <a:solidFill>
                  <a:srgbClr val="002060"/>
                </a:solidFill>
                <a:latin typeface="Calibri"/>
                <a:ea typeface="Calibri"/>
                <a:cs typeface="Calibri"/>
                <a:sym typeface="Calibri"/>
              </a:rPr>
              <a:t>UPDATED INFORMATION</a:t>
            </a:r>
          </a:p>
        </p:txBody>
      </p:sp>
      <p:sp>
        <p:nvSpPr>
          <p:cNvPr id="308" name="Google Shape;308;p47"/>
          <p:cNvSpPr txBox="1">
            <a:spLocks noGrp="1"/>
          </p:cNvSpPr>
          <p:nvPr>
            <p:ph idx="1"/>
          </p:nvPr>
        </p:nvSpPr>
        <p:spPr>
          <a:xfrm>
            <a:off x="298174" y="1930400"/>
            <a:ext cx="9163878" cy="3880773"/>
          </a:xfrm>
          <a:prstGeom prst="rect">
            <a:avLst/>
          </a:prstGeom>
          <a:noFill/>
          <a:ln>
            <a:noFill/>
          </a:ln>
        </p:spPr>
        <p:txBody>
          <a:bodyPr spcFirstLastPara="1" wrap="square" lIns="121900" tIns="121900" rIns="121900" bIns="121900" anchor="t" anchorCtr="0">
            <a:noAutofit/>
          </a:bodyPr>
          <a:lstStyle/>
          <a:p>
            <a:pPr marL="0" indent="0" algn="ctr">
              <a:lnSpc>
                <a:spcPct val="107916"/>
              </a:lnSpc>
              <a:buSzPts val="1100"/>
              <a:buNone/>
            </a:pPr>
            <a:r>
              <a:rPr lang="en" sz="2600" dirty="0">
                <a:solidFill>
                  <a:schemeClr val="tx1"/>
                </a:solidFill>
              </a:rPr>
              <a:t>National website - www.cwl.ca</a:t>
            </a:r>
            <a:endParaRPr sz="2600" dirty="0">
              <a:solidFill>
                <a:schemeClr val="tx1"/>
              </a:solidFill>
            </a:endParaRPr>
          </a:p>
          <a:p>
            <a:pPr marL="0" indent="0" algn="ctr">
              <a:lnSpc>
                <a:spcPct val="107916"/>
              </a:lnSpc>
              <a:spcBef>
                <a:spcPts val="1067"/>
              </a:spcBef>
              <a:buSzPts val="1100"/>
              <a:buNone/>
            </a:pPr>
            <a:endParaRPr lang="en" sz="2600" dirty="0">
              <a:solidFill>
                <a:schemeClr val="tx1"/>
              </a:solidFill>
            </a:endParaRPr>
          </a:p>
          <a:p>
            <a:pPr marL="0" indent="0" algn="ctr">
              <a:lnSpc>
                <a:spcPct val="107916"/>
              </a:lnSpc>
              <a:spcBef>
                <a:spcPts val="1067"/>
              </a:spcBef>
              <a:buSzPts val="1100"/>
              <a:buNone/>
            </a:pPr>
            <a:r>
              <a:rPr lang="en" sz="2600" dirty="0">
                <a:solidFill>
                  <a:schemeClr val="tx1"/>
                </a:solidFill>
              </a:rPr>
              <a:t>National Facebook page</a:t>
            </a:r>
            <a:endParaRPr sz="2600" dirty="0">
              <a:solidFill>
                <a:schemeClr val="tx1"/>
              </a:solidFill>
            </a:endParaRPr>
          </a:p>
          <a:p>
            <a:pPr marL="0" indent="0" algn="ctr">
              <a:lnSpc>
                <a:spcPct val="107916"/>
              </a:lnSpc>
              <a:spcBef>
                <a:spcPts val="1067"/>
              </a:spcBef>
              <a:buSzPts val="1100"/>
              <a:buNone/>
            </a:pPr>
            <a:endParaRPr lang="en" sz="2600" dirty="0">
              <a:solidFill>
                <a:schemeClr val="tx1"/>
              </a:solidFill>
            </a:endParaRPr>
          </a:p>
          <a:p>
            <a:pPr marL="0" indent="0" algn="ctr">
              <a:lnSpc>
                <a:spcPct val="107916"/>
              </a:lnSpc>
              <a:spcBef>
                <a:spcPts val="1067"/>
              </a:spcBef>
              <a:buSzPts val="1100"/>
              <a:buNone/>
            </a:pPr>
            <a:r>
              <a:rPr lang="en" sz="2600" dirty="0">
                <a:solidFill>
                  <a:schemeClr val="tx1"/>
                </a:solidFill>
              </a:rPr>
              <a:t>Communiques</a:t>
            </a:r>
            <a:endParaRPr sz="2600" dirty="0">
              <a:solidFill>
                <a:schemeClr val="tx1"/>
              </a:solidFill>
            </a:endParaRPr>
          </a:p>
          <a:p>
            <a:pPr marL="0" indent="0" algn="ctr">
              <a:lnSpc>
                <a:spcPct val="107916"/>
              </a:lnSpc>
              <a:spcBef>
                <a:spcPts val="1067"/>
              </a:spcBef>
              <a:buSzPts val="1100"/>
              <a:buNone/>
            </a:pPr>
            <a:endParaRPr lang="en" sz="2600" i="1" dirty="0">
              <a:solidFill>
                <a:schemeClr val="tx1"/>
              </a:solidFill>
            </a:endParaRPr>
          </a:p>
          <a:p>
            <a:pPr marL="0" indent="0" algn="ctr">
              <a:lnSpc>
                <a:spcPct val="107916"/>
              </a:lnSpc>
              <a:spcBef>
                <a:spcPts val="1067"/>
              </a:spcBef>
              <a:buSzPts val="1100"/>
              <a:buNone/>
            </a:pPr>
            <a:r>
              <a:rPr lang="en" sz="2600" i="1" dirty="0">
                <a:solidFill>
                  <a:schemeClr val="tx1"/>
                </a:solidFill>
              </a:rPr>
              <a:t>The Canadian League</a:t>
            </a:r>
            <a:r>
              <a:rPr lang="en" sz="2600" dirty="0">
                <a:solidFill>
                  <a:schemeClr val="tx1"/>
                </a:solidFill>
              </a:rPr>
              <a:t> magazine</a:t>
            </a:r>
            <a:endParaRPr sz="2600" dirty="0">
              <a:solidFill>
                <a:schemeClr val="tx1"/>
              </a:solidFill>
            </a:endParaRPr>
          </a:p>
          <a:p>
            <a:pPr marL="0" indent="0" algn="ctr">
              <a:lnSpc>
                <a:spcPct val="107916"/>
              </a:lnSpc>
              <a:spcBef>
                <a:spcPts val="1067"/>
              </a:spcBef>
              <a:buSzPts val="1100"/>
              <a:buNone/>
            </a:pPr>
            <a:r>
              <a:rPr lang="en" sz="2600" dirty="0">
                <a:solidFill>
                  <a:srgbClr val="4472C4"/>
                </a:solidFill>
              </a:rPr>
              <a:t>	</a:t>
            </a:r>
            <a:endParaRPr sz="2600" dirty="0">
              <a:solidFill>
                <a:srgbClr val="4472C4"/>
              </a:solidFill>
            </a:endParaRPr>
          </a:p>
          <a:p>
            <a:pPr marL="0" indent="0">
              <a:spcBef>
                <a:spcPts val="1067"/>
              </a:spcBef>
              <a:spcAft>
                <a:spcPts val="2133"/>
              </a:spcAft>
              <a:buNone/>
            </a:pPr>
            <a:endParaRPr sz="2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0"/>
          <p:cNvSpPr txBox="1">
            <a:spLocks noGrp="1"/>
          </p:cNvSpPr>
          <p:nvPr>
            <p:ph idx="1"/>
          </p:nvPr>
        </p:nvSpPr>
        <p:spPr>
          <a:xfrm>
            <a:off x="278297" y="1325217"/>
            <a:ext cx="9223512" cy="4716145"/>
          </a:xfrm>
          <a:prstGeom prst="rect">
            <a:avLst/>
          </a:prstGeom>
          <a:noFill/>
          <a:ln>
            <a:noFill/>
          </a:ln>
        </p:spPr>
        <p:txBody>
          <a:bodyPr spcFirstLastPara="1" wrap="square" lIns="121900" tIns="121900" rIns="121900" bIns="121900" anchor="t" anchorCtr="0">
            <a:noAutofit/>
          </a:bodyPr>
          <a:lstStyle/>
          <a:p>
            <a:pPr marL="0" indent="0" algn="ctr">
              <a:lnSpc>
                <a:spcPct val="107916"/>
              </a:lnSpc>
              <a:buSzPts val="1100"/>
              <a:buNone/>
            </a:pPr>
            <a:r>
              <a:rPr lang="en" sz="2600" b="1" dirty="0">
                <a:solidFill>
                  <a:schemeClr val="tx1"/>
                </a:solidFill>
              </a:rPr>
              <a:t>“In her voyage across the ocean of the world, the Church is like a great ship being pounded by the waves of life’s different stresses. Our duty is not to abandon ship but to keep her on course.”</a:t>
            </a:r>
            <a:endParaRPr sz="2600" b="1" dirty="0">
              <a:solidFill>
                <a:schemeClr val="tx1"/>
              </a:solidFill>
            </a:endParaRPr>
          </a:p>
          <a:p>
            <a:pPr marL="0" indent="0" algn="r">
              <a:lnSpc>
                <a:spcPct val="107916"/>
              </a:lnSpc>
              <a:spcBef>
                <a:spcPts val="1067"/>
              </a:spcBef>
              <a:buSzPts val="1100"/>
              <a:buNone/>
            </a:pPr>
            <a:r>
              <a:rPr lang="en" sz="2600" i="1" dirty="0">
                <a:solidFill>
                  <a:schemeClr val="tx1"/>
                </a:solidFill>
              </a:rPr>
              <a:t>-Saint Boniface</a:t>
            </a:r>
            <a:endParaRPr sz="2600" i="1" dirty="0">
              <a:solidFill>
                <a:schemeClr val="tx1"/>
              </a:solidFill>
            </a:endParaRPr>
          </a:p>
          <a:p>
            <a:pPr marL="0" indent="0">
              <a:spcBef>
                <a:spcPts val="1067"/>
              </a:spcBef>
              <a:buNone/>
            </a:pPr>
            <a:endParaRPr dirty="0"/>
          </a:p>
          <a:p>
            <a:pPr marL="0" indent="0">
              <a:spcBef>
                <a:spcPts val="2133"/>
              </a:spcBef>
              <a:buNone/>
            </a:pPr>
            <a:endParaRPr dirty="0"/>
          </a:p>
          <a:p>
            <a:pPr marL="0" indent="0" algn="ctr">
              <a:lnSpc>
                <a:spcPct val="107916"/>
              </a:lnSpc>
              <a:spcBef>
                <a:spcPts val="2133"/>
              </a:spcBef>
              <a:buSzPts val="1100"/>
              <a:buNone/>
            </a:pPr>
            <a:r>
              <a:rPr lang="en" sz="2800" i="1" dirty="0">
                <a:solidFill>
                  <a:srgbClr val="0099CC"/>
                </a:solidFill>
              </a:rPr>
              <a:t>Will you share in the journey?</a:t>
            </a:r>
            <a:endParaRPr sz="2800" i="1" dirty="0">
              <a:solidFill>
                <a:srgbClr val="0099CC"/>
              </a:solidFill>
            </a:endParaRPr>
          </a:p>
          <a:p>
            <a:pPr marL="0" indent="0">
              <a:spcBef>
                <a:spcPts val="1067"/>
              </a:spcBef>
              <a:spcAft>
                <a:spcPts val="2133"/>
              </a:spcAft>
              <a:buNone/>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127C25-74C0-43FC-825C-A2C99654CEC3}"/>
              </a:ext>
            </a:extLst>
          </p:cNvPr>
          <p:cNvSpPr>
            <a:spLocks noGrp="1"/>
          </p:cNvSpPr>
          <p:nvPr>
            <p:ph type="title"/>
          </p:nvPr>
        </p:nvSpPr>
        <p:spPr>
          <a:xfrm>
            <a:off x="278296" y="609600"/>
            <a:ext cx="9144000" cy="1320800"/>
          </a:xfrm>
        </p:spPr>
        <p:txBody>
          <a:bodyPr/>
          <a:lstStyle/>
          <a:p>
            <a:pPr algn="ctr"/>
            <a:r>
              <a:rPr lang="en-US" b="1" dirty="0">
                <a:solidFill>
                  <a:srgbClr val="002060"/>
                </a:solidFill>
              </a:rPr>
              <a:t>STRATEGIC PLAN SUMMARY</a:t>
            </a:r>
            <a:endParaRPr lang="en-CA" dirty="0">
              <a:solidFill>
                <a:srgbClr val="002060"/>
              </a:solidFill>
            </a:endParaRPr>
          </a:p>
        </p:txBody>
      </p:sp>
      <p:pic>
        <p:nvPicPr>
          <p:cNvPr id="4" name="Picture 2" descr="C:\Users\Alice\AppData\Local\Microsoft\Windows\INetCache\IE\BAGOCGF0\thank_you[1].jpg">
            <a:extLst>
              <a:ext uri="{FF2B5EF4-FFF2-40B4-BE49-F238E27FC236}">
                <a16:creationId xmlns="" xmlns:a16="http://schemas.microsoft.com/office/drawing/2014/main" id="{FB579BA2-F9B1-46C0-868A-56145E01F332}"/>
              </a:ext>
            </a:extLst>
          </p:cNvPr>
          <p:cNvPicPr>
            <a:picLocks noChangeAspect="1" noChangeArrowheads="1"/>
          </p:cNvPicPr>
          <p:nvPr/>
        </p:nvPicPr>
        <p:blipFill>
          <a:blip r:embed="rId3"/>
          <a:srcRect/>
          <a:stretch>
            <a:fillRect/>
          </a:stretch>
        </p:blipFill>
        <p:spPr bwMode="auto">
          <a:xfrm>
            <a:off x="1207449" y="1485472"/>
            <a:ext cx="7285694" cy="4966920"/>
          </a:xfrm>
          <a:prstGeom prst="rect">
            <a:avLst/>
          </a:prstGeom>
          <a:noFill/>
        </p:spPr>
      </p:pic>
    </p:spTree>
    <p:extLst>
      <p:ext uri="{BB962C8B-B14F-4D97-AF65-F5344CB8AC3E}">
        <p14:creationId xmlns:p14="http://schemas.microsoft.com/office/powerpoint/2010/main" val="270514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888372"/>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endParaRPr lang="en-US" sz="3200" b="1" dirty="0">
              <a:solidFill>
                <a:srgbClr val="2F5496"/>
              </a:solidFill>
            </a:endParaRP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Duties of Officers (20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Life Membership and Honorary Life Membership (20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Strategic Plan Summary (30 minutes) </a:t>
            </a:r>
            <a:r>
              <a:rPr lang="en-US" sz="3200" b="1" dirty="0">
                <a:solidFill>
                  <a:srgbClr val="00B050"/>
                </a:solidFill>
                <a:latin typeface="Wingdings 2" panose="05020102010507070707" pitchFamily="18" charset="2"/>
              </a:rPr>
              <a:t>P</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spTree>
    <p:extLst>
      <p:ext uri="{BB962C8B-B14F-4D97-AF65-F5344CB8AC3E}">
        <p14:creationId xmlns:p14="http://schemas.microsoft.com/office/powerpoint/2010/main" val="471899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a:spLocks noGrp="1"/>
          </p:cNvSpPr>
          <p:nvPr>
            <p:ph type="ctrTitle"/>
          </p:nvPr>
        </p:nvSpPr>
        <p:spPr>
          <a:xfrm>
            <a:off x="415600" y="3768280"/>
            <a:ext cx="11360800" cy="936800"/>
          </a:xfrm>
          <a:prstGeom prst="rect">
            <a:avLst/>
          </a:prstGeom>
          <a:noFill/>
          <a:ln>
            <a:noFill/>
          </a:ln>
        </p:spPr>
        <p:txBody>
          <a:bodyPr spcFirstLastPara="1" wrap="square" lIns="121900" tIns="121900" rIns="121900" bIns="121900" anchor="b" anchorCtr="0">
            <a:noAutofit/>
          </a:bodyPr>
          <a:lstStyle/>
          <a:p>
            <a:pPr algn="ctr">
              <a:lnSpc>
                <a:spcPct val="100000"/>
              </a:lnSpc>
              <a:buSzPts val="5200"/>
            </a:pPr>
            <a:r>
              <a:rPr lang="en" sz="6000" b="1" dirty="0">
                <a:solidFill>
                  <a:srgbClr val="351C75"/>
                </a:solidFill>
                <a:latin typeface="Calibri" panose="020F0502020204030204" pitchFamily="34" charset="0"/>
              </a:rPr>
              <a:t>THE CATHOLIC WOMEN’S</a:t>
            </a:r>
            <a:r>
              <a:rPr lang="en" b="1" dirty="0">
                <a:solidFill>
                  <a:srgbClr val="351C75"/>
                </a:solidFill>
              </a:rPr>
              <a:t/>
            </a:r>
            <a:br>
              <a:rPr lang="en" b="1" dirty="0">
                <a:solidFill>
                  <a:srgbClr val="351C75"/>
                </a:solidFill>
              </a:rPr>
            </a:br>
            <a:r>
              <a:rPr lang="en" sz="6000" b="1" dirty="0">
                <a:solidFill>
                  <a:srgbClr val="351C75"/>
                </a:solidFill>
                <a:latin typeface="Calibri" panose="020F0502020204030204" pitchFamily="34" charset="0"/>
              </a:rPr>
              <a:t>LEAGUE OF CANADA</a:t>
            </a:r>
            <a:endParaRPr sz="6000" b="1" dirty="0">
              <a:solidFill>
                <a:srgbClr val="351C75"/>
              </a:solidFill>
              <a:latin typeface="Calibri" panose="020F0502020204030204" pitchFamily="34" charset="0"/>
            </a:endParaRPr>
          </a:p>
        </p:txBody>
      </p:sp>
      <p:sp>
        <p:nvSpPr>
          <p:cNvPr id="99" name="Google Shape;99;p14"/>
          <p:cNvSpPr txBox="1">
            <a:spLocks noGrp="1"/>
          </p:cNvSpPr>
          <p:nvPr>
            <p:ph type="subTitle" idx="1"/>
          </p:nvPr>
        </p:nvSpPr>
        <p:spPr>
          <a:xfrm>
            <a:off x="1524000" y="4789372"/>
            <a:ext cx="9144000" cy="707600"/>
          </a:xfrm>
          <a:prstGeom prst="rect">
            <a:avLst/>
          </a:prstGeom>
          <a:noFill/>
          <a:ln>
            <a:noFill/>
          </a:ln>
        </p:spPr>
        <p:txBody>
          <a:bodyPr spcFirstLastPara="1" wrap="square" lIns="121900" tIns="121900" rIns="121900" bIns="121900" anchor="t" anchorCtr="0">
            <a:noAutofit/>
          </a:bodyPr>
          <a:lstStyle/>
          <a:p>
            <a:pPr marL="0" indent="0" algn="ctr">
              <a:lnSpc>
                <a:spcPct val="100000"/>
              </a:lnSpc>
              <a:spcBef>
                <a:spcPts val="0"/>
              </a:spcBef>
              <a:buSzPts val="2800"/>
            </a:pPr>
            <a:r>
              <a:rPr lang="en" sz="3200" b="1" dirty="0">
                <a:solidFill>
                  <a:srgbClr val="1C4587"/>
                </a:solidFill>
              </a:rPr>
              <a:t>STRATEGIC PLAN SUMMARY</a:t>
            </a:r>
            <a:endParaRPr sz="3200" b="1" dirty="0">
              <a:solidFill>
                <a:srgbClr val="1C4587"/>
              </a:solidFill>
            </a:endParaRPr>
          </a:p>
        </p:txBody>
      </p:sp>
      <p:pic>
        <p:nvPicPr>
          <p:cNvPr id="100" name="Google Shape;100;p14"/>
          <p:cNvPicPr preferRelativeResize="0"/>
          <p:nvPr/>
        </p:nvPicPr>
        <p:blipFill>
          <a:blip r:embed="rId3">
            <a:extLst>
              <a:ext uri="{28A0092B-C50C-407E-A947-70E740481C1C}">
                <a14:useLocalDpi xmlns:a14="http://schemas.microsoft.com/office/drawing/2010/main" val="0"/>
              </a:ext>
            </a:extLst>
          </a:blip>
          <a:stretch>
            <a:fillRect/>
          </a:stretch>
        </p:blipFill>
        <p:spPr>
          <a:xfrm>
            <a:off x="5053469" y="566200"/>
            <a:ext cx="2085065" cy="2085065"/>
          </a:xfrm>
          <a:prstGeom prst="rect">
            <a:avLst/>
          </a:prstGeom>
          <a:noFill/>
          <a:ln>
            <a:noFill/>
          </a:ln>
        </p:spPr>
      </p:pic>
      <p:sp>
        <p:nvSpPr>
          <p:cNvPr id="5" name="TextBox 4"/>
          <p:cNvSpPr txBox="1"/>
          <p:nvPr/>
        </p:nvSpPr>
        <p:spPr>
          <a:xfrm>
            <a:off x="8747185" y="6210272"/>
            <a:ext cx="3191773" cy="461665"/>
          </a:xfrm>
          <a:prstGeom prst="rect">
            <a:avLst/>
          </a:prstGeom>
          <a:noFill/>
        </p:spPr>
        <p:txBody>
          <a:bodyPr wrap="square" rtlCol="0">
            <a:spAutoFit/>
          </a:bodyPr>
          <a:lstStyle/>
          <a:p>
            <a:r>
              <a:rPr lang="en-CA" sz="1200" dirty="0"/>
              <a:t>Gifted to National by </a:t>
            </a:r>
            <a:r>
              <a:rPr lang="en-CA" sz="1200" dirty="0" smtClean="0"/>
              <a:t>Allison </a:t>
            </a:r>
            <a:r>
              <a:rPr lang="en-CA" sz="1200" dirty="0"/>
              <a:t>Klemen </a:t>
            </a:r>
            <a:r>
              <a:rPr lang="en-CA" sz="1200" dirty="0" smtClean="0"/>
              <a:t>(MO), </a:t>
            </a:r>
            <a:r>
              <a:rPr lang="en-CA" sz="1200" dirty="0"/>
              <a:t>June Brown (NB</a:t>
            </a:r>
            <a:r>
              <a:rPr lang="en-CA" sz="1200" dirty="0" smtClean="0"/>
              <a:t>), </a:t>
            </a:r>
            <a:r>
              <a:rPr lang="en-CA" sz="1200" dirty="0"/>
              <a:t>Judy Hodge (NL)</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258417" y="392547"/>
            <a:ext cx="9163879" cy="743239"/>
          </a:xfrm>
          <a:prstGeom prst="rect">
            <a:avLst/>
          </a:prstGeom>
          <a:noFill/>
          <a:ln>
            <a:noFill/>
          </a:ln>
        </p:spPr>
        <p:txBody>
          <a:bodyPr spcFirstLastPara="1" wrap="square" lIns="121900" tIns="121900" rIns="121900" bIns="121900" anchor="t" anchorCtr="0">
            <a:noAutofit/>
          </a:bodyPr>
          <a:lstStyle/>
          <a:p>
            <a:pPr algn="ctr"/>
            <a:r>
              <a:rPr lang="en" b="1" i="1" dirty="0">
                <a:solidFill>
                  <a:srgbClr val="002060"/>
                </a:solidFill>
                <a:latin typeface="Calibri" panose="020F0502020204030204" pitchFamily="34" charset="0"/>
                <a:cs typeface="Calibri" panose="020F0502020204030204" pitchFamily="34" charset="0"/>
              </a:rPr>
              <a:t>THE CATHOLIC WOMEN’S LEAGUE OF CANADA</a:t>
            </a:r>
            <a:endParaRPr b="1" i="1" dirty="0">
              <a:solidFill>
                <a:srgbClr val="002060"/>
              </a:solidFill>
              <a:latin typeface="Calibri" panose="020F0502020204030204" pitchFamily="34" charset="0"/>
              <a:cs typeface="Calibri" panose="020F0502020204030204" pitchFamily="34" charset="0"/>
            </a:endParaRPr>
          </a:p>
          <a:p>
            <a:pPr algn="ctr"/>
            <a:r>
              <a:rPr lang="en" b="1" i="1" dirty="0">
                <a:solidFill>
                  <a:srgbClr val="002060"/>
                </a:solidFill>
                <a:latin typeface="Calibri" panose="020F0502020204030204" pitchFamily="34" charset="0"/>
                <a:cs typeface="Calibri" panose="020F0502020204030204" pitchFamily="34" charset="0"/>
              </a:rPr>
              <a:t>PLANS STRATEGICALLY</a:t>
            </a:r>
            <a:endParaRPr b="1" i="1" dirty="0">
              <a:solidFill>
                <a:srgbClr val="002060"/>
              </a:solidFill>
              <a:latin typeface="Calibri" panose="020F0502020204030204" pitchFamily="34" charset="0"/>
              <a:cs typeface="Calibri" panose="020F0502020204030204" pitchFamily="34" charset="0"/>
            </a:endParaRPr>
          </a:p>
        </p:txBody>
      </p:sp>
      <p:pic>
        <p:nvPicPr>
          <p:cNvPr id="106" name="Google Shape;106;p15"/>
          <p:cNvPicPr preferRelativeResize="0"/>
          <p:nvPr/>
        </p:nvPicPr>
        <p:blipFill rotWithShape="1">
          <a:blip r:embed="rId3">
            <a:alphaModFix/>
          </a:blip>
          <a:srcRect/>
          <a:stretch/>
        </p:blipFill>
        <p:spPr>
          <a:xfrm>
            <a:off x="1265490" y="2090421"/>
            <a:ext cx="7149731" cy="403483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a:spLocks noGrp="1"/>
          </p:cNvSpPr>
          <p:nvPr>
            <p:ph type="title"/>
          </p:nvPr>
        </p:nvSpPr>
        <p:spPr>
          <a:xfrm>
            <a:off x="298174" y="410819"/>
            <a:ext cx="9144000" cy="957605"/>
          </a:xfrm>
          <a:prstGeom prst="rect">
            <a:avLst/>
          </a:prstGeom>
          <a:noFill/>
          <a:ln>
            <a:noFill/>
          </a:ln>
        </p:spPr>
        <p:txBody>
          <a:bodyPr spcFirstLastPara="1" wrap="square" lIns="121900" tIns="121900" rIns="121900" bIns="121900" anchor="t" anchorCtr="0">
            <a:noAutofit/>
          </a:bodyPr>
          <a:lstStyle/>
          <a:p>
            <a:pPr algn="ctr"/>
            <a:r>
              <a:rPr lang="en" b="1" dirty="0">
                <a:solidFill>
                  <a:srgbClr val="002060"/>
                </a:solidFill>
                <a:latin typeface="Calibri"/>
                <a:ea typeface="Calibri"/>
                <a:cs typeface="Calibri"/>
                <a:sym typeface="Calibri"/>
              </a:rPr>
              <a:t>THE STEPS</a:t>
            </a:r>
            <a:endParaRPr b="1" dirty="0">
              <a:solidFill>
                <a:srgbClr val="002060"/>
              </a:solidFill>
              <a:latin typeface="Calibri"/>
              <a:ea typeface="Calibri"/>
              <a:cs typeface="Calibri"/>
              <a:sym typeface="Calibri"/>
            </a:endParaRPr>
          </a:p>
        </p:txBody>
      </p:sp>
      <p:sp>
        <p:nvSpPr>
          <p:cNvPr id="118" name="Google Shape;118;p17"/>
          <p:cNvSpPr txBox="1">
            <a:spLocks noGrp="1"/>
          </p:cNvSpPr>
          <p:nvPr>
            <p:ph idx="1"/>
          </p:nvPr>
        </p:nvSpPr>
        <p:spPr>
          <a:xfrm>
            <a:off x="407504" y="1050376"/>
            <a:ext cx="8925339" cy="5203825"/>
          </a:xfrm>
          <a:prstGeom prst="rect">
            <a:avLst/>
          </a:prstGeom>
          <a:noFill/>
          <a:ln>
            <a:noFill/>
          </a:ln>
        </p:spPr>
        <p:txBody>
          <a:bodyPr spcFirstLastPara="1" wrap="square" lIns="121900" tIns="121900" rIns="121900" bIns="121900" anchor="t" anchorCtr="0">
            <a:noAutofit/>
          </a:bodyPr>
          <a:lstStyle/>
          <a:p>
            <a:pPr marL="0" indent="0">
              <a:lnSpc>
                <a:spcPct val="107916"/>
              </a:lnSpc>
              <a:buNone/>
            </a:pPr>
            <a:r>
              <a:rPr lang="en" sz="2400" b="1" dirty="0">
                <a:solidFill>
                  <a:srgbClr val="0099CC"/>
                </a:solidFill>
              </a:rPr>
              <a:t>STEP 1:</a:t>
            </a:r>
            <a:r>
              <a:rPr lang="en" sz="2400" dirty="0">
                <a:solidFill>
                  <a:srgbClr val="0099CC"/>
                </a:solidFill>
              </a:rPr>
              <a:t> </a:t>
            </a:r>
            <a:r>
              <a:rPr lang="en" sz="2400" dirty="0">
                <a:solidFill>
                  <a:schemeClr val="tx1"/>
                </a:solidFill>
              </a:rPr>
              <a:t>Get organized (steering committee)</a:t>
            </a:r>
            <a:endParaRPr sz="2400" dirty="0">
              <a:solidFill>
                <a:schemeClr val="tx1"/>
              </a:solidFill>
            </a:endParaRPr>
          </a:p>
          <a:p>
            <a:pPr marL="0" indent="0">
              <a:lnSpc>
                <a:spcPct val="107916"/>
              </a:lnSpc>
              <a:spcBef>
                <a:spcPts val="1067"/>
              </a:spcBef>
              <a:buNone/>
            </a:pPr>
            <a:r>
              <a:rPr lang="en" sz="2400" b="1" dirty="0">
                <a:solidFill>
                  <a:srgbClr val="0099CC"/>
                </a:solidFill>
              </a:rPr>
              <a:t>STEP 2: </a:t>
            </a:r>
            <a:r>
              <a:rPr lang="en" sz="2400" dirty="0">
                <a:solidFill>
                  <a:schemeClr val="tx1"/>
                </a:solidFill>
              </a:rPr>
              <a:t>Take stock</a:t>
            </a:r>
            <a:endParaRPr sz="2400" dirty="0">
              <a:solidFill>
                <a:schemeClr val="tx1"/>
              </a:solidFill>
            </a:endParaRPr>
          </a:p>
          <a:p>
            <a:pPr marL="1314450" lvl="1" indent="-342900">
              <a:lnSpc>
                <a:spcPct val="107916"/>
              </a:lnSpc>
              <a:spcBef>
                <a:spcPts val="1067"/>
              </a:spcBef>
              <a:buFont typeface="Arial" panose="020B0604020202020204" pitchFamily="34" charset="0"/>
              <a:buChar char="•"/>
            </a:pPr>
            <a:r>
              <a:rPr lang="en" sz="2200" dirty="0">
                <a:solidFill>
                  <a:schemeClr val="tx1"/>
                </a:solidFill>
              </a:rPr>
              <a:t>Review past studies and history of major changes in the League.</a:t>
            </a:r>
          </a:p>
          <a:p>
            <a:pPr marL="1314450" lvl="1" indent="-342900">
              <a:lnSpc>
                <a:spcPct val="107916"/>
              </a:lnSpc>
              <a:spcBef>
                <a:spcPts val="1067"/>
              </a:spcBef>
              <a:buFont typeface="Arial" panose="020B0604020202020204" pitchFamily="34" charset="0"/>
              <a:buChar char="•"/>
            </a:pPr>
            <a:r>
              <a:rPr lang="en" sz="2200" dirty="0">
                <a:solidFill>
                  <a:schemeClr val="tx1"/>
                </a:solidFill>
              </a:rPr>
              <a:t>Review feedback from members at the town hall meeting held at the 2017 national convention in Charlottetown.</a:t>
            </a:r>
          </a:p>
          <a:p>
            <a:pPr marL="0" indent="0">
              <a:lnSpc>
                <a:spcPct val="107916"/>
              </a:lnSpc>
              <a:spcBef>
                <a:spcPts val="1067"/>
              </a:spcBef>
              <a:buNone/>
            </a:pPr>
            <a:r>
              <a:rPr lang="en-CA" sz="2400" b="1" dirty="0">
                <a:solidFill>
                  <a:srgbClr val="0099CC"/>
                </a:solidFill>
              </a:rPr>
              <a:t>STEP 3: </a:t>
            </a:r>
            <a:r>
              <a:rPr lang="en-CA" sz="2400" dirty="0">
                <a:solidFill>
                  <a:schemeClr val="tx1"/>
                </a:solidFill>
              </a:rPr>
              <a:t>Set direction  </a:t>
            </a:r>
          </a:p>
          <a:p>
            <a:pPr lvl="2">
              <a:lnSpc>
                <a:spcPct val="107916"/>
              </a:lnSpc>
              <a:spcBef>
                <a:spcPts val="1067"/>
              </a:spcBef>
              <a:buFont typeface="Arial" panose="020B0604020202020204" pitchFamily="34" charset="0"/>
              <a:buChar char="•"/>
            </a:pPr>
            <a:r>
              <a:rPr lang="en-CA" sz="2200" dirty="0">
                <a:solidFill>
                  <a:schemeClr val="tx1"/>
                </a:solidFill>
              </a:rPr>
              <a:t>Guiding principles were written and fine-tuned at provincial executive meetings.</a:t>
            </a:r>
          </a:p>
          <a:p>
            <a:pPr lvl="2">
              <a:lnSpc>
                <a:spcPct val="107916"/>
              </a:lnSpc>
              <a:spcBef>
                <a:spcPts val="1067"/>
              </a:spcBef>
              <a:buFont typeface="Arial" panose="020B0604020202020204" pitchFamily="34" charset="0"/>
              <a:buChar char="•"/>
            </a:pPr>
            <a:r>
              <a:rPr lang="en-CA" sz="2200" dirty="0">
                <a:solidFill>
                  <a:schemeClr val="tx1"/>
                </a:solidFill>
              </a:rPr>
              <a:t>Goals, objectives, critical issues and strategies were identified.</a:t>
            </a:r>
          </a:p>
          <a:p>
            <a:pPr marL="0" indent="0">
              <a:lnSpc>
                <a:spcPct val="107916"/>
              </a:lnSpc>
              <a:spcBef>
                <a:spcPts val="1067"/>
              </a:spcBef>
              <a:buNone/>
            </a:pPr>
            <a:r>
              <a:rPr lang="en-CA" sz="2400" b="1" dirty="0">
                <a:solidFill>
                  <a:srgbClr val="0099CC"/>
                </a:solidFill>
              </a:rPr>
              <a:t>STEP 4: </a:t>
            </a:r>
            <a:r>
              <a:rPr lang="en-CA" sz="2400" dirty="0">
                <a:solidFill>
                  <a:schemeClr val="tx1"/>
                </a:solidFill>
              </a:rPr>
              <a:t>Refine and adopt the plan</a:t>
            </a:r>
          </a:p>
          <a:p>
            <a:pPr marL="0" indent="0">
              <a:lnSpc>
                <a:spcPct val="107916"/>
              </a:lnSpc>
              <a:spcBef>
                <a:spcPts val="1067"/>
              </a:spcBef>
              <a:buNone/>
            </a:pPr>
            <a:endParaRPr lang="en-CA" sz="2400" dirty="0">
              <a:solidFill>
                <a:schemeClr val="tx1"/>
              </a:solidFill>
            </a:endParaRPr>
          </a:p>
          <a:p>
            <a:pPr marL="1257300" lvl="1">
              <a:lnSpc>
                <a:spcPct val="107916"/>
              </a:lnSpc>
              <a:spcBef>
                <a:spcPts val="1067"/>
              </a:spcBef>
              <a:buFontTx/>
              <a:buChar char="-"/>
            </a:pPr>
            <a:endParaRPr sz="2400" dirty="0">
              <a:solidFill>
                <a:schemeClr val="tx1"/>
              </a:solidFill>
            </a:endParaRPr>
          </a:p>
          <a:p>
            <a:pPr marL="0" indent="0">
              <a:spcBef>
                <a:spcPts val="1067"/>
              </a:spcBef>
              <a:spcAft>
                <a:spcPts val="2133"/>
              </a:spcAft>
              <a:buNone/>
            </a:pPr>
            <a:endParaRPr sz="2400" dirty="0">
              <a:solidFill>
                <a:schemeClr val="tx1"/>
              </a:solidFill>
            </a:endParaRPr>
          </a:p>
        </p:txBody>
      </p:sp>
    </p:spTree>
    <p:extLst>
      <p:ext uri="{BB962C8B-B14F-4D97-AF65-F5344CB8AC3E}">
        <p14:creationId xmlns:p14="http://schemas.microsoft.com/office/powerpoint/2010/main" val="168824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2500"/>
                                  </p:stCondLst>
                                  <p:childTnLst>
                                    <p:set>
                                      <p:cBhvr>
                                        <p:cTn id="6" dur="1" fill="hold">
                                          <p:stCondLst>
                                            <p:cond delay="0"/>
                                          </p:stCondLst>
                                        </p:cTn>
                                        <p:tgtEl>
                                          <p:spTgt spid="118">
                                            <p:txEl>
                                              <p:pRg st="0" end="0"/>
                                            </p:txEl>
                                          </p:spTgt>
                                        </p:tgtEl>
                                        <p:attrNameLst>
                                          <p:attrName>style.visibility</p:attrName>
                                        </p:attrNameLst>
                                      </p:cBhvr>
                                      <p:to>
                                        <p:strVal val="visible"/>
                                      </p:to>
                                    </p:set>
                                    <p:anim calcmode="lin" valueType="num">
                                      <p:cBhvr additive="base">
                                        <p:cTn id="7" dur="500" fill="hold"/>
                                        <p:tgtEl>
                                          <p:spTgt spid="1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2500"/>
                                  </p:stCondLst>
                                  <p:childTnLst>
                                    <p:set>
                                      <p:cBhvr>
                                        <p:cTn id="12" dur="1" fill="hold">
                                          <p:stCondLst>
                                            <p:cond delay="0"/>
                                          </p:stCondLst>
                                        </p:cTn>
                                        <p:tgtEl>
                                          <p:spTgt spid="118">
                                            <p:txEl>
                                              <p:pRg st="1" end="1"/>
                                            </p:txEl>
                                          </p:spTgt>
                                        </p:tgtEl>
                                        <p:attrNameLst>
                                          <p:attrName>style.visibility</p:attrName>
                                        </p:attrNameLst>
                                      </p:cBhvr>
                                      <p:to>
                                        <p:strVal val="visible"/>
                                      </p:to>
                                    </p:set>
                                    <p:anim calcmode="lin" valueType="num">
                                      <p:cBhvr additive="base">
                                        <p:cTn id="13" dur="500" fill="hold"/>
                                        <p:tgtEl>
                                          <p:spTgt spid="11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8">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2500"/>
                                  </p:stCondLst>
                                  <p:childTnLst>
                                    <p:set>
                                      <p:cBhvr>
                                        <p:cTn id="16" dur="1" fill="hold">
                                          <p:stCondLst>
                                            <p:cond delay="0"/>
                                          </p:stCondLst>
                                        </p:cTn>
                                        <p:tgtEl>
                                          <p:spTgt spid="118">
                                            <p:txEl>
                                              <p:pRg st="2" end="2"/>
                                            </p:txEl>
                                          </p:spTgt>
                                        </p:tgtEl>
                                        <p:attrNameLst>
                                          <p:attrName>style.visibility</p:attrName>
                                        </p:attrNameLst>
                                      </p:cBhvr>
                                      <p:to>
                                        <p:strVal val="visible"/>
                                      </p:to>
                                    </p:set>
                                    <p:anim calcmode="lin" valueType="num">
                                      <p:cBhvr additive="base">
                                        <p:cTn id="17" dur="500" fill="hold"/>
                                        <p:tgtEl>
                                          <p:spTgt spid="11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2500"/>
                                  </p:stCondLst>
                                  <p:childTnLst>
                                    <p:set>
                                      <p:cBhvr>
                                        <p:cTn id="20" dur="1" fill="hold">
                                          <p:stCondLst>
                                            <p:cond delay="0"/>
                                          </p:stCondLst>
                                        </p:cTn>
                                        <p:tgtEl>
                                          <p:spTgt spid="118">
                                            <p:txEl>
                                              <p:pRg st="3" end="3"/>
                                            </p:txEl>
                                          </p:spTgt>
                                        </p:tgtEl>
                                        <p:attrNameLst>
                                          <p:attrName>style.visibility</p:attrName>
                                        </p:attrNameLst>
                                      </p:cBhvr>
                                      <p:to>
                                        <p:strVal val="visible"/>
                                      </p:to>
                                    </p:set>
                                    <p:anim calcmode="lin" valueType="num">
                                      <p:cBhvr additive="base">
                                        <p:cTn id="21" dur="500" fill="hold"/>
                                        <p:tgtEl>
                                          <p:spTgt spid="11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2500"/>
                                  </p:stCondLst>
                                  <p:childTnLst>
                                    <p:set>
                                      <p:cBhvr>
                                        <p:cTn id="26" dur="1" fill="hold">
                                          <p:stCondLst>
                                            <p:cond delay="0"/>
                                          </p:stCondLst>
                                        </p:cTn>
                                        <p:tgtEl>
                                          <p:spTgt spid="118">
                                            <p:txEl>
                                              <p:pRg st="4" end="4"/>
                                            </p:txEl>
                                          </p:spTgt>
                                        </p:tgtEl>
                                        <p:attrNameLst>
                                          <p:attrName>style.visibility</p:attrName>
                                        </p:attrNameLst>
                                      </p:cBhvr>
                                      <p:to>
                                        <p:strVal val="visible"/>
                                      </p:to>
                                    </p:set>
                                    <p:anim calcmode="lin" valueType="num">
                                      <p:cBhvr additive="base">
                                        <p:cTn id="27" dur="500" fill="hold"/>
                                        <p:tgtEl>
                                          <p:spTgt spid="118">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8">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2500"/>
                                  </p:stCondLst>
                                  <p:childTnLst>
                                    <p:set>
                                      <p:cBhvr>
                                        <p:cTn id="30" dur="1" fill="hold">
                                          <p:stCondLst>
                                            <p:cond delay="0"/>
                                          </p:stCondLst>
                                        </p:cTn>
                                        <p:tgtEl>
                                          <p:spTgt spid="118">
                                            <p:txEl>
                                              <p:pRg st="5" end="5"/>
                                            </p:txEl>
                                          </p:spTgt>
                                        </p:tgtEl>
                                        <p:attrNameLst>
                                          <p:attrName>style.visibility</p:attrName>
                                        </p:attrNameLst>
                                      </p:cBhvr>
                                      <p:to>
                                        <p:strVal val="visible"/>
                                      </p:to>
                                    </p:set>
                                    <p:anim calcmode="lin" valueType="num">
                                      <p:cBhvr additive="base">
                                        <p:cTn id="31" dur="500" fill="hold"/>
                                        <p:tgtEl>
                                          <p:spTgt spid="11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8">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2500"/>
                                  </p:stCondLst>
                                  <p:childTnLst>
                                    <p:set>
                                      <p:cBhvr>
                                        <p:cTn id="34" dur="1" fill="hold">
                                          <p:stCondLst>
                                            <p:cond delay="0"/>
                                          </p:stCondLst>
                                        </p:cTn>
                                        <p:tgtEl>
                                          <p:spTgt spid="118">
                                            <p:txEl>
                                              <p:pRg st="6" end="6"/>
                                            </p:txEl>
                                          </p:spTgt>
                                        </p:tgtEl>
                                        <p:attrNameLst>
                                          <p:attrName>style.visibility</p:attrName>
                                        </p:attrNameLst>
                                      </p:cBhvr>
                                      <p:to>
                                        <p:strVal val="visible"/>
                                      </p:to>
                                    </p:set>
                                    <p:anim calcmode="lin" valueType="num">
                                      <p:cBhvr additive="base">
                                        <p:cTn id="35" dur="500" fill="hold"/>
                                        <p:tgtEl>
                                          <p:spTgt spid="118">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2500"/>
                                  </p:stCondLst>
                                  <p:childTnLst>
                                    <p:set>
                                      <p:cBhvr>
                                        <p:cTn id="40" dur="1" fill="hold">
                                          <p:stCondLst>
                                            <p:cond delay="0"/>
                                          </p:stCondLst>
                                        </p:cTn>
                                        <p:tgtEl>
                                          <p:spTgt spid="118">
                                            <p:txEl>
                                              <p:pRg st="7" end="7"/>
                                            </p:txEl>
                                          </p:spTgt>
                                        </p:tgtEl>
                                        <p:attrNameLst>
                                          <p:attrName>style.visibility</p:attrName>
                                        </p:attrNameLst>
                                      </p:cBhvr>
                                      <p:to>
                                        <p:strVal val="visible"/>
                                      </p:to>
                                    </p:set>
                                    <p:anim calcmode="lin" valueType="num">
                                      <p:cBhvr additive="base">
                                        <p:cTn id="41" dur="500" fill="hold"/>
                                        <p:tgtEl>
                                          <p:spTgt spid="118">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298174" y="430698"/>
            <a:ext cx="9124122" cy="1320800"/>
          </a:xfrm>
          <a:prstGeom prst="rect">
            <a:avLst/>
          </a:prstGeom>
          <a:noFill/>
          <a:ln>
            <a:noFill/>
          </a:ln>
        </p:spPr>
        <p:txBody>
          <a:bodyPr spcFirstLastPara="1" wrap="square" lIns="121900" tIns="121900" rIns="121900" bIns="121900" anchor="t" anchorCtr="0">
            <a:noAutofit/>
          </a:bodyPr>
          <a:lstStyle/>
          <a:p>
            <a:pPr algn="ctr"/>
            <a:r>
              <a:rPr lang="en" b="1" dirty="0">
                <a:solidFill>
                  <a:srgbClr val="002060"/>
                </a:solidFill>
                <a:latin typeface="Calibri"/>
                <a:ea typeface="Calibri"/>
                <a:cs typeface="Calibri"/>
                <a:sym typeface="Calibri"/>
              </a:rPr>
              <a:t>GUIDING PRINCIPLES</a:t>
            </a:r>
            <a:endParaRPr b="1" dirty="0">
              <a:solidFill>
                <a:srgbClr val="002060"/>
              </a:solidFill>
              <a:latin typeface="Calibri"/>
              <a:ea typeface="Calibri"/>
              <a:cs typeface="Calibri"/>
              <a:sym typeface="Calibri"/>
            </a:endParaRPr>
          </a:p>
        </p:txBody>
      </p:sp>
      <p:pic>
        <p:nvPicPr>
          <p:cNvPr id="136" name="Google Shape;136;p20"/>
          <p:cNvPicPr preferRelativeResize="0"/>
          <p:nvPr/>
        </p:nvPicPr>
        <p:blipFill rotWithShape="1">
          <a:blip r:embed="rId3">
            <a:alphaModFix/>
          </a:blip>
          <a:srcRect/>
          <a:stretch/>
        </p:blipFill>
        <p:spPr>
          <a:xfrm>
            <a:off x="298174" y="1232453"/>
            <a:ext cx="9124122" cy="53288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278295" y="609600"/>
            <a:ext cx="9223513" cy="1320800"/>
          </a:xfrm>
          <a:prstGeom prst="rect">
            <a:avLst/>
          </a:prstGeom>
          <a:noFill/>
          <a:ln>
            <a:noFill/>
          </a:ln>
        </p:spPr>
        <p:txBody>
          <a:bodyPr spcFirstLastPara="1" wrap="square" lIns="121900" tIns="121900" rIns="121900" bIns="121900" anchor="t" anchorCtr="0">
            <a:noAutofit/>
          </a:bodyPr>
          <a:lstStyle/>
          <a:p>
            <a:pPr algn="ctr"/>
            <a:r>
              <a:rPr lang="en" b="1" dirty="0">
                <a:solidFill>
                  <a:srgbClr val="002060"/>
                </a:solidFill>
                <a:latin typeface="Calibri"/>
                <a:ea typeface="Calibri"/>
                <a:cs typeface="Calibri"/>
                <a:sym typeface="Calibri"/>
              </a:rPr>
              <a:t>CORE PURPOSE</a:t>
            </a:r>
            <a:endParaRPr b="1" dirty="0">
              <a:solidFill>
                <a:srgbClr val="002060"/>
              </a:solidFill>
              <a:latin typeface="Calibri"/>
              <a:ea typeface="Calibri"/>
              <a:cs typeface="Calibri"/>
              <a:sym typeface="Calibri"/>
            </a:endParaRPr>
          </a:p>
        </p:txBody>
      </p:sp>
      <p:sp>
        <p:nvSpPr>
          <p:cNvPr id="142" name="Google Shape;142;p21"/>
          <p:cNvSpPr txBox="1">
            <a:spLocks noGrp="1"/>
          </p:cNvSpPr>
          <p:nvPr>
            <p:ph idx="1"/>
          </p:nvPr>
        </p:nvSpPr>
        <p:spPr>
          <a:xfrm>
            <a:off x="278295" y="1497497"/>
            <a:ext cx="9223513" cy="4543866"/>
          </a:xfrm>
          <a:prstGeom prst="rect">
            <a:avLst/>
          </a:prstGeom>
          <a:noFill/>
          <a:ln>
            <a:noFill/>
          </a:ln>
        </p:spPr>
        <p:txBody>
          <a:bodyPr spcFirstLastPara="1" wrap="square" lIns="121900" tIns="121900" rIns="121900" bIns="121900" anchor="t" anchorCtr="0">
            <a:noAutofit/>
          </a:bodyPr>
          <a:lstStyle/>
          <a:p>
            <a:pPr marL="0" indent="0" algn="ctr">
              <a:lnSpc>
                <a:spcPct val="107916"/>
              </a:lnSpc>
              <a:buNone/>
            </a:pPr>
            <a:r>
              <a:rPr lang="en" sz="2800" i="1" dirty="0">
                <a:solidFill>
                  <a:srgbClr val="0099CC"/>
                </a:solidFill>
              </a:rPr>
              <a:t>the reason an organization exists</a:t>
            </a:r>
            <a:r>
              <a:rPr lang="en" i="1" dirty="0">
                <a:solidFill>
                  <a:srgbClr val="4472C4"/>
                </a:solidFill>
              </a:rPr>
              <a:t/>
            </a:r>
            <a:br>
              <a:rPr lang="en" i="1" dirty="0">
                <a:solidFill>
                  <a:srgbClr val="4472C4"/>
                </a:solidFill>
              </a:rPr>
            </a:br>
            <a:endParaRPr i="1" dirty="0">
              <a:solidFill>
                <a:srgbClr val="4472C4"/>
              </a:solidFill>
            </a:endParaRPr>
          </a:p>
          <a:p>
            <a:pPr marL="0" indent="0" algn="ctr">
              <a:lnSpc>
                <a:spcPct val="107916"/>
              </a:lnSpc>
              <a:spcBef>
                <a:spcPts val="1067"/>
              </a:spcBef>
              <a:buSzPts val="1100"/>
              <a:buNone/>
            </a:pPr>
            <a:endParaRPr lang="en-US" i="1" dirty="0">
              <a:solidFill>
                <a:srgbClr val="4472C4"/>
              </a:solidFill>
            </a:endParaRPr>
          </a:p>
          <a:p>
            <a:pPr marL="0" indent="0" algn="ctr">
              <a:lnSpc>
                <a:spcPct val="107916"/>
              </a:lnSpc>
              <a:spcBef>
                <a:spcPts val="1067"/>
              </a:spcBef>
              <a:buSzPts val="1100"/>
              <a:buNone/>
            </a:pPr>
            <a:endParaRPr i="1" dirty="0">
              <a:solidFill>
                <a:srgbClr val="4472C4"/>
              </a:solidFill>
            </a:endParaRPr>
          </a:p>
          <a:p>
            <a:pPr marL="0" indent="0" algn="ctr">
              <a:lnSpc>
                <a:spcPct val="107916"/>
              </a:lnSpc>
              <a:spcBef>
                <a:spcPts val="1067"/>
              </a:spcBef>
              <a:buSzPts val="1100"/>
              <a:buNone/>
            </a:pPr>
            <a:r>
              <a:rPr lang="en" sz="2400" dirty="0">
                <a:solidFill>
                  <a:schemeClr val="tx1"/>
                </a:solidFill>
              </a:rPr>
              <a:t>Uniting Catholic women to grow in faith, and to promote social justice through service to the church, Canada and the world.</a:t>
            </a:r>
            <a:endParaRPr sz="2400" dirty="0">
              <a:solidFill>
                <a:schemeClr val="tx1"/>
              </a:solidFill>
            </a:endParaRPr>
          </a:p>
          <a:p>
            <a:pPr marL="0" indent="0" algn="ctr">
              <a:spcBef>
                <a:spcPts val="1067"/>
              </a:spcBef>
              <a:spcAft>
                <a:spcPts val="2133"/>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2500"/>
                                  </p:stCondLst>
                                  <p:childTnLst>
                                    <p:set>
                                      <p:cBhvr>
                                        <p:cTn id="6" dur="1" fill="hold">
                                          <p:stCondLst>
                                            <p:cond delay="0"/>
                                          </p:stCondLst>
                                        </p:cTn>
                                        <p:tgtEl>
                                          <p:spTgt spid="142">
                                            <p:txEl>
                                              <p:pRg st="0" end="0"/>
                                            </p:txEl>
                                          </p:spTgt>
                                        </p:tgtEl>
                                        <p:attrNameLst>
                                          <p:attrName>style.visibility</p:attrName>
                                        </p:attrNameLst>
                                      </p:cBhvr>
                                      <p:to>
                                        <p:strVal val="visible"/>
                                      </p:to>
                                    </p:set>
                                    <p:anim calcmode="lin" valueType="num">
                                      <p:cBhvr additive="base">
                                        <p:cTn id="7" dur="500" fill="hold"/>
                                        <p:tgtEl>
                                          <p:spTgt spid="1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2500"/>
                                  </p:stCondLst>
                                  <p:childTnLst>
                                    <p:set>
                                      <p:cBhvr>
                                        <p:cTn id="12" dur="1" fill="hold">
                                          <p:stCondLst>
                                            <p:cond delay="0"/>
                                          </p:stCondLst>
                                        </p:cTn>
                                        <p:tgtEl>
                                          <p:spTgt spid="142">
                                            <p:txEl>
                                              <p:pRg st="3" end="3"/>
                                            </p:txEl>
                                          </p:spTgt>
                                        </p:tgtEl>
                                        <p:attrNameLst>
                                          <p:attrName>style.visibility</p:attrName>
                                        </p:attrNameLst>
                                      </p:cBhvr>
                                      <p:to>
                                        <p:strVal val="visible"/>
                                      </p:to>
                                    </p:set>
                                    <p:anim calcmode="lin" valueType="num">
                                      <p:cBhvr additive="base">
                                        <p:cTn id="13" dur="500" fill="hold"/>
                                        <p:tgtEl>
                                          <p:spTgt spid="14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298174" y="609600"/>
            <a:ext cx="9144000" cy="1320800"/>
          </a:xfrm>
          <a:prstGeom prst="rect">
            <a:avLst/>
          </a:prstGeom>
          <a:noFill/>
          <a:ln>
            <a:noFill/>
          </a:ln>
        </p:spPr>
        <p:txBody>
          <a:bodyPr spcFirstLastPara="1" wrap="square" lIns="121900" tIns="121900" rIns="121900" bIns="121900" anchor="t" anchorCtr="0">
            <a:noAutofit/>
          </a:bodyPr>
          <a:lstStyle/>
          <a:p>
            <a:pPr algn="ctr"/>
            <a:r>
              <a:rPr lang="en" b="1" dirty="0">
                <a:solidFill>
                  <a:srgbClr val="002060"/>
                </a:solidFill>
                <a:latin typeface="Calibri"/>
                <a:ea typeface="Calibri"/>
                <a:cs typeface="Calibri"/>
                <a:sym typeface="Calibri"/>
              </a:rPr>
              <a:t>CORE VALUES</a:t>
            </a:r>
            <a:endParaRPr b="1" dirty="0">
              <a:solidFill>
                <a:srgbClr val="002060"/>
              </a:solidFill>
              <a:latin typeface="Calibri"/>
              <a:ea typeface="Calibri"/>
              <a:cs typeface="Calibri"/>
              <a:sym typeface="Calibri"/>
            </a:endParaRPr>
          </a:p>
        </p:txBody>
      </p:sp>
      <p:sp>
        <p:nvSpPr>
          <p:cNvPr id="148" name="Google Shape;148;p22"/>
          <p:cNvSpPr txBox="1">
            <a:spLocks noGrp="1"/>
          </p:cNvSpPr>
          <p:nvPr>
            <p:ph idx="1"/>
          </p:nvPr>
        </p:nvSpPr>
        <p:spPr>
          <a:xfrm>
            <a:off x="298174" y="1444487"/>
            <a:ext cx="9144000" cy="4596875"/>
          </a:xfrm>
          <a:prstGeom prst="rect">
            <a:avLst/>
          </a:prstGeom>
          <a:noFill/>
          <a:ln>
            <a:noFill/>
          </a:ln>
        </p:spPr>
        <p:txBody>
          <a:bodyPr spcFirstLastPara="1" wrap="square" lIns="121900" tIns="121900" rIns="121900" bIns="121900" anchor="t" anchorCtr="0">
            <a:noAutofit/>
          </a:bodyPr>
          <a:lstStyle/>
          <a:p>
            <a:pPr marL="0" indent="0" algn="ctr">
              <a:lnSpc>
                <a:spcPct val="107916"/>
              </a:lnSpc>
              <a:buNone/>
            </a:pPr>
            <a:r>
              <a:rPr lang="en" sz="2800" i="1" dirty="0">
                <a:solidFill>
                  <a:srgbClr val="0099CC"/>
                </a:solidFill>
              </a:rPr>
              <a:t>the fundamental beliefs of an organization that dictate the behaviour of its membership</a:t>
            </a:r>
            <a:r>
              <a:rPr lang="en" i="1" dirty="0">
                <a:solidFill>
                  <a:srgbClr val="00B050"/>
                </a:solidFill>
              </a:rPr>
              <a:t/>
            </a:r>
            <a:br>
              <a:rPr lang="en" i="1" dirty="0">
                <a:solidFill>
                  <a:srgbClr val="00B050"/>
                </a:solidFill>
              </a:rPr>
            </a:br>
            <a:endParaRPr i="1" dirty="0">
              <a:solidFill>
                <a:srgbClr val="00B050"/>
              </a:solidFill>
            </a:endParaRPr>
          </a:p>
          <a:p>
            <a:pPr marL="0" indent="0" algn="ctr">
              <a:lnSpc>
                <a:spcPct val="107916"/>
              </a:lnSpc>
              <a:spcBef>
                <a:spcPts val="1067"/>
              </a:spcBef>
              <a:buNone/>
            </a:pPr>
            <a:r>
              <a:rPr lang="en" dirty="0">
                <a:solidFill>
                  <a:srgbClr val="4472C4"/>
                </a:solidFill>
              </a:rPr>
              <a:t>     </a:t>
            </a:r>
          </a:p>
          <a:p>
            <a:pPr marL="0" indent="0" algn="ctr">
              <a:lnSpc>
                <a:spcPct val="107916"/>
              </a:lnSpc>
              <a:spcBef>
                <a:spcPts val="1067"/>
              </a:spcBef>
              <a:buNone/>
            </a:pPr>
            <a:r>
              <a:rPr lang="en" sz="2800" dirty="0">
                <a:solidFill>
                  <a:srgbClr val="4472C4"/>
                </a:solidFill>
              </a:rPr>
              <a:t> </a:t>
            </a:r>
            <a:r>
              <a:rPr lang="en" sz="2600" dirty="0">
                <a:solidFill>
                  <a:schemeClr val="tx1"/>
                </a:solidFill>
              </a:rPr>
              <a:t>FAITH – following Catholic teaching</a:t>
            </a:r>
            <a:endParaRPr sz="2600" dirty="0">
              <a:solidFill>
                <a:schemeClr val="tx1"/>
              </a:solidFill>
            </a:endParaRPr>
          </a:p>
          <a:p>
            <a:pPr marL="0" indent="0" algn="ctr">
              <a:lnSpc>
                <a:spcPct val="107916"/>
              </a:lnSpc>
              <a:spcBef>
                <a:spcPts val="1067"/>
              </a:spcBef>
              <a:buNone/>
            </a:pPr>
            <a:r>
              <a:rPr lang="en" sz="2600" dirty="0">
                <a:solidFill>
                  <a:schemeClr val="tx1"/>
                </a:solidFill>
              </a:rPr>
              <a:t>      SERVICE – local, national and international</a:t>
            </a:r>
            <a:endParaRPr sz="2600" dirty="0">
              <a:solidFill>
                <a:schemeClr val="tx1"/>
              </a:solidFill>
            </a:endParaRPr>
          </a:p>
          <a:p>
            <a:pPr marL="0" indent="0" algn="ctr">
              <a:lnSpc>
                <a:spcPct val="107916"/>
              </a:lnSpc>
              <a:spcBef>
                <a:spcPts val="1067"/>
              </a:spcBef>
              <a:spcAft>
                <a:spcPts val="1067"/>
              </a:spcAft>
              <a:buNone/>
            </a:pPr>
            <a:r>
              <a:rPr lang="en" sz="2600" dirty="0">
                <a:solidFill>
                  <a:schemeClr val="tx1"/>
                </a:solidFill>
              </a:rPr>
              <a:t>      SOCIAL JUSTICE – actively involved in society</a:t>
            </a:r>
            <a:endParaRPr sz="2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2500"/>
                                  </p:stCondLst>
                                  <p:childTnLst>
                                    <p:set>
                                      <p:cBhvr>
                                        <p:cTn id="6" dur="1" fill="hold">
                                          <p:stCondLst>
                                            <p:cond delay="0"/>
                                          </p:stCondLst>
                                        </p:cTn>
                                        <p:tgtEl>
                                          <p:spTgt spid="148">
                                            <p:txEl>
                                              <p:pRg st="0" end="0"/>
                                            </p:txEl>
                                          </p:spTgt>
                                        </p:tgtEl>
                                        <p:attrNameLst>
                                          <p:attrName>style.visibility</p:attrName>
                                        </p:attrNameLst>
                                      </p:cBhvr>
                                      <p:to>
                                        <p:strVal val="visible"/>
                                      </p:to>
                                    </p:set>
                                    <p:anim calcmode="lin" valueType="num">
                                      <p:cBhvr additive="base">
                                        <p:cTn id="7" dur="500" fill="hold"/>
                                        <p:tgtEl>
                                          <p:spTgt spid="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2500"/>
                                  </p:stCondLst>
                                  <p:childTnLst>
                                    <p:set>
                                      <p:cBhvr>
                                        <p:cTn id="12" dur="1" fill="hold">
                                          <p:stCondLst>
                                            <p:cond delay="0"/>
                                          </p:stCondLst>
                                        </p:cTn>
                                        <p:tgtEl>
                                          <p:spTgt spid="148">
                                            <p:txEl>
                                              <p:pRg st="1" end="1"/>
                                            </p:txEl>
                                          </p:spTgt>
                                        </p:tgtEl>
                                        <p:attrNameLst>
                                          <p:attrName>style.visibility</p:attrName>
                                        </p:attrNameLst>
                                      </p:cBhvr>
                                      <p:to>
                                        <p:strVal val="visible"/>
                                      </p:to>
                                    </p:set>
                                    <p:anim calcmode="lin" valueType="num">
                                      <p:cBhvr additive="base">
                                        <p:cTn id="13" dur="500" fill="hold"/>
                                        <p:tgtEl>
                                          <p:spTgt spid="14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2500"/>
                                  </p:stCondLst>
                                  <p:childTnLst>
                                    <p:set>
                                      <p:cBhvr>
                                        <p:cTn id="18" dur="1" fill="hold">
                                          <p:stCondLst>
                                            <p:cond delay="0"/>
                                          </p:stCondLst>
                                        </p:cTn>
                                        <p:tgtEl>
                                          <p:spTgt spid="148">
                                            <p:txEl>
                                              <p:pRg st="2" end="2"/>
                                            </p:txEl>
                                          </p:spTgt>
                                        </p:tgtEl>
                                        <p:attrNameLst>
                                          <p:attrName>style.visibility</p:attrName>
                                        </p:attrNameLst>
                                      </p:cBhvr>
                                      <p:to>
                                        <p:strVal val="visible"/>
                                      </p:to>
                                    </p:set>
                                    <p:anim calcmode="lin" valueType="num">
                                      <p:cBhvr additive="base">
                                        <p:cTn id="19" dur="500" fill="hold"/>
                                        <p:tgtEl>
                                          <p:spTgt spid="14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2500"/>
                                  </p:stCondLst>
                                  <p:childTnLst>
                                    <p:set>
                                      <p:cBhvr>
                                        <p:cTn id="24" dur="1" fill="hold">
                                          <p:stCondLst>
                                            <p:cond delay="0"/>
                                          </p:stCondLst>
                                        </p:cTn>
                                        <p:tgtEl>
                                          <p:spTgt spid="148">
                                            <p:txEl>
                                              <p:pRg st="3" end="3"/>
                                            </p:txEl>
                                          </p:spTgt>
                                        </p:tgtEl>
                                        <p:attrNameLst>
                                          <p:attrName>style.visibility</p:attrName>
                                        </p:attrNameLst>
                                      </p:cBhvr>
                                      <p:to>
                                        <p:strVal val="visible"/>
                                      </p:to>
                                    </p:set>
                                    <p:anim calcmode="lin" valueType="num">
                                      <p:cBhvr additive="base">
                                        <p:cTn id="25" dur="500" fill="hold"/>
                                        <p:tgtEl>
                                          <p:spTgt spid="14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2500"/>
                                  </p:stCondLst>
                                  <p:childTnLst>
                                    <p:set>
                                      <p:cBhvr>
                                        <p:cTn id="30" dur="1" fill="hold">
                                          <p:stCondLst>
                                            <p:cond delay="0"/>
                                          </p:stCondLst>
                                        </p:cTn>
                                        <p:tgtEl>
                                          <p:spTgt spid="148">
                                            <p:txEl>
                                              <p:pRg st="4" end="4"/>
                                            </p:txEl>
                                          </p:spTgt>
                                        </p:tgtEl>
                                        <p:attrNameLst>
                                          <p:attrName>style.visibility</p:attrName>
                                        </p:attrNameLst>
                                      </p:cBhvr>
                                      <p:to>
                                        <p:strVal val="visible"/>
                                      </p:to>
                                    </p:set>
                                    <p:anim calcmode="lin" valueType="num">
                                      <p:cBhvr additive="base">
                                        <p:cTn id="31" dur="500" fill="hold"/>
                                        <p:tgtEl>
                                          <p:spTgt spid="14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3"/>
          <p:cNvSpPr txBox="1">
            <a:spLocks noGrp="1"/>
          </p:cNvSpPr>
          <p:nvPr>
            <p:ph type="title"/>
          </p:nvPr>
        </p:nvSpPr>
        <p:spPr>
          <a:xfrm>
            <a:off x="298174" y="609600"/>
            <a:ext cx="9163878" cy="1320800"/>
          </a:xfrm>
          <a:prstGeom prst="rect">
            <a:avLst/>
          </a:prstGeom>
          <a:noFill/>
          <a:ln>
            <a:noFill/>
          </a:ln>
        </p:spPr>
        <p:txBody>
          <a:bodyPr spcFirstLastPara="1" wrap="square" lIns="121900" tIns="121900" rIns="121900" bIns="121900" anchor="t" anchorCtr="0">
            <a:noAutofit/>
          </a:bodyPr>
          <a:lstStyle/>
          <a:p>
            <a:pPr algn="ctr"/>
            <a:r>
              <a:rPr lang="en" b="1" dirty="0">
                <a:solidFill>
                  <a:srgbClr val="002060"/>
                </a:solidFill>
                <a:latin typeface="Calibri"/>
                <a:ea typeface="Calibri"/>
                <a:cs typeface="Calibri"/>
                <a:sym typeface="Calibri"/>
              </a:rPr>
              <a:t>MISSION STATEMENT</a:t>
            </a:r>
            <a:endParaRPr b="1" dirty="0">
              <a:solidFill>
                <a:srgbClr val="002060"/>
              </a:solidFill>
              <a:latin typeface="Calibri"/>
              <a:ea typeface="Calibri"/>
              <a:cs typeface="Calibri"/>
              <a:sym typeface="Calibri"/>
            </a:endParaRPr>
          </a:p>
        </p:txBody>
      </p:sp>
      <p:sp>
        <p:nvSpPr>
          <p:cNvPr id="154" name="Google Shape;154;p23"/>
          <p:cNvSpPr txBox="1">
            <a:spLocks noGrp="1"/>
          </p:cNvSpPr>
          <p:nvPr>
            <p:ph idx="1"/>
          </p:nvPr>
        </p:nvSpPr>
        <p:spPr>
          <a:xfrm>
            <a:off x="298174" y="1470991"/>
            <a:ext cx="9163878" cy="4570371"/>
          </a:xfrm>
          <a:prstGeom prst="rect">
            <a:avLst/>
          </a:prstGeom>
          <a:noFill/>
          <a:ln>
            <a:noFill/>
          </a:ln>
        </p:spPr>
        <p:txBody>
          <a:bodyPr spcFirstLastPara="1" wrap="square" lIns="121900" tIns="121900" rIns="121900" bIns="121900" anchor="t" anchorCtr="0">
            <a:noAutofit/>
          </a:bodyPr>
          <a:lstStyle/>
          <a:p>
            <a:pPr marL="0" indent="0" algn="ctr">
              <a:lnSpc>
                <a:spcPct val="107916"/>
              </a:lnSpc>
              <a:buSzPts val="1100"/>
              <a:buNone/>
            </a:pPr>
            <a:r>
              <a:rPr lang="en" sz="2800" i="1" dirty="0">
                <a:solidFill>
                  <a:srgbClr val="0099CC"/>
                </a:solidFill>
              </a:rPr>
              <a:t>what an organization does, and how it is </a:t>
            </a:r>
            <a:br>
              <a:rPr lang="en" sz="2800" i="1" dirty="0">
                <a:solidFill>
                  <a:srgbClr val="0099CC"/>
                </a:solidFill>
              </a:rPr>
            </a:br>
            <a:r>
              <a:rPr lang="en" sz="2800" i="1" dirty="0">
                <a:solidFill>
                  <a:srgbClr val="0099CC"/>
                </a:solidFill>
              </a:rPr>
              <a:t>accomplished</a:t>
            </a:r>
            <a:r>
              <a:rPr lang="en" i="1" dirty="0">
                <a:solidFill>
                  <a:srgbClr val="4472C4"/>
                </a:solidFill>
              </a:rPr>
              <a:t/>
            </a:r>
            <a:br>
              <a:rPr lang="en" i="1" dirty="0">
                <a:solidFill>
                  <a:srgbClr val="4472C4"/>
                </a:solidFill>
              </a:rPr>
            </a:br>
            <a:r>
              <a:rPr lang="en" i="1" dirty="0">
                <a:solidFill>
                  <a:srgbClr val="4472C4"/>
                </a:solidFill>
              </a:rPr>
              <a:t/>
            </a:r>
            <a:br>
              <a:rPr lang="en" i="1" dirty="0">
                <a:solidFill>
                  <a:srgbClr val="4472C4"/>
                </a:solidFill>
              </a:rPr>
            </a:br>
            <a:endParaRPr lang="en" i="1" dirty="0">
              <a:solidFill>
                <a:srgbClr val="4472C4"/>
              </a:solidFill>
            </a:endParaRPr>
          </a:p>
          <a:p>
            <a:pPr marL="0" indent="0" algn="ctr">
              <a:lnSpc>
                <a:spcPct val="107916"/>
              </a:lnSpc>
              <a:buSzPts val="1100"/>
              <a:buNone/>
            </a:pPr>
            <a:endParaRPr i="1" dirty="0">
              <a:solidFill>
                <a:srgbClr val="4472C4"/>
              </a:solidFill>
            </a:endParaRPr>
          </a:p>
          <a:p>
            <a:pPr marL="0" indent="0" algn="ctr">
              <a:lnSpc>
                <a:spcPct val="107916"/>
              </a:lnSpc>
              <a:spcBef>
                <a:spcPts val="1067"/>
              </a:spcBef>
              <a:buSzPts val="1100"/>
              <a:buNone/>
            </a:pPr>
            <a:r>
              <a:rPr lang="en" sz="2600" dirty="0">
                <a:solidFill>
                  <a:schemeClr val="tx1"/>
                </a:solidFill>
              </a:rPr>
              <a:t>The Catholic Women’s League of Canada </a:t>
            </a:r>
            <a:br>
              <a:rPr lang="en" sz="2600" dirty="0">
                <a:solidFill>
                  <a:schemeClr val="tx1"/>
                </a:solidFill>
              </a:rPr>
            </a:br>
            <a:r>
              <a:rPr lang="en" sz="2600" dirty="0">
                <a:solidFill>
                  <a:schemeClr val="tx1"/>
                </a:solidFill>
              </a:rPr>
              <a:t>calls its members to grow in faith,  </a:t>
            </a:r>
            <a:br>
              <a:rPr lang="en" sz="2600" dirty="0">
                <a:solidFill>
                  <a:schemeClr val="tx1"/>
                </a:solidFill>
              </a:rPr>
            </a:br>
            <a:r>
              <a:rPr lang="en" sz="2600" dirty="0">
                <a:solidFill>
                  <a:schemeClr val="tx1"/>
                </a:solidFill>
              </a:rPr>
              <a:t>and to witness to the love of God </a:t>
            </a:r>
            <a:br>
              <a:rPr lang="en" sz="2600" dirty="0">
                <a:solidFill>
                  <a:schemeClr val="tx1"/>
                </a:solidFill>
              </a:rPr>
            </a:br>
            <a:r>
              <a:rPr lang="en" sz="2600" dirty="0">
                <a:solidFill>
                  <a:schemeClr val="tx1"/>
                </a:solidFill>
              </a:rPr>
              <a:t>through ministry and service.</a:t>
            </a:r>
            <a:endParaRPr sz="2600" dirty="0">
              <a:solidFill>
                <a:schemeClr val="tx1"/>
              </a:solidFill>
            </a:endParaRPr>
          </a:p>
          <a:p>
            <a:pPr marL="0" indent="0">
              <a:spcBef>
                <a:spcPts val="1067"/>
              </a:spcBef>
              <a:spcAft>
                <a:spcPts val="2133"/>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2500"/>
                                  </p:stCondLst>
                                  <p:childTnLst>
                                    <p:set>
                                      <p:cBhvr>
                                        <p:cTn id="6" dur="1" fill="hold">
                                          <p:stCondLst>
                                            <p:cond delay="0"/>
                                          </p:stCondLst>
                                        </p:cTn>
                                        <p:tgtEl>
                                          <p:spTgt spid="154">
                                            <p:txEl>
                                              <p:pRg st="0" end="0"/>
                                            </p:txEl>
                                          </p:spTgt>
                                        </p:tgtEl>
                                        <p:attrNameLst>
                                          <p:attrName>style.visibility</p:attrName>
                                        </p:attrNameLst>
                                      </p:cBhvr>
                                      <p:to>
                                        <p:strVal val="visible"/>
                                      </p:to>
                                    </p:set>
                                    <p:anim calcmode="lin" valueType="num">
                                      <p:cBhvr additive="base">
                                        <p:cTn id="7" dur="500" fill="hold"/>
                                        <p:tgtEl>
                                          <p:spTgt spid="15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2500"/>
                                  </p:stCondLst>
                                  <p:childTnLst>
                                    <p:set>
                                      <p:cBhvr>
                                        <p:cTn id="12" dur="1" fill="hold">
                                          <p:stCondLst>
                                            <p:cond delay="0"/>
                                          </p:stCondLst>
                                        </p:cTn>
                                        <p:tgtEl>
                                          <p:spTgt spid="154">
                                            <p:txEl>
                                              <p:pRg st="2" end="2"/>
                                            </p:txEl>
                                          </p:spTgt>
                                        </p:tgtEl>
                                        <p:attrNameLst>
                                          <p:attrName>style.visibility</p:attrName>
                                        </p:attrNameLst>
                                      </p:cBhvr>
                                      <p:to>
                                        <p:strVal val="visible"/>
                                      </p:to>
                                    </p:set>
                                    <p:anim calcmode="lin" valueType="num">
                                      <p:cBhvr additive="base">
                                        <p:cTn id="13" dur="500" fill="hold"/>
                                        <p:tgtEl>
                                          <p:spTgt spid="15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build="p"/>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5345</TotalTime>
  <Words>2591</Words>
  <Application>Microsoft Office PowerPoint</Application>
  <PresentationFormat>Widescreen</PresentationFormat>
  <Paragraphs>356</Paragraphs>
  <Slides>27</Slides>
  <Notes>27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Courier New</vt:lpstr>
      <vt:lpstr>Trebuchet MS</vt:lpstr>
      <vt:lpstr>Wingdings 2</vt:lpstr>
      <vt:lpstr>Wingdings 3</vt:lpstr>
      <vt:lpstr>Facet</vt:lpstr>
      <vt:lpstr>THE CATHOLIC WOMEN’S LEAGUE OF CANADA</vt:lpstr>
      <vt:lpstr>EXECUTIVE ORIENTATION</vt:lpstr>
      <vt:lpstr>THE CATHOLIC WOMEN’S LEAGUE OF CANADA</vt:lpstr>
      <vt:lpstr>THE CATHOLIC WOMEN’S LEAGUE OF CANADA PLANS STRATEGICALLY</vt:lpstr>
      <vt:lpstr>THE STEPS</vt:lpstr>
      <vt:lpstr>GUIDING PRINCIPLES</vt:lpstr>
      <vt:lpstr>CORE PURPOSE</vt:lpstr>
      <vt:lpstr>CORE VALUES</vt:lpstr>
      <vt:lpstr>MISSION STATEMENT</vt:lpstr>
      <vt:lpstr>ENVISIONED FUTURE</vt:lpstr>
      <vt:lpstr>GOALS, OBJECTIVES AND CRITICAL ISSUES</vt:lpstr>
      <vt:lpstr>GOAL 1</vt:lpstr>
      <vt:lpstr>GOAL 2</vt:lpstr>
      <vt:lpstr>GOAL 3</vt:lpstr>
      <vt:lpstr>GOAL 4</vt:lpstr>
      <vt:lpstr>STRATEGIES and FINAL PLAN</vt:lpstr>
      <vt:lpstr>THE LEAGUE OF THE FUTURE – YEAR 1</vt:lpstr>
      <vt:lpstr>THE LEAGUE OF THE FUTURE – YEAR 1</vt:lpstr>
      <vt:lpstr>THE LEAGUE OF THE FUTURE – YEAR 1</vt:lpstr>
      <vt:lpstr>THE LEAGUE OF THE FUTURE – YEAR 2</vt:lpstr>
      <vt:lpstr>PowerPoint Presentation</vt:lpstr>
      <vt:lpstr>THE LEAGUE OF THE FUTURE – YEAR 2</vt:lpstr>
      <vt:lpstr>THE LEAGUE OF THE FUTURE – YEAR 2</vt:lpstr>
      <vt:lpstr>UPDATED INFORMATION</vt:lpstr>
      <vt:lpstr>PowerPoint Presentation</vt:lpstr>
      <vt:lpstr>STRATEGIC PLAN SUMMARY</vt:lpstr>
      <vt:lpstr>EXECUTIVE ORIENTATION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CATHOLIC WOMEN’S LEAGUE OF CANADA</dc:title>
  <dc:creator>Amanda McCormick</dc:creator>
  <cp:lastModifiedBy>Amanda McCormick</cp:lastModifiedBy>
  <cp:revision>603</cp:revision>
  <cp:lastPrinted>2020-12-28T16:37:37Z</cp:lastPrinted>
  <dcterms:modified xsi:type="dcterms:W3CDTF">2021-05-04T21:20:57Z</dcterms:modified>
</cp:coreProperties>
</file>