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19"/>
  </p:notesMasterIdLst>
  <p:sldIdLst>
    <p:sldId id="553" r:id="rId2"/>
    <p:sldId id="554" r:id="rId3"/>
    <p:sldId id="515" r:id="rId4"/>
    <p:sldId id="459" r:id="rId5"/>
    <p:sldId id="460" r:id="rId6"/>
    <p:sldId id="461" r:id="rId7"/>
    <p:sldId id="462" r:id="rId8"/>
    <p:sldId id="463" r:id="rId9"/>
    <p:sldId id="464" r:id="rId10"/>
    <p:sldId id="465" r:id="rId11"/>
    <p:sldId id="466" r:id="rId12"/>
    <p:sldId id="467" r:id="rId13"/>
    <p:sldId id="468" r:id="rId14"/>
    <p:sldId id="469" r:id="rId15"/>
    <p:sldId id="470" r:id="rId16"/>
    <p:sldId id="508" r:id="rId17"/>
    <p:sldId id="532" r:id="rId18"/>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5136"/>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430937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Maple Leaf Service Pin</a:t>
            </a:r>
            <a:endParaRPr lang="en-CA" dirty="0"/>
          </a:p>
          <a:p>
            <a:pPr lvl="0">
              <a:buFont typeface="Arial" panose="020B0604020202020204" pitchFamily="34" charset="0"/>
              <a:buChar char="•"/>
            </a:pPr>
            <a:r>
              <a:rPr lang="en-US" dirty="0"/>
              <a:t>Pins are awarded to members who have served the League in an exceptional or meritorious manner. </a:t>
            </a:r>
            <a:endParaRPr lang="en-CA" dirty="0"/>
          </a:p>
          <a:p>
            <a:pPr lvl="0">
              <a:buFont typeface="Arial" panose="020B0604020202020204" pitchFamily="34" charset="0"/>
              <a:buChar char="•"/>
            </a:pPr>
            <a:r>
              <a:rPr lang="en-US" dirty="0"/>
              <a:t>Eligibility criteria is determined by the presenting council.</a:t>
            </a:r>
            <a:endParaRPr lang="en-CA" dirty="0"/>
          </a:p>
          <a:p>
            <a:pPr lvl="0">
              <a:buFont typeface="Arial" panose="020B0604020202020204" pitchFamily="34" charset="0"/>
              <a:buChar char="•"/>
            </a:pPr>
            <a:r>
              <a:rPr lang="en-US" dirty="0"/>
              <a:t>This pin must be ordered by a council as a presentation item through national office.</a:t>
            </a:r>
            <a:endParaRPr lang="en-CA" dirty="0"/>
          </a:p>
          <a:p>
            <a:pPr lvl="0">
              <a:buFont typeface="Arial" panose="020B0604020202020204" pitchFamily="34" charset="0"/>
              <a:buChar char="•"/>
            </a:pPr>
            <a:r>
              <a:rPr lang="en-US" dirty="0"/>
              <a:t>Recipients wearing this beautiful pin are often asked where a pin can be purchased.</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309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Bellelle Guerin Pin</a:t>
            </a:r>
          </a:p>
          <a:p>
            <a:r>
              <a:rPr lang="en-CA" dirty="0"/>
              <a:t>•	The Bellelle Guerin pin can be awarded to members who have kept the vision and dream of Bellelle Guerin alive.</a:t>
            </a:r>
          </a:p>
          <a:p>
            <a:r>
              <a:rPr lang="en-CA" dirty="0"/>
              <a:t>•	Recipients of this award have dedicated themselves to the work of the League in the parish, diocese and/or province and are not or will not eligible for life membership. Recipients</a:t>
            </a:r>
            <a:r>
              <a:rPr lang="en-CA" baseline="0" dirty="0"/>
              <a:t> waive their right to be considered for life membership at a future date when accepting this pin.</a:t>
            </a:r>
            <a:endParaRPr lang="en-CA" dirty="0"/>
          </a:p>
          <a:p>
            <a:r>
              <a:rPr lang="en-CA" dirty="0"/>
              <a:t>•	Nomination information is available through the national office website.</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11</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070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Life Members</a:t>
            </a:r>
            <a:endParaRPr lang="en-CA" dirty="0"/>
          </a:p>
          <a:p>
            <a:pPr lvl="0">
              <a:buFont typeface="Arial" panose="020B0604020202020204" pitchFamily="34" charset="0"/>
              <a:buChar char="•"/>
            </a:pPr>
            <a:r>
              <a:rPr lang="en-US" dirty="0"/>
              <a:t>With more than 300 life members, these gifted members have been cited as ”one of the best resources available to the League membership.” </a:t>
            </a:r>
            <a:endParaRPr lang="en-CA" dirty="0"/>
          </a:p>
          <a:p>
            <a:pPr lvl="0">
              <a:buFont typeface="Arial" panose="020B0604020202020204" pitchFamily="34" charset="0"/>
              <a:buChar char="•"/>
            </a:pPr>
            <a:r>
              <a:rPr lang="en-US" dirty="0"/>
              <a:t>Many have served a parliamentarians, speakers, mentors, resolution and letter-writing leaders, event organizers and because of necessity, some have filled roles for parish level executives, and even as spiritual advisors.</a:t>
            </a:r>
            <a:endParaRPr lang="en-CA" dirty="0"/>
          </a:p>
          <a:p>
            <a:pPr lvl="0">
              <a:buFont typeface="Arial" panose="020B0604020202020204" pitchFamily="34" charset="0"/>
              <a:buChar char="•"/>
            </a:pPr>
            <a:r>
              <a:rPr lang="en-US" dirty="0"/>
              <a:t>Nomination information is available through national office and on the national website. It should be noted that the nomination must be co-signed by a diocesan council and/or a provincial council president.</a:t>
            </a:r>
            <a:endParaRPr lang="en-CA" dirty="0"/>
          </a:p>
          <a:p>
            <a:pPr lvl="0">
              <a:buFont typeface="Arial" panose="020B0604020202020204" pitchFamily="34" charset="0"/>
              <a:buChar char="•"/>
            </a:pPr>
            <a:r>
              <a:rPr lang="en-US" dirty="0"/>
              <a:t>Provincial life member liaisons stay in contact with life members – a service very much needed and appreciated. Through e-mails and newsletters, they keep life members informed on results of provincial meetings, of ailing and deceased members, and so much more.</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399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Honorary Life Members</a:t>
            </a:r>
            <a:endParaRPr lang="en-CA" dirty="0"/>
          </a:p>
          <a:p>
            <a:pPr lvl="0">
              <a:buFont typeface="Arial" panose="020B0604020202020204" pitchFamily="34" charset="0"/>
              <a:buChar char="•"/>
            </a:pPr>
            <a:r>
              <a:rPr lang="en-US" dirty="0"/>
              <a:t>This very special award is presented to women who have served as national president of The Catholic Women’s League of Canada.</a:t>
            </a:r>
            <a:endParaRPr lang="en-CA" dirty="0"/>
          </a:p>
          <a:p>
            <a:pPr lvl="0">
              <a:buFont typeface="Arial" panose="020B0604020202020204" pitchFamily="34" charset="0"/>
              <a:buChar char="•"/>
            </a:pPr>
            <a:r>
              <a:rPr lang="en-US" dirty="0"/>
              <a:t>This beautifully crafted pin is awarded in recognition for the recipients exemplary service to the League during their time as national president.</a:t>
            </a:r>
            <a:endParaRPr lang="en-CA" dirty="0"/>
          </a:p>
          <a:p>
            <a:pPr lvl="0">
              <a:buFont typeface="Arial" panose="020B0604020202020204" pitchFamily="34" charset="0"/>
              <a:buChar char="•"/>
            </a:pPr>
            <a:r>
              <a:rPr lang="en-US" dirty="0"/>
              <a:t>These women keep this special honour for the remainder of their lives.</a:t>
            </a:r>
            <a:endParaRPr lang="en-CA" dirty="0"/>
          </a:p>
          <a:p>
            <a:pPr lvl="0">
              <a:buFont typeface="Arial" panose="020B0604020202020204" pitchFamily="34" charset="0"/>
              <a:buChar char="•"/>
            </a:pPr>
            <a:r>
              <a:rPr lang="en-US" dirty="0"/>
              <a:t>Honorary life members serve as wonderful mentors and are an inspiration to all. When in attendance, they are introduced at meetings and conventions.</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50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Certificates and Scrolls</a:t>
            </a:r>
            <a:endParaRPr lang="en-CA" dirty="0"/>
          </a:p>
          <a:p>
            <a:pPr lvl="0">
              <a:buFont typeface="Arial" panose="020B0604020202020204" pitchFamily="34" charset="0"/>
              <a:buChar char="•"/>
            </a:pPr>
            <a:r>
              <a:rPr lang="en-US" dirty="0"/>
              <a:t>There are a selection of scrolls and certificates available through national office designed for your use.</a:t>
            </a:r>
            <a:r>
              <a:rPr lang="en-CA" dirty="0"/>
              <a:t> </a:t>
            </a:r>
            <a:r>
              <a:rPr lang="en-US" dirty="0"/>
              <a:t>Take the time to look at them to see what suits your council’s needs.</a:t>
            </a:r>
            <a:endParaRPr lang="en-CA" dirty="0"/>
          </a:p>
          <a:p>
            <a:pPr lvl="0">
              <a:buFont typeface="Arial" panose="020B0604020202020204" pitchFamily="34" charset="0"/>
              <a:buChar char="•"/>
            </a:pPr>
            <a:r>
              <a:rPr lang="en-US" b="1" dirty="0"/>
              <a:t>The certificate of merit</a:t>
            </a:r>
            <a:r>
              <a:rPr lang="en-US" dirty="0"/>
              <a:t> is available to present to members in “grateful recognition and appreciation of faithful and exceptional service.” Possible reasons for presenting this certificate would include: leadership in a soup kitchen ministry for the poor and homeless, leadership and/or participation in a prayer shawl ministry, etc.</a:t>
            </a:r>
            <a:endParaRPr lang="en-CA" dirty="0"/>
          </a:p>
          <a:p>
            <a:pPr lvl="0">
              <a:buFont typeface="Arial" panose="020B0604020202020204" pitchFamily="34" charset="0"/>
              <a:buChar char="•"/>
            </a:pPr>
            <a:r>
              <a:rPr lang="en-US" b="1" dirty="0"/>
              <a:t>Council anniversary certificates </a:t>
            </a:r>
            <a:r>
              <a:rPr lang="en-US" dirty="0"/>
              <a:t>are presented at the diocesan and provincial levels.</a:t>
            </a:r>
            <a:endParaRPr lang="en-CA" dirty="0"/>
          </a:p>
          <a:p>
            <a:pPr lvl="0">
              <a:buFont typeface="Arial" panose="020B0604020202020204" pitchFamily="34" charset="0"/>
              <a:buChar char="•"/>
            </a:pPr>
            <a:r>
              <a:rPr lang="en-US" b="1" dirty="0"/>
              <a:t>Increase in membership certificates </a:t>
            </a:r>
            <a:r>
              <a:rPr lang="en-US" dirty="0"/>
              <a:t>are</a:t>
            </a:r>
            <a:r>
              <a:rPr lang="en-US" b="1" dirty="0"/>
              <a:t> </a:t>
            </a:r>
            <a:r>
              <a:rPr lang="en-US" dirty="0"/>
              <a:t>primarily gifted by the provincial level but would also be appropriate at the diocesan level.</a:t>
            </a:r>
            <a:endParaRPr lang="en-CA" dirty="0"/>
          </a:p>
          <a:p>
            <a:pPr lvl="0">
              <a:buFont typeface="Arial" panose="020B0604020202020204" pitchFamily="34" charset="0"/>
              <a:buChar char="•"/>
            </a:pPr>
            <a:r>
              <a:rPr lang="en-US" b="1" dirty="0"/>
              <a:t>Membership scrolls </a:t>
            </a:r>
            <a:r>
              <a:rPr lang="en-US" dirty="0"/>
              <a:t>are available for presentation to members who have served the League of a total of 25 years or more.  National office will provide the scrolls, complete with the League’s seal, and the stamped signatures of the national president and national secretary-treasurer. Awarded by national council, these scrolls can be pre-ordered. The presenting council would then complete the lettering.</a:t>
            </a:r>
            <a:endParaRPr lang="en-CA" dirty="0"/>
          </a:p>
          <a:p>
            <a:pPr lvl="0">
              <a:buFont typeface="Arial" panose="020B0604020202020204" pitchFamily="34" charset="0"/>
              <a:buChar char="•"/>
            </a:pPr>
            <a:r>
              <a:rPr lang="en-US" b="1" dirty="0"/>
              <a:t>Bursary certificates</a:t>
            </a:r>
            <a:r>
              <a:rPr lang="en-US" dirty="0"/>
              <a:t>:</a:t>
            </a:r>
            <a:r>
              <a:rPr lang="en-US" b="1" dirty="0"/>
              <a:t> </a:t>
            </a:r>
            <a:r>
              <a:rPr lang="en-US" dirty="0"/>
              <a:t>Many councils have established annual bursaries/scholarships that they annually present. These certificates may be used.</a:t>
            </a:r>
            <a:endParaRPr lang="en-CA" dirty="0"/>
          </a:p>
          <a:p>
            <a:pPr>
              <a:buFont typeface="Arial" panose="020B0604020202020204" pitchFamily="34" charset="0"/>
              <a:buChar char="•"/>
            </a:pPr>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821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Membership Gift Certificates</a:t>
            </a:r>
            <a:endParaRPr lang="en-CA" dirty="0"/>
          </a:p>
          <a:p>
            <a:pPr lvl="0">
              <a:buFont typeface="Arial" panose="020B0604020202020204" pitchFamily="34" charset="0"/>
              <a:buChar char="•"/>
            </a:pPr>
            <a:r>
              <a:rPr lang="en-US" dirty="0"/>
              <a:t>We would all like to see the League grow and flourish. If every member were to invite one woman to join and mentor this person through her first year of membership, the League would have the potential to double its membership in one year… wouldn’t that be wonderful?</a:t>
            </a:r>
            <a:endParaRPr lang="en-CA" dirty="0"/>
          </a:p>
          <a:p>
            <a:pPr lvl="0">
              <a:buFont typeface="Arial" panose="020B0604020202020204" pitchFamily="34" charset="0"/>
              <a:buChar char="•"/>
            </a:pPr>
            <a:r>
              <a:rPr lang="en-US" dirty="0"/>
              <a:t>Your council may want to use these certificates to present to women whose membership is covered by your council such as members living in long term care facilities.</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60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Councils are encouraged to celebrate the wonderful work being done in councils by so many talented, dedicated Catholic women. They speak volumes about why other women should consider joining.</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79237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927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450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Ecclesiastes reminds us that modesty and humility set aside, there is a place for recognition and awards in the League.</a:t>
            </a:r>
            <a:endParaRPr lang="en-CA"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683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Recognition and Awards</a:t>
            </a:r>
            <a:r>
              <a:rPr lang="en-US" dirty="0"/>
              <a:t> </a:t>
            </a:r>
            <a:endParaRPr lang="en-CA" dirty="0"/>
          </a:p>
          <a:p>
            <a:pPr lvl="0"/>
            <a:r>
              <a:rPr lang="en-CA" dirty="0"/>
              <a:t>Women who join the League do not do so in the anticipation or hope of receiving recognition or awards.</a:t>
            </a:r>
          </a:p>
          <a:p>
            <a:pPr lvl="0"/>
            <a:r>
              <a:rPr lang="en-CA" dirty="0"/>
              <a:t>It is important that members are recognized for their dedication, good works and service, to express our appreciation for their contributions. These women serve as an inspiration and serve as role models. They energize the membership in their resolve as they continue in their own personal CWL journey.</a:t>
            </a:r>
          </a:p>
          <a:p>
            <a:pPr lvl="0"/>
            <a:r>
              <a:rPr lang="en-CA" dirty="0"/>
              <a:t>The League has made available through national office and on the national website a </a:t>
            </a:r>
            <a:r>
              <a:rPr lang="en-CA" b="1" i="1" dirty="0"/>
              <a:t>Ceremonies Booklet </a:t>
            </a:r>
            <a:r>
              <a:rPr lang="en-CA" dirty="0"/>
              <a:t>which includes a ceremony for the Presentation of Service Awards. This is a guideline and your council may wish to add to or change the ceremony suggested to accommodate your needs.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636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Insignia Pin</a:t>
            </a:r>
            <a:endParaRPr lang="en-CA" dirty="0"/>
          </a:p>
          <a:p>
            <a:pPr lvl="0"/>
            <a:r>
              <a:rPr lang="en-US" dirty="0"/>
              <a:t>Annually councils are encouraged to welcome new members by hosting a </a:t>
            </a:r>
            <a:r>
              <a:rPr lang="en-US" b="1" i="1" dirty="0"/>
              <a:t>Reception of New Members Ceremony </a:t>
            </a:r>
            <a:r>
              <a:rPr lang="en-US" dirty="0"/>
              <a:t>at which new members are presented with an insignia pin to serve as a sign and a reminder to them of their membership in the League sisterhood.  </a:t>
            </a:r>
          </a:p>
          <a:p>
            <a:pPr lvl="0"/>
            <a:endParaRPr lang="en-CA" dirty="0"/>
          </a:p>
          <a:p>
            <a:pPr lvl="0"/>
            <a:r>
              <a:rPr lang="en-US" dirty="0"/>
              <a:t>All members will want to wear their pins as often as possible as a way of sharing the good news of the League with others. Often, members are asked what the pin they are wearing symbolizes.</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01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Pins </a:t>
            </a:r>
            <a:r>
              <a:rPr lang="en-US" dirty="0"/>
              <a:t> </a:t>
            </a:r>
            <a:endParaRPr lang="en-CA" dirty="0"/>
          </a:p>
          <a:p>
            <a:pPr>
              <a:buFont typeface="+mj-lt"/>
              <a:buAutoNum type="arabicPeriod"/>
            </a:pPr>
            <a:r>
              <a:rPr lang="en-US" dirty="0"/>
              <a:t>Councils are encouraged to annually celebrate the dedicated years of service of their members. Members are presented with service pin awards to mark milestone anniversaries in their personal League membership. It is a privilege to present members with the appropriate years of service pin and it is an honour for members to receive the pins.</a:t>
            </a:r>
            <a:endParaRPr lang="en-CA" dirty="0"/>
          </a:p>
          <a:p>
            <a:pPr>
              <a:buFont typeface="+mj-lt"/>
              <a:buAutoNum type="arabicPeriod"/>
            </a:pPr>
            <a:r>
              <a:rPr lang="en-US" dirty="0"/>
              <a:t>Service pins can be presented to members at five year intervals. The pins are available through national office.</a:t>
            </a:r>
            <a:endParaRPr lang="en-CA" dirty="0"/>
          </a:p>
          <a:p>
            <a:pPr>
              <a:buFont typeface="+mj-lt"/>
              <a:buAutoNum type="arabicPeriod"/>
            </a:pPr>
            <a:r>
              <a:rPr lang="en-US" dirty="0"/>
              <a:t>Service pin recipients are encouraged to wear their pins as a cherished reminder of their membership in the League.</a:t>
            </a:r>
            <a:endParaRPr lang="en-CA" dirty="0"/>
          </a:p>
          <a:p>
            <a:pPr>
              <a:buFont typeface="+mj-lt"/>
              <a:buAutoNum type="arabicPeriod"/>
            </a:pPr>
            <a:r>
              <a:rPr lang="en-US" dirty="0"/>
              <a:t>Councils are encouraged to request anniversary scrolls to recognize their years of service. The scrolls are stamped with the signature of the national president. Requests can be made by contacting national office.</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14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President’s Pin</a:t>
            </a:r>
            <a:endParaRPr lang="en-CA" dirty="0"/>
          </a:p>
          <a:p>
            <a:pPr lvl="0">
              <a:buFont typeface="Arial" panose="020B0604020202020204" pitchFamily="34" charset="0"/>
              <a:buChar char="•"/>
            </a:pPr>
            <a:r>
              <a:rPr lang="en-US" dirty="0"/>
              <a:t>The president’s pin consists of an insignia pin with a bar stating “President.” It identifies currently serving presidents. Presidents wear these pins as a cherished reminder of their position and responsibilities within their council.</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09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Past President’s Pin</a:t>
            </a:r>
            <a:endParaRPr lang="en-CA" dirty="0"/>
          </a:p>
          <a:p>
            <a:pPr lvl="0">
              <a:buFont typeface="Arial" panose="020B0604020202020204" pitchFamily="34" charset="0"/>
              <a:buChar char="•"/>
            </a:pPr>
            <a:r>
              <a:rPr lang="en-US" dirty="0"/>
              <a:t>The past president’s pin consists of an insignia pin with a bar stating “Past President.” It serves to identify them to others that they are members with leadership experience who are available to answer questions and mentor.</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8</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17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Spiritual Advisor Pins</a:t>
            </a:r>
            <a:endParaRPr lang="en-CA" dirty="0"/>
          </a:p>
          <a:p>
            <a:pPr>
              <a:buFont typeface="Arial" panose="020B0604020202020204" pitchFamily="34" charset="0"/>
              <a:buChar char="•"/>
            </a:pPr>
            <a:r>
              <a:rPr lang="en-US" dirty="0"/>
              <a:t>Presented to the spiritual advisor of a council at all levels, who has taken an active interest in the spiritual life of the members and communicated the teachings of the church. The pin should be presented by individual councils as a milestone award at five year intervals.</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100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clipartcotttage.deviantart.com/art/Scroll-44076603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270303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MAPLE LEAF SERVICE PIN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26533" y="1930400"/>
            <a:ext cx="3667404" cy="4048075"/>
          </a:xfrm>
          <a:prstGeom prst="rect">
            <a:avLst/>
          </a:prstGeom>
          <a:noFill/>
          <a:ln>
            <a:noFill/>
          </a:ln>
        </p:spPr>
      </p:pic>
      <p:sp>
        <p:nvSpPr>
          <p:cNvPr id="5" name="Rectangle 4"/>
          <p:cNvSpPr/>
          <p:nvPr/>
        </p:nvSpPr>
        <p:spPr>
          <a:xfrm>
            <a:off x="2855640" y="3105835"/>
            <a:ext cx="6840760" cy="1477328"/>
          </a:xfrm>
          <a:prstGeom prst="rect">
            <a:avLst/>
          </a:prstGeom>
        </p:spPr>
        <p:txBody>
          <a:bodyPr wrap="square">
            <a:spAutoFit/>
          </a:bodyPr>
          <a:lstStyle/>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70169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BELLELLE GUERIN PIN</a:t>
            </a:r>
            <a:endParaRPr lang="en-CA" b="1" dirty="0">
              <a:solidFill>
                <a:srgbClr val="002060"/>
              </a:solidFill>
              <a:latin typeface="Calibri" panose="020F0502020204030204" pitchFamily="34" charset="0"/>
              <a:cs typeface="Calibri" panose="020F0502020204030204" pitchFamily="34" charset="0"/>
            </a:endParaRP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38724" y="1376563"/>
            <a:ext cx="1882775" cy="1908175"/>
          </a:xfrm>
          <a:prstGeom prst="rect">
            <a:avLst/>
          </a:prstGeom>
          <a:noFill/>
          <a:ln>
            <a:noFill/>
          </a:ln>
        </p:spPr>
      </p:pic>
      <p:pic>
        <p:nvPicPr>
          <p:cNvPr id="5" name="Picture 4" descr="Bellelle Guerin | CWRC/CSEC"/>
          <p:cNvPicPr/>
          <p:nvPr/>
        </p:nvPicPr>
        <p:blipFill>
          <a:blip r:embed="rId4">
            <a:extLst>
              <a:ext uri="{28A0092B-C50C-407E-A947-70E740481C1C}">
                <a14:useLocalDpi xmlns:a14="http://schemas.microsoft.com/office/drawing/2010/main" val="0"/>
              </a:ext>
            </a:extLst>
          </a:blip>
          <a:srcRect/>
          <a:stretch>
            <a:fillRect/>
          </a:stretch>
        </p:blipFill>
        <p:spPr bwMode="auto">
          <a:xfrm>
            <a:off x="3872000" y="4124539"/>
            <a:ext cx="2016224" cy="2304321"/>
          </a:xfrm>
          <a:prstGeom prst="rect">
            <a:avLst/>
          </a:prstGeom>
          <a:noFill/>
          <a:ln>
            <a:noFill/>
          </a:ln>
        </p:spPr>
      </p:pic>
      <p:sp>
        <p:nvSpPr>
          <p:cNvPr id="6" name="Rectangle 5"/>
          <p:cNvSpPr/>
          <p:nvPr/>
        </p:nvSpPr>
        <p:spPr>
          <a:xfrm>
            <a:off x="298175" y="3284738"/>
            <a:ext cx="9163878" cy="677108"/>
          </a:xfrm>
          <a:prstGeom prst="rect">
            <a:avLst/>
          </a:prstGeom>
        </p:spPr>
        <p:txBody>
          <a:bodyPr wrap="square">
            <a:spAutoFit/>
          </a:bodyPr>
          <a:lstStyle/>
          <a:p>
            <a:pPr>
              <a:buClrTx/>
              <a:buFontTx/>
              <a:buNone/>
            </a:pPr>
            <a:endParaRPr lang="en-US" sz="1800" kern="1200" dirty="0">
              <a:solidFill>
                <a:prstClr val="black"/>
              </a:solidFill>
              <a:latin typeface="Calibri"/>
              <a:ea typeface="+mn-ea"/>
              <a:cs typeface="+mn-cs"/>
            </a:endParaRPr>
          </a:p>
          <a:p>
            <a:pPr algn="ctr">
              <a:buClrTx/>
              <a:buFontTx/>
              <a:buNone/>
            </a:pPr>
            <a:r>
              <a:rPr lang="en-US" sz="2000" b="1" kern="1200" dirty="0">
                <a:solidFill>
                  <a:prstClr val="black"/>
                </a:solidFill>
                <a:latin typeface="+mn-lt"/>
                <a:ea typeface="+mn-ea"/>
                <a:cs typeface="+mn-cs"/>
              </a:rPr>
              <a:t>Members who have a vision and a dream…</a:t>
            </a:r>
            <a:endParaRPr lang="en-CA" sz="2000" b="1" kern="1200" dirty="0">
              <a:solidFill>
                <a:prstClr val="black"/>
              </a:solidFill>
              <a:latin typeface="+mn-lt"/>
              <a:ea typeface="+mn-ea"/>
              <a:cs typeface="+mn-cs"/>
            </a:endParaRPr>
          </a:p>
        </p:txBody>
      </p:sp>
    </p:spTree>
    <p:extLst>
      <p:ext uri="{BB962C8B-B14F-4D97-AF65-F5344CB8AC3E}">
        <p14:creationId xmlns:p14="http://schemas.microsoft.com/office/powerpoint/2010/main" val="262942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LIFE MEMBER PIN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41863" y="2127886"/>
            <a:ext cx="2476500" cy="2589212"/>
          </a:xfrm>
          <a:prstGeom prst="rect">
            <a:avLst/>
          </a:prstGeom>
          <a:noFill/>
          <a:ln>
            <a:noFill/>
          </a:ln>
        </p:spPr>
      </p:pic>
      <p:sp>
        <p:nvSpPr>
          <p:cNvPr id="5" name="Rectangle 4"/>
          <p:cNvSpPr/>
          <p:nvPr/>
        </p:nvSpPr>
        <p:spPr>
          <a:xfrm>
            <a:off x="1008821" y="4914584"/>
            <a:ext cx="7742583" cy="1107996"/>
          </a:xfrm>
          <a:prstGeom prst="rect">
            <a:avLst/>
          </a:prstGeom>
        </p:spPr>
        <p:txBody>
          <a:bodyPr wrap="square" anchor="ctr">
            <a:spAutoFit/>
          </a:bodyPr>
          <a:lstStyle/>
          <a:p>
            <a:pPr algn="ctr">
              <a:buClrTx/>
              <a:buFontTx/>
              <a:buNone/>
            </a:pPr>
            <a:r>
              <a:rPr lang="en-US" sz="2200" b="1" kern="1200" dirty="0">
                <a:solidFill>
                  <a:prstClr val="black"/>
                </a:solidFill>
                <a:latin typeface="+mn-lt"/>
                <a:ea typeface="+mn-ea"/>
                <a:cs typeface="+mn-cs"/>
              </a:rPr>
              <a:t>Nominations for life membership must be completed and forwarded by both a diocesan council and a provincial council. Guidelines are found in another module.</a:t>
            </a:r>
            <a:endParaRPr lang="en-CA" sz="2200" b="1" i="1" kern="1200" dirty="0">
              <a:solidFill>
                <a:prstClr val="black"/>
              </a:solidFill>
              <a:latin typeface="+mn-lt"/>
              <a:ea typeface="+mn-ea"/>
              <a:cs typeface="+mn-cs"/>
            </a:endParaRPr>
          </a:p>
        </p:txBody>
      </p:sp>
    </p:spTree>
    <p:extLst>
      <p:ext uri="{BB962C8B-B14F-4D97-AF65-F5344CB8AC3E}">
        <p14:creationId xmlns:p14="http://schemas.microsoft.com/office/powerpoint/2010/main" val="197851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HONORARY LIFE MEMBER PIN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03763" y="1930400"/>
            <a:ext cx="2552700" cy="2555875"/>
          </a:xfrm>
          <a:prstGeom prst="rect">
            <a:avLst/>
          </a:prstGeom>
          <a:noFill/>
          <a:ln>
            <a:noFill/>
          </a:ln>
        </p:spPr>
      </p:pic>
      <p:sp>
        <p:nvSpPr>
          <p:cNvPr id="5" name="Rectangle 4"/>
          <p:cNvSpPr/>
          <p:nvPr/>
        </p:nvSpPr>
        <p:spPr>
          <a:xfrm>
            <a:off x="1160167" y="5224942"/>
            <a:ext cx="7439891" cy="769441"/>
          </a:xfrm>
          <a:prstGeom prst="rect">
            <a:avLst/>
          </a:prstGeom>
        </p:spPr>
        <p:txBody>
          <a:bodyPr wrap="square">
            <a:spAutoFit/>
          </a:bodyPr>
          <a:lstStyle/>
          <a:p>
            <a:pPr algn="ctr">
              <a:buClrTx/>
              <a:buFontTx/>
              <a:buNone/>
            </a:pPr>
            <a:r>
              <a:rPr lang="en-US" sz="2200" b="1" kern="1200" dirty="0">
                <a:solidFill>
                  <a:schemeClr val="tx1"/>
                </a:solidFill>
                <a:latin typeface="+mn-lt"/>
                <a:ea typeface="+mn-ea"/>
                <a:cs typeface="+mn-cs"/>
              </a:rPr>
              <a:t>Awarded to the women who have served as national president of The Catholic Women’s League of Canada.</a:t>
            </a:r>
            <a:endParaRPr lang="en-CA" sz="2200" b="1" kern="1200" dirty="0">
              <a:solidFill>
                <a:schemeClr val="tx1"/>
              </a:solidFill>
              <a:latin typeface="+mn-lt"/>
              <a:ea typeface="+mn-ea"/>
              <a:cs typeface="+mn-cs"/>
            </a:endParaRPr>
          </a:p>
        </p:txBody>
      </p:sp>
    </p:spTree>
    <p:extLst>
      <p:ext uri="{BB962C8B-B14F-4D97-AF65-F5344CB8AC3E}">
        <p14:creationId xmlns:p14="http://schemas.microsoft.com/office/powerpoint/2010/main" val="245305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392547"/>
            <a:ext cx="9104243" cy="743239"/>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CERTIFICATES AND SCROLLS</a:t>
            </a:r>
          </a:p>
        </p:txBody>
      </p:sp>
      <p:sp>
        <p:nvSpPr>
          <p:cNvPr id="3" name="Content Placeholder 2"/>
          <p:cNvSpPr>
            <a:spLocks noGrp="1"/>
          </p:cNvSpPr>
          <p:nvPr>
            <p:ph idx="1"/>
          </p:nvPr>
        </p:nvSpPr>
        <p:spPr>
          <a:xfrm>
            <a:off x="735494" y="1135786"/>
            <a:ext cx="8229601" cy="5329667"/>
          </a:xfrm>
        </p:spPr>
        <p:txBody>
          <a:bodyPr>
            <a:noAutofit/>
          </a:bodyPr>
          <a:lstStyle/>
          <a:p>
            <a:pPr marL="0" indent="0">
              <a:lnSpc>
                <a:spcPct val="120000"/>
              </a:lnSpc>
              <a:buNone/>
            </a:pPr>
            <a:r>
              <a:rPr lang="en-US" sz="2400" b="1" dirty="0">
                <a:solidFill>
                  <a:schemeClr val="tx1"/>
                </a:solidFill>
              </a:rPr>
              <a:t>National office has various certificates, scrolls and presentation holders available for purchase, including:</a:t>
            </a:r>
            <a:endParaRPr lang="en-CA" sz="2400" b="1" dirty="0">
              <a:solidFill>
                <a:schemeClr val="tx1"/>
              </a:solidFill>
            </a:endParaRPr>
          </a:p>
          <a:p>
            <a:pPr lvl="3" indent="-457200">
              <a:buFont typeface="Arial" panose="020B0604020202020204" pitchFamily="34" charset="0"/>
              <a:buChar char="•"/>
            </a:pPr>
            <a:r>
              <a:rPr lang="en-US" sz="2400" b="1" dirty="0">
                <a:solidFill>
                  <a:schemeClr val="tx1"/>
                </a:solidFill>
              </a:rPr>
              <a:t>certificate of merit  </a:t>
            </a:r>
          </a:p>
          <a:p>
            <a:pPr lvl="3" indent="-457200">
              <a:buFont typeface="Arial" panose="020B0604020202020204" pitchFamily="34" charset="0"/>
              <a:buChar char="•"/>
            </a:pPr>
            <a:r>
              <a:rPr lang="en-US" sz="2400" b="1" dirty="0">
                <a:solidFill>
                  <a:schemeClr val="tx1"/>
                </a:solidFill>
              </a:rPr>
              <a:t>council anniversary certificate</a:t>
            </a:r>
            <a:endParaRPr lang="en-CA" sz="2400" b="1" dirty="0">
              <a:solidFill>
                <a:schemeClr val="tx1"/>
              </a:solidFill>
            </a:endParaRPr>
          </a:p>
          <a:p>
            <a:pPr lvl="3" indent="-457200">
              <a:buFont typeface="Arial" panose="020B0604020202020204" pitchFamily="34" charset="0"/>
              <a:buChar char="•"/>
            </a:pPr>
            <a:r>
              <a:rPr lang="en-US" sz="2400" b="1" dirty="0">
                <a:solidFill>
                  <a:schemeClr val="tx1"/>
                </a:solidFill>
              </a:rPr>
              <a:t>increase in membership certificate</a:t>
            </a:r>
            <a:endParaRPr lang="en-CA" sz="2400" b="1" dirty="0">
              <a:solidFill>
                <a:schemeClr val="tx1"/>
              </a:solidFill>
            </a:endParaRPr>
          </a:p>
          <a:p>
            <a:pPr lvl="3" indent="-457200">
              <a:buFont typeface="Arial" panose="020B0604020202020204" pitchFamily="34" charset="0"/>
              <a:buChar char="•"/>
            </a:pPr>
            <a:r>
              <a:rPr lang="en-US" sz="2400" b="1" dirty="0">
                <a:solidFill>
                  <a:schemeClr val="tx1"/>
                </a:solidFill>
              </a:rPr>
              <a:t>leadership certificate</a:t>
            </a:r>
            <a:endParaRPr lang="en-CA" sz="2400" b="1" dirty="0">
              <a:solidFill>
                <a:schemeClr val="tx1"/>
              </a:solidFill>
            </a:endParaRPr>
          </a:p>
          <a:p>
            <a:pPr lvl="3" indent="-457200">
              <a:buFont typeface="Arial" panose="020B0604020202020204" pitchFamily="34" charset="0"/>
              <a:buChar char="•"/>
            </a:pPr>
            <a:r>
              <a:rPr lang="en-US" sz="2400" b="1" dirty="0">
                <a:solidFill>
                  <a:schemeClr val="tx1"/>
                </a:solidFill>
              </a:rPr>
              <a:t>membership scroll and bursary certificates</a:t>
            </a:r>
            <a:endParaRPr lang="en-CA" sz="2400" b="1" dirty="0">
              <a:solidFill>
                <a:schemeClr val="tx1"/>
              </a:solidFill>
            </a:endParaRPr>
          </a:p>
          <a:p>
            <a:pPr marL="0" indent="0">
              <a:buNone/>
            </a:pPr>
            <a:r>
              <a:rPr lang="en-US" sz="1200" b="1" dirty="0">
                <a:solidFill>
                  <a:schemeClr val="tx1"/>
                </a:solidFill>
              </a:rPr>
              <a:t> </a:t>
            </a:r>
          </a:p>
          <a:p>
            <a:pPr marL="0" indent="0">
              <a:buNone/>
            </a:pPr>
            <a:r>
              <a:rPr lang="en-US" sz="2400" b="1" dirty="0">
                <a:solidFill>
                  <a:schemeClr val="tx1"/>
                </a:solidFill>
              </a:rPr>
              <a:t>Available in addition:</a:t>
            </a:r>
            <a:endParaRPr lang="en-CA" sz="2400" b="1" dirty="0">
              <a:solidFill>
                <a:schemeClr val="tx1"/>
              </a:solidFill>
            </a:endParaRPr>
          </a:p>
          <a:p>
            <a:pPr marL="857250" lvl="1" indent="-342900">
              <a:buFont typeface="Arial" panose="020B0604020202020204" pitchFamily="34" charset="0"/>
              <a:buChar char="•"/>
            </a:pPr>
            <a:r>
              <a:rPr lang="en-US" sz="2400" b="1" dirty="0">
                <a:solidFill>
                  <a:schemeClr val="tx1"/>
                </a:solidFill>
              </a:rPr>
              <a:t>certificate holder				</a:t>
            </a:r>
            <a:endParaRPr lang="en-CA" sz="2400" b="1" dirty="0">
              <a:solidFill>
                <a:schemeClr val="tx1"/>
              </a:solidFill>
            </a:endParaRPr>
          </a:p>
          <a:p>
            <a:pPr marL="857250" lvl="1" indent="-342900">
              <a:buFont typeface="Arial" panose="020B0604020202020204" pitchFamily="34" charset="0"/>
              <a:buChar char="•"/>
            </a:pPr>
            <a:r>
              <a:rPr lang="en-US" sz="2400" b="1" dirty="0">
                <a:solidFill>
                  <a:schemeClr val="tx1"/>
                </a:solidFill>
              </a:rPr>
              <a:t>presentation folder  </a:t>
            </a:r>
            <a:endParaRPr lang="en-CA" sz="2400" b="1" dirty="0">
              <a:solidFill>
                <a:schemeClr val="tx1"/>
              </a:solidFill>
            </a:endParaRPr>
          </a:p>
        </p:txBody>
      </p:sp>
      <p:grpSp>
        <p:nvGrpSpPr>
          <p:cNvPr id="4" name="Group 3"/>
          <p:cNvGrpSpPr/>
          <p:nvPr/>
        </p:nvGrpSpPr>
        <p:grpSpPr>
          <a:xfrm>
            <a:off x="6653195" y="5481353"/>
            <a:ext cx="1524000" cy="984100"/>
            <a:chOff x="0" y="0"/>
            <a:chExt cx="1524000" cy="9841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0" y="0"/>
              <a:ext cx="1524000" cy="743585"/>
            </a:xfrm>
            <a:prstGeom prst="rect">
              <a:avLst/>
            </a:prstGeom>
          </p:spPr>
        </p:pic>
        <p:sp>
          <p:nvSpPr>
            <p:cNvPr id="6" name="Text Box 8"/>
            <p:cNvSpPr txBox="1"/>
            <p:nvPr/>
          </p:nvSpPr>
          <p:spPr>
            <a:xfrm>
              <a:off x="0" y="743585"/>
              <a:ext cx="1524000" cy="24051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buClrTx/>
              </a:pPr>
              <a:r>
                <a:rPr lang="en-US" sz="900" kern="1200" dirty="0">
                  <a:solidFill>
                    <a:prstClr val="black"/>
                  </a:solidFill>
                  <a:latin typeface="Calibri"/>
                  <a:ea typeface="Calibri"/>
                  <a:cs typeface="Times New Roman"/>
                </a:rPr>
                <a:t> </a:t>
              </a:r>
              <a:endParaRPr lang="en-CA" sz="1100" kern="1200" dirty="0">
                <a:solidFill>
                  <a:prstClr val="black"/>
                </a:solidFill>
                <a:latin typeface="Calibri"/>
                <a:ea typeface="Calibri"/>
                <a:cs typeface="Times New Roman"/>
              </a:endParaRPr>
            </a:p>
          </p:txBody>
        </p:sp>
      </p:grpSp>
    </p:spTree>
    <p:extLst>
      <p:ext uri="{BB962C8B-B14F-4D97-AF65-F5344CB8AC3E}">
        <p14:creationId xmlns:p14="http://schemas.microsoft.com/office/powerpoint/2010/main" val="186170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GIFT CERTIFICATE</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00291" y="1663908"/>
            <a:ext cx="6719887" cy="3382962"/>
          </a:xfrm>
          <a:prstGeom prst="rect">
            <a:avLst/>
          </a:prstGeom>
          <a:noFill/>
          <a:ln>
            <a:noFill/>
          </a:ln>
        </p:spPr>
      </p:pic>
      <p:sp>
        <p:nvSpPr>
          <p:cNvPr id="7" name="Rectangle 6"/>
          <p:cNvSpPr/>
          <p:nvPr/>
        </p:nvSpPr>
        <p:spPr>
          <a:xfrm>
            <a:off x="1500291" y="5331737"/>
            <a:ext cx="6719887" cy="769441"/>
          </a:xfrm>
          <a:prstGeom prst="rect">
            <a:avLst/>
          </a:prstGeom>
        </p:spPr>
        <p:txBody>
          <a:bodyPr wrap="square">
            <a:spAutoFit/>
          </a:bodyPr>
          <a:lstStyle/>
          <a:p>
            <a:pPr algn="ctr">
              <a:buClrTx/>
              <a:buFontTx/>
              <a:buNone/>
            </a:pPr>
            <a:r>
              <a:rPr lang="en-US" sz="2200" b="1" kern="1200" dirty="0">
                <a:solidFill>
                  <a:prstClr val="black"/>
                </a:solidFill>
                <a:latin typeface="+mn-lt"/>
                <a:ea typeface="+mn-ea"/>
                <a:cs typeface="+mn-cs"/>
              </a:rPr>
              <a:t>Perfect for gift giving and inviting </a:t>
            </a:r>
          </a:p>
          <a:p>
            <a:pPr algn="ctr">
              <a:buClrTx/>
              <a:buFontTx/>
              <a:buNone/>
            </a:pPr>
            <a:r>
              <a:rPr lang="en-US" sz="2200" b="1" kern="1200" dirty="0">
                <a:solidFill>
                  <a:prstClr val="black"/>
                </a:solidFill>
                <a:latin typeface="+mn-lt"/>
                <a:ea typeface="+mn-ea"/>
                <a:cs typeface="+mn-cs"/>
              </a:rPr>
              <a:t>other women in the parish to join the League.</a:t>
            </a:r>
            <a:endParaRPr lang="en-CA" sz="2200" kern="1200" dirty="0">
              <a:solidFill>
                <a:prstClr val="black"/>
              </a:solidFill>
              <a:latin typeface="+mn-lt"/>
              <a:ea typeface="+mn-ea"/>
              <a:cs typeface="+mn-cs"/>
            </a:endParaRPr>
          </a:p>
        </p:txBody>
      </p:sp>
    </p:spTree>
    <p:extLst>
      <p:ext uri="{BB962C8B-B14F-4D97-AF65-F5344CB8AC3E}">
        <p14:creationId xmlns:p14="http://schemas.microsoft.com/office/powerpoint/2010/main" val="353160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A TIME TO CELEBRATE</a:t>
            </a:r>
          </a:p>
        </p:txBody>
      </p:sp>
      <p:pic>
        <p:nvPicPr>
          <p:cNvPr id="22530" name="Picture 2" descr="C:\Users\Alice\AppData\Local\Microsoft\Windows\INetCache\IE\BAGOCGF0\thank_you[1].jpg"/>
          <p:cNvPicPr>
            <a:picLocks noChangeAspect="1" noChangeArrowheads="1"/>
          </p:cNvPicPr>
          <p:nvPr/>
        </p:nvPicPr>
        <p:blipFill>
          <a:blip r:embed="rId3"/>
          <a:srcRect/>
          <a:stretch>
            <a:fillRect/>
          </a:stretch>
        </p:blipFill>
        <p:spPr bwMode="auto">
          <a:xfrm>
            <a:off x="1217388" y="1500359"/>
            <a:ext cx="7285694" cy="4966920"/>
          </a:xfrm>
          <a:prstGeom prst="rect">
            <a:avLst/>
          </a:prstGeom>
          <a:noFill/>
        </p:spPr>
      </p:pic>
    </p:spTree>
    <p:extLst>
      <p:ext uri="{BB962C8B-B14F-4D97-AF65-F5344CB8AC3E}">
        <p14:creationId xmlns:p14="http://schemas.microsoft.com/office/powerpoint/2010/main" val="26974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Budgets (15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Member Recognition (10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72881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52666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70909C-8514-471A-B424-83FF34878331}"/>
              </a:ext>
            </a:extLst>
          </p:cNvPr>
          <p:cNvSpPr>
            <a:spLocks noGrp="1"/>
          </p:cNvSpPr>
          <p:nvPr>
            <p:ph type="ctrTitle"/>
          </p:nvPr>
        </p:nvSpPr>
        <p:spPr>
          <a:xfrm>
            <a:off x="1524000" y="2632869"/>
            <a:ext cx="9144000" cy="2387600"/>
          </a:xfrm>
        </p:spPr>
        <p:txBody>
          <a:bodyPr>
            <a:normAutofit fontScale="90000"/>
          </a:bodyPr>
          <a:lstStyle/>
          <a:p>
            <a:pPr algn="ctr"/>
            <a:r>
              <a:rPr lang="en-US" sz="6700" b="1" dirty="0">
                <a:solidFill>
                  <a:srgbClr val="3B4576"/>
                </a:solidFill>
                <a:latin typeface="Calibri" panose="020F0502020204030204" pitchFamily="34" charset="0"/>
              </a:rPr>
              <a:t>THE CATHOLIC WOMEN’S LEAGUE OF CANADA</a:t>
            </a:r>
            <a:r>
              <a:rPr lang="en-CA" sz="6000" dirty="0">
                <a:solidFill>
                  <a:srgbClr val="3B4576"/>
                </a:solidFill>
                <a:latin typeface="Calibri" panose="020F0502020204030204" pitchFamily="34" charset="0"/>
              </a:rPr>
              <a:t/>
            </a:r>
            <a:br>
              <a:rPr lang="en-CA" sz="6000" dirty="0">
                <a:solidFill>
                  <a:srgbClr val="3B4576"/>
                </a:solidFill>
                <a:latin typeface="Calibri" panose="020F0502020204030204" pitchFamily="34" charset="0"/>
              </a:rPr>
            </a:br>
            <a:endParaRPr lang="en-US" dirty="0"/>
          </a:p>
        </p:txBody>
      </p:sp>
      <p:sp>
        <p:nvSpPr>
          <p:cNvPr id="4" name="Title 1">
            <a:extLst>
              <a:ext uri="{FF2B5EF4-FFF2-40B4-BE49-F238E27FC236}">
                <a16:creationId xmlns="" xmlns:a16="http://schemas.microsoft.com/office/drawing/2014/main" id="{2C9BC753-2F10-4EFB-A5AB-3E8032A6F1E1}"/>
              </a:ext>
            </a:extLst>
          </p:cNvPr>
          <p:cNvSpPr>
            <a:spLocks noGrp="1"/>
          </p:cNvSpPr>
          <p:nvPr>
            <p:ph type="subTitle" idx="1"/>
          </p:nvPr>
        </p:nvSpPr>
        <p:spPr>
          <a:xfrm>
            <a:off x="1524000" y="4566661"/>
            <a:ext cx="9144000" cy="1655762"/>
          </a:xfrm>
        </p:spPr>
        <p:txBody>
          <a:bodyPr>
            <a:noAutofit/>
          </a:bodyPr>
          <a:lstStyle/>
          <a:p>
            <a:pPr marL="0" marR="0" lvl="0" indent="0" algn="ctr" defTabSz="457200" rtl="0" eaLnBrk="1" fontAlgn="auto" latinLnBrk="0" hangingPunct="1">
              <a:lnSpc>
                <a:spcPct val="100000"/>
              </a:lnSpc>
              <a:spcBef>
                <a:spcPts val="1000"/>
              </a:spcBef>
              <a:spcAft>
                <a:spcPts val="0"/>
              </a:spcAft>
              <a:buClr>
                <a:srgbClr val="9B57D3">
                  <a:lumMod val="75000"/>
                </a:srgbClr>
              </a:buClr>
              <a:buSzPct val="80000"/>
              <a:buFont typeface="Wingdings 3" charset="2"/>
              <a:buNone/>
              <a:tabLst/>
              <a:defRPr/>
            </a:pPr>
            <a:r>
              <a:rPr kumimoji="0" lang="en-US" sz="3200" b="1" i="0" u="none" strike="noStrike" kern="1200" cap="none" spc="0" normalizeH="0" baseline="0" noProof="0" dirty="0">
                <a:ln>
                  <a:noFill/>
                </a:ln>
                <a:solidFill>
                  <a:srgbClr val="2F5496"/>
                </a:solidFill>
                <a:effectLst/>
                <a:uLnTx/>
                <a:uFillTx/>
                <a:latin typeface="+mj-lt"/>
                <a:ea typeface="+mn-ea"/>
                <a:cs typeface="+mn-cs"/>
              </a:rPr>
              <a:t>MEMBER RECOGNITION</a:t>
            </a:r>
          </a:p>
          <a:p>
            <a:pPr marL="0" marR="0" lvl="0" indent="0" algn="ctr" defTabSz="457200" rtl="0" eaLnBrk="1" fontAlgn="auto" latinLnBrk="0" hangingPunct="1">
              <a:lnSpc>
                <a:spcPct val="100000"/>
              </a:lnSpc>
              <a:spcBef>
                <a:spcPts val="1000"/>
              </a:spcBef>
              <a:spcAft>
                <a:spcPts val="0"/>
              </a:spcAft>
              <a:buClr>
                <a:srgbClr val="9B57D3">
                  <a:lumMod val="75000"/>
                </a:srgbClr>
              </a:buClr>
              <a:buSzPct val="80000"/>
              <a:buFont typeface="Wingdings 3" charset="2"/>
              <a:buNone/>
              <a:tabLst/>
              <a:defRPr/>
            </a:pPr>
            <a:r>
              <a:rPr kumimoji="0" lang="en-US" sz="13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Ecclesiastes 3:1</a:t>
            </a:r>
            <a:br>
              <a:rPr kumimoji="0" lang="en-US" sz="13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br>
            <a:r>
              <a:rPr kumimoji="0" lang="en-US" sz="13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 For everything there is a season, and a time for every matter under heaven</a:t>
            </a:r>
            <a:endParaRPr lang="en-CA" sz="6000" dirty="0">
              <a:solidFill>
                <a:srgbClr val="3B4576"/>
              </a:solidFill>
              <a:latin typeface="Calibri" panose="020F0502020204030204" pitchFamily="34" charset="0"/>
            </a:endParaRPr>
          </a:p>
        </p:txBody>
      </p:sp>
      <p:pic>
        <p:nvPicPr>
          <p:cNvPr id="5" name="Google Shape;85;p13">
            <a:extLst>
              <a:ext uri="{FF2B5EF4-FFF2-40B4-BE49-F238E27FC236}">
                <a16:creationId xmlns="" xmlns:a16="http://schemas.microsoft.com/office/drawing/2014/main" id="{A272C12D-01EF-4EE9-B33F-4076BD491A17}"/>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438692" y="762774"/>
            <a:ext cx="1314623" cy="1314623"/>
          </a:xfrm>
          <a:prstGeom prst="rect">
            <a:avLst/>
          </a:prstGeom>
          <a:noFill/>
          <a:ln>
            <a:noFill/>
          </a:ln>
        </p:spPr>
      </p:pic>
      <p:sp>
        <p:nvSpPr>
          <p:cNvPr id="6" name="TextBox 5"/>
          <p:cNvSpPr txBox="1"/>
          <p:nvPr/>
        </p:nvSpPr>
        <p:spPr>
          <a:xfrm>
            <a:off x="8747185" y="6210272"/>
            <a:ext cx="3191773" cy="461665"/>
          </a:xfrm>
          <a:prstGeom prst="rect">
            <a:avLst/>
          </a:prstGeom>
          <a:noFill/>
        </p:spPr>
        <p:txBody>
          <a:bodyPr wrap="square" rtlCol="0">
            <a:spAutoFit/>
          </a:bodyPr>
          <a:lstStyle/>
          <a:p>
            <a:r>
              <a:rPr lang="en-CA" sz="1200" dirty="0"/>
              <a:t>Gifted to National by Sharon Geiger (BC</a:t>
            </a:r>
            <a:r>
              <a:rPr lang="en-CA" sz="1200" dirty="0" smtClean="0"/>
              <a:t>), </a:t>
            </a:r>
            <a:r>
              <a:rPr lang="en-CA" sz="1200" dirty="0"/>
              <a:t>Mary Hunt (ABMK)</a:t>
            </a:r>
          </a:p>
        </p:txBody>
      </p:sp>
    </p:spTree>
    <p:extLst>
      <p:ext uri="{BB962C8B-B14F-4D97-AF65-F5344CB8AC3E}">
        <p14:creationId xmlns:p14="http://schemas.microsoft.com/office/powerpoint/2010/main" val="534645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174" y="609600"/>
            <a:ext cx="9124122"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RECOGNITION</a:t>
            </a:r>
            <a:r>
              <a:rPr lang="en-CA" b="1" dirty="0">
                <a:solidFill>
                  <a:srgbClr val="002060"/>
                </a:solidFill>
              </a:rPr>
              <a:t> </a:t>
            </a:r>
            <a:r>
              <a:rPr lang="en-CA" b="1" dirty="0">
                <a:solidFill>
                  <a:srgbClr val="002060"/>
                </a:solidFill>
                <a:latin typeface="Calibri" panose="020F0502020204030204" pitchFamily="34" charset="0"/>
                <a:cs typeface="Calibri" panose="020F0502020204030204" pitchFamily="34" charset="0"/>
              </a:rPr>
              <a:t>AND AWARDS</a:t>
            </a:r>
          </a:p>
        </p:txBody>
      </p:sp>
      <p:sp>
        <p:nvSpPr>
          <p:cNvPr id="3" name="Content Placeholder 2"/>
          <p:cNvSpPr>
            <a:spLocks noGrp="1"/>
          </p:cNvSpPr>
          <p:nvPr>
            <p:ph idx="1"/>
          </p:nvPr>
        </p:nvSpPr>
        <p:spPr>
          <a:xfrm>
            <a:off x="795958" y="1932609"/>
            <a:ext cx="8128553" cy="2917825"/>
          </a:xfrm>
        </p:spPr>
        <p:txBody>
          <a:bodyPr>
            <a:noAutofit/>
          </a:bodyPr>
          <a:lstStyle/>
          <a:p>
            <a:pPr fontAlgn="base">
              <a:lnSpc>
                <a:spcPct val="200000"/>
              </a:lnSpc>
              <a:buFont typeface="Arial" panose="020B0604020202020204" pitchFamily="34" charset="0"/>
              <a:buChar char="•"/>
            </a:pPr>
            <a:r>
              <a:rPr lang="en-CA" sz="2600" b="1" dirty="0">
                <a:solidFill>
                  <a:schemeClr val="tx1"/>
                </a:solidFill>
              </a:rPr>
              <a:t>Why present awards and recognition?</a:t>
            </a:r>
          </a:p>
          <a:p>
            <a:pPr fontAlgn="base">
              <a:lnSpc>
                <a:spcPct val="200000"/>
              </a:lnSpc>
              <a:buFont typeface="Arial" panose="020B0604020202020204" pitchFamily="34" charset="0"/>
              <a:buChar char="•"/>
            </a:pPr>
            <a:r>
              <a:rPr lang="en-CA" sz="2600" b="1" dirty="0">
                <a:solidFill>
                  <a:schemeClr val="tx1"/>
                </a:solidFill>
              </a:rPr>
              <a:t>What types of awards are available?</a:t>
            </a:r>
          </a:p>
          <a:p>
            <a:pPr fontAlgn="base">
              <a:lnSpc>
                <a:spcPct val="200000"/>
              </a:lnSpc>
              <a:buFont typeface="Arial" panose="020B0604020202020204" pitchFamily="34" charset="0"/>
              <a:buChar char="•"/>
            </a:pPr>
            <a:r>
              <a:rPr lang="en-CA" sz="2600" b="1" dirty="0">
                <a:solidFill>
                  <a:schemeClr val="tx1"/>
                </a:solidFill>
              </a:rPr>
              <a:t>What is the best way to present service awards?</a:t>
            </a:r>
          </a:p>
        </p:txBody>
      </p:sp>
    </p:spTree>
    <p:extLst>
      <p:ext uri="{BB962C8B-B14F-4D97-AF65-F5344CB8AC3E}">
        <p14:creationId xmlns:p14="http://schemas.microsoft.com/office/powerpoint/2010/main" val="271512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INSIGNIA PIN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27174" y="2573318"/>
            <a:ext cx="2286000" cy="2265362"/>
          </a:xfrm>
          <a:prstGeom prst="rect">
            <a:avLst/>
          </a:prstGeom>
          <a:noFill/>
          <a:ln>
            <a:noFill/>
          </a:ln>
        </p:spPr>
      </p:pic>
      <p:sp>
        <p:nvSpPr>
          <p:cNvPr id="5" name="Rectangle 4"/>
          <p:cNvSpPr/>
          <p:nvPr/>
        </p:nvSpPr>
        <p:spPr>
          <a:xfrm>
            <a:off x="2279576" y="2828836"/>
            <a:ext cx="7992888" cy="1754326"/>
          </a:xfrm>
          <a:prstGeom prst="rect">
            <a:avLst/>
          </a:prstGeom>
        </p:spPr>
        <p:txBody>
          <a:bodyPr wrap="square">
            <a:spAutoFit/>
          </a:bodyPr>
          <a:lstStyle/>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94846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203634"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SERVICE PINS</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90527" y="2366255"/>
            <a:ext cx="2814638" cy="3416300"/>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948" y="2366255"/>
            <a:ext cx="2742038" cy="3422328"/>
          </a:xfrm>
          <a:prstGeom prst="rect">
            <a:avLst/>
          </a:prstGeom>
          <a:noFill/>
          <a:ln>
            <a:noFill/>
          </a:ln>
        </p:spPr>
      </p:pic>
      <p:sp>
        <p:nvSpPr>
          <p:cNvPr id="6" name="Rectangle 5"/>
          <p:cNvSpPr/>
          <p:nvPr/>
        </p:nvSpPr>
        <p:spPr>
          <a:xfrm>
            <a:off x="2567608" y="3058743"/>
            <a:ext cx="7848872" cy="2031325"/>
          </a:xfrm>
          <a:prstGeom prst="rect">
            <a:avLst/>
          </a:prstGeom>
        </p:spPr>
        <p:txBody>
          <a:bodyPr wrap="square">
            <a:spAutoFit/>
          </a:bodyPr>
          <a:lstStyle/>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92098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171A50-1B83-4A97-9B7A-98DBC12CA771}"/>
              </a:ext>
            </a:extLst>
          </p:cNvPr>
          <p:cNvSpPr>
            <a:spLocks noGrp="1"/>
          </p:cNvSpPr>
          <p:nvPr>
            <p:ph type="title"/>
          </p:nvPr>
        </p:nvSpPr>
        <p:spPr>
          <a:xfrm>
            <a:off x="298174" y="609600"/>
            <a:ext cx="91837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PRESIDENT PIN</a:t>
            </a:r>
          </a:p>
        </p:txBody>
      </p:sp>
      <p:sp>
        <p:nvSpPr>
          <p:cNvPr id="3" name="Content Placeholder 2">
            <a:extLst>
              <a:ext uri="{FF2B5EF4-FFF2-40B4-BE49-F238E27FC236}">
                <a16:creationId xmlns="" xmlns:a16="http://schemas.microsoft.com/office/drawing/2014/main" id="{85C8442C-B881-4570-BA9D-D7CDB014B930}"/>
              </a:ext>
            </a:extLst>
          </p:cNvPr>
          <p:cNvSpPr>
            <a:spLocks noGrp="1"/>
          </p:cNvSpPr>
          <p:nvPr>
            <p:ph idx="1"/>
          </p:nvPr>
        </p:nvSpPr>
        <p:spPr/>
        <p:txBody>
          <a:bodyPr/>
          <a:lstStyle/>
          <a:p>
            <a:pPr algn="ctr"/>
            <a:endParaRPr lang="en-US" dirty="0"/>
          </a:p>
          <a:p>
            <a:pPr algn="ctr"/>
            <a:endParaRPr lang="en-US" dirty="0"/>
          </a:p>
        </p:txBody>
      </p:sp>
      <p:pic>
        <p:nvPicPr>
          <p:cNvPr id="1026" name="Picture 2">
            <a:extLst>
              <a:ext uri="{FF2B5EF4-FFF2-40B4-BE49-F238E27FC236}">
                <a16:creationId xmlns="" xmlns:a16="http://schemas.microsoft.com/office/drawing/2014/main" id="{ADBB94E6-CD61-4B5D-B4C8-5E8399868D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9832" y="1835154"/>
            <a:ext cx="3960440" cy="453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4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0F0531-B450-4A95-BB42-426BDE0B9516}"/>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rPr>
              <a:t>PAST PRESIDENT PIN</a:t>
            </a:r>
          </a:p>
        </p:txBody>
      </p:sp>
      <p:pic>
        <p:nvPicPr>
          <p:cNvPr id="2050" name="Picture 2">
            <a:extLst>
              <a:ext uri="{FF2B5EF4-FFF2-40B4-BE49-F238E27FC236}">
                <a16:creationId xmlns="" xmlns:a16="http://schemas.microsoft.com/office/drawing/2014/main" id="{71A0378A-C0F6-464B-922F-C7D41C0CE4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81942" y="1679793"/>
            <a:ext cx="4176464" cy="478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74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SPIRITUAL ADVISOR</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87499" y="1580466"/>
            <a:ext cx="2165350" cy="2171700"/>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8700" y="4151693"/>
            <a:ext cx="1768799" cy="1964693"/>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2849" y="4151693"/>
            <a:ext cx="1782292" cy="1964693"/>
          </a:xfrm>
          <a:prstGeom prst="rect">
            <a:avLst/>
          </a:prstGeom>
          <a:noFill/>
          <a:ln>
            <a:noFill/>
          </a:ln>
        </p:spPr>
      </p:pic>
      <p:sp>
        <p:nvSpPr>
          <p:cNvPr id="7" name="Rectangle 6"/>
          <p:cNvSpPr/>
          <p:nvPr/>
        </p:nvSpPr>
        <p:spPr>
          <a:xfrm>
            <a:off x="2279576" y="2828836"/>
            <a:ext cx="8280920" cy="923330"/>
          </a:xfrm>
          <a:prstGeom prst="rect">
            <a:avLst/>
          </a:prstGeom>
        </p:spPr>
        <p:txBody>
          <a:bodyPr wrap="square">
            <a:spAutoFit/>
          </a:bodyPr>
          <a:lstStyle/>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a:p>
            <a:pPr>
              <a:buClrTx/>
              <a:buFontTx/>
              <a:buNone/>
            </a:pP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7795255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1416</Words>
  <Application>Microsoft Office PowerPoint</Application>
  <PresentationFormat>Widescreen</PresentationFormat>
  <Paragraphs>189</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Times New Roman</vt:lpstr>
      <vt:lpstr>Trebuchet MS</vt:lpstr>
      <vt:lpstr>Wingdings 2</vt:lpstr>
      <vt:lpstr>Wingdings 3</vt:lpstr>
      <vt:lpstr>Facet</vt:lpstr>
      <vt:lpstr>THE CATHOLIC WOMEN’S LEAGUE OF CANADA</vt:lpstr>
      <vt:lpstr>EXECUTIVE ORIENTATION</vt:lpstr>
      <vt:lpstr>THE CATHOLIC WOMEN’S LEAGUE OF CANADA </vt:lpstr>
      <vt:lpstr>RECOGNITION AND AWARDS</vt:lpstr>
      <vt:lpstr>INSIGNIA PIN</vt:lpstr>
      <vt:lpstr>SERVICE PINS</vt:lpstr>
      <vt:lpstr>PRESIDENT PIN</vt:lpstr>
      <vt:lpstr>PAST PRESIDENT PIN</vt:lpstr>
      <vt:lpstr>SPIRITUAL ADVISOR</vt:lpstr>
      <vt:lpstr>MAPLE LEAF SERVICE PIN</vt:lpstr>
      <vt:lpstr>BELLELLE GUERIN PIN</vt:lpstr>
      <vt:lpstr>LIFE MEMBER PIN</vt:lpstr>
      <vt:lpstr>HONORARY LIFE MEMBER PIN</vt:lpstr>
      <vt:lpstr>CERTIFICATES AND SCROLLS</vt:lpstr>
      <vt:lpstr>GIFT CERTIFICATE</vt:lpstr>
      <vt:lpstr>A TIME TO CELEBRATE</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2021-05-04T21:18:42Z</dcterms:modified>
</cp:coreProperties>
</file>