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tif" ContentType="image/tiff"/>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4267" r:id="rId1"/>
  </p:sldMasterIdLst>
  <p:notesMasterIdLst>
    <p:notesMasterId r:id="rId31"/>
  </p:notesMasterIdLst>
  <p:sldIdLst>
    <p:sldId id="543" r:id="rId2"/>
    <p:sldId id="544" r:id="rId3"/>
    <p:sldId id="328" r:id="rId4"/>
    <p:sldId id="329" r:id="rId5"/>
    <p:sldId id="521" r:id="rId6"/>
    <p:sldId id="330" r:id="rId7"/>
    <p:sldId id="331" r:id="rId8"/>
    <p:sldId id="333" r:id="rId9"/>
    <p:sldId id="332" r:id="rId10"/>
    <p:sldId id="510" r:id="rId11"/>
    <p:sldId id="334" r:id="rId12"/>
    <p:sldId id="335" r:id="rId13"/>
    <p:sldId id="336" r:id="rId14"/>
    <p:sldId id="337" r:id="rId15"/>
    <p:sldId id="338" r:id="rId16"/>
    <p:sldId id="339" r:id="rId17"/>
    <p:sldId id="340" r:id="rId18"/>
    <p:sldId id="341" r:id="rId19"/>
    <p:sldId id="342" r:id="rId20"/>
    <p:sldId id="343" r:id="rId21"/>
    <p:sldId id="344" r:id="rId22"/>
    <p:sldId id="345" r:id="rId23"/>
    <p:sldId id="346" r:id="rId24"/>
    <p:sldId id="347" r:id="rId25"/>
    <p:sldId id="348" r:id="rId26"/>
    <p:sldId id="349" r:id="rId27"/>
    <p:sldId id="350" r:id="rId28"/>
    <p:sldId id="351" r:id="rId29"/>
    <p:sldId id="528" r:id="rId30"/>
  </p:sldIdLst>
  <p:sldSz cx="12192000" cy="6858000"/>
  <p:notesSz cx="7010400" cy="9236075"/>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manda McCormick" initials="AM" lastIdx="10" clrIdx="0">
    <p:extLst>
      <p:ext uri="{19B8F6BF-5375-455C-9EA6-DF929625EA0E}">
        <p15:presenceInfo xmlns:p15="http://schemas.microsoft.com/office/powerpoint/2012/main" userId="S-1-5-21-11070206-3167475808-660120411-1111" providerId="AD"/>
      </p:ext>
    </p:extLst>
  </p:cmAuthor>
  <p:cmAuthor id="2" name="Kim Scammell" initials="KS" lastIdx="60" clrIdx="1">
    <p:extLst>
      <p:ext uri="{19B8F6BF-5375-455C-9EA6-DF929625EA0E}">
        <p15:presenceInfo xmlns:p15="http://schemas.microsoft.com/office/powerpoint/2012/main" userId="S-1-5-21-11070206-3167475808-660120411-111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F5496"/>
    <a:srgbClr val="0099CC"/>
    <a:srgbClr val="00B050"/>
    <a:srgbClr val="7030A0"/>
    <a:srgbClr val="990000"/>
    <a:srgbClr val="FFFFFF"/>
    <a:srgbClr val="5C8E2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162" autoAdjust="0"/>
    <p:restoredTop sz="75000" autoAdjust="0"/>
  </p:normalViewPr>
  <p:slideViewPr>
    <p:cSldViewPr snapToGrid="0">
      <p:cViewPr varScale="1">
        <p:scale>
          <a:sx n="56" d="100"/>
          <a:sy n="56" d="100"/>
        </p:scale>
        <p:origin x="1374" y="60"/>
      </p:cViewPr>
      <p:guideLst>
        <p:guide orient="horz" pos="2160"/>
        <p:guide pos="3840"/>
      </p:guideLst>
    </p:cSldViewPr>
  </p:slideViewPr>
  <p:outlineViewPr>
    <p:cViewPr>
      <p:scale>
        <a:sx n="33" d="100"/>
        <a:sy n="33" d="100"/>
      </p:scale>
      <p:origin x="0" y="-65760"/>
    </p:cViewPr>
  </p:outlineViewPr>
  <p:notesTextViewPr>
    <p:cViewPr>
      <p:scale>
        <a:sx n="100" d="100"/>
        <a:sy n="100" d="100"/>
      </p:scale>
      <p:origin x="0" y="0"/>
    </p:cViewPr>
  </p:notesTextViewPr>
  <p:sorterViewPr>
    <p:cViewPr>
      <p:scale>
        <a:sx n="100" d="100"/>
        <a:sy n="100" d="100"/>
      </p:scale>
      <p:origin x="0" y="0"/>
    </p:cViewPr>
  </p:sorterViewPr>
  <p:notesViewPr>
    <p:cSldViewPr snapToGrid="0">
      <p:cViewPr varScale="1">
        <p:scale>
          <a:sx n="56" d="100"/>
          <a:sy n="56" d="100"/>
        </p:scale>
        <p:origin x="2832" y="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1" y="0"/>
            <a:ext cx="3038155" cy="463526"/>
          </a:xfrm>
          <a:prstGeom prst="rect">
            <a:avLst/>
          </a:prstGeom>
          <a:noFill/>
          <a:ln>
            <a:noFill/>
          </a:ln>
        </p:spPr>
        <p:txBody>
          <a:bodyPr spcFirstLastPara="1" wrap="square" lIns="89317" tIns="44646" rIns="89317" bIns="44646" anchor="t" anchorCtr="0">
            <a:noAutofit/>
          </a:bodyPr>
          <a:lstStyle>
            <a:lvl1pPr marR="0" lvl="0" algn="l" rtl="0">
              <a:spcBef>
                <a:spcPts val="0"/>
              </a:spcBef>
              <a:spcAft>
                <a:spcPts val="0"/>
              </a:spcAft>
              <a:buSzPts val="1400"/>
              <a:buNone/>
              <a:defRPr sz="11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4" name="Google Shape;4;n"/>
          <p:cNvSpPr txBox="1">
            <a:spLocks noGrp="1"/>
          </p:cNvSpPr>
          <p:nvPr>
            <p:ph type="dt" idx="10"/>
          </p:nvPr>
        </p:nvSpPr>
        <p:spPr>
          <a:xfrm>
            <a:off x="3970674" y="0"/>
            <a:ext cx="3038155" cy="463526"/>
          </a:xfrm>
          <a:prstGeom prst="rect">
            <a:avLst/>
          </a:prstGeom>
          <a:noFill/>
          <a:ln>
            <a:noFill/>
          </a:ln>
        </p:spPr>
        <p:txBody>
          <a:bodyPr spcFirstLastPara="1" wrap="square" lIns="89317" tIns="44646" rIns="89317" bIns="44646" anchor="t" anchorCtr="0">
            <a:noAutofit/>
          </a:bodyPr>
          <a:lstStyle>
            <a:lvl1pPr marR="0" lvl="0" algn="r" rtl="0">
              <a:spcBef>
                <a:spcPts val="0"/>
              </a:spcBef>
              <a:spcAft>
                <a:spcPts val="0"/>
              </a:spcAft>
              <a:buSzPts val="1400"/>
              <a:buNone/>
              <a:defRPr sz="11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5" name="Google Shape;5;n"/>
          <p:cNvSpPr>
            <a:spLocks noGrp="1" noRot="1" noChangeAspect="1"/>
          </p:cNvSpPr>
          <p:nvPr>
            <p:ph type="sldImg" idx="3"/>
          </p:nvPr>
        </p:nvSpPr>
        <p:spPr>
          <a:xfrm>
            <a:off x="735013" y="1154113"/>
            <a:ext cx="5540375" cy="31162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01357" y="4444217"/>
            <a:ext cx="5607691" cy="3637742"/>
          </a:xfrm>
          <a:prstGeom prst="rect">
            <a:avLst/>
          </a:prstGeom>
          <a:noFill/>
          <a:ln>
            <a:noFill/>
          </a:ln>
        </p:spPr>
        <p:txBody>
          <a:bodyPr spcFirstLastPara="1" wrap="square" lIns="89317" tIns="44646" rIns="89317" bIns="44646"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1" y="8772550"/>
            <a:ext cx="3038155" cy="463526"/>
          </a:xfrm>
          <a:prstGeom prst="rect">
            <a:avLst/>
          </a:prstGeom>
          <a:noFill/>
          <a:ln>
            <a:noFill/>
          </a:ln>
        </p:spPr>
        <p:txBody>
          <a:bodyPr spcFirstLastPara="1" wrap="square" lIns="89317" tIns="44646" rIns="89317" bIns="44646" anchor="b" anchorCtr="0">
            <a:noAutofit/>
          </a:bodyPr>
          <a:lstStyle>
            <a:lvl1pPr marR="0" lvl="0" algn="l" rtl="0">
              <a:spcBef>
                <a:spcPts val="0"/>
              </a:spcBef>
              <a:spcAft>
                <a:spcPts val="0"/>
              </a:spcAft>
              <a:buSzPts val="1400"/>
              <a:buNone/>
              <a:defRPr sz="11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8" name="Google Shape;8;n"/>
          <p:cNvSpPr txBox="1">
            <a:spLocks noGrp="1"/>
          </p:cNvSpPr>
          <p:nvPr>
            <p:ph type="sldNum" idx="12"/>
          </p:nvPr>
        </p:nvSpPr>
        <p:spPr>
          <a:xfrm>
            <a:off x="3970674" y="8772550"/>
            <a:ext cx="3038155" cy="463526"/>
          </a:xfrm>
          <a:prstGeom prst="rect">
            <a:avLst/>
          </a:prstGeom>
          <a:noFill/>
          <a:ln>
            <a:noFill/>
          </a:ln>
        </p:spPr>
        <p:txBody>
          <a:bodyPr spcFirstLastPara="1" wrap="square" lIns="89317" tIns="44646" rIns="89317" bIns="44646" anchor="b" anchorCtr="0">
            <a:noAutofit/>
          </a:bodyPr>
          <a:lstStyle/>
          <a:p>
            <a:pPr algn="r"/>
            <a:fld id="{00000000-1234-1234-1234-123412341234}" type="slidenum">
              <a:rPr lang="en-CA" sz="1100" smtClean="0">
                <a:solidFill>
                  <a:schemeClr val="dk1"/>
                </a:solidFill>
                <a:latin typeface="Calibri"/>
                <a:ea typeface="Calibri"/>
                <a:cs typeface="Calibri"/>
                <a:sym typeface="Calibri"/>
              </a:rPr>
              <a:pPr algn="r"/>
              <a:t>‹#›</a:t>
            </a:fld>
            <a:endParaRPr lang="en-CA" sz="11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37968319"/>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1:notes"/>
          <p:cNvSpPr>
            <a:spLocks noGrp="1" noRot="1" noChangeAspect="1"/>
          </p:cNvSpPr>
          <p:nvPr>
            <p:ph type="sldImg" idx="2"/>
          </p:nvPr>
        </p:nvSpPr>
        <p:spPr>
          <a:xfrm>
            <a:off x="735013" y="1154113"/>
            <a:ext cx="5540375" cy="31162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 name="Google Shape;100;p1:notes"/>
          <p:cNvSpPr txBox="1">
            <a:spLocks noGrp="1"/>
          </p:cNvSpPr>
          <p:nvPr>
            <p:ph type="body" idx="1"/>
          </p:nvPr>
        </p:nvSpPr>
        <p:spPr>
          <a:xfrm>
            <a:off x="701357" y="4444217"/>
            <a:ext cx="5607691" cy="3637742"/>
          </a:xfrm>
          <a:prstGeom prst="rect">
            <a:avLst/>
          </a:prstGeom>
          <a:noFill/>
          <a:ln>
            <a:noFill/>
          </a:ln>
        </p:spPr>
        <p:txBody>
          <a:bodyPr spcFirstLastPara="1" wrap="square" lIns="89317" tIns="44646" rIns="89317" bIns="44646" anchor="t" anchorCtr="0">
            <a:noAutofit/>
          </a:bodyPr>
          <a:lstStyle/>
          <a:p>
            <a:pPr marL="0" indent="0"/>
            <a:endParaRPr dirty="0"/>
          </a:p>
        </p:txBody>
      </p:sp>
      <p:sp>
        <p:nvSpPr>
          <p:cNvPr id="101" name="Google Shape;101;p1:notes"/>
          <p:cNvSpPr txBox="1">
            <a:spLocks noGrp="1"/>
          </p:cNvSpPr>
          <p:nvPr>
            <p:ph type="sldNum" idx="12"/>
          </p:nvPr>
        </p:nvSpPr>
        <p:spPr>
          <a:xfrm>
            <a:off x="3970674" y="8772550"/>
            <a:ext cx="3038155" cy="463526"/>
          </a:xfrm>
          <a:prstGeom prst="rect">
            <a:avLst/>
          </a:prstGeom>
          <a:noFill/>
          <a:ln>
            <a:noFill/>
          </a:ln>
        </p:spPr>
        <p:txBody>
          <a:bodyPr spcFirstLastPara="1" wrap="square" lIns="89317" tIns="44646" rIns="89317" bIns="44646" anchor="b" anchorCtr="0">
            <a:noAutofit/>
          </a:bodyPr>
          <a:lstStyle/>
          <a:p>
            <a:pPr algn="r"/>
            <a:fld id="{00000000-1234-1234-1234-123412341234}" type="slidenum">
              <a:rPr lang="en-CA"/>
              <a:pPr algn="r"/>
              <a:t>1</a:t>
            </a:fld>
            <a:endParaRPr dirty="0"/>
          </a:p>
        </p:txBody>
      </p:sp>
    </p:spTree>
    <p:extLst>
      <p:ext uri="{BB962C8B-B14F-4D97-AF65-F5344CB8AC3E}">
        <p14:creationId xmlns:p14="http://schemas.microsoft.com/office/powerpoint/2010/main" val="40658582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What are the </a:t>
            </a:r>
            <a:r>
              <a:rPr lang="en-US" b="1" dirty="0"/>
              <a:t>responsibilities </a:t>
            </a:r>
            <a:r>
              <a:rPr lang="en-US" dirty="0"/>
              <a:t>of a life member?</a:t>
            </a:r>
          </a:p>
          <a:p>
            <a:pPr>
              <a:buFont typeface="Arial" panose="020B0604020202020204" pitchFamily="34" charset="0"/>
              <a:buChar char="•"/>
            </a:pPr>
            <a:r>
              <a:rPr lang="en-US" b="0" dirty="0"/>
              <a:t>To</a:t>
            </a:r>
            <a:r>
              <a:rPr lang="en-US" b="1" dirty="0"/>
              <a:t> support</a:t>
            </a:r>
            <a:r>
              <a:rPr lang="en-US" dirty="0"/>
              <a:t> the national council</a:t>
            </a:r>
          </a:p>
          <a:p>
            <a:pPr>
              <a:buFont typeface="Arial" panose="020B0604020202020204" pitchFamily="34" charset="0"/>
              <a:buChar char="•"/>
            </a:pPr>
            <a:r>
              <a:rPr lang="en-US" dirty="0"/>
              <a:t>To be </a:t>
            </a:r>
            <a:r>
              <a:rPr lang="en-US" b="1" dirty="0"/>
              <a:t>active</a:t>
            </a:r>
            <a:r>
              <a:rPr lang="en-US" b="0" dirty="0"/>
              <a:t> and work for the national council</a:t>
            </a:r>
            <a:endParaRPr lang="en-US" b="1" dirty="0"/>
          </a:p>
          <a:p>
            <a:pPr>
              <a:buFont typeface="Arial" panose="020B0604020202020204" pitchFamily="34" charset="0"/>
              <a:buChar char="•"/>
            </a:pPr>
            <a:r>
              <a:rPr lang="en-US" b="0" dirty="0"/>
              <a:t>To</a:t>
            </a:r>
            <a:r>
              <a:rPr lang="en-US" b="1" dirty="0"/>
              <a:t> support</a:t>
            </a:r>
            <a:r>
              <a:rPr lang="en-US" dirty="0"/>
              <a:t> their parish, diocesan and provincial councils in committee work and as mentors</a:t>
            </a:r>
          </a:p>
          <a:p>
            <a:pPr>
              <a:buFont typeface="Arial" panose="020B0604020202020204" pitchFamily="34" charset="0"/>
              <a:buChar char="•"/>
            </a:pPr>
            <a:r>
              <a:rPr lang="en-US" dirty="0"/>
              <a:t>For </a:t>
            </a:r>
            <a:r>
              <a:rPr lang="en-US" b="1" dirty="0"/>
              <a:t>conventions</a:t>
            </a:r>
            <a:r>
              <a:rPr lang="en-US" b="0" dirty="0"/>
              <a:t>,</a:t>
            </a:r>
            <a:r>
              <a:rPr lang="en-US" dirty="0"/>
              <a:t> they are responsible for their own registration and costs.</a:t>
            </a:r>
          </a:p>
          <a:p>
            <a:pPr>
              <a:buFont typeface="Arial" panose="020B0604020202020204" pitchFamily="34" charset="0"/>
              <a:buChar char="•"/>
            </a:pPr>
            <a:r>
              <a:rPr lang="en-US" dirty="0"/>
              <a:t>To pay their own </a:t>
            </a:r>
            <a:r>
              <a:rPr lang="en-US" b="1" dirty="0"/>
              <a:t>annual membership fees</a:t>
            </a:r>
            <a:r>
              <a:rPr lang="en-US" b="0" dirty="0"/>
              <a:t>.</a:t>
            </a:r>
            <a:endParaRPr lang="en-CA" b="0" dirty="0"/>
          </a:p>
        </p:txBody>
      </p:sp>
      <p:sp>
        <p:nvSpPr>
          <p:cNvPr id="4" name="Slide Number Placeholder 3"/>
          <p:cNvSpPr>
            <a:spLocks noGrp="1"/>
          </p:cNvSpPr>
          <p:nvPr>
            <p:ph type="sldNum" sz="quarter" idx="5"/>
          </p:nvPr>
        </p:nvSpPr>
        <p:spPr/>
        <p:txBody>
          <a:bodyPr/>
          <a:lstStyle/>
          <a:p>
            <a:fld id="{78A27CEC-5206-4259-98B1-B444FE8AA7FD}" type="slidenum">
              <a:rPr lang="en-CA" smtClean="0">
                <a:solidFill>
                  <a:prstClr val="black"/>
                </a:solidFill>
                <a:latin typeface="Calibri" panose="020F0502020204030204"/>
              </a:rPr>
              <a:pPr/>
              <a:t>11</a:t>
            </a:fld>
            <a:endParaRPr lang="en-CA" dirty="0">
              <a:solidFill>
                <a:prstClr val="black"/>
              </a:solidFill>
              <a:latin typeface="Calibri" panose="020F0502020204030204"/>
            </a:endParaRPr>
          </a:p>
        </p:txBody>
      </p:sp>
    </p:spTree>
    <p:extLst>
      <p:ext uri="{BB962C8B-B14F-4D97-AF65-F5344CB8AC3E}">
        <p14:creationId xmlns:p14="http://schemas.microsoft.com/office/powerpoint/2010/main" val="16650661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a:t>
            </a:r>
            <a:r>
              <a:rPr lang="en-US" baseline="0" dirty="0"/>
              <a:t> national executive </a:t>
            </a:r>
            <a:r>
              <a:rPr lang="en-US" dirty="0"/>
              <a:t>also has responsibilities towards its life members as they are considered permanent members of the national council.</a:t>
            </a:r>
          </a:p>
          <a:p>
            <a:pPr>
              <a:buFont typeface="Arial" panose="020B0604020202020204" pitchFamily="34" charset="0"/>
              <a:buChar char="•"/>
            </a:pPr>
            <a:r>
              <a:rPr lang="en-US" dirty="0"/>
              <a:t>Ensure nominees meet the </a:t>
            </a:r>
            <a:r>
              <a:rPr lang="en-US" b="1" dirty="0"/>
              <a:t>criteria</a:t>
            </a:r>
            <a:r>
              <a:rPr lang="en-US" b="0" dirty="0"/>
              <a:t>.</a:t>
            </a:r>
          </a:p>
          <a:p>
            <a:pPr>
              <a:buFont typeface="Arial" panose="020B0604020202020204" pitchFamily="34" charset="0"/>
              <a:buChar char="•"/>
            </a:pPr>
            <a:r>
              <a:rPr lang="en-US" b="1" dirty="0"/>
              <a:t>Inform</a:t>
            </a:r>
            <a:r>
              <a:rPr lang="en-US" dirty="0"/>
              <a:t> life members on national council activities.</a:t>
            </a:r>
          </a:p>
          <a:p>
            <a:pPr>
              <a:buFont typeface="Arial" panose="020B0604020202020204" pitchFamily="34" charset="0"/>
              <a:buChar char="•"/>
            </a:pPr>
            <a:r>
              <a:rPr lang="en-US" b="1" dirty="0"/>
              <a:t>Invite</a:t>
            </a:r>
            <a:r>
              <a:rPr lang="en-US" dirty="0"/>
              <a:t> life members to participate in national initiatives.</a:t>
            </a:r>
          </a:p>
          <a:p>
            <a:pPr>
              <a:buFont typeface="Arial" panose="020B0604020202020204" pitchFamily="34" charset="0"/>
              <a:buChar char="•"/>
            </a:pPr>
            <a:r>
              <a:rPr lang="en-US" b="1" dirty="0"/>
              <a:t>Recognize</a:t>
            </a:r>
            <a:r>
              <a:rPr lang="en-US" dirty="0"/>
              <a:t> its honorary life members at national conventions.</a:t>
            </a:r>
          </a:p>
          <a:p>
            <a:pPr>
              <a:buFont typeface="Arial" panose="020B0604020202020204" pitchFamily="34" charset="0"/>
              <a:buChar char="•"/>
            </a:pPr>
            <a:r>
              <a:rPr lang="en-US" dirty="0"/>
              <a:t>Inform the membership of new life members by publishing a short biography in the fall issue of </a:t>
            </a:r>
            <a:r>
              <a:rPr lang="en-US" i="1" dirty="0"/>
              <a:t>The Canadian League </a:t>
            </a:r>
            <a:r>
              <a:rPr lang="en-US" i="0" dirty="0"/>
              <a:t>magazine.</a:t>
            </a:r>
          </a:p>
          <a:p>
            <a:pPr>
              <a:buFont typeface="Arial" panose="020B0604020202020204" pitchFamily="34" charset="0"/>
              <a:buChar char="•"/>
            </a:pPr>
            <a:r>
              <a:rPr lang="en-US" dirty="0"/>
              <a:t>To inform the membership of the </a:t>
            </a:r>
            <a:r>
              <a:rPr lang="en-US" b="1" dirty="0"/>
              <a:t>death</a:t>
            </a:r>
            <a:r>
              <a:rPr lang="en-US" dirty="0"/>
              <a:t> of honorary life members and life members in the appropriate manner as outlined in the </a:t>
            </a:r>
            <a:r>
              <a:rPr lang="en-US" i="1" dirty="0"/>
              <a:t>National Manual of Policy and Procedure.</a:t>
            </a:r>
            <a:endParaRPr lang="en-CA" i="1" dirty="0"/>
          </a:p>
        </p:txBody>
      </p:sp>
      <p:sp>
        <p:nvSpPr>
          <p:cNvPr id="4" name="Slide Number Placeholder 3"/>
          <p:cNvSpPr>
            <a:spLocks noGrp="1"/>
          </p:cNvSpPr>
          <p:nvPr>
            <p:ph type="sldNum" sz="quarter" idx="5"/>
          </p:nvPr>
        </p:nvSpPr>
        <p:spPr/>
        <p:txBody>
          <a:bodyPr/>
          <a:lstStyle/>
          <a:p>
            <a:fld id="{CCE05DAB-EEFB-4309-A5DE-46D4FC91F3B5}" type="slidenum">
              <a:rPr lang="en-CA" smtClean="0">
                <a:solidFill>
                  <a:prstClr val="black"/>
                </a:solidFill>
                <a:latin typeface="Calibri" panose="020F0502020204030204"/>
              </a:rPr>
              <a:pPr/>
              <a:t>12</a:t>
            </a:fld>
            <a:endParaRPr lang="en-CA" dirty="0">
              <a:solidFill>
                <a:prstClr val="black"/>
              </a:solidFill>
              <a:latin typeface="Calibri" panose="020F0502020204030204"/>
            </a:endParaRPr>
          </a:p>
        </p:txBody>
      </p:sp>
    </p:spTree>
    <p:extLst>
      <p:ext uri="{BB962C8B-B14F-4D97-AF65-F5344CB8AC3E}">
        <p14:creationId xmlns:p14="http://schemas.microsoft.com/office/powerpoint/2010/main" val="1448246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1" dirty="0"/>
              <a:t>As it stands now</a:t>
            </a:r>
            <a:r>
              <a:rPr lang="en-US" sz="1600" b="1" baseline="0" dirty="0"/>
              <a:t> in the </a:t>
            </a:r>
            <a:r>
              <a:rPr lang="en-US" sz="1600" b="1" i="1" baseline="0" dirty="0"/>
              <a:t>National Manual of Policy and Procedure</a:t>
            </a:r>
            <a:r>
              <a:rPr lang="en-US" sz="1600" b="1" baseline="0" dirty="0"/>
              <a:t>, should the moratorium on life membership nominations be lifted,</a:t>
            </a:r>
          </a:p>
          <a:p>
            <a:endParaRPr lang="en-US" sz="1600" b="1" baseline="0" dirty="0"/>
          </a:p>
          <a:p>
            <a:r>
              <a:rPr lang="en-US" sz="1600" b="1" dirty="0"/>
              <a:t>Only </a:t>
            </a:r>
            <a:r>
              <a:rPr lang="en-US" b="1" dirty="0"/>
              <a:t>diocesan and provincial council executives </a:t>
            </a:r>
            <a:r>
              <a:rPr lang="en-US" dirty="0"/>
              <a:t>may nominate a member for life membership.</a:t>
            </a:r>
          </a:p>
          <a:p>
            <a:pPr>
              <a:buFont typeface="Arial" panose="020B0604020202020204" pitchFamily="34" charset="0"/>
              <a:buChar char="•"/>
            </a:pPr>
            <a:r>
              <a:rPr lang="en-US" dirty="0"/>
              <a:t>They must do so responsibly by making sure the potential nominee meets the criteria for life membership.</a:t>
            </a:r>
          </a:p>
          <a:p>
            <a:pPr>
              <a:buFont typeface="Arial" panose="020B0604020202020204" pitchFamily="34" charset="0"/>
              <a:buChar char="•"/>
            </a:pPr>
            <a:r>
              <a:rPr lang="en-US" dirty="0"/>
              <a:t>They must NOT nominate someone just because “it is time” or traditional to do so after a certain time as a member of the diocesan and provincial councils.</a:t>
            </a:r>
          </a:p>
        </p:txBody>
      </p:sp>
      <p:sp>
        <p:nvSpPr>
          <p:cNvPr id="4" name="Slide Number Placeholder 3"/>
          <p:cNvSpPr>
            <a:spLocks noGrp="1"/>
          </p:cNvSpPr>
          <p:nvPr>
            <p:ph type="sldNum" sz="quarter" idx="5"/>
          </p:nvPr>
        </p:nvSpPr>
        <p:spPr/>
        <p:txBody>
          <a:bodyPr/>
          <a:lstStyle/>
          <a:p>
            <a:fld id="{78A27CEC-5206-4259-98B1-B444FE8AA7FD}" type="slidenum">
              <a:rPr lang="en-CA" smtClean="0">
                <a:solidFill>
                  <a:prstClr val="black"/>
                </a:solidFill>
                <a:latin typeface="Calibri" panose="020F0502020204030204"/>
              </a:rPr>
              <a:pPr/>
              <a:t>13</a:t>
            </a:fld>
            <a:endParaRPr lang="en-CA" dirty="0">
              <a:solidFill>
                <a:prstClr val="black"/>
              </a:solidFill>
              <a:latin typeface="Calibri" panose="020F0502020204030204"/>
            </a:endParaRPr>
          </a:p>
        </p:txBody>
      </p:sp>
    </p:spTree>
    <p:extLst>
      <p:ext uri="{BB962C8B-B14F-4D97-AF65-F5344CB8AC3E}">
        <p14:creationId xmlns:p14="http://schemas.microsoft.com/office/powerpoint/2010/main" val="11622796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 copy of the criteria as dictated in the </a:t>
            </a:r>
            <a:r>
              <a:rPr lang="en-US" b="1" i="1" dirty="0"/>
              <a:t>National Manual of Policy and Procedure</a:t>
            </a:r>
            <a:r>
              <a:rPr lang="en-US" dirty="0"/>
              <a:t>, under Life Membership, page 33. </a:t>
            </a:r>
            <a:r>
              <a:rPr lang="en-US" b="1" dirty="0"/>
              <a:t>[The page number is subject to change with any P&amp;P revision.]</a:t>
            </a:r>
          </a:p>
          <a:p>
            <a:endParaRPr lang="en-US" b="1"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i="0" dirty="0"/>
              <a:t>As you see as we review the criteria, candidates will have demonstrated long service and dedication to the League as seen in criteria 1-4. </a:t>
            </a:r>
            <a:r>
              <a:rPr lang="en-US" i="0" dirty="0" smtClean="0"/>
              <a:t>Their participation </a:t>
            </a:r>
            <a:r>
              <a:rPr lang="en-US" i="0" dirty="0"/>
              <a:t>in diocesan and provincial levels also demonstrates their deep knowledge of the League and its workings and works. Note: The four years of service at provincial level must be completed at the time the life membership is given.</a:t>
            </a:r>
          </a:p>
          <a:p>
            <a:endParaRPr lang="en-US" i="0" dirty="0"/>
          </a:p>
          <a:p>
            <a:r>
              <a:rPr lang="en-US" i="0" dirty="0"/>
              <a:t>Criteria 5 means the candidate must have also participated in special projects and activities for the League over and above her service on executives. For example, giving workshops, acting as a mentor to new members, sitting on annual meeting/convention committees, sitting on diocesan, provincial and national committees and more. These are women who have shared their gifts often and in many ways.</a:t>
            </a:r>
          </a:p>
          <a:p>
            <a:endParaRPr lang="en-US" dirty="0"/>
          </a:p>
          <a:p>
            <a:endParaRPr lang="en-US" dirty="0"/>
          </a:p>
          <a:p>
            <a:endParaRPr lang="en-CA" b="1" dirty="0"/>
          </a:p>
        </p:txBody>
      </p:sp>
      <p:sp>
        <p:nvSpPr>
          <p:cNvPr id="4" name="Slide Number Placeholder 3"/>
          <p:cNvSpPr>
            <a:spLocks noGrp="1"/>
          </p:cNvSpPr>
          <p:nvPr>
            <p:ph type="sldNum" sz="quarter" idx="5"/>
          </p:nvPr>
        </p:nvSpPr>
        <p:spPr/>
        <p:txBody>
          <a:bodyPr/>
          <a:lstStyle/>
          <a:p>
            <a:fld id="{78A27CEC-5206-4259-98B1-B444FE8AA7FD}" type="slidenum">
              <a:rPr lang="en-CA" smtClean="0">
                <a:solidFill>
                  <a:prstClr val="black"/>
                </a:solidFill>
                <a:latin typeface="Calibri" panose="020F0502020204030204"/>
              </a:rPr>
              <a:pPr/>
              <a:t>14</a:t>
            </a:fld>
            <a:endParaRPr lang="en-CA" dirty="0">
              <a:solidFill>
                <a:prstClr val="black"/>
              </a:solidFill>
              <a:latin typeface="Calibri" panose="020F0502020204030204"/>
            </a:endParaRPr>
          </a:p>
        </p:txBody>
      </p:sp>
    </p:spTree>
    <p:extLst>
      <p:ext uri="{BB962C8B-B14F-4D97-AF65-F5344CB8AC3E}">
        <p14:creationId xmlns:p14="http://schemas.microsoft.com/office/powerpoint/2010/main" val="18216444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i="0" dirty="0"/>
              <a:t>Criteria 6 is very important because once nominated, the candidate must reflect and accept the responsibilities of life membership including the commitment to continue to actively serve the League.</a:t>
            </a:r>
          </a:p>
          <a:p>
            <a:endParaRPr lang="en-US" dirty="0"/>
          </a:p>
          <a:p>
            <a:r>
              <a:rPr lang="en-US" dirty="0"/>
              <a:t>There are </a:t>
            </a:r>
            <a:r>
              <a:rPr lang="en-US" b="1" dirty="0"/>
              <a:t>special norms </a:t>
            </a:r>
            <a:r>
              <a:rPr lang="en-US" dirty="0"/>
              <a:t>for provincial councils with special circumstances.</a:t>
            </a:r>
          </a:p>
          <a:p>
            <a:endParaRPr lang="en-US" dirty="0"/>
          </a:p>
          <a:p>
            <a:r>
              <a:rPr lang="en-US" dirty="0"/>
              <a:t>For example:</a:t>
            </a:r>
          </a:p>
          <a:p>
            <a:pPr>
              <a:buFont typeface="Arial" panose="020B0604020202020204" pitchFamily="34" charset="0"/>
              <a:buChar char="•"/>
            </a:pPr>
            <a:r>
              <a:rPr lang="en-US" dirty="0"/>
              <a:t>Provincial</a:t>
            </a:r>
            <a:r>
              <a:rPr lang="en-US" baseline="0" dirty="0"/>
              <a:t> councils</a:t>
            </a:r>
            <a:r>
              <a:rPr lang="en-US" dirty="0"/>
              <a:t> with vast membership and thus many diocesan councils, like in Ontario. </a:t>
            </a:r>
          </a:p>
          <a:p>
            <a:pPr>
              <a:buFont typeface="Arial" panose="020B0604020202020204" pitchFamily="34" charset="0"/>
              <a:buChar char="•"/>
            </a:pPr>
            <a:r>
              <a:rPr lang="en-US" dirty="0"/>
              <a:t>Provincial councils where the regular organizational structure of the League is slightly different.</a:t>
            </a:r>
          </a:p>
          <a:p>
            <a:endParaRPr lang="en-US" i="0" dirty="0"/>
          </a:p>
          <a:p>
            <a:r>
              <a:rPr lang="en-US" i="0" dirty="0"/>
              <a:t>All this to remind you that life membership is not given lightly and is both an acknowledgment of past service, dedication and knowledge of the League and love and commitment to continued service to the League.</a:t>
            </a:r>
            <a:endParaRPr lang="en-CA" i="0" dirty="0"/>
          </a:p>
        </p:txBody>
      </p:sp>
      <p:sp>
        <p:nvSpPr>
          <p:cNvPr id="4" name="Slide Number Placeholder 3"/>
          <p:cNvSpPr>
            <a:spLocks noGrp="1"/>
          </p:cNvSpPr>
          <p:nvPr>
            <p:ph type="sldNum" sz="quarter" idx="5"/>
          </p:nvPr>
        </p:nvSpPr>
        <p:spPr/>
        <p:txBody>
          <a:bodyPr/>
          <a:lstStyle/>
          <a:p>
            <a:fld id="{78A27CEC-5206-4259-98B1-B444FE8AA7FD}" type="slidenum">
              <a:rPr lang="en-CA" smtClean="0">
                <a:solidFill>
                  <a:prstClr val="black"/>
                </a:solidFill>
                <a:latin typeface="Calibri" panose="020F0502020204030204"/>
              </a:rPr>
              <a:pPr/>
              <a:t>15</a:t>
            </a:fld>
            <a:endParaRPr lang="en-CA" dirty="0">
              <a:solidFill>
                <a:prstClr val="black"/>
              </a:solidFill>
              <a:latin typeface="Calibri" panose="020F0502020204030204"/>
            </a:endParaRPr>
          </a:p>
        </p:txBody>
      </p:sp>
    </p:spTree>
    <p:extLst>
      <p:ext uri="{BB962C8B-B14F-4D97-AF65-F5344CB8AC3E}">
        <p14:creationId xmlns:p14="http://schemas.microsoft.com/office/powerpoint/2010/main" val="25083714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893316">
              <a:buClrTx/>
              <a:buSzTx/>
              <a:defRPr/>
            </a:pPr>
            <a:r>
              <a:rPr lang="en-US" dirty="0"/>
              <a:t>The process from nomination to acceptance can seem daunting and with many steps.</a:t>
            </a:r>
          </a:p>
          <a:p>
            <a:pPr marL="0" indent="0" defTabSz="893316">
              <a:buClrTx/>
              <a:buSzTx/>
              <a:defRPr/>
            </a:pPr>
            <a:r>
              <a:rPr lang="en-US" dirty="0"/>
              <a:t>This is a flow chart outlining each step which demonstrates</a:t>
            </a:r>
            <a:r>
              <a:rPr lang="en-US" baseline="0" dirty="0"/>
              <a:t> that several levels of the League are involved in the process.</a:t>
            </a:r>
            <a:endParaRPr lang="en-US" dirty="0"/>
          </a:p>
          <a:p>
            <a:pPr marL="0" indent="0" defTabSz="893316">
              <a:buClrTx/>
              <a:buSzTx/>
              <a:defRPr/>
            </a:pPr>
            <a:endParaRPr lang="en-US" dirty="0"/>
          </a:p>
          <a:p>
            <a:pPr marL="0" indent="0" defTabSz="893316">
              <a:buClrTx/>
              <a:buSzTx/>
              <a:defRPr/>
            </a:pPr>
            <a:r>
              <a:rPr lang="en-US" dirty="0"/>
              <a:t>Each </a:t>
            </a:r>
            <a:r>
              <a:rPr lang="en-US" b="1" dirty="0"/>
              <a:t>arrow</a:t>
            </a:r>
            <a:r>
              <a:rPr lang="en-US" dirty="0"/>
              <a:t> has a colour to represent the responsibilities of the following councils: </a:t>
            </a:r>
          </a:p>
          <a:p>
            <a:pPr marL="167497" indent="-167497" defTabSz="893316">
              <a:buClrTx/>
              <a:buSzTx/>
              <a:buFont typeface="Arial" panose="020B0604020202020204" pitchFamily="34" charset="0"/>
              <a:buChar char="•"/>
              <a:defRPr/>
            </a:pPr>
            <a:r>
              <a:rPr lang="en-US" dirty="0"/>
              <a:t>national (red)	</a:t>
            </a:r>
          </a:p>
          <a:p>
            <a:pPr marL="167497" indent="-167497" defTabSz="893316">
              <a:buClrTx/>
              <a:buSzTx/>
              <a:buFont typeface="Arial" panose="020B0604020202020204" pitchFamily="34" charset="0"/>
              <a:buChar char="•"/>
              <a:defRPr/>
            </a:pPr>
            <a:r>
              <a:rPr lang="en-US" dirty="0"/>
              <a:t>provincial (green)	</a:t>
            </a:r>
          </a:p>
          <a:p>
            <a:pPr marL="167497" indent="-167497" defTabSz="893316">
              <a:buClrTx/>
              <a:buSzTx/>
              <a:buFont typeface="Arial" panose="020B0604020202020204" pitchFamily="34" charset="0"/>
              <a:buChar char="•"/>
              <a:defRPr/>
            </a:pPr>
            <a:r>
              <a:rPr lang="en-US" dirty="0"/>
              <a:t>diocesan (purple)	</a:t>
            </a:r>
          </a:p>
          <a:p>
            <a:pPr marL="167497" indent="-167497" defTabSz="893316">
              <a:buClrTx/>
              <a:buSzTx/>
              <a:buFont typeface="Arial" panose="020B0604020202020204" pitchFamily="34" charset="0"/>
              <a:buChar char="•"/>
              <a:defRPr/>
            </a:pPr>
            <a:r>
              <a:rPr lang="en-US" dirty="0"/>
              <a:t>parish (blue) </a:t>
            </a:r>
          </a:p>
          <a:p>
            <a:pPr marL="167497" indent="-167497" defTabSz="893316">
              <a:buClrTx/>
              <a:buSzTx/>
              <a:buFont typeface="Arial" panose="020B0604020202020204" pitchFamily="34" charset="0"/>
              <a:buChar char="•"/>
              <a:defRPr/>
            </a:pPr>
            <a:r>
              <a:rPr lang="en-US" dirty="0"/>
              <a:t>diocesan or provincial nominating executive (light green)</a:t>
            </a:r>
          </a:p>
          <a:p>
            <a:pPr marL="167497" indent="-167497" defTabSz="893316">
              <a:buClrTx/>
              <a:buSzTx/>
              <a:buFont typeface="Arial" panose="020B0604020202020204" pitchFamily="34" charset="0"/>
              <a:buChar char="•"/>
              <a:defRPr/>
            </a:pPr>
            <a:r>
              <a:rPr lang="en-US" dirty="0"/>
              <a:t>diocesan and provincial (pink)   </a:t>
            </a:r>
          </a:p>
          <a:p>
            <a:pPr marL="0" indent="0" defTabSz="893316">
              <a:buClrTx/>
              <a:buSzTx/>
              <a:defRPr/>
            </a:pPr>
            <a:endParaRPr lang="en-US" dirty="0"/>
          </a:p>
          <a:p>
            <a:pPr marL="0" indent="0" defTabSz="893316">
              <a:buClrTx/>
              <a:buSzTx/>
              <a:defRPr/>
            </a:pPr>
            <a:r>
              <a:rPr lang="en-US" dirty="0"/>
              <a:t>When there is a time sensitive step, a small </a:t>
            </a:r>
            <a:r>
              <a:rPr lang="en-US" b="1" dirty="0"/>
              <a:t>clock</a:t>
            </a:r>
            <a:r>
              <a:rPr lang="en-US" dirty="0"/>
              <a:t> appears. </a:t>
            </a:r>
          </a:p>
          <a:p>
            <a:pPr marL="0" indent="0" defTabSz="893316">
              <a:buClrTx/>
              <a:buSzTx/>
              <a:defRPr/>
            </a:pPr>
            <a:r>
              <a:rPr lang="en-US" b="1" dirty="0"/>
              <a:t>Pictograms</a:t>
            </a:r>
            <a:r>
              <a:rPr lang="en-US" dirty="0"/>
              <a:t> represent the different forms in question as found in the </a:t>
            </a:r>
            <a:r>
              <a:rPr lang="en-US" i="1" dirty="0"/>
              <a:t>National Manual of Policy and Procedure (</a:t>
            </a:r>
            <a:r>
              <a:rPr lang="en-US" dirty="0"/>
              <a:t>we will see them later).</a:t>
            </a:r>
          </a:p>
          <a:p>
            <a:pPr marL="0" indent="0" defTabSz="893316">
              <a:buClrTx/>
              <a:buSzTx/>
              <a:defRPr/>
            </a:pPr>
            <a:endParaRPr lang="en-US" dirty="0"/>
          </a:p>
          <a:p>
            <a:pPr marL="0" marR="0" lvl="0" indent="0" algn="l" defTabSz="893316" rtl="0" eaLnBrk="1" fontAlgn="auto" latinLnBrk="0" hangingPunct="1">
              <a:lnSpc>
                <a:spcPct val="100000"/>
              </a:lnSpc>
              <a:spcBef>
                <a:spcPts val="0"/>
              </a:spcBef>
              <a:spcAft>
                <a:spcPts val="0"/>
              </a:spcAft>
              <a:buClrTx/>
              <a:buSzTx/>
              <a:buFont typeface="Arial"/>
              <a:buNone/>
              <a:tabLst/>
              <a:defRPr/>
            </a:pPr>
            <a:r>
              <a:rPr lang="en-US" b="1" i="1" dirty="0"/>
              <a:t>The next seven slides relate to the nomination steps of for life membership. You may only want to use this part of the module once the moratorium on nominating candidates for life membership is lifted.     </a:t>
            </a:r>
            <a:endParaRPr lang="en-CA" b="1" i="1" dirty="0"/>
          </a:p>
          <a:p>
            <a:pPr marL="0" indent="0" defTabSz="893316">
              <a:buClrTx/>
              <a:buSzTx/>
              <a:defRPr/>
            </a:pPr>
            <a:endParaRPr lang="en-US" dirty="0"/>
          </a:p>
        </p:txBody>
      </p:sp>
      <p:sp>
        <p:nvSpPr>
          <p:cNvPr id="4" name="Slide Number Placeholder 3"/>
          <p:cNvSpPr>
            <a:spLocks noGrp="1"/>
          </p:cNvSpPr>
          <p:nvPr>
            <p:ph type="sldNum" sz="quarter" idx="5"/>
          </p:nvPr>
        </p:nvSpPr>
        <p:spPr/>
        <p:txBody>
          <a:bodyPr/>
          <a:lstStyle/>
          <a:p>
            <a:fld id="{78A27CEC-5206-4259-98B1-B444FE8AA7FD}" type="slidenum">
              <a:rPr lang="en-CA" smtClean="0">
                <a:solidFill>
                  <a:prstClr val="black"/>
                </a:solidFill>
                <a:latin typeface="Calibri" panose="020F0502020204030204"/>
              </a:rPr>
              <a:pPr/>
              <a:t>16</a:t>
            </a:fld>
            <a:endParaRPr lang="en-CA" dirty="0">
              <a:solidFill>
                <a:prstClr val="black"/>
              </a:solidFill>
              <a:latin typeface="Calibri" panose="020F0502020204030204"/>
            </a:endParaRPr>
          </a:p>
        </p:txBody>
      </p:sp>
    </p:spTree>
    <p:extLst>
      <p:ext uri="{BB962C8B-B14F-4D97-AF65-F5344CB8AC3E}">
        <p14:creationId xmlns:p14="http://schemas.microsoft.com/office/powerpoint/2010/main" val="34159395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893316">
              <a:buClrTx/>
              <a:buSzTx/>
              <a:defRPr/>
            </a:pPr>
            <a:r>
              <a:rPr lang="en-US" dirty="0"/>
              <a:t>First Row (Left to Right)</a:t>
            </a:r>
          </a:p>
          <a:p>
            <a:pPr marL="0" indent="0" defTabSz="893316">
              <a:buClrTx/>
              <a:buSzTx/>
              <a:defRPr/>
            </a:pPr>
            <a:endParaRPr lang="en-US" dirty="0"/>
          </a:p>
          <a:p>
            <a:pPr marL="223328" indent="-223328" defTabSz="893316">
              <a:buClrTx/>
              <a:buSzTx/>
              <a:buFontTx/>
              <a:buAutoNum type="arabicPeriod"/>
              <a:defRPr/>
            </a:pPr>
            <a:r>
              <a:rPr lang="en-US" dirty="0"/>
              <a:t>A </a:t>
            </a:r>
            <a:r>
              <a:rPr lang="en-US" b="1" dirty="0"/>
              <a:t>diocesan</a:t>
            </a:r>
            <a:r>
              <a:rPr lang="en-US" b="1" baseline="0" dirty="0"/>
              <a:t> or provincial executive</a:t>
            </a:r>
            <a:r>
              <a:rPr lang="en-US" b="1" dirty="0"/>
              <a:t> </a:t>
            </a:r>
            <a:r>
              <a:rPr lang="en-US" dirty="0"/>
              <a:t>agrees through a </a:t>
            </a:r>
            <a:r>
              <a:rPr lang="en-US" b="1" dirty="0"/>
              <a:t>motion</a:t>
            </a:r>
            <a:r>
              <a:rPr lang="en-US" dirty="0"/>
              <a:t> and majority vote in favour to </a:t>
            </a:r>
            <a:r>
              <a:rPr lang="en-US" b="1" dirty="0"/>
              <a:t>nominate</a:t>
            </a:r>
            <a:r>
              <a:rPr lang="en-US" dirty="0"/>
              <a:t> a candidate.</a:t>
            </a:r>
          </a:p>
          <a:p>
            <a:pPr marL="223328" indent="-223328" defTabSz="893316">
              <a:buClrTx/>
              <a:buSzTx/>
              <a:buFontTx/>
              <a:buAutoNum type="arabicPeriod"/>
              <a:defRPr/>
            </a:pPr>
            <a:endParaRPr lang="en-US" b="1" i="1" dirty="0"/>
          </a:p>
          <a:p>
            <a:pPr marL="223328" indent="-223328" defTabSz="893316">
              <a:buClrTx/>
              <a:buSzTx/>
              <a:buFontTx/>
              <a:buAutoNum type="arabicPeriod"/>
              <a:defRPr/>
            </a:pPr>
            <a:r>
              <a:rPr lang="en-US" b="1" i="1" dirty="0"/>
              <a:t>Notice of Nomination for Life Membership </a:t>
            </a:r>
            <a:r>
              <a:rPr lang="en-US" dirty="0"/>
              <a:t>form is</a:t>
            </a:r>
          </a:p>
          <a:p>
            <a:pPr marL="781652" lvl="1" indent="-334994">
              <a:buFont typeface="Arial" panose="020B0604020202020204" pitchFamily="34" charset="0"/>
              <a:buChar char="•"/>
            </a:pPr>
            <a:r>
              <a:rPr lang="en-US" dirty="0"/>
              <a:t>completed by nominating diocesan or provincial executive</a:t>
            </a:r>
          </a:p>
          <a:p>
            <a:pPr marL="781652" lvl="1" indent="-334994">
              <a:buFont typeface="Arial" panose="020B0604020202020204" pitchFamily="34" charset="0"/>
              <a:buChar char="•"/>
            </a:pPr>
            <a:r>
              <a:rPr lang="en-US" dirty="0"/>
              <a:t>signed by the secretary and president (if you are nominating the provincial president, the provincial past</a:t>
            </a:r>
            <a:r>
              <a:rPr lang="en-US" baseline="0" dirty="0"/>
              <a:t> </a:t>
            </a:r>
            <a:r>
              <a:rPr lang="en-US" dirty="0"/>
              <a:t>president should sign instead)</a:t>
            </a:r>
          </a:p>
          <a:p>
            <a:pPr marL="781652" lvl="1" indent="-334994">
              <a:buFont typeface="Arial" panose="020B0604020202020204" pitchFamily="34" charset="0"/>
              <a:buChar char="•"/>
            </a:pPr>
            <a:r>
              <a:rPr lang="en-US" dirty="0"/>
              <a:t>submitted to national office by September 15</a:t>
            </a:r>
            <a:r>
              <a:rPr lang="en-US" baseline="30000" dirty="0"/>
              <a:t>th</a:t>
            </a:r>
            <a:r>
              <a:rPr lang="en-US" dirty="0"/>
              <a:t> </a:t>
            </a:r>
          </a:p>
          <a:p>
            <a:pPr marL="223328" indent="-223328" defTabSz="893316">
              <a:buClrTx/>
              <a:buSzTx/>
              <a:buFontTx/>
              <a:buAutoNum type="arabicPeriod"/>
              <a:defRPr/>
            </a:pPr>
            <a:endParaRPr lang="en-US" dirty="0"/>
          </a:p>
          <a:p>
            <a:pPr marL="334994" indent="-334994">
              <a:buAutoNum type="arabicPeriod" startAt="3"/>
            </a:pPr>
            <a:r>
              <a:rPr lang="en-US" b="1" dirty="0"/>
              <a:t>National</a:t>
            </a:r>
            <a:r>
              <a:rPr lang="en-US" dirty="0"/>
              <a:t> forwards to the nominating executive the </a:t>
            </a:r>
            <a:r>
              <a:rPr lang="en-US" b="1" dirty="0"/>
              <a:t>Life Membership Package</a:t>
            </a:r>
            <a:r>
              <a:rPr lang="en-US" dirty="0"/>
              <a:t>: (Also found on the website under “To Organize”, “</a:t>
            </a:r>
            <a:r>
              <a:rPr lang="en-US" i="0" dirty="0"/>
              <a:t>500 Series: Forms”</a:t>
            </a:r>
            <a:r>
              <a:rPr lang="en-US" dirty="0"/>
              <a:t>).</a:t>
            </a:r>
          </a:p>
          <a:p>
            <a:pPr marL="781652" lvl="1" indent="-334994">
              <a:buFont typeface="Arial" panose="020B0604020202020204" pitchFamily="34" charset="0"/>
              <a:buChar char="•"/>
            </a:pPr>
            <a:r>
              <a:rPr lang="en-US" i="1" dirty="0"/>
              <a:t>Criteria for Life Membership</a:t>
            </a:r>
          </a:p>
          <a:p>
            <a:pPr marL="781652" lvl="1" indent="-334994">
              <a:buFont typeface="Arial" panose="020B0604020202020204" pitchFamily="34" charset="0"/>
              <a:buChar char="•"/>
            </a:pPr>
            <a:r>
              <a:rPr lang="en-US" i="1" dirty="0"/>
              <a:t>Nomination Form for Life Membership</a:t>
            </a:r>
          </a:p>
          <a:p>
            <a:pPr marL="781652" lvl="1" indent="-334994">
              <a:buFont typeface="Arial" panose="020B0604020202020204" pitchFamily="34" charset="0"/>
              <a:buChar char="•"/>
            </a:pPr>
            <a:r>
              <a:rPr lang="en-US" i="1" dirty="0"/>
              <a:t>Life Member Nominee Questionnaire</a:t>
            </a:r>
          </a:p>
          <a:p>
            <a:pPr marL="781652" lvl="1" indent="-334994">
              <a:buFont typeface="Arial" panose="020B0604020202020204" pitchFamily="34" charset="0"/>
              <a:buChar char="•"/>
            </a:pPr>
            <a:r>
              <a:rPr lang="en-US" i="1" dirty="0"/>
              <a:t>Life Member</a:t>
            </a:r>
            <a:r>
              <a:rPr lang="en-US" i="1" baseline="0" dirty="0"/>
              <a:t> Checklist</a:t>
            </a:r>
            <a:endParaRPr lang="en-US" i="1" dirty="0"/>
          </a:p>
          <a:p>
            <a:pPr marL="781652" lvl="1" indent="-334994">
              <a:buFont typeface="Arial" panose="020B0604020202020204" pitchFamily="34" charset="0"/>
              <a:buChar char="•"/>
            </a:pPr>
            <a:endParaRPr lang="en-US" i="1" dirty="0"/>
          </a:p>
          <a:p>
            <a:pPr marL="223328" indent="-223328" defTabSz="893316">
              <a:buClrTx/>
              <a:buSzTx/>
              <a:buFontTx/>
              <a:buAutoNum type="arabicPeriod" startAt="4"/>
              <a:defRPr/>
            </a:pPr>
            <a:r>
              <a:rPr lang="en-US" dirty="0"/>
              <a:t>The </a:t>
            </a:r>
            <a:r>
              <a:rPr lang="en-US" b="1" i="1" dirty="0"/>
              <a:t>Nomination for Life Membership </a:t>
            </a:r>
            <a:r>
              <a:rPr lang="en-US" dirty="0"/>
              <a:t>form is completed </a:t>
            </a:r>
            <a:r>
              <a:rPr lang="en-US" b="1" dirty="0"/>
              <a:t>by</a:t>
            </a:r>
            <a:r>
              <a:rPr lang="en-US" dirty="0"/>
              <a:t> the nominating </a:t>
            </a:r>
            <a:r>
              <a:rPr lang="en-US" b="1" dirty="0"/>
              <a:t>diocesan or provincial executive</a:t>
            </a:r>
            <a:r>
              <a:rPr lang="en-US" dirty="0"/>
              <a:t> and is sent </a:t>
            </a:r>
            <a:r>
              <a:rPr lang="en-US" b="1" dirty="0"/>
              <a:t>to the provincial executive</a:t>
            </a:r>
            <a:r>
              <a:rPr lang="en-US" b="0" dirty="0"/>
              <a:t>.</a:t>
            </a:r>
          </a:p>
          <a:p>
            <a:pPr marL="223328" indent="-223328" defTabSz="893316">
              <a:buClrTx/>
              <a:buSzTx/>
              <a:buFontTx/>
              <a:buAutoNum type="arabicPeriod" startAt="4"/>
              <a:defRPr/>
            </a:pPr>
            <a:endParaRPr lang="en-US" b="1" dirty="0"/>
          </a:p>
          <a:p>
            <a:pPr marL="223328" indent="-223328" defTabSz="893316">
              <a:buClrTx/>
              <a:buSzTx/>
              <a:buFontTx/>
              <a:buAutoNum type="arabicPeriod" startAt="4"/>
              <a:defRPr/>
            </a:pPr>
            <a:r>
              <a:rPr lang="en-US" b="0" dirty="0"/>
              <a:t>The</a:t>
            </a:r>
            <a:r>
              <a:rPr lang="en-US" b="1" dirty="0"/>
              <a:t> provincial executive </a:t>
            </a:r>
            <a:r>
              <a:rPr lang="en-US" b="0" i="0" dirty="0"/>
              <a:t>approves</a:t>
            </a:r>
            <a:r>
              <a:rPr lang="en-US" b="1" dirty="0"/>
              <a:t> </a:t>
            </a:r>
            <a:r>
              <a:rPr lang="en-US" b="0" dirty="0"/>
              <a:t>the</a:t>
            </a:r>
            <a:r>
              <a:rPr lang="en-US" b="1" dirty="0"/>
              <a:t> </a:t>
            </a:r>
            <a:r>
              <a:rPr lang="en-US" b="1" i="1" dirty="0"/>
              <a:t>Nomination for Life Membership </a:t>
            </a:r>
            <a:r>
              <a:rPr lang="en-US" b="0" dirty="0"/>
              <a:t>by</a:t>
            </a:r>
            <a:r>
              <a:rPr lang="en-US" b="1" dirty="0"/>
              <a:t> motion </a:t>
            </a:r>
            <a:r>
              <a:rPr lang="en-US" dirty="0"/>
              <a:t>majority vote.   </a:t>
            </a:r>
          </a:p>
        </p:txBody>
      </p:sp>
      <p:sp>
        <p:nvSpPr>
          <p:cNvPr id="4" name="Slide Number Placeholder 3"/>
          <p:cNvSpPr>
            <a:spLocks noGrp="1"/>
          </p:cNvSpPr>
          <p:nvPr>
            <p:ph type="sldNum" sz="quarter" idx="5"/>
          </p:nvPr>
        </p:nvSpPr>
        <p:spPr/>
        <p:txBody>
          <a:bodyPr/>
          <a:lstStyle/>
          <a:p>
            <a:fld id="{78A27CEC-5206-4259-98B1-B444FE8AA7FD}" type="slidenum">
              <a:rPr lang="en-CA" smtClean="0">
                <a:solidFill>
                  <a:prstClr val="black"/>
                </a:solidFill>
                <a:latin typeface="Calibri" panose="020F0502020204030204"/>
              </a:rPr>
              <a:pPr/>
              <a:t>17</a:t>
            </a:fld>
            <a:endParaRPr lang="en-CA" dirty="0">
              <a:solidFill>
                <a:prstClr val="black"/>
              </a:solidFill>
              <a:latin typeface="Calibri" panose="020F0502020204030204"/>
            </a:endParaRPr>
          </a:p>
        </p:txBody>
      </p:sp>
    </p:spTree>
    <p:extLst>
      <p:ext uri="{BB962C8B-B14F-4D97-AF65-F5344CB8AC3E}">
        <p14:creationId xmlns:p14="http://schemas.microsoft.com/office/powerpoint/2010/main" val="31781635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893316">
              <a:buClrTx/>
              <a:buSzTx/>
              <a:defRPr/>
            </a:pPr>
            <a:r>
              <a:rPr lang="en-US" dirty="0"/>
              <a:t>Second row (right to left)</a:t>
            </a:r>
          </a:p>
          <a:p>
            <a:pPr marL="0" indent="0" defTabSz="893316">
              <a:buClrTx/>
              <a:buSzTx/>
              <a:defRPr/>
            </a:pPr>
            <a:endParaRPr lang="en-US" dirty="0"/>
          </a:p>
          <a:p>
            <a:pPr marL="223328" indent="-223328" defTabSz="893316">
              <a:buClrTx/>
              <a:buSzTx/>
              <a:buFont typeface="+mj-lt"/>
              <a:buAutoNum type="arabicPeriod" startAt="6"/>
              <a:defRPr/>
            </a:pPr>
            <a:r>
              <a:rPr lang="en-US" dirty="0"/>
              <a:t>The </a:t>
            </a:r>
            <a:r>
              <a:rPr lang="en-US" b="1" i="1" dirty="0"/>
              <a:t>Nomination for Life Membership </a:t>
            </a:r>
            <a:r>
              <a:rPr lang="en-US" dirty="0"/>
              <a:t>form is then signed by the </a:t>
            </a:r>
            <a:r>
              <a:rPr lang="en-US" b="1" dirty="0"/>
              <a:t>nominating council secretary </a:t>
            </a:r>
            <a:r>
              <a:rPr lang="en-US" dirty="0"/>
              <a:t>and by </a:t>
            </a:r>
            <a:r>
              <a:rPr lang="en-US" b="1" dirty="0"/>
              <a:t>both</a:t>
            </a:r>
            <a:r>
              <a:rPr lang="en-US" dirty="0"/>
              <a:t> the </a:t>
            </a:r>
            <a:r>
              <a:rPr lang="en-US" b="1" dirty="0"/>
              <a:t>diocesan and provincial presidents</a:t>
            </a:r>
            <a:r>
              <a:rPr lang="en-US" dirty="0"/>
              <a:t>. (If you are nominating one of these presidents, the past</a:t>
            </a:r>
            <a:r>
              <a:rPr lang="en-US" baseline="0" dirty="0"/>
              <a:t> </a:t>
            </a:r>
            <a:r>
              <a:rPr lang="en-US" dirty="0"/>
              <a:t>president should sign instead).</a:t>
            </a:r>
          </a:p>
          <a:p>
            <a:pPr marL="0" indent="0" defTabSz="893316">
              <a:buClrTx/>
              <a:buSzTx/>
              <a:defRPr/>
            </a:pPr>
            <a:endParaRPr lang="en-US" dirty="0"/>
          </a:p>
          <a:p>
            <a:pPr marL="223328" indent="-223328" defTabSz="893316">
              <a:buClrTx/>
              <a:buSzTx/>
              <a:buFontTx/>
              <a:buAutoNum type="arabicPeriod" startAt="7"/>
              <a:defRPr/>
            </a:pPr>
            <a:r>
              <a:rPr lang="en-US" dirty="0"/>
              <a:t>The </a:t>
            </a:r>
            <a:r>
              <a:rPr lang="en-US" b="1" dirty="0"/>
              <a:t>nominating executive </a:t>
            </a:r>
            <a:r>
              <a:rPr lang="en-US" dirty="0"/>
              <a:t>completes the contact information on the </a:t>
            </a:r>
            <a:r>
              <a:rPr lang="en-US" b="1" i="1" dirty="0"/>
              <a:t>Life Member Nominee Questionnaire </a:t>
            </a:r>
            <a:r>
              <a:rPr lang="en-US" b="0" i="0" dirty="0"/>
              <a:t>which is then completed by the </a:t>
            </a:r>
            <a:r>
              <a:rPr lang="en-US" b="1" dirty="0"/>
              <a:t>nominee</a:t>
            </a:r>
            <a:r>
              <a:rPr lang="en-US" b="0" dirty="0"/>
              <a:t>.</a:t>
            </a:r>
          </a:p>
          <a:p>
            <a:pPr marL="223328" indent="-223328" defTabSz="893316">
              <a:buClrTx/>
              <a:buSzTx/>
              <a:buFontTx/>
              <a:buAutoNum type="arabicPeriod" startAt="6"/>
              <a:defRPr/>
            </a:pPr>
            <a:endParaRPr lang="en-US" dirty="0"/>
          </a:p>
          <a:p>
            <a:pPr marL="223328" indent="-223328">
              <a:buAutoNum type="arabicPeriod" startAt="8"/>
            </a:pPr>
            <a:r>
              <a:rPr lang="en-CA" b="1" dirty="0"/>
              <a:t>National office </a:t>
            </a:r>
            <a:r>
              <a:rPr lang="en-CA" dirty="0"/>
              <a:t>verifies the nominee meets the </a:t>
            </a:r>
            <a:r>
              <a:rPr lang="en-CA" b="1" dirty="0"/>
              <a:t>criteria for life membership (#1-4) </a:t>
            </a:r>
            <a:r>
              <a:rPr lang="en-CA" dirty="0"/>
              <a:t>and confirms this to the nominating executive.</a:t>
            </a:r>
          </a:p>
          <a:p>
            <a:pPr marL="223328" indent="-223328">
              <a:buAutoNum type="arabicPeriod" startAt="8"/>
            </a:pPr>
            <a:endParaRPr lang="en-CA" dirty="0"/>
          </a:p>
          <a:p>
            <a:pPr marL="223328" indent="-223328">
              <a:buAutoNum type="arabicPeriod" startAt="8"/>
            </a:pPr>
            <a:r>
              <a:rPr lang="en-US" dirty="0"/>
              <a:t>The </a:t>
            </a:r>
            <a:r>
              <a:rPr lang="en-US" b="1" dirty="0"/>
              <a:t>provincial president </a:t>
            </a:r>
            <a:r>
              <a:rPr lang="en-US" b="0" dirty="0"/>
              <a:t>(or provincial past</a:t>
            </a:r>
            <a:r>
              <a:rPr lang="en-US" b="0" baseline="0" dirty="0"/>
              <a:t> </a:t>
            </a:r>
            <a:r>
              <a:rPr lang="en-US" b="0" dirty="0"/>
              <a:t>president if nominating the provincial president) </a:t>
            </a:r>
            <a:r>
              <a:rPr lang="en-US" dirty="0"/>
              <a:t>verifies all the forms are complete and uses the </a:t>
            </a:r>
            <a:r>
              <a:rPr lang="en-US" b="1" i="1" dirty="0"/>
              <a:t>Life Membership Checklist</a:t>
            </a:r>
            <a:r>
              <a:rPr lang="en-US" b="1" dirty="0"/>
              <a:t> </a:t>
            </a:r>
            <a:r>
              <a:rPr lang="en-US" dirty="0"/>
              <a:t>to ensure eligibility.</a:t>
            </a:r>
          </a:p>
          <a:p>
            <a:pPr marL="223328" indent="-223328">
              <a:buAutoNum type="arabicPeriod" startAt="8"/>
            </a:pPr>
            <a:endParaRPr lang="en-US" dirty="0"/>
          </a:p>
          <a:p>
            <a:pPr marL="223328" indent="-223328">
              <a:buAutoNum type="arabicPeriod" startAt="8"/>
            </a:pPr>
            <a:r>
              <a:rPr lang="en-US" dirty="0"/>
              <a:t>The </a:t>
            </a:r>
            <a:r>
              <a:rPr lang="en-US" b="1" dirty="0"/>
              <a:t>nominating executive </a:t>
            </a:r>
            <a:r>
              <a:rPr lang="en-US" dirty="0"/>
              <a:t>sends the completed </a:t>
            </a:r>
            <a:r>
              <a:rPr lang="en-US" b="1" i="1" dirty="0"/>
              <a:t>Nomination for Life </a:t>
            </a:r>
            <a:r>
              <a:rPr lang="en-US" b="1" i="1" dirty="0" smtClean="0"/>
              <a:t>Membership</a:t>
            </a:r>
            <a:r>
              <a:rPr lang="en-US" b="1" i="0" dirty="0" smtClean="0"/>
              <a:t>, Life Member Nominee Questionnaire*</a:t>
            </a:r>
            <a:r>
              <a:rPr lang="en-US" b="1" i="1" dirty="0" smtClean="0"/>
              <a:t> </a:t>
            </a:r>
            <a:r>
              <a:rPr lang="en-US" dirty="0"/>
              <a:t>and the </a:t>
            </a:r>
            <a:r>
              <a:rPr lang="en-US" b="1" i="1" dirty="0"/>
              <a:t>Life Membership Checklist </a:t>
            </a:r>
            <a:r>
              <a:rPr lang="en-US" dirty="0"/>
              <a:t>(signed by the provincial secretary thus confirming provincial council executive support) </a:t>
            </a:r>
            <a:r>
              <a:rPr lang="en-US" b="1" dirty="0"/>
              <a:t>to national office </a:t>
            </a:r>
            <a:r>
              <a:rPr lang="en-US" dirty="0"/>
              <a:t>by </a:t>
            </a:r>
            <a:r>
              <a:rPr lang="en-US" b="1" dirty="0">
                <a:solidFill>
                  <a:srgbClr val="002060"/>
                </a:solidFill>
              </a:rPr>
              <a:t>December 15</a:t>
            </a:r>
            <a:r>
              <a:rPr lang="en-US" b="1" baseline="30000" dirty="0">
                <a:solidFill>
                  <a:srgbClr val="002060"/>
                </a:solidFill>
              </a:rPr>
              <a:t>th</a:t>
            </a:r>
            <a:r>
              <a:rPr lang="en-US" b="0" dirty="0" smtClean="0">
                <a:solidFill>
                  <a:srgbClr val="002060"/>
                </a:solidFill>
              </a:rPr>
              <a:t>. *Note: The nominee herself completes the </a:t>
            </a:r>
            <a:r>
              <a:rPr lang="en-US" b="1" i="1" dirty="0" smtClean="0">
                <a:solidFill>
                  <a:srgbClr val="002060"/>
                </a:solidFill>
              </a:rPr>
              <a:t>Life Member Nominee</a:t>
            </a:r>
            <a:r>
              <a:rPr lang="en-US" b="1" i="1" baseline="0" dirty="0" smtClean="0">
                <a:solidFill>
                  <a:srgbClr val="002060"/>
                </a:solidFill>
              </a:rPr>
              <a:t> Questionnaire</a:t>
            </a:r>
            <a:r>
              <a:rPr lang="en-US" b="0" baseline="0" dirty="0" smtClean="0">
                <a:solidFill>
                  <a:srgbClr val="002060"/>
                </a:solidFill>
              </a:rPr>
              <a:t> and sends copies to the nominating council, the provincial president and national office by December 15</a:t>
            </a:r>
            <a:r>
              <a:rPr lang="en-US" b="0" baseline="30000" dirty="0" smtClean="0">
                <a:solidFill>
                  <a:srgbClr val="002060"/>
                </a:solidFill>
              </a:rPr>
              <a:t>th</a:t>
            </a:r>
            <a:r>
              <a:rPr lang="en-US" b="0" baseline="0" dirty="0" smtClean="0">
                <a:solidFill>
                  <a:srgbClr val="002060"/>
                </a:solidFill>
              </a:rPr>
              <a:t>. </a:t>
            </a:r>
            <a:endParaRPr lang="en-US" b="0" dirty="0">
              <a:solidFill>
                <a:srgbClr val="002060"/>
              </a:solidFill>
            </a:endParaRPr>
          </a:p>
          <a:p>
            <a:endParaRPr lang="en-US" dirty="0"/>
          </a:p>
          <a:p>
            <a:endParaRPr lang="en-CA" b="1" dirty="0"/>
          </a:p>
          <a:p>
            <a:endParaRPr lang="en-CA" i="1" dirty="0"/>
          </a:p>
          <a:p>
            <a:endParaRPr lang="en-US" i="1" dirty="0"/>
          </a:p>
        </p:txBody>
      </p:sp>
      <p:sp>
        <p:nvSpPr>
          <p:cNvPr id="4" name="Slide Number Placeholder 3"/>
          <p:cNvSpPr>
            <a:spLocks noGrp="1"/>
          </p:cNvSpPr>
          <p:nvPr>
            <p:ph type="sldNum" sz="quarter" idx="5"/>
          </p:nvPr>
        </p:nvSpPr>
        <p:spPr/>
        <p:txBody>
          <a:bodyPr/>
          <a:lstStyle/>
          <a:p>
            <a:fld id="{78A27CEC-5206-4259-98B1-B444FE8AA7FD}" type="slidenum">
              <a:rPr lang="en-CA" smtClean="0">
                <a:solidFill>
                  <a:prstClr val="black"/>
                </a:solidFill>
                <a:latin typeface="Calibri" panose="020F0502020204030204"/>
              </a:rPr>
              <a:pPr/>
              <a:t>18</a:t>
            </a:fld>
            <a:endParaRPr lang="en-CA" dirty="0">
              <a:solidFill>
                <a:prstClr val="black"/>
              </a:solidFill>
              <a:latin typeface="Calibri" panose="020F0502020204030204"/>
            </a:endParaRPr>
          </a:p>
        </p:txBody>
      </p:sp>
    </p:spTree>
    <p:extLst>
      <p:ext uri="{BB962C8B-B14F-4D97-AF65-F5344CB8AC3E}">
        <p14:creationId xmlns:p14="http://schemas.microsoft.com/office/powerpoint/2010/main" val="20165424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893316">
              <a:buClrTx/>
              <a:buSzTx/>
              <a:defRPr/>
            </a:pPr>
            <a:r>
              <a:rPr lang="en-US" i="0" dirty="0"/>
              <a:t>Third row (left to right)</a:t>
            </a:r>
          </a:p>
          <a:p>
            <a:pPr marL="0" indent="0" defTabSz="893316">
              <a:buClrTx/>
              <a:buSzTx/>
              <a:defRPr/>
            </a:pPr>
            <a:endParaRPr lang="en-US" i="0" dirty="0"/>
          </a:p>
          <a:p>
            <a:pPr marL="223328" indent="-223328" defTabSz="893316">
              <a:buClrTx/>
              <a:buSzTx/>
              <a:buFont typeface="+mj-lt"/>
              <a:buAutoNum type="arabicPeriod" startAt="11"/>
              <a:defRPr/>
            </a:pPr>
            <a:r>
              <a:rPr lang="en-CA" dirty="0"/>
              <a:t>The </a:t>
            </a:r>
            <a:r>
              <a:rPr lang="en-CA" b="1" dirty="0"/>
              <a:t>nominating diocesan or provincial executive </a:t>
            </a:r>
            <a:r>
              <a:rPr lang="en-CA" dirty="0"/>
              <a:t>must submit the </a:t>
            </a:r>
            <a:r>
              <a:rPr lang="en-CA" b="1" i="1" dirty="0"/>
              <a:t>Life Member Checklist for the Provincial Council</a:t>
            </a:r>
            <a:r>
              <a:rPr lang="en-CA" dirty="0"/>
              <a:t>, a cheque for </a:t>
            </a:r>
            <a:r>
              <a:rPr lang="en-CA" b="1" dirty="0"/>
              <a:t>$200.00 </a:t>
            </a:r>
            <a:r>
              <a:rPr lang="en-CA" dirty="0"/>
              <a:t>and the </a:t>
            </a:r>
            <a:r>
              <a:rPr lang="en-CA" b="1" dirty="0"/>
              <a:t>date</a:t>
            </a:r>
            <a:r>
              <a:rPr lang="en-CA" dirty="0"/>
              <a:t> on which the life membership will be presented to national office by </a:t>
            </a:r>
            <a:r>
              <a:rPr lang="en-CA" b="1" dirty="0"/>
              <a:t>February 1</a:t>
            </a:r>
            <a:r>
              <a:rPr lang="en-CA" b="1" baseline="30000" dirty="0"/>
              <a:t>st</a:t>
            </a:r>
            <a:r>
              <a:rPr lang="en-CA" b="0" dirty="0"/>
              <a:t>.</a:t>
            </a:r>
            <a:r>
              <a:rPr lang="en-US" i="1" dirty="0"/>
              <a:t> </a:t>
            </a:r>
          </a:p>
          <a:p>
            <a:pPr marL="223328" indent="-223328" defTabSz="893316">
              <a:buClrTx/>
              <a:buSzTx/>
              <a:buFont typeface="+mj-lt"/>
              <a:buAutoNum type="arabicPeriod" startAt="11"/>
              <a:defRPr/>
            </a:pPr>
            <a:endParaRPr lang="en-US" i="1" dirty="0"/>
          </a:p>
          <a:p>
            <a:pPr marL="223328" indent="-223328" defTabSz="893316">
              <a:buClrTx/>
              <a:buSzTx/>
              <a:buFont typeface="+mj-lt"/>
              <a:buAutoNum type="arabicPeriod" startAt="11"/>
              <a:defRPr/>
            </a:pPr>
            <a:r>
              <a:rPr lang="en-US" b="1" dirty="0"/>
              <a:t>National office </a:t>
            </a:r>
            <a:r>
              <a:rPr lang="en-US" dirty="0"/>
              <a:t>sends the </a:t>
            </a:r>
            <a:r>
              <a:rPr lang="en-US" b="1" i="1" dirty="0"/>
              <a:t>Nomination for Life Membership </a:t>
            </a:r>
            <a:r>
              <a:rPr lang="en-US" dirty="0"/>
              <a:t>and the </a:t>
            </a:r>
            <a:r>
              <a:rPr lang="en-US" b="1" i="1" dirty="0"/>
              <a:t>Life Member Nominee Questionnaire</a:t>
            </a:r>
            <a:r>
              <a:rPr lang="en-US" b="1" dirty="0"/>
              <a:t> </a:t>
            </a:r>
            <a:r>
              <a:rPr lang="en-US" dirty="0"/>
              <a:t>forms to the </a:t>
            </a:r>
            <a:r>
              <a:rPr lang="en-US" b="1" dirty="0"/>
              <a:t>national chairperson of organization </a:t>
            </a:r>
            <a:r>
              <a:rPr lang="en-US" dirty="0"/>
              <a:t>for confirmation that the </a:t>
            </a:r>
            <a:r>
              <a:rPr lang="en-US" i="0" dirty="0"/>
              <a:t>nominee meets all the criteria</a:t>
            </a:r>
            <a:r>
              <a:rPr lang="en-US" i="1" dirty="0"/>
              <a:t> </a:t>
            </a:r>
            <a:r>
              <a:rPr lang="en-US" dirty="0"/>
              <a:t>for eligibility. </a:t>
            </a:r>
          </a:p>
          <a:p>
            <a:pPr marL="223328" indent="-223328" defTabSz="893316">
              <a:buClrTx/>
              <a:buSzTx/>
              <a:buFont typeface="+mj-lt"/>
              <a:buAutoNum type="arabicPeriod" startAt="11"/>
              <a:defRPr/>
            </a:pPr>
            <a:endParaRPr lang="en-US" i="1" dirty="0"/>
          </a:p>
          <a:p>
            <a:pPr marL="223328" indent="-223328" defTabSz="893316">
              <a:buClrTx/>
              <a:buSzTx/>
              <a:buFont typeface="+mj-lt"/>
              <a:buAutoNum type="arabicPeriod" startAt="11"/>
              <a:defRPr/>
            </a:pPr>
            <a:r>
              <a:rPr lang="en-CA" b="0" dirty="0"/>
              <a:t>The</a:t>
            </a:r>
            <a:r>
              <a:rPr lang="en-CA" b="1" dirty="0"/>
              <a:t> national chairperson of organization </a:t>
            </a:r>
            <a:r>
              <a:rPr lang="en-CA" dirty="0"/>
              <a:t>prepares a </a:t>
            </a:r>
            <a:r>
              <a:rPr lang="en-CA" b="1" dirty="0"/>
              <a:t>list</a:t>
            </a:r>
            <a:r>
              <a:rPr lang="en-CA" dirty="0"/>
              <a:t> of all those who have met the criteria for life membership for the </a:t>
            </a:r>
            <a:r>
              <a:rPr lang="en-CA" b="1" dirty="0"/>
              <a:t>national executive/board</a:t>
            </a:r>
            <a:r>
              <a:rPr lang="en-CA" b="0" dirty="0"/>
              <a:t>.</a:t>
            </a:r>
            <a:r>
              <a:rPr lang="en-CA" b="1" dirty="0"/>
              <a:t> </a:t>
            </a:r>
          </a:p>
          <a:p>
            <a:pPr marL="223328" indent="-223328" defTabSz="893316">
              <a:buClrTx/>
              <a:buSzTx/>
              <a:buFont typeface="+mj-lt"/>
              <a:buAutoNum type="arabicPeriod" startAt="11"/>
              <a:defRPr/>
            </a:pPr>
            <a:endParaRPr lang="en-CA" b="1" dirty="0"/>
          </a:p>
          <a:p>
            <a:pPr marL="223328" indent="-223328" defTabSz="893316">
              <a:buClrTx/>
              <a:buSzTx/>
              <a:buFont typeface="+mj-lt"/>
              <a:buAutoNum type="arabicPeriod" startAt="11"/>
              <a:defRPr/>
            </a:pPr>
            <a:r>
              <a:rPr lang="en-CA" b="0" dirty="0"/>
              <a:t>The </a:t>
            </a:r>
            <a:r>
              <a:rPr lang="en-CA" b="1" dirty="0"/>
              <a:t>board </a:t>
            </a:r>
            <a:r>
              <a:rPr lang="en-CA" dirty="0"/>
              <a:t>accepts nominees on the basis of the provincial executive’s recommendation (#9, previous slide) to receive a life membership by </a:t>
            </a:r>
            <a:r>
              <a:rPr lang="en-CA" b="1" dirty="0"/>
              <a:t>motion</a:t>
            </a:r>
            <a:r>
              <a:rPr lang="en-CA" b="0" dirty="0"/>
              <a:t> and majority vote </a:t>
            </a:r>
            <a:r>
              <a:rPr lang="en-CA" dirty="0"/>
              <a:t>at the </a:t>
            </a:r>
            <a:r>
              <a:rPr lang="en-CA" b="1" dirty="0"/>
              <a:t>Winter</a:t>
            </a:r>
            <a:r>
              <a:rPr lang="en-CA" dirty="0"/>
              <a:t> meeting.</a:t>
            </a:r>
          </a:p>
          <a:p>
            <a:pPr marL="223328" indent="-223328" defTabSz="893316">
              <a:buClrTx/>
              <a:buSzTx/>
              <a:buFont typeface="+mj-lt"/>
              <a:buAutoNum type="arabicPeriod" startAt="11"/>
              <a:defRPr/>
            </a:pPr>
            <a:endParaRPr lang="en-CA" dirty="0"/>
          </a:p>
          <a:p>
            <a:pPr marL="223328" indent="-223328" defTabSz="893316">
              <a:buClrTx/>
              <a:buSzTx/>
              <a:buFont typeface="+mj-lt"/>
              <a:buAutoNum type="arabicPeriod" startAt="11"/>
              <a:defRPr/>
            </a:pPr>
            <a:r>
              <a:rPr lang="en-CA" dirty="0"/>
              <a:t>Once the board has approved a life membership, the recipient’s parish, diocesan and provincial executives are notified; a pin and scroll are sent to the nominating diocesan or provincial executive prior to the anticipated date of presentation. </a:t>
            </a:r>
          </a:p>
        </p:txBody>
      </p:sp>
      <p:sp>
        <p:nvSpPr>
          <p:cNvPr id="4" name="Slide Number Placeholder 3"/>
          <p:cNvSpPr>
            <a:spLocks noGrp="1"/>
          </p:cNvSpPr>
          <p:nvPr>
            <p:ph type="sldNum" sz="quarter" idx="5"/>
          </p:nvPr>
        </p:nvSpPr>
        <p:spPr/>
        <p:txBody>
          <a:bodyPr/>
          <a:lstStyle/>
          <a:p>
            <a:fld id="{78A27CEC-5206-4259-98B1-B444FE8AA7FD}" type="slidenum">
              <a:rPr lang="en-CA" smtClean="0">
                <a:solidFill>
                  <a:prstClr val="black"/>
                </a:solidFill>
                <a:latin typeface="Calibri" panose="020F0502020204030204"/>
              </a:rPr>
              <a:pPr/>
              <a:t>19</a:t>
            </a:fld>
            <a:endParaRPr lang="en-CA" dirty="0">
              <a:solidFill>
                <a:prstClr val="black"/>
              </a:solidFill>
              <a:latin typeface="Calibri" panose="020F0502020204030204"/>
            </a:endParaRPr>
          </a:p>
        </p:txBody>
      </p:sp>
    </p:spTree>
    <p:extLst>
      <p:ext uri="{BB962C8B-B14F-4D97-AF65-F5344CB8AC3E}">
        <p14:creationId xmlns:p14="http://schemas.microsoft.com/office/powerpoint/2010/main" val="39678039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893316">
              <a:buClrTx/>
              <a:buSzTx/>
              <a:defRPr/>
            </a:pPr>
            <a:r>
              <a:rPr lang="en-US" dirty="0"/>
              <a:t>Now that we have reviewed the complete process, are there any questions?</a:t>
            </a:r>
          </a:p>
          <a:p>
            <a:pPr marL="0" indent="0" defTabSz="893316">
              <a:buClrTx/>
              <a:buSzTx/>
              <a:defRPr/>
            </a:pPr>
            <a:endParaRPr lang="en-US" dirty="0"/>
          </a:p>
        </p:txBody>
      </p:sp>
      <p:sp>
        <p:nvSpPr>
          <p:cNvPr id="4" name="Slide Number Placeholder 3"/>
          <p:cNvSpPr>
            <a:spLocks noGrp="1"/>
          </p:cNvSpPr>
          <p:nvPr>
            <p:ph type="sldNum" sz="quarter" idx="5"/>
          </p:nvPr>
        </p:nvSpPr>
        <p:spPr/>
        <p:txBody>
          <a:bodyPr/>
          <a:lstStyle/>
          <a:p>
            <a:fld id="{78A27CEC-5206-4259-98B1-B444FE8AA7FD}" type="slidenum">
              <a:rPr lang="en-CA" smtClean="0">
                <a:solidFill>
                  <a:prstClr val="black"/>
                </a:solidFill>
                <a:latin typeface="Calibri" panose="020F0502020204030204"/>
              </a:rPr>
              <a:pPr/>
              <a:t>20</a:t>
            </a:fld>
            <a:endParaRPr lang="en-CA" dirty="0">
              <a:solidFill>
                <a:prstClr val="black"/>
              </a:solidFill>
              <a:latin typeface="Calibri" panose="020F0502020204030204"/>
            </a:endParaRPr>
          </a:p>
        </p:txBody>
      </p:sp>
    </p:spTree>
    <p:extLst>
      <p:ext uri="{BB962C8B-B14F-4D97-AF65-F5344CB8AC3E}">
        <p14:creationId xmlns:p14="http://schemas.microsoft.com/office/powerpoint/2010/main" val="34299453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Executive</a:t>
            </a:r>
            <a:r>
              <a:rPr lang="en-US" b="1" baseline="0" dirty="0"/>
              <a:t> Orientation</a:t>
            </a:r>
            <a:endParaRPr lang="en-US" b="1" dirty="0"/>
          </a:p>
          <a:p>
            <a:endParaRPr lang="en-US" b="1" dirty="0"/>
          </a:p>
          <a:p>
            <a:r>
              <a:rPr lang="en-US" b="1" dirty="0"/>
              <a:t>Modules:</a:t>
            </a:r>
            <a:endParaRPr lang="en-CA" dirty="0"/>
          </a:p>
          <a:p>
            <a:pPr lvl="0">
              <a:buFont typeface="+mj-lt"/>
              <a:buAutoNum type="arabicPeriod"/>
            </a:pPr>
            <a:endParaRPr lang="en-US" dirty="0"/>
          </a:p>
          <a:p>
            <a:pPr>
              <a:buFont typeface="Arial" panose="020B0604020202020204" pitchFamily="34" charset="0"/>
              <a:buChar char="•"/>
            </a:pPr>
            <a:r>
              <a:rPr lang="en-CA" sz="1200" b="0" i="0" u="none" strike="noStrike" cap="none" dirty="0">
                <a:solidFill>
                  <a:schemeClr val="dk1"/>
                </a:solidFill>
                <a:effectLst/>
                <a:latin typeface="Calibri"/>
                <a:ea typeface="Calibri"/>
                <a:cs typeface="Calibri"/>
                <a:sym typeface="Calibri"/>
              </a:rPr>
              <a:t>History of the League  (15 minutes)</a:t>
            </a:r>
          </a:p>
          <a:p>
            <a:pPr>
              <a:buFont typeface="Arial" panose="020B0604020202020204" pitchFamily="34" charset="0"/>
              <a:buChar char="•"/>
            </a:pPr>
            <a:endParaRPr lang="en-CA" sz="1200" b="0" i="0" u="none" strike="noStrike" cap="none" dirty="0">
              <a:solidFill>
                <a:schemeClr val="dk1"/>
              </a:solidFill>
              <a:effectLst/>
              <a:latin typeface="Calibri"/>
              <a:ea typeface="Calibri"/>
              <a:cs typeface="Calibri"/>
              <a:sym typeface="Calibri"/>
            </a:endParaRPr>
          </a:p>
          <a:p>
            <a:pPr>
              <a:buFont typeface="Arial" panose="020B0604020202020204" pitchFamily="34" charset="0"/>
              <a:buChar char="•"/>
            </a:pPr>
            <a:r>
              <a:rPr lang="en-CA" sz="1200" b="0" i="0" u="none" strike="noStrike" cap="none" dirty="0">
                <a:solidFill>
                  <a:schemeClr val="dk1"/>
                </a:solidFill>
                <a:effectLst/>
                <a:latin typeface="Calibri"/>
                <a:ea typeface="Calibri"/>
                <a:cs typeface="Calibri"/>
                <a:sym typeface="Calibri"/>
              </a:rPr>
              <a:t>Structure of the League and The Promise of the League (25 minutes)</a:t>
            </a:r>
          </a:p>
          <a:p>
            <a:pPr>
              <a:buFont typeface="Arial" panose="020B0604020202020204" pitchFamily="34" charset="0"/>
              <a:buChar char="•"/>
            </a:pPr>
            <a:endParaRPr lang="en-CA" sz="1200" b="0" i="0" u="none" strike="noStrike" cap="none" dirty="0">
              <a:solidFill>
                <a:schemeClr val="dk1"/>
              </a:solidFill>
              <a:effectLst/>
              <a:latin typeface="Calibri"/>
              <a:ea typeface="Calibri"/>
              <a:cs typeface="Calibri"/>
              <a:sym typeface="Calibri"/>
            </a:endParaRPr>
          </a:p>
          <a:p>
            <a:pPr>
              <a:buFont typeface="Arial" panose="020B0604020202020204" pitchFamily="34" charset="0"/>
              <a:buChar char="•"/>
            </a:pPr>
            <a:r>
              <a:rPr lang="en-CA" sz="1200" b="0" i="0" u="none" strike="noStrike" cap="none" dirty="0">
                <a:solidFill>
                  <a:schemeClr val="dk1"/>
                </a:solidFill>
                <a:effectLst/>
                <a:latin typeface="Calibri"/>
                <a:ea typeface="Calibri"/>
                <a:cs typeface="Calibri"/>
                <a:sym typeface="Calibri"/>
              </a:rPr>
              <a:t>Core Principles; Constitution &amp; Bylaws; Policy and Procedure; Executive Handbook (25 minutes)</a:t>
            </a:r>
          </a:p>
          <a:p>
            <a:pPr>
              <a:buFont typeface="Arial" panose="020B0604020202020204" pitchFamily="34" charset="0"/>
              <a:buChar char="•"/>
            </a:pPr>
            <a:endParaRPr lang="en-CA" sz="1200" b="0" i="0" u="none" strike="noStrike" cap="none" dirty="0">
              <a:solidFill>
                <a:schemeClr val="dk1"/>
              </a:solidFill>
              <a:effectLst/>
              <a:latin typeface="Calibri"/>
              <a:ea typeface="Calibri"/>
              <a:cs typeface="Calibri"/>
              <a:sym typeface="Calibri"/>
            </a:endParaRPr>
          </a:p>
          <a:p>
            <a:pPr>
              <a:buFont typeface="Arial" panose="020B0604020202020204" pitchFamily="34" charset="0"/>
              <a:buChar char="•"/>
            </a:pPr>
            <a:r>
              <a:rPr lang="en-CA" sz="1200" b="0" i="0" u="none" strike="noStrike" cap="none" dirty="0">
                <a:solidFill>
                  <a:schemeClr val="dk1"/>
                </a:solidFill>
                <a:effectLst/>
                <a:latin typeface="Calibri"/>
                <a:ea typeface="Calibri"/>
                <a:cs typeface="Calibri"/>
                <a:sym typeface="Calibri"/>
              </a:rPr>
              <a:t>Duties of Officers (20 minutes)</a:t>
            </a:r>
          </a:p>
          <a:p>
            <a:endParaRPr lang="en-US" sz="1200" b="0" i="0" u="none" strike="noStrike" cap="none" dirty="0">
              <a:solidFill>
                <a:schemeClr val="dk1"/>
              </a:solidFill>
              <a:effectLst/>
              <a:latin typeface="Calibri"/>
              <a:ea typeface="Calibri"/>
              <a:cs typeface="Calibri"/>
              <a:sym typeface="Calibri"/>
            </a:endParaRPr>
          </a:p>
          <a:p>
            <a:pPr>
              <a:buFont typeface="Arial" panose="020B0604020202020204" pitchFamily="34" charset="0"/>
              <a:buChar char="•"/>
            </a:pPr>
            <a:r>
              <a:rPr lang="en-CA" sz="1200" b="0" i="0" u="none" strike="noStrike" cap="none" dirty="0">
                <a:solidFill>
                  <a:schemeClr val="dk1"/>
                </a:solidFill>
                <a:effectLst/>
                <a:latin typeface="Calibri"/>
                <a:ea typeface="Calibri"/>
                <a:cs typeface="Calibri"/>
                <a:sym typeface="Calibri"/>
              </a:rPr>
              <a:t>Life Membership and Honorary Life Membership (20 minutes)       </a:t>
            </a:r>
          </a:p>
          <a:p>
            <a:pPr>
              <a:buFont typeface="Arial" panose="020B0604020202020204" pitchFamily="34" charset="0"/>
              <a:buChar char="•"/>
            </a:pPr>
            <a:endParaRPr lang="en-CA" sz="1200" b="0" i="0" u="none" strike="noStrike" cap="none" dirty="0">
              <a:solidFill>
                <a:schemeClr val="dk1"/>
              </a:solidFill>
              <a:effectLst/>
              <a:latin typeface="Calibri"/>
              <a:ea typeface="Calibri"/>
              <a:cs typeface="Calibri"/>
              <a:sym typeface="Calibri"/>
            </a:endParaRPr>
          </a:p>
          <a:p>
            <a:pPr>
              <a:buFont typeface="Arial" panose="020B0604020202020204" pitchFamily="34" charset="0"/>
              <a:buChar char="•"/>
            </a:pPr>
            <a:r>
              <a:rPr lang="en-CA" sz="1200" b="0" i="0" u="none" strike="noStrike" cap="none" dirty="0">
                <a:solidFill>
                  <a:schemeClr val="dk1"/>
                </a:solidFill>
                <a:effectLst/>
                <a:latin typeface="Calibri"/>
                <a:ea typeface="Calibri"/>
                <a:cs typeface="Calibri"/>
                <a:sym typeface="Calibri"/>
              </a:rPr>
              <a:t>Strategic Plan Summary (30 minutes)</a:t>
            </a:r>
          </a:p>
          <a:p>
            <a:pPr>
              <a:buFont typeface="Arial" panose="020B0604020202020204" pitchFamily="34" charset="0"/>
              <a:buChar char="•"/>
            </a:pPr>
            <a:endParaRPr lang="en-CA" sz="1200" b="0" i="0" u="none" strike="noStrike" cap="none" dirty="0">
              <a:solidFill>
                <a:schemeClr val="dk1"/>
              </a:solidFill>
              <a:effectLst/>
              <a:latin typeface="Calibri"/>
              <a:ea typeface="Calibri"/>
              <a:cs typeface="Calibri"/>
              <a:sym typeface="Calibri"/>
            </a:endParaRPr>
          </a:p>
          <a:p>
            <a:pPr>
              <a:buFont typeface="Arial" panose="020B0604020202020204" pitchFamily="34" charset="0"/>
              <a:buChar char="•"/>
            </a:pPr>
            <a:r>
              <a:rPr lang="en-CA" sz="1200" b="0" i="0" u="none" strike="noStrike" cap="none" dirty="0">
                <a:solidFill>
                  <a:schemeClr val="dk1"/>
                </a:solidFill>
                <a:effectLst/>
                <a:latin typeface="Calibri"/>
                <a:ea typeface="Calibri"/>
                <a:cs typeface="Calibri"/>
                <a:sym typeface="Calibri"/>
              </a:rPr>
              <a:t>Communication (45 minutes)</a:t>
            </a:r>
          </a:p>
          <a:p>
            <a:pPr>
              <a:buFont typeface="Arial" panose="020B0604020202020204" pitchFamily="34" charset="0"/>
              <a:buChar char="•"/>
            </a:pPr>
            <a:endParaRPr lang="en-CA" sz="1200" b="0" i="0" u="none" strike="noStrike" cap="none" dirty="0">
              <a:solidFill>
                <a:schemeClr val="dk1"/>
              </a:solidFill>
              <a:effectLst/>
              <a:latin typeface="Calibri"/>
              <a:ea typeface="Calibri"/>
              <a:cs typeface="Calibri"/>
              <a:sym typeface="Calibri"/>
            </a:endParaRPr>
          </a:p>
          <a:p>
            <a:pPr>
              <a:buFont typeface="Arial" panose="020B0604020202020204" pitchFamily="34" charset="0"/>
              <a:buChar char="•"/>
            </a:pPr>
            <a:r>
              <a:rPr lang="en-CA" sz="1200" b="0" i="0" u="none" strike="noStrike" cap="none" dirty="0">
                <a:solidFill>
                  <a:schemeClr val="dk1"/>
                </a:solidFill>
                <a:effectLst/>
                <a:latin typeface="Calibri"/>
                <a:ea typeface="Calibri"/>
                <a:cs typeface="Calibri"/>
                <a:sym typeface="Calibri"/>
              </a:rPr>
              <a:t>Budgets  (15 minutes)</a:t>
            </a:r>
          </a:p>
          <a:p>
            <a:pPr>
              <a:buFont typeface="Arial" panose="020B0604020202020204" pitchFamily="34" charset="0"/>
              <a:buChar char="•"/>
            </a:pPr>
            <a:endParaRPr lang="en-CA" sz="1200" b="0" i="0" u="none" strike="noStrike" cap="none" dirty="0">
              <a:solidFill>
                <a:schemeClr val="dk1"/>
              </a:solidFill>
              <a:effectLst/>
              <a:latin typeface="Calibri"/>
              <a:ea typeface="Calibri"/>
              <a:cs typeface="Calibri"/>
              <a:sym typeface="Calibri"/>
            </a:endParaRPr>
          </a:p>
          <a:p>
            <a:pPr>
              <a:buFont typeface="Arial" panose="020B0604020202020204" pitchFamily="34" charset="0"/>
              <a:buChar char="•"/>
            </a:pPr>
            <a:r>
              <a:rPr lang="en-CA" sz="1200" b="0" i="0" u="none" strike="noStrike" cap="none" dirty="0">
                <a:solidFill>
                  <a:schemeClr val="dk1"/>
                </a:solidFill>
                <a:effectLst/>
                <a:latin typeface="Calibri"/>
                <a:ea typeface="Calibri"/>
                <a:cs typeface="Calibri"/>
                <a:sym typeface="Calibri"/>
              </a:rPr>
              <a:t>Member Recognition  (10 minutes)           </a:t>
            </a:r>
          </a:p>
          <a:p>
            <a:pPr>
              <a:buFont typeface="Arial" panose="020B0604020202020204" pitchFamily="34" charset="0"/>
              <a:buChar char="•"/>
            </a:pPr>
            <a:endParaRPr lang="en-CA" sz="1200" b="0" i="0" u="none" strike="noStrike" cap="none" dirty="0">
              <a:solidFill>
                <a:schemeClr val="dk1"/>
              </a:solidFill>
              <a:effectLst/>
              <a:latin typeface="Calibri"/>
              <a:ea typeface="Calibri"/>
              <a:cs typeface="Calibri"/>
              <a:sym typeface="Calibri"/>
            </a:endParaRPr>
          </a:p>
          <a:p>
            <a:pPr>
              <a:buFont typeface="Arial" panose="020B0604020202020204" pitchFamily="34" charset="0"/>
              <a:buChar char="•"/>
            </a:pPr>
            <a:r>
              <a:rPr lang="en-CA" sz="1200" b="0" i="0" u="none" strike="noStrike" cap="none" dirty="0">
                <a:solidFill>
                  <a:schemeClr val="dk1"/>
                </a:solidFill>
                <a:effectLst/>
                <a:latin typeface="Calibri"/>
                <a:ea typeface="Calibri"/>
                <a:cs typeface="Calibri"/>
                <a:sym typeface="Calibri"/>
              </a:rPr>
              <a:t>Public Presence and Membership Development (30 minutes)</a:t>
            </a:r>
          </a:p>
          <a:p>
            <a:endParaRPr lang="en-CA" sz="1200" b="0" i="0" u="none" strike="noStrike" cap="none" dirty="0">
              <a:solidFill>
                <a:schemeClr val="dk1"/>
              </a:solidFill>
              <a:effectLst/>
              <a:latin typeface="Calibri"/>
              <a:ea typeface="Calibri"/>
              <a:cs typeface="Calibri"/>
              <a:sym typeface="Calibri"/>
            </a:endParaRPr>
          </a:p>
        </p:txBody>
      </p:sp>
      <p:sp>
        <p:nvSpPr>
          <p:cNvPr id="4" name="Slide Number Placeholder 3"/>
          <p:cNvSpPr>
            <a:spLocks noGrp="1"/>
          </p:cNvSpPr>
          <p:nvPr>
            <p:ph type="sldNum" idx="10"/>
          </p:nvPr>
        </p:nvSpPr>
        <p:spPr/>
        <p:txBody>
          <a:bodyPr/>
          <a:lstStyle/>
          <a:p>
            <a:pPr algn="r"/>
            <a:fld id="{00000000-1234-1234-1234-123412341234}" type="slidenum">
              <a:rPr lang="en-CA" sz="1100">
                <a:solidFill>
                  <a:schemeClr val="dk1"/>
                </a:solidFill>
                <a:latin typeface="Calibri"/>
                <a:ea typeface="Calibri"/>
                <a:cs typeface="Calibri"/>
                <a:sym typeface="Calibri"/>
              </a:rPr>
              <a:pPr algn="r"/>
              <a:t>2</a:t>
            </a:fld>
            <a:endParaRPr lang="en-CA" sz="11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912163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t>
            </a:r>
            <a:r>
              <a:rPr lang="en-US" b="1" i="1" dirty="0"/>
              <a:t>Life Membership Application Package </a:t>
            </a:r>
            <a:r>
              <a:rPr lang="en-US" b="0" i="0" dirty="0"/>
              <a:t>can be found</a:t>
            </a:r>
            <a:r>
              <a:rPr lang="en-US" b="1" i="1" dirty="0"/>
              <a:t> </a:t>
            </a:r>
            <a:r>
              <a:rPr lang="en-US" dirty="0"/>
              <a:t>on the national website under “To Organize”, “500 Series: Forms.”</a:t>
            </a:r>
          </a:p>
          <a:p>
            <a:endParaRPr lang="en-US" dirty="0"/>
          </a:p>
          <a:p>
            <a:r>
              <a:rPr lang="en-US" dirty="0"/>
              <a:t>Here is the </a:t>
            </a:r>
            <a:r>
              <a:rPr lang="en-US" b="1" i="1" dirty="0"/>
              <a:t>Notice of Nomination For Life Membership </a:t>
            </a:r>
            <a:r>
              <a:rPr lang="en-US" dirty="0"/>
              <a:t>Form. </a:t>
            </a:r>
          </a:p>
          <a:p>
            <a:pPr>
              <a:buFont typeface="Arial" panose="020B0604020202020204" pitchFamily="34" charset="0"/>
              <a:buChar char="•"/>
            </a:pPr>
            <a:r>
              <a:rPr lang="en-US" dirty="0"/>
              <a:t>This form starts the whole process and is used to advise national office of a diocesan or provincial executive’s intent to nominate a member.</a:t>
            </a:r>
          </a:p>
          <a:p>
            <a:pPr>
              <a:buFont typeface="Arial" panose="020B0604020202020204" pitchFamily="34" charset="0"/>
              <a:buChar char="•"/>
            </a:pPr>
            <a:r>
              <a:rPr lang="en-US" dirty="0"/>
              <a:t>It is this form that national will use to verify that the nominee meets criteria 1-4.</a:t>
            </a:r>
            <a:endParaRPr lang="en-CA" dirty="0"/>
          </a:p>
        </p:txBody>
      </p:sp>
      <p:sp>
        <p:nvSpPr>
          <p:cNvPr id="4" name="Slide Number Placeholder 3"/>
          <p:cNvSpPr>
            <a:spLocks noGrp="1"/>
          </p:cNvSpPr>
          <p:nvPr>
            <p:ph type="sldNum" sz="quarter" idx="5"/>
          </p:nvPr>
        </p:nvSpPr>
        <p:spPr/>
        <p:txBody>
          <a:bodyPr/>
          <a:lstStyle/>
          <a:p>
            <a:fld id="{78A27CEC-5206-4259-98B1-B444FE8AA7FD}" type="slidenum">
              <a:rPr lang="en-CA" smtClean="0">
                <a:solidFill>
                  <a:prstClr val="black"/>
                </a:solidFill>
                <a:latin typeface="Calibri" panose="020F0502020204030204"/>
              </a:rPr>
              <a:pPr/>
              <a:t>21</a:t>
            </a:fld>
            <a:endParaRPr lang="en-CA" dirty="0">
              <a:solidFill>
                <a:prstClr val="black"/>
              </a:solidFill>
              <a:latin typeface="Calibri" panose="020F0502020204030204"/>
            </a:endParaRPr>
          </a:p>
        </p:txBody>
      </p:sp>
    </p:spTree>
    <p:extLst>
      <p:ext uri="{BB962C8B-B14F-4D97-AF65-F5344CB8AC3E}">
        <p14:creationId xmlns:p14="http://schemas.microsoft.com/office/powerpoint/2010/main" val="29168180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the </a:t>
            </a:r>
            <a:r>
              <a:rPr lang="en-US" b="1" dirty="0"/>
              <a:t>Nomination for Life Membership </a:t>
            </a:r>
            <a:r>
              <a:rPr lang="en-US" b="0" dirty="0"/>
              <a:t>form</a:t>
            </a:r>
            <a:r>
              <a:rPr lang="en-US" b="1" dirty="0"/>
              <a:t> </a:t>
            </a:r>
            <a:r>
              <a:rPr lang="en-US" dirty="0"/>
              <a:t>to be completed by the nominating diocesan or provincial executive and submitted to national office. National office then confirms that criteria 1-4 are met, before supplying the next set of forms.</a:t>
            </a:r>
            <a:endParaRPr lang="en-CA" dirty="0"/>
          </a:p>
        </p:txBody>
      </p:sp>
      <p:sp>
        <p:nvSpPr>
          <p:cNvPr id="4" name="Slide Number Placeholder 3"/>
          <p:cNvSpPr>
            <a:spLocks noGrp="1"/>
          </p:cNvSpPr>
          <p:nvPr>
            <p:ph type="sldNum" sz="quarter" idx="5"/>
          </p:nvPr>
        </p:nvSpPr>
        <p:spPr/>
        <p:txBody>
          <a:bodyPr/>
          <a:lstStyle/>
          <a:p>
            <a:fld id="{78A27CEC-5206-4259-98B1-B444FE8AA7FD}" type="slidenum">
              <a:rPr lang="en-CA" smtClean="0">
                <a:solidFill>
                  <a:prstClr val="black"/>
                </a:solidFill>
                <a:latin typeface="Calibri" panose="020F0502020204030204"/>
              </a:rPr>
              <a:pPr/>
              <a:t>22</a:t>
            </a:fld>
            <a:endParaRPr lang="en-CA" dirty="0">
              <a:solidFill>
                <a:prstClr val="black"/>
              </a:solidFill>
              <a:latin typeface="Calibri" panose="020F0502020204030204"/>
            </a:endParaRPr>
          </a:p>
        </p:txBody>
      </p:sp>
    </p:spTree>
    <p:extLst>
      <p:ext uri="{BB962C8B-B14F-4D97-AF65-F5344CB8AC3E}">
        <p14:creationId xmlns:p14="http://schemas.microsoft.com/office/powerpoint/2010/main" val="26128044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t>Here is the </a:t>
            </a:r>
            <a:r>
              <a:rPr lang="en-US" b="1" i="1" dirty="0"/>
              <a:t>Life Member Nominee Questionnaire </a:t>
            </a:r>
            <a:r>
              <a:rPr lang="en-US" dirty="0"/>
              <a:t>that the member nominated completes herself.</a:t>
            </a:r>
          </a:p>
          <a:p>
            <a:pPr algn="l"/>
            <a:endParaRPr lang="en-US" dirty="0"/>
          </a:p>
          <a:p>
            <a:pPr algn="l"/>
            <a:r>
              <a:rPr lang="en-US" dirty="0"/>
              <a:t>The member being nominated completes this form as she often knows best all the activities she has been involved with over the years!</a:t>
            </a:r>
          </a:p>
          <a:p>
            <a:pPr algn="l"/>
            <a:endParaRPr lang="en-US" dirty="0"/>
          </a:p>
          <a:p>
            <a:pPr algn="l"/>
            <a:r>
              <a:rPr lang="en-US" dirty="0"/>
              <a:t>This is also a moment for the nominee to reflect on her past experience, her love of the League and her willingness to continue to contribute and serve.</a:t>
            </a:r>
          </a:p>
          <a:p>
            <a:pPr algn="l"/>
            <a:endParaRPr lang="en-US" dirty="0"/>
          </a:p>
          <a:p>
            <a:pPr algn="l"/>
            <a:r>
              <a:rPr lang="en-US" dirty="0"/>
              <a:t>It is also the moment at which a nominee must evaluate if she is able to fulfill all the responsibilities of being a life member as outlined earlier. There is no harm in asking to delay a nomination or in respectfully declining a nomination because of a lack of time, illness, or whatever.</a:t>
            </a:r>
          </a:p>
          <a:p>
            <a:pPr algn="l"/>
            <a:endParaRPr lang="en-US" dirty="0"/>
          </a:p>
          <a:p>
            <a:pPr algn="l"/>
            <a:r>
              <a:rPr lang="en-US" dirty="0"/>
              <a:t>If a nominee declines an offer to become a life member, look at other forms of recognition the council may consider offering her. The council would not have nominated her if she did not have special gifts to be thanked for and to offer.</a:t>
            </a:r>
            <a:endParaRPr lang="en-CA" dirty="0"/>
          </a:p>
        </p:txBody>
      </p:sp>
      <p:sp>
        <p:nvSpPr>
          <p:cNvPr id="4" name="Slide Number Placeholder 3"/>
          <p:cNvSpPr>
            <a:spLocks noGrp="1"/>
          </p:cNvSpPr>
          <p:nvPr>
            <p:ph type="sldNum" sz="quarter" idx="5"/>
          </p:nvPr>
        </p:nvSpPr>
        <p:spPr/>
        <p:txBody>
          <a:bodyPr/>
          <a:lstStyle/>
          <a:p>
            <a:fld id="{78A27CEC-5206-4259-98B1-B444FE8AA7FD}" type="slidenum">
              <a:rPr lang="en-CA" smtClean="0">
                <a:solidFill>
                  <a:prstClr val="black"/>
                </a:solidFill>
                <a:latin typeface="Calibri" panose="020F0502020204030204"/>
              </a:rPr>
              <a:pPr/>
              <a:t>23</a:t>
            </a:fld>
            <a:endParaRPr lang="en-CA" dirty="0">
              <a:solidFill>
                <a:prstClr val="black"/>
              </a:solidFill>
              <a:latin typeface="Calibri" panose="020F0502020204030204"/>
            </a:endParaRPr>
          </a:p>
        </p:txBody>
      </p:sp>
    </p:spTree>
    <p:extLst>
      <p:ext uri="{BB962C8B-B14F-4D97-AF65-F5344CB8AC3E}">
        <p14:creationId xmlns:p14="http://schemas.microsoft.com/office/powerpoint/2010/main" val="42743675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Once</a:t>
            </a:r>
            <a:r>
              <a:rPr lang="en-CA" baseline="0" dirty="0"/>
              <a:t> </a:t>
            </a:r>
            <a:r>
              <a:rPr lang="en-CA" dirty="0"/>
              <a:t>the diocesan or provincial executive’s candidate for life membership has been approved by the national executive/board, it is time to present the life membership pin and scroll.</a:t>
            </a:r>
          </a:p>
          <a:p>
            <a:endParaRPr lang="en-CA" dirty="0"/>
          </a:p>
          <a:p>
            <a:r>
              <a:rPr lang="en-CA" b="1" dirty="0"/>
              <a:t>Do you know when and how this should be presented?</a:t>
            </a:r>
          </a:p>
          <a:p>
            <a:pPr>
              <a:buFont typeface="Arial" panose="020B0604020202020204" pitchFamily="34" charset="0"/>
              <a:buChar char="•"/>
            </a:pPr>
            <a:r>
              <a:rPr lang="en-CA" dirty="0"/>
              <a:t>The life membership pin and scroll should be </a:t>
            </a:r>
            <a:r>
              <a:rPr lang="en-CA" b="1" dirty="0"/>
              <a:t>presented</a:t>
            </a:r>
            <a:r>
              <a:rPr lang="en-CA" dirty="0"/>
              <a:t> at the </a:t>
            </a:r>
            <a:r>
              <a:rPr lang="en-CA" b="1" dirty="0"/>
              <a:t>annual convention </a:t>
            </a:r>
            <a:r>
              <a:rPr lang="en-CA" dirty="0"/>
              <a:t>of the nominating executive,</a:t>
            </a:r>
            <a:r>
              <a:rPr lang="en-CA" baseline="0" dirty="0"/>
              <a:t> t</a:t>
            </a:r>
            <a:r>
              <a:rPr lang="en-CA" dirty="0"/>
              <a:t>hus, the annual diocesan or provincial convention.</a:t>
            </a:r>
          </a:p>
          <a:p>
            <a:pPr lvl="0">
              <a:buFont typeface="Arial" panose="020B0604020202020204" pitchFamily="34" charset="0"/>
              <a:buChar char="•"/>
            </a:pPr>
            <a:r>
              <a:rPr lang="en-CA" dirty="0"/>
              <a:t>All new recipients who have received their life membership pin and scroll at the diocesan convention, should also be acknowledged at the provincial convention. (Either named, or some councils have a short recognition ceremony – it is up to the provincial council).</a:t>
            </a:r>
          </a:p>
          <a:p>
            <a:pPr lvl="0">
              <a:buFont typeface="Arial" panose="020B0604020202020204" pitchFamily="34" charset="0"/>
              <a:buChar char="•"/>
            </a:pPr>
            <a:r>
              <a:rPr lang="en-CA" dirty="0"/>
              <a:t>All new recipients who attend the national convention will be recognized during the convention.</a:t>
            </a:r>
          </a:p>
          <a:p>
            <a:pPr>
              <a:buFont typeface="Arial" panose="020B0604020202020204" pitchFamily="34" charset="0"/>
              <a:buChar char="•"/>
            </a:pPr>
            <a:endParaRPr lang="en-CA" dirty="0"/>
          </a:p>
          <a:p>
            <a:r>
              <a:rPr lang="en-CA" dirty="0"/>
              <a:t>The </a:t>
            </a:r>
            <a:r>
              <a:rPr lang="en-CA" b="1" dirty="0"/>
              <a:t>how</a:t>
            </a:r>
            <a:r>
              <a:rPr lang="en-CA" dirty="0"/>
              <a:t>:</a:t>
            </a:r>
          </a:p>
          <a:p>
            <a:pPr>
              <a:buFont typeface="Arial" panose="020B0604020202020204" pitchFamily="34" charset="0"/>
              <a:buChar char="•"/>
            </a:pPr>
            <a:r>
              <a:rPr lang="en-CA" dirty="0"/>
              <a:t>Usually, the life membership pin and scroll are presented either </a:t>
            </a:r>
            <a:r>
              <a:rPr lang="en-CA" b="1" dirty="0"/>
              <a:t>during the convention or at the closing mass </a:t>
            </a:r>
            <a:r>
              <a:rPr lang="en-CA" dirty="0"/>
              <a:t>of the convention, with the </a:t>
            </a:r>
            <a:r>
              <a:rPr lang="en-CA" b="1" dirty="0"/>
              <a:t>spiritual advisor </a:t>
            </a:r>
            <a:r>
              <a:rPr lang="en-CA" dirty="0"/>
              <a:t>of the submitting council presiding (diocesan or provincial convention).</a:t>
            </a:r>
          </a:p>
          <a:p>
            <a:pPr>
              <a:buFont typeface="Arial" panose="020B0604020202020204" pitchFamily="34" charset="0"/>
              <a:buChar char="•"/>
            </a:pPr>
            <a:r>
              <a:rPr lang="en-CA" dirty="0"/>
              <a:t>Should a recipient not be able to attend the convention, the life membership pin and scroll may be presented at the next council meeting during mass. COVID-19 meant that some ceremonies were held in parks, driveways and near-empty churches, but were always presented with reverence and joy.</a:t>
            </a:r>
          </a:p>
          <a:p>
            <a:pPr>
              <a:buFont typeface="Arial" panose="020B0604020202020204" pitchFamily="34" charset="0"/>
              <a:buChar char="•"/>
            </a:pPr>
            <a:r>
              <a:rPr lang="en-CA" dirty="0"/>
              <a:t>Councils should use the </a:t>
            </a:r>
            <a:r>
              <a:rPr lang="en-CA" b="1" dirty="0"/>
              <a:t>Ceremony for the Presentation of Service Awards </a:t>
            </a:r>
            <a:r>
              <a:rPr lang="en-CA" dirty="0"/>
              <a:t>found in the </a:t>
            </a:r>
            <a:r>
              <a:rPr lang="en-CA" b="1" i="1" u="none" dirty="0"/>
              <a:t>Ceremonies Booklet </a:t>
            </a:r>
            <a:r>
              <a:rPr lang="en-CA" dirty="0"/>
              <a:t>(cwl.ca; To Organize: Series 600: Manuals: 603 - Ceremonies Booklet). </a:t>
            </a:r>
          </a:p>
        </p:txBody>
      </p:sp>
      <p:sp>
        <p:nvSpPr>
          <p:cNvPr id="4" name="Slide Number Placeholder 3"/>
          <p:cNvSpPr>
            <a:spLocks noGrp="1"/>
          </p:cNvSpPr>
          <p:nvPr>
            <p:ph type="sldNum" sz="quarter" idx="5"/>
          </p:nvPr>
        </p:nvSpPr>
        <p:spPr/>
        <p:txBody>
          <a:bodyPr/>
          <a:lstStyle/>
          <a:p>
            <a:fld id="{CCE05DAB-EEFB-4309-A5DE-46D4FC91F3B5}" type="slidenum">
              <a:rPr lang="en-CA" smtClean="0">
                <a:solidFill>
                  <a:prstClr val="black"/>
                </a:solidFill>
                <a:latin typeface="Calibri" panose="020F0502020204030204"/>
              </a:rPr>
              <a:pPr/>
              <a:t>24</a:t>
            </a:fld>
            <a:endParaRPr lang="en-CA" dirty="0">
              <a:solidFill>
                <a:prstClr val="black"/>
              </a:solidFill>
              <a:latin typeface="Calibri" panose="020F0502020204030204"/>
            </a:endParaRPr>
          </a:p>
        </p:txBody>
      </p:sp>
    </p:spTree>
    <p:extLst>
      <p:ext uri="{BB962C8B-B14F-4D97-AF65-F5344CB8AC3E}">
        <p14:creationId xmlns:p14="http://schemas.microsoft.com/office/powerpoint/2010/main" val="21829581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Honorary Life Membership:</a:t>
            </a:r>
          </a:p>
          <a:p>
            <a:endParaRPr lang="en-US" dirty="0"/>
          </a:p>
          <a:p>
            <a:r>
              <a:rPr lang="en-US" dirty="0"/>
              <a:t>This is the highest honour in the League and is an exclusive one only awarded to </a:t>
            </a:r>
            <a:r>
              <a:rPr lang="en-US" b="1" dirty="0"/>
              <a:t>past</a:t>
            </a:r>
            <a:r>
              <a:rPr lang="en-US" b="1" baseline="0" dirty="0"/>
              <a:t> </a:t>
            </a:r>
            <a:r>
              <a:rPr lang="en-US" b="1" dirty="0"/>
              <a:t>national presidents</a:t>
            </a:r>
            <a:r>
              <a:rPr lang="en-US" b="0" dirty="0"/>
              <a:t>.</a:t>
            </a:r>
          </a:p>
          <a:p>
            <a:endParaRPr lang="en-US" dirty="0"/>
          </a:p>
          <a:p>
            <a:r>
              <a:rPr lang="en-US" dirty="0"/>
              <a:t>It is an </a:t>
            </a:r>
            <a:r>
              <a:rPr lang="en-US" b="1" dirty="0"/>
              <a:t>automatic award </a:t>
            </a:r>
            <a:r>
              <a:rPr lang="en-US" dirty="0"/>
              <a:t>given immediately at the end of a national president’s mandate.</a:t>
            </a:r>
          </a:p>
          <a:p>
            <a:endParaRPr lang="en-US" dirty="0"/>
          </a:p>
          <a:p>
            <a:r>
              <a:rPr lang="en-US" dirty="0"/>
              <a:t>It is an immense gift these women have given to the League. The League and all its members acknowledge that gift with the honorary life membership status.</a:t>
            </a:r>
          </a:p>
          <a:p>
            <a:endParaRPr lang="en-US" dirty="0"/>
          </a:p>
          <a:p>
            <a:r>
              <a:rPr lang="en-US" dirty="0"/>
              <a:t>You will recognize these ladies who sit at a table together each summer at the annual national convention.   </a:t>
            </a:r>
          </a:p>
          <a:p>
            <a:endParaRPr lang="en-US" dirty="0"/>
          </a:p>
          <a:p>
            <a:r>
              <a:rPr lang="en-US" dirty="0"/>
              <a:t>Take the time to go up to these members and thank them for their years and years of service.</a:t>
            </a:r>
            <a:r>
              <a:rPr lang="en-US" baseline="0" dirty="0"/>
              <a:t> </a:t>
            </a:r>
            <a:r>
              <a:rPr lang="en-US" dirty="0"/>
              <a:t>Ask them questions as they are a fountain of knowledge!</a:t>
            </a:r>
            <a:endParaRPr lang="en-CA" dirty="0"/>
          </a:p>
        </p:txBody>
      </p:sp>
      <p:sp>
        <p:nvSpPr>
          <p:cNvPr id="4" name="Slide Number Placeholder 3"/>
          <p:cNvSpPr>
            <a:spLocks noGrp="1"/>
          </p:cNvSpPr>
          <p:nvPr>
            <p:ph type="sldNum" sz="quarter" idx="5"/>
          </p:nvPr>
        </p:nvSpPr>
        <p:spPr/>
        <p:txBody>
          <a:bodyPr/>
          <a:lstStyle/>
          <a:p>
            <a:fld id="{78A27CEC-5206-4259-98B1-B444FE8AA7FD}" type="slidenum">
              <a:rPr lang="en-CA" smtClean="0">
                <a:solidFill>
                  <a:prstClr val="black"/>
                </a:solidFill>
                <a:latin typeface="Calibri" panose="020F0502020204030204"/>
              </a:rPr>
              <a:pPr/>
              <a:t>25</a:t>
            </a:fld>
            <a:endParaRPr lang="en-CA" dirty="0">
              <a:solidFill>
                <a:prstClr val="black"/>
              </a:solidFill>
              <a:latin typeface="Calibri" panose="020F0502020204030204"/>
            </a:endParaRPr>
          </a:p>
        </p:txBody>
      </p:sp>
    </p:spTree>
    <p:extLst>
      <p:ext uri="{BB962C8B-B14F-4D97-AF65-F5344CB8AC3E}">
        <p14:creationId xmlns:p14="http://schemas.microsoft.com/office/powerpoint/2010/main" val="23836237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as you see it is not easy to receive a life membership</a:t>
            </a:r>
            <a:r>
              <a:rPr lang="en-US" baseline="0" dirty="0"/>
              <a:t> and it</a:t>
            </a:r>
            <a:r>
              <a:rPr lang="en-US" dirty="0"/>
              <a:t> requires exceptional time and service to receive the honorary life membership.</a:t>
            </a:r>
          </a:p>
          <a:p>
            <a:endParaRPr lang="en-US" dirty="0"/>
          </a:p>
          <a:p>
            <a:r>
              <a:rPr lang="en-US" dirty="0"/>
              <a:t>Life membership and honorary life memberships are so special and so valued by the League, special pins have been designed and are given to each recipient.</a:t>
            </a:r>
          </a:p>
          <a:p>
            <a:endParaRPr lang="en-US" dirty="0"/>
          </a:p>
          <a:p>
            <a:r>
              <a:rPr lang="en-US" dirty="0"/>
              <a:t>These pins hold a special place and are therefore worn alone by these women at all official CWL functions as they take precedence over all other League pins.</a:t>
            </a:r>
          </a:p>
          <a:p>
            <a:endParaRPr lang="en-US" dirty="0"/>
          </a:p>
          <a:p>
            <a:endParaRPr lang="en-CA" dirty="0"/>
          </a:p>
        </p:txBody>
      </p:sp>
      <p:sp>
        <p:nvSpPr>
          <p:cNvPr id="4" name="Slide Number Placeholder 3"/>
          <p:cNvSpPr>
            <a:spLocks noGrp="1"/>
          </p:cNvSpPr>
          <p:nvPr>
            <p:ph type="sldNum" sz="quarter" idx="5"/>
          </p:nvPr>
        </p:nvSpPr>
        <p:spPr/>
        <p:txBody>
          <a:bodyPr/>
          <a:lstStyle/>
          <a:p>
            <a:fld id="{78A27CEC-5206-4259-98B1-B444FE8AA7FD}" type="slidenum">
              <a:rPr lang="en-CA" smtClean="0">
                <a:solidFill>
                  <a:prstClr val="black"/>
                </a:solidFill>
                <a:latin typeface="Calibri" panose="020F0502020204030204"/>
              </a:rPr>
              <a:pPr/>
              <a:t>26</a:t>
            </a:fld>
            <a:endParaRPr lang="en-CA" dirty="0">
              <a:solidFill>
                <a:prstClr val="black"/>
              </a:solidFill>
              <a:latin typeface="Calibri" panose="020F0502020204030204"/>
            </a:endParaRPr>
          </a:p>
        </p:txBody>
      </p:sp>
    </p:spTree>
    <p:extLst>
      <p:ext uri="{BB962C8B-B14F-4D97-AF65-F5344CB8AC3E}">
        <p14:creationId xmlns:p14="http://schemas.microsoft.com/office/powerpoint/2010/main" val="42366058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are these women so important to the League and to each member of the League?</a:t>
            </a:r>
            <a:r>
              <a:rPr lang="en-US" baseline="0" dirty="0"/>
              <a:t> </a:t>
            </a:r>
            <a:r>
              <a:rPr lang="en-US" dirty="0"/>
              <a:t>Because they are gifts to us all.</a:t>
            </a:r>
          </a:p>
          <a:p>
            <a:endParaRPr lang="en-US"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i="0" dirty="0"/>
              <a:t>Be sure to </a:t>
            </a:r>
            <a:r>
              <a:rPr lang="en-US" b="1" i="0" dirty="0"/>
              <a:t>invite</a:t>
            </a:r>
            <a:r>
              <a:rPr lang="en-US" i="0" dirty="0"/>
              <a:t> your life members and honorary life members to mentor up-an-coming leaders, give workshops, share anecdotes about the past and support you when you need help or advice.</a:t>
            </a:r>
          </a:p>
          <a:p>
            <a:endParaRPr lang="en-US" dirty="0"/>
          </a:p>
          <a:p>
            <a:r>
              <a:rPr lang="en-US" dirty="0"/>
              <a:t>Please remember to honour and publicly identify and name these ladies at meetings, conventions and all events.    </a:t>
            </a:r>
          </a:p>
          <a:p>
            <a:endParaRPr lang="en-US" dirty="0"/>
          </a:p>
          <a:p>
            <a:r>
              <a:rPr lang="en-US" dirty="0"/>
              <a:t>Honorary life members should be identified separately from other life members.</a:t>
            </a:r>
          </a:p>
          <a:p>
            <a:endParaRPr lang="en-US" dirty="0"/>
          </a:p>
          <a:p>
            <a:r>
              <a:rPr lang="en-US" dirty="0"/>
              <a:t>Above all, we thank honorary life members and life members for their love of the League and continued service to members.</a:t>
            </a:r>
          </a:p>
          <a:p>
            <a:endParaRPr lang="en-US" dirty="0"/>
          </a:p>
          <a:p>
            <a:r>
              <a:rPr lang="en-US" dirty="0"/>
              <a:t>We also give thanks to God for blessing us with them.</a:t>
            </a:r>
          </a:p>
          <a:p>
            <a:endParaRPr lang="en-CA" dirty="0"/>
          </a:p>
        </p:txBody>
      </p:sp>
      <p:sp>
        <p:nvSpPr>
          <p:cNvPr id="4" name="Slide Number Placeholder 3"/>
          <p:cNvSpPr>
            <a:spLocks noGrp="1"/>
          </p:cNvSpPr>
          <p:nvPr>
            <p:ph type="sldNum" sz="quarter" idx="5"/>
          </p:nvPr>
        </p:nvSpPr>
        <p:spPr/>
        <p:txBody>
          <a:bodyPr/>
          <a:lstStyle/>
          <a:p>
            <a:fld id="{78A27CEC-5206-4259-98B1-B444FE8AA7FD}" type="slidenum">
              <a:rPr lang="en-CA" smtClean="0">
                <a:solidFill>
                  <a:prstClr val="black"/>
                </a:solidFill>
                <a:latin typeface="Calibri" panose="020F0502020204030204"/>
              </a:rPr>
              <a:pPr/>
              <a:t>27</a:t>
            </a:fld>
            <a:endParaRPr lang="en-CA" dirty="0">
              <a:solidFill>
                <a:prstClr val="black"/>
              </a:solidFill>
              <a:latin typeface="Calibri" panose="020F0502020204030204"/>
            </a:endParaRPr>
          </a:p>
        </p:txBody>
      </p:sp>
    </p:spTree>
    <p:extLst>
      <p:ext uri="{BB962C8B-B14F-4D97-AF65-F5344CB8AC3E}">
        <p14:creationId xmlns:p14="http://schemas.microsoft.com/office/powerpoint/2010/main" val="36133495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a:t>
            </a:r>
            <a:endParaRPr lang="en-CA" dirty="0"/>
          </a:p>
        </p:txBody>
      </p:sp>
      <p:sp>
        <p:nvSpPr>
          <p:cNvPr id="4" name="Slide Number Placeholder 3"/>
          <p:cNvSpPr>
            <a:spLocks noGrp="1"/>
          </p:cNvSpPr>
          <p:nvPr>
            <p:ph type="sldNum" sz="quarter" idx="5"/>
          </p:nvPr>
        </p:nvSpPr>
        <p:spPr/>
        <p:txBody>
          <a:bodyPr/>
          <a:lstStyle/>
          <a:p>
            <a:fld id="{78A27CEC-5206-4259-98B1-B444FE8AA7FD}" type="slidenum">
              <a:rPr lang="en-CA" smtClean="0">
                <a:solidFill>
                  <a:prstClr val="black"/>
                </a:solidFill>
                <a:latin typeface="Calibri" panose="020F0502020204030204"/>
              </a:rPr>
              <a:pPr/>
              <a:t>28</a:t>
            </a:fld>
            <a:endParaRPr lang="en-CA" dirty="0">
              <a:solidFill>
                <a:prstClr val="black"/>
              </a:solidFill>
              <a:latin typeface="Calibri" panose="020F0502020204030204"/>
            </a:endParaRPr>
          </a:p>
        </p:txBody>
      </p:sp>
    </p:spTree>
    <p:extLst>
      <p:ext uri="{BB962C8B-B14F-4D97-AF65-F5344CB8AC3E}">
        <p14:creationId xmlns:p14="http://schemas.microsoft.com/office/powerpoint/2010/main" val="129243276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Executive</a:t>
            </a:r>
            <a:r>
              <a:rPr lang="en-US" b="1" baseline="0" dirty="0"/>
              <a:t> Orientation</a:t>
            </a:r>
            <a:endParaRPr lang="en-US" b="1" dirty="0"/>
          </a:p>
          <a:p>
            <a:endParaRPr lang="en-US" b="1" dirty="0"/>
          </a:p>
          <a:p>
            <a:r>
              <a:rPr lang="en-US" b="1" dirty="0"/>
              <a:t>Modules:</a:t>
            </a:r>
            <a:endParaRPr lang="en-CA" dirty="0"/>
          </a:p>
          <a:p>
            <a:pPr lvl="0">
              <a:buFont typeface="+mj-lt"/>
              <a:buAutoNum type="arabicPeriod"/>
            </a:pPr>
            <a:endParaRPr lang="en-US" dirty="0"/>
          </a:p>
          <a:p>
            <a:pPr>
              <a:buFont typeface="Arial" panose="020B0604020202020204" pitchFamily="34" charset="0"/>
              <a:buChar char="•"/>
            </a:pPr>
            <a:r>
              <a:rPr lang="en-CA" sz="1200" b="0" i="0" u="none" strike="noStrike" cap="none" dirty="0">
                <a:solidFill>
                  <a:schemeClr val="dk1"/>
                </a:solidFill>
                <a:effectLst/>
                <a:latin typeface="Calibri"/>
                <a:ea typeface="Calibri"/>
                <a:cs typeface="Calibri"/>
                <a:sym typeface="Calibri"/>
              </a:rPr>
              <a:t>History of the League  (15 minutes)</a:t>
            </a:r>
          </a:p>
          <a:p>
            <a:pPr>
              <a:buFont typeface="Arial" panose="020B0604020202020204" pitchFamily="34" charset="0"/>
              <a:buChar char="•"/>
            </a:pPr>
            <a:endParaRPr lang="en-CA" sz="1200" b="0" i="0" u="none" strike="noStrike" cap="none" dirty="0">
              <a:solidFill>
                <a:schemeClr val="dk1"/>
              </a:solidFill>
              <a:effectLst/>
              <a:latin typeface="Calibri"/>
              <a:ea typeface="Calibri"/>
              <a:cs typeface="Calibri"/>
              <a:sym typeface="Calibri"/>
            </a:endParaRPr>
          </a:p>
          <a:p>
            <a:pPr>
              <a:buFont typeface="Arial" panose="020B0604020202020204" pitchFamily="34" charset="0"/>
              <a:buChar char="•"/>
            </a:pPr>
            <a:r>
              <a:rPr lang="en-CA" sz="1200" b="0" i="0" u="none" strike="noStrike" cap="none" dirty="0">
                <a:solidFill>
                  <a:schemeClr val="dk1"/>
                </a:solidFill>
                <a:effectLst/>
                <a:latin typeface="Calibri"/>
                <a:ea typeface="Calibri"/>
                <a:cs typeface="Calibri"/>
                <a:sym typeface="Calibri"/>
              </a:rPr>
              <a:t>Structure of the League and The Promise of the League (25 minutes)</a:t>
            </a:r>
          </a:p>
          <a:p>
            <a:pPr>
              <a:buFont typeface="Arial" panose="020B0604020202020204" pitchFamily="34" charset="0"/>
              <a:buChar char="•"/>
            </a:pPr>
            <a:endParaRPr lang="en-CA" sz="1200" b="0" i="0" u="none" strike="noStrike" cap="none" dirty="0">
              <a:solidFill>
                <a:schemeClr val="dk1"/>
              </a:solidFill>
              <a:effectLst/>
              <a:latin typeface="Calibri"/>
              <a:ea typeface="Calibri"/>
              <a:cs typeface="Calibri"/>
              <a:sym typeface="Calibri"/>
            </a:endParaRPr>
          </a:p>
          <a:p>
            <a:pPr>
              <a:buFont typeface="Arial" panose="020B0604020202020204" pitchFamily="34" charset="0"/>
              <a:buChar char="•"/>
            </a:pPr>
            <a:r>
              <a:rPr lang="en-CA" sz="1200" b="0" i="0" u="none" strike="noStrike" cap="none" dirty="0">
                <a:solidFill>
                  <a:schemeClr val="dk1"/>
                </a:solidFill>
                <a:effectLst/>
                <a:latin typeface="Calibri"/>
                <a:ea typeface="Calibri"/>
                <a:cs typeface="Calibri"/>
                <a:sym typeface="Calibri"/>
              </a:rPr>
              <a:t>Core Principles; Constitution &amp; Bylaws; Policy and Procedure; Executive Handbook (25 minutes)</a:t>
            </a:r>
          </a:p>
          <a:p>
            <a:pPr>
              <a:buFont typeface="Arial" panose="020B0604020202020204" pitchFamily="34" charset="0"/>
              <a:buChar char="•"/>
            </a:pPr>
            <a:endParaRPr lang="en-CA" sz="1200" b="0" i="0" u="none" strike="noStrike" cap="none" dirty="0">
              <a:solidFill>
                <a:schemeClr val="dk1"/>
              </a:solidFill>
              <a:effectLst/>
              <a:latin typeface="Calibri"/>
              <a:ea typeface="Calibri"/>
              <a:cs typeface="Calibri"/>
              <a:sym typeface="Calibri"/>
            </a:endParaRPr>
          </a:p>
          <a:p>
            <a:pPr>
              <a:buFont typeface="Arial" panose="020B0604020202020204" pitchFamily="34" charset="0"/>
              <a:buChar char="•"/>
            </a:pPr>
            <a:r>
              <a:rPr lang="en-CA" sz="1200" b="0" i="0" u="none" strike="noStrike" cap="none" dirty="0">
                <a:solidFill>
                  <a:schemeClr val="dk1"/>
                </a:solidFill>
                <a:effectLst/>
                <a:latin typeface="Calibri"/>
                <a:ea typeface="Calibri"/>
                <a:cs typeface="Calibri"/>
                <a:sym typeface="Calibri"/>
              </a:rPr>
              <a:t>Duties of Officers (20 minutes)</a:t>
            </a:r>
          </a:p>
          <a:p>
            <a:endParaRPr lang="en-US" sz="1200" b="0" i="0" u="none" strike="noStrike" cap="none" dirty="0">
              <a:solidFill>
                <a:schemeClr val="dk1"/>
              </a:solidFill>
              <a:effectLst/>
              <a:latin typeface="Calibri"/>
              <a:ea typeface="Calibri"/>
              <a:cs typeface="Calibri"/>
              <a:sym typeface="Calibri"/>
            </a:endParaRPr>
          </a:p>
          <a:p>
            <a:pPr>
              <a:buFont typeface="Arial" panose="020B0604020202020204" pitchFamily="34" charset="0"/>
              <a:buChar char="•"/>
            </a:pPr>
            <a:r>
              <a:rPr lang="en-CA" sz="1200" b="0" i="0" u="none" strike="noStrike" cap="none" dirty="0">
                <a:solidFill>
                  <a:schemeClr val="dk1"/>
                </a:solidFill>
                <a:effectLst/>
                <a:latin typeface="Calibri"/>
                <a:ea typeface="Calibri"/>
                <a:cs typeface="Calibri"/>
                <a:sym typeface="Calibri"/>
              </a:rPr>
              <a:t>Life Membership and Honorary Life Membership (20 minutes)       </a:t>
            </a:r>
          </a:p>
          <a:p>
            <a:pPr>
              <a:buFont typeface="Arial" panose="020B0604020202020204" pitchFamily="34" charset="0"/>
              <a:buChar char="•"/>
            </a:pPr>
            <a:endParaRPr lang="en-CA" sz="1200" b="0" i="0" u="none" strike="noStrike" cap="none" dirty="0">
              <a:solidFill>
                <a:schemeClr val="dk1"/>
              </a:solidFill>
              <a:effectLst/>
              <a:latin typeface="Calibri"/>
              <a:ea typeface="Calibri"/>
              <a:cs typeface="Calibri"/>
              <a:sym typeface="Calibri"/>
            </a:endParaRPr>
          </a:p>
          <a:p>
            <a:pPr>
              <a:buFont typeface="Arial" panose="020B0604020202020204" pitchFamily="34" charset="0"/>
              <a:buChar char="•"/>
            </a:pPr>
            <a:r>
              <a:rPr lang="en-CA" sz="1200" b="0" i="0" u="none" strike="noStrike" cap="none" dirty="0">
                <a:solidFill>
                  <a:schemeClr val="dk1"/>
                </a:solidFill>
                <a:effectLst/>
                <a:latin typeface="Calibri"/>
                <a:ea typeface="Calibri"/>
                <a:cs typeface="Calibri"/>
                <a:sym typeface="Calibri"/>
              </a:rPr>
              <a:t>Strategic Plan Summary (30 minutes)</a:t>
            </a:r>
          </a:p>
          <a:p>
            <a:pPr>
              <a:buFont typeface="Arial" panose="020B0604020202020204" pitchFamily="34" charset="0"/>
              <a:buChar char="•"/>
            </a:pPr>
            <a:endParaRPr lang="en-CA" sz="1200" b="0" i="0" u="none" strike="noStrike" cap="none" dirty="0">
              <a:solidFill>
                <a:schemeClr val="dk1"/>
              </a:solidFill>
              <a:effectLst/>
              <a:latin typeface="Calibri"/>
              <a:ea typeface="Calibri"/>
              <a:cs typeface="Calibri"/>
              <a:sym typeface="Calibri"/>
            </a:endParaRPr>
          </a:p>
          <a:p>
            <a:pPr>
              <a:buFont typeface="Arial" panose="020B0604020202020204" pitchFamily="34" charset="0"/>
              <a:buChar char="•"/>
            </a:pPr>
            <a:r>
              <a:rPr lang="en-CA" sz="1200" b="0" i="0" u="none" strike="noStrike" cap="none" dirty="0">
                <a:solidFill>
                  <a:schemeClr val="dk1"/>
                </a:solidFill>
                <a:effectLst/>
                <a:latin typeface="Calibri"/>
                <a:ea typeface="Calibri"/>
                <a:cs typeface="Calibri"/>
                <a:sym typeface="Calibri"/>
              </a:rPr>
              <a:t>Communication (45 minutes)</a:t>
            </a:r>
          </a:p>
          <a:p>
            <a:pPr>
              <a:buFont typeface="Arial" panose="020B0604020202020204" pitchFamily="34" charset="0"/>
              <a:buChar char="•"/>
            </a:pPr>
            <a:endParaRPr lang="en-CA" sz="1200" b="0" i="0" u="none" strike="noStrike" cap="none" dirty="0">
              <a:solidFill>
                <a:schemeClr val="dk1"/>
              </a:solidFill>
              <a:effectLst/>
              <a:latin typeface="Calibri"/>
              <a:ea typeface="Calibri"/>
              <a:cs typeface="Calibri"/>
              <a:sym typeface="Calibri"/>
            </a:endParaRPr>
          </a:p>
          <a:p>
            <a:pPr>
              <a:buFont typeface="Arial" panose="020B0604020202020204" pitchFamily="34" charset="0"/>
              <a:buChar char="•"/>
            </a:pPr>
            <a:r>
              <a:rPr lang="en-CA" sz="1200" b="0" i="0" u="none" strike="noStrike" cap="none" dirty="0">
                <a:solidFill>
                  <a:schemeClr val="dk1"/>
                </a:solidFill>
                <a:effectLst/>
                <a:latin typeface="Calibri"/>
                <a:ea typeface="Calibri"/>
                <a:cs typeface="Calibri"/>
                <a:sym typeface="Calibri"/>
              </a:rPr>
              <a:t>Budgets  (15 minutes)</a:t>
            </a:r>
          </a:p>
          <a:p>
            <a:pPr>
              <a:buFont typeface="Arial" panose="020B0604020202020204" pitchFamily="34" charset="0"/>
              <a:buChar char="•"/>
            </a:pPr>
            <a:endParaRPr lang="en-CA" sz="1200" b="0" i="0" u="none" strike="noStrike" cap="none" dirty="0">
              <a:solidFill>
                <a:schemeClr val="dk1"/>
              </a:solidFill>
              <a:effectLst/>
              <a:latin typeface="Calibri"/>
              <a:ea typeface="Calibri"/>
              <a:cs typeface="Calibri"/>
              <a:sym typeface="Calibri"/>
            </a:endParaRPr>
          </a:p>
          <a:p>
            <a:pPr>
              <a:buFont typeface="Arial" panose="020B0604020202020204" pitchFamily="34" charset="0"/>
              <a:buChar char="•"/>
            </a:pPr>
            <a:r>
              <a:rPr lang="en-CA" sz="1200" b="0" i="0" u="none" strike="noStrike" cap="none" dirty="0">
                <a:solidFill>
                  <a:schemeClr val="dk1"/>
                </a:solidFill>
                <a:effectLst/>
                <a:latin typeface="Calibri"/>
                <a:ea typeface="Calibri"/>
                <a:cs typeface="Calibri"/>
                <a:sym typeface="Calibri"/>
              </a:rPr>
              <a:t>Member Recognition  (10 minutes)           </a:t>
            </a:r>
          </a:p>
          <a:p>
            <a:pPr>
              <a:buFont typeface="Arial" panose="020B0604020202020204" pitchFamily="34" charset="0"/>
              <a:buChar char="•"/>
            </a:pPr>
            <a:endParaRPr lang="en-CA" sz="1200" b="0" i="0" u="none" strike="noStrike" cap="none" dirty="0">
              <a:solidFill>
                <a:schemeClr val="dk1"/>
              </a:solidFill>
              <a:effectLst/>
              <a:latin typeface="Calibri"/>
              <a:ea typeface="Calibri"/>
              <a:cs typeface="Calibri"/>
              <a:sym typeface="Calibri"/>
            </a:endParaRPr>
          </a:p>
          <a:p>
            <a:pPr>
              <a:buFont typeface="Arial" panose="020B0604020202020204" pitchFamily="34" charset="0"/>
              <a:buChar char="•"/>
            </a:pPr>
            <a:r>
              <a:rPr lang="en-CA" sz="1200" b="0" i="0" u="none" strike="noStrike" cap="none" dirty="0">
                <a:solidFill>
                  <a:schemeClr val="dk1"/>
                </a:solidFill>
                <a:effectLst/>
                <a:latin typeface="Calibri"/>
                <a:ea typeface="Calibri"/>
                <a:cs typeface="Calibri"/>
                <a:sym typeface="Calibri"/>
              </a:rPr>
              <a:t>Public Presence and Membership Development (30 minutes)</a:t>
            </a:r>
          </a:p>
          <a:p>
            <a:endParaRPr lang="en-CA" sz="1200" b="0" i="0" u="none" strike="noStrike" cap="none" dirty="0">
              <a:solidFill>
                <a:schemeClr val="dk1"/>
              </a:solidFill>
              <a:effectLst/>
              <a:latin typeface="Calibri"/>
              <a:ea typeface="Calibri"/>
              <a:cs typeface="Calibri"/>
              <a:sym typeface="Calibri"/>
            </a:endParaRPr>
          </a:p>
        </p:txBody>
      </p:sp>
      <p:sp>
        <p:nvSpPr>
          <p:cNvPr id="4" name="Slide Number Placeholder 3"/>
          <p:cNvSpPr>
            <a:spLocks noGrp="1"/>
          </p:cNvSpPr>
          <p:nvPr>
            <p:ph type="sldNum" idx="10"/>
          </p:nvPr>
        </p:nvSpPr>
        <p:spPr/>
        <p:txBody>
          <a:bodyPr/>
          <a:lstStyle/>
          <a:p>
            <a:pPr algn="r"/>
            <a:fld id="{00000000-1234-1234-1234-123412341234}" type="slidenum">
              <a:rPr lang="en-CA" sz="1100">
                <a:solidFill>
                  <a:schemeClr val="dk1"/>
                </a:solidFill>
                <a:latin typeface="Calibri"/>
                <a:ea typeface="Calibri"/>
                <a:cs typeface="Calibri"/>
                <a:sym typeface="Calibri"/>
              </a:rPr>
              <a:pPr algn="r"/>
              <a:t>29</a:t>
            </a:fld>
            <a:endParaRPr lang="en-CA" sz="11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513543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CCE05DAB-EEFB-4309-A5DE-46D4FC91F3B5}" type="slidenum">
              <a:rPr lang="en-CA" smtClean="0">
                <a:solidFill>
                  <a:prstClr val="black"/>
                </a:solidFill>
                <a:latin typeface="Calibri" panose="020F0502020204030204"/>
              </a:rPr>
              <a:pPr/>
              <a:t>3</a:t>
            </a:fld>
            <a:endParaRPr lang="en-CA" dirty="0">
              <a:solidFill>
                <a:prstClr val="black"/>
              </a:solidFill>
              <a:latin typeface="Calibri" panose="020F0502020204030204"/>
            </a:endParaRPr>
          </a:p>
        </p:txBody>
      </p:sp>
    </p:spTree>
    <p:extLst>
      <p:ext uri="{BB962C8B-B14F-4D97-AF65-F5344CB8AC3E}">
        <p14:creationId xmlns:p14="http://schemas.microsoft.com/office/powerpoint/2010/main" val="15937613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r>
              <a:rPr lang="en-CA" dirty="0"/>
              <a:t>Today I</a:t>
            </a:r>
            <a:r>
              <a:rPr lang="en-CA" baseline="0" dirty="0"/>
              <a:t> have the pleasure of talking to you about life memberships and honora</a:t>
            </a:r>
            <a:r>
              <a:rPr lang="en-CA" dirty="0"/>
              <a:t>ry life memberships.</a:t>
            </a:r>
          </a:p>
          <a:p>
            <a:pPr marL="0" indent="0"/>
            <a:endParaRPr lang="en-CA" dirty="0"/>
          </a:p>
          <a:p>
            <a:pPr marL="0" indent="0"/>
            <a:r>
              <a:rPr lang="en-CA" i="0" dirty="0"/>
              <a:t>It should be noted, it was announced in National President-Elect and Chairperson of Organization Fran Lucas’ communiqué #16, that as of March 2021, a moratorium on new life membership nominations was adopted by the national executive. This means following the 2021 annual national meeting of members, no life memberships will be granted until a full review of the designation is concluded (national winter mid-term meeting 2021).</a:t>
            </a:r>
          </a:p>
          <a:p>
            <a:pPr marL="0" indent="0"/>
            <a:endParaRPr lang="en-CA" i="0" dirty="0"/>
          </a:p>
          <a:p>
            <a:pPr marL="0" indent="0"/>
            <a:r>
              <a:rPr lang="en-CA" i="0" dirty="0"/>
              <a:t>National executive instituted this moratorium upon the recommendation of an </a:t>
            </a:r>
            <a:r>
              <a:rPr lang="en-CA" i="1" dirty="0"/>
              <a:t>ad hoc</a:t>
            </a:r>
            <a:r>
              <a:rPr lang="en-CA" i="0" dirty="0"/>
              <a:t> committee in order to review “the accountability of life members and an over-representation at annual meetings of members.” (Communiqué #16, Fran Lucas, March 15, 2021)</a:t>
            </a:r>
          </a:p>
          <a:p>
            <a:pPr marL="0" indent="0"/>
            <a:endParaRPr lang="en-CA" i="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CA" i="0" dirty="0"/>
              <a:t>None the less, today we will rejoice in the life members and honorary life members we have and will explore all that these designations mean as these women are vital to the League. They are the heart of the League, its living history, our mentors and so much more.   </a:t>
            </a:r>
          </a:p>
          <a:p>
            <a:pPr marL="0" indent="0"/>
            <a:endParaRPr lang="en-CA" i="1" dirty="0"/>
          </a:p>
          <a:p>
            <a:pPr marL="0" indent="0"/>
            <a:r>
              <a:rPr lang="en-CA" i="1" dirty="0"/>
              <a:t>NOTE TO PRESENTER: You may omit slides 14-17 until the moratorium of Life Membership nominations is over.</a:t>
            </a:r>
          </a:p>
        </p:txBody>
      </p:sp>
      <p:sp>
        <p:nvSpPr>
          <p:cNvPr id="4" name="Slide Number Placeholder 3"/>
          <p:cNvSpPr>
            <a:spLocks noGrp="1"/>
          </p:cNvSpPr>
          <p:nvPr>
            <p:ph type="sldNum" sz="quarter" idx="5"/>
          </p:nvPr>
        </p:nvSpPr>
        <p:spPr/>
        <p:txBody>
          <a:bodyPr/>
          <a:lstStyle/>
          <a:p>
            <a:fld id="{78A27CEC-5206-4259-98B1-B444FE8AA7FD}" type="slidenum">
              <a:rPr lang="en-CA" smtClean="0">
                <a:solidFill>
                  <a:prstClr val="black"/>
                </a:solidFill>
                <a:latin typeface="Calibri" panose="020F0502020204030204"/>
              </a:rPr>
              <a:pPr/>
              <a:t>4</a:t>
            </a:fld>
            <a:endParaRPr lang="en-CA" dirty="0">
              <a:solidFill>
                <a:prstClr val="black"/>
              </a:solidFill>
              <a:latin typeface="Calibri" panose="020F0502020204030204"/>
            </a:endParaRPr>
          </a:p>
        </p:txBody>
      </p:sp>
    </p:spTree>
    <p:extLst>
      <p:ext uri="{BB962C8B-B14F-4D97-AF65-F5344CB8AC3E}">
        <p14:creationId xmlns:p14="http://schemas.microsoft.com/office/powerpoint/2010/main" val="21822651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a:t>Today we will look at: </a:t>
            </a:r>
          </a:p>
          <a:p>
            <a:pPr>
              <a:buFont typeface="Arial" panose="020B0604020202020204" pitchFamily="34" charset="0"/>
              <a:buChar char="•"/>
            </a:pPr>
            <a:r>
              <a:rPr lang="en-US" i="0" dirty="0"/>
              <a:t>What life membership is and is not.</a:t>
            </a:r>
          </a:p>
          <a:p>
            <a:pPr>
              <a:buFont typeface="Arial" panose="020B0604020202020204" pitchFamily="34" charset="0"/>
              <a:buChar char="•"/>
            </a:pPr>
            <a:r>
              <a:rPr lang="en-US" i="0" dirty="0"/>
              <a:t>What the privileges and responsibilities are of life members.</a:t>
            </a:r>
          </a:p>
          <a:p>
            <a:pPr>
              <a:buFont typeface="Arial" panose="020B0604020202020204" pitchFamily="34" charset="0"/>
              <a:buChar char="•"/>
            </a:pPr>
            <a:r>
              <a:rPr lang="en-US" i="0" dirty="0"/>
              <a:t>What are the responsibilities national council has towards life and honorary life members?</a:t>
            </a:r>
          </a:p>
          <a:p>
            <a:pPr>
              <a:buFont typeface="Arial" panose="020B0604020202020204" pitchFamily="34" charset="0"/>
              <a:buChar char="•"/>
            </a:pPr>
            <a:r>
              <a:rPr lang="en-US" i="0" dirty="0"/>
              <a:t>We will review who can nominate candidates for life membership and the criteria for life membership.</a:t>
            </a:r>
            <a:r>
              <a:rPr lang="en-US" i="0" baseline="0" dirty="0"/>
              <a:t> Y</a:t>
            </a:r>
            <a:r>
              <a:rPr lang="en-US" i="0" dirty="0"/>
              <a:t>ou will see how these women have dedicated themselves to the League well before they became life members.</a:t>
            </a:r>
          </a:p>
          <a:p>
            <a:pPr>
              <a:buFont typeface="Arial" panose="020B0604020202020204" pitchFamily="34" charset="0"/>
              <a:buChar char="•"/>
            </a:pPr>
            <a:r>
              <a:rPr lang="en-US" i="0" dirty="0"/>
              <a:t>We will look at the steps for nomination and even describe them in detail.  </a:t>
            </a:r>
            <a:r>
              <a:rPr lang="en-US" i="1" dirty="0"/>
              <a:t>NOTE: you can skip over the detailed explanation of the steps for nomination until the moratorium on nominations is over.   </a:t>
            </a:r>
          </a:p>
          <a:p>
            <a:pPr>
              <a:buFont typeface="Arial" panose="020B0604020202020204" pitchFamily="34" charset="0"/>
              <a:buChar char="•"/>
            </a:pPr>
            <a:r>
              <a:rPr lang="en-US" i="0" dirty="0"/>
              <a:t>We will look at the criteria for honorary life membership the highest distinction in the League and have a look at the pins given to life members and honorary life members to wear. </a:t>
            </a:r>
          </a:p>
          <a:p>
            <a:pPr>
              <a:buFont typeface="Arial" panose="020B0604020202020204" pitchFamily="34" charset="0"/>
              <a:buChar char="•"/>
            </a:pPr>
            <a:r>
              <a:rPr lang="en-US" i="0" dirty="0"/>
              <a:t>We will conclude with an acknowledgement of why life and honorary life members are gifts to the League.</a:t>
            </a:r>
          </a:p>
          <a:p>
            <a:pPr marL="0" indent="0"/>
            <a:endParaRPr lang="en-CA" i="1" dirty="0"/>
          </a:p>
        </p:txBody>
      </p:sp>
      <p:sp>
        <p:nvSpPr>
          <p:cNvPr id="4" name="Slide Number Placeholder 3"/>
          <p:cNvSpPr>
            <a:spLocks noGrp="1"/>
          </p:cNvSpPr>
          <p:nvPr>
            <p:ph type="sldNum" sz="quarter" idx="5"/>
          </p:nvPr>
        </p:nvSpPr>
        <p:spPr/>
        <p:txBody>
          <a:bodyPr/>
          <a:lstStyle/>
          <a:p>
            <a:fld id="{78A27CEC-5206-4259-98B1-B444FE8AA7FD}" type="slidenum">
              <a:rPr lang="en-CA" smtClean="0">
                <a:solidFill>
                  <a:prstClr val="black"/>
                </a:solidFill>
                <a:latin typeface="Calibri" panose="020F0502020204030204"/>
              </a:rPr>
              <a:pPr/>
              <a:t>5</a:t>
            </a:fld>
            <a:endParaRPr lang="en-CA" dirty="0">
              <a:solidFill>
                <a:prstClr val="black"/>
              </a:solidFill>
              <a:latin typeface="Calibri" panose="020F0502020204030204"/>
            </a:endParaRPr>
          </a:p>
        </p:txBody>
      </p:sp>
    </p:spTree>
    <p:extLst>
      <p:ext uri="{BB962C8B-B14F-4D97-AF65-F5344CB8AC3E}">
        <p14:creationId xmlns:p14="http://schemas.microsoft.com/office/powerpoint/2010/main" val="28112203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r>
              <a:rPr lang="en-CA" dirty="0"/>
              <a:t>The </a:t>
            </a:r>
            <a:r>
              <a:rPr lang="en-CA" b="1" i="1" dirty="0"/>
              <a:t>National Manual of Policy and Procedure</a:t>
            </a:r>
            <a:r>
              <a:rPr lang="en-CA" b="1" dirty="0"/>
              <a:t> </a:t>
            </a:r>
            <a:r>
              <a:rPr lang="en-CA" dirty="0"/>
              <a:t>is a core resource for each member of every executive at all levels to have on hand.</a:t>
            </a:r>
          </a:p>
          <a:p>
            <a:pPr marL="167497" indent="-167497">
              <a:buFont typeface="Arial" panose="020B0604020202020204" pitchFamily="34" charset="0"/>
              <a:buChar char="•"/>
            </a:pPr>
            <a:r>
              <a:rPr lang="en-CA" dirty="0"/>
              <a:t>It is available on the League website so you do not even need to have a hard copy!</a:t>
            </a:r>
          </a:p>
          <a:p>
            <a:pPr marL="167497" indent="-167497">
              <a:buFont typeface="Arial" panose="020B0604020202020204" pitchFamily="34" charset="0"/>
              <a:buChar char="•"/>
            </a:pPr>
            <a:r>
              <a:rPr lang="en-CA" dirty="0"/>
              <a:t>If you want a hard copy, you can print it yourself off the website, or order it from national office.</a:t>
            </a:r>
          </a:p>
          <a:p>
            <a:pPr marL="167497" indent="-167497">
              <a:buFont typeface="Arial" panose="020B0604020202020204" pitchFamily="34" charset="0"/>
              <a:buChar char="•"/>
            </a:pPr>
            <a:endParaRPr lang="en-CA" dirty="0"/>
          </a:p>
          <a:p>
            <a:pPr marL="0" indent="0">
              <a:buFont typeface="Arial" panose="020B0604020202020204" pitchFamily="34" charset="0"/>
              <a:buNone/>
            </a:pPr>
            <a:r>
              <a:rPr lang="en-CA" b="1" dirty="0"/>
              <a:t>Note to Presenter: The </a:t>
            </a:r>
            <a:r>
              <a:rPr lang="en-CA" b="1" i="1" dirty="0"/>
              <a:t>National Manual of Policy and Procedure </a:t>
            </a:r>
            <a:r>
              <a:rPr lang="en-CA" b="1" dirty="0"/>
              <a:t>will be undergoing a comprehensive revision in 2021, and the page numbers listed on this slide may not correspond beyond September 2021. </a:t>
            </a:r>
          </a:p>
          <a:p>
            <a:pPr marL="167497" indent="-167497">
              <a:buFont typeface="Arial" panose="020B0604020202020204" pitchFamily="34" charset="0"/>
              <a:buChar char="•"/>
            </a:pPr>
            <a:endParaRPr lang="en-CA" dirty="0"/>
          </a:p>
        </p:txBody>
      </p:sp>
      <p:sp>
        <p:nvSpPr>
          <p:cNvPr id="4" name="Slide Number Placeholder 3"/>
          <p:cNvSpPr>
            <a:spLocks noGrp="1"/>
          </p:cNvSpPr>
          <p:nvPr>
            <p:ph type="sldNum" sz="quarter" idx="5"/>
          </p:nvPr>
        </p:nvSpPr>
        <p:spPr/>
        <p:txBody>
          <a:bodyPr/>
          <a:lstStyle/>
          <a:p>
            <a:fld id="{78A27CEC-5206-4259-98B1-B444FE8AA7FD}" type="slidenum">
              <a:rPr lang="en-CA" smtClean="0">
                <a:solidFill>
                  <a:prstClr val="black"/>
                </a:solidFill>
                <a:latin typeface="Calibri" panose="020F0502020204030204"/>
              </a:rPr>
              <a:pPr/>
              <a:t>6</a:t>
            </a:fld>
            <a:endParaRPr lang="en-CA" dirty="0">
              <a:solidFill>
                <a:prstClr val="black"/>
              </a:solidFill>
              <a:latin typeface="Calibri" panose="020F0502020204030204"/>
            </a:endParaRPr>
          </a:p>
        </p:txBody>
      </p:sp>
    </p:spTree>
    <p:extLst>
      <p:ext uri="{BB962C8B-B14F-4D97-AF65-F5344CB8AC3E}">
        <p14:creationId xmlns:p14="http://schemas.microsoft.com/office/powerpoint/2010/main" val="34682388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r>
              <a:rPr lang="en-CA" b="1" dirty="0"/>
              <a:t>Life membership </a:t>
            </a:r>
            <a:r>
              <a:rPr lang="en-CA" dirty="0"/>
              <a:t>is a unique and important category of membership in the League.</a:t>
            </a:r>
          </a:p>
          <a:p>
            <a:pPr marL="0" indent="0"/>
            <a:endParaRPr lang="en-CA" dirty="0"/>
          </a:p>
          <a:p>
            <a:pPr marL="0" indent="0"/>
            <a:r>
              <a:rPr lang="en-CA" dirty="0"/>
              <a:t>While it is </a:t>
            </a:r>
            <a:r>
              <a:rPr lang="en-CA" b="1" dirty="0"/>
              <a:t>NOT an award</a:t>
            </a:r>
            <a:r>
              <a:rPr lang="en-CA" dirty="0"/>
              <a:t>, it is </a:t>
            </a:r>
            <a:r>
              <a:rPr lang="en-CA" b="1" dirty="0"/>
              <a:t>a recognition </a:t>
            </a:r>
            <a:r>
              <a:rPr lang="en-CA" dirty="0"/>
              <a:t>for a member’s </a:t>
            </a:r>
            <a:r>
              <a:rPr lang="en-CA" b="1" dirty="0"/>
              <a:t>experience</a:t>
            </a:r>
            <a:r>
              <a:rPr lang="en-CA" dirty="0"/>
              <a:t> through her service at all levels in the League, her </a:t>
            </a:r>
            <a:r>
              <a:rPr lang="en-CA" b="1" dirty="0"/>
              <a:t>dedication</a:t>
            </a:r>
            <a:r>
              <a:rPr lang="en-CA" dirty="0"/>
              <a:t> to the League and her sisters, and her deep </a:t>
            </a:r>
            <a:r>
              <a:rPr lang="en-CA" b="1" dirty="0"/>
              <a:t>knowledge</a:t>
            </a:r>
            <a:r>
              <a:rPr lang="en-CA" dirty="0"/>
              <a:t> and </a:t>
            </a:r>
            <a:r>
              <a:rPr lang="en-CA" b="1" dirty="0"/>
              <a:t>love</a:t>
            </a:r>
            <a:r>
              <a:rPr lang="en-CA" dirty="0"/>
              <a:t> of the League and all members.</a:t>
            </a:r>
          </a:p>
          <a:p>
            <a:pPr marL="0" indent="0"/>
            <a:endParaRPr lang="en-CA"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CA" dirty="0"/>
              <a:t>It is a </a:t>
            </a:r>
            <a:r>
              <a:rPr lang="en-CA" b="1" dirty="0"/>
              <a:t>commitment to continue to serve the League by its recipient</a:t>
            </a:r>
            <a:r>
              <a:rPr lang="en-CA" b="0" dirty="0"/>
              <a:t>, whenever called upon. </a:t>
            </a:r>
            <a:r>
              <a:rPr lang="en-US" dirty="0"/>
              <a:t>Life member </a:t>
            </a:r>
            <a:r>
              <a:rPr lang="en-US" b="1" dirty="0"/>
              <a:t>nominees</a:t>
            </a:r>
            <a:r>
              <a:rPr lang="en-US" dirty="0"/>
              <a:t> are </a:t>
            </a:r>
            <a:r>
              <a:rPr lang="en-US" b="1" dirty="0"/>
              <a:t>asked</a:t>
            </a:r>
            <a:r>
              <a:rPr lang="en-US" dirty="0"/>
              <a:t> if they are ready and want to accept a life membership.</a:t>
            </a:r>
            <a:r>
              <a:rPr lang="en-US" baseline="0" dirty="0"/>
              <a:t> </a:t>
            </a:r>
            <a:r>
              <a:rPr lang="en-CA" dirty="0"/>
              <a:t>Always in the service to God and God’s people, inspired by our patroness and the Holy Spirit.</a:t>
            </a:r>
          </a:p>
          <a:p>
            <a:pPr marL="0" indent="0"/>
            <a:endParaRPr lang="en-US" dirty="0"/>
          </a:p>
          <a:p>
            <a:pPr marL="0" indent="0"/>
            <a:r>
              <a:rPr lang="en-US" dirty="0"/>
              <a:t>It is very important to remember that life membership is a call to service. When thinking of nominating someone, diocesan and provincial executives should be sure this is an appropriate bestowment of privilege for a member.</a:t>
            </a:r>
          </a:p>
          <a:p>
            <a:pPr marL="0" indent="0"/>
            <a:endParaRPr lang="en-US" dirty="0"/>
          </a:p>
          <a:p>
            <a:pPr marL="0" indent="0"/>
            <a:r>
              <a:rPr lang="en-US" dirty="0"/>
              <a:t>If the fit is not quite right, there are other forms of recognition that may be appropriate such as the </a:t>
            </a:r>
            <a:r>
              <a:rPr lang="en-US" i="0" dirty="0"/>
              <a:t>Bellelle Guerin pin,</a:t>
            </a:r>
            <a:r>
              <a:rPr lang="en-US" i="0" baseline="0" dirty="0"/>
              <a:t> </a:t>
            </a:r>
            <a:r>
              <a:rPr lang="en-US" dirty="0"/>
              <a:t>the </a:t>
            </a:r>
            <a:r>
              <a:rPr lang="en-US" i="0" dirty="0"/>
              <a:t>maple leaf service pin</a:t>
            </a:r>
            <a:r>
              <a:rPr lang="en-US" i="1" dirty="0"/>
              <a:t> </a:t>
            </a:r>
            <a:r>
              <a:rPr lang="en-US" i="0" dirty="0"/>
              <a:t>or a certificate of merit. Each is a way of recognizing outstanding contributions made to a council and the League, but only a life membership is a promise to keep doing more.</a:t>
            </a:r>
            <a:r>
              <a:rPr lang="en-US" i="1" dirty="0"/>
              <a:t> </a:t>
            </a:r>
            <a:endParaRPr lang="en-CA" dirty="0"/>
          </a:p>
          <a:p>
            <a:pPr marL="0" indent="0"/>
            <a:endParaRPr lang="en-CA" dirty="0"/>
          </a:p>
        </p:txBody>
      </p:sp>
      <p:sp>
        <p:nvSpPr>
          <p:cNvPr id="4" name="Slide Number Placeholder 3"/>
          <p:cNvSpPr>
            <a:spLocks noGrp="1"/>
          </p:cNvSpPr>
          <p:nvPr>
            <p:ph type="sldNum" sz="quarter" idx="5"/>
          </p:nvPr>
        </p:nvSpPr>
        <p:spPr/>
        <p:txBody>
          <a:bodyPr/>
          <a:lstStyle/>
          <a:p>
            <a:fld id="{78A27CEC-5206-4259-98B1-B444FE8AA7FD}" type="slidenum">
              <a:rPr lang="en-CA" smtClean="0">
                <a:solidFill>
                  <a:prstClr val="black"/>
                </a:solidFill>
                <a:latin typeface="Calibri" panose="020F0502020204030204"/>
              </a:rPr>
              <a:pPr/>
              <a:t>7</a:t>
            </a:fld>
            <a:endParaRPr lang="en-CA" dirty="0">
              <a:solidFill>
                <a:prstClr val="black"/>
              </a:solidFill>
              <a:latin typeface="Calibri" panose="020F0502020204030204"/>
            </a:endParaRPr>
          </a:p>
        </p:txBody>
      </p:sp>
    </p:spTree>
    <p:extLst>
      <p:ext uri="{BB962C8B-B14F-4D97-AF65-F5344CB8AC3E}">
        <p14:creationId xmlns:p14="http://schemas.microsoft.com/office/powerpoint/2010/main" val="38648159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r>
              <a:rPr lang="en-US" i="0" dirty="0"/>
              <a:t>Not everyone should be nominated for life membership:</a:t>
            </a:r>
          </a:p>
          <a:p>
            <a:pPr marL="167497" indent="-167497">
              <a:buFont typeface="Arial" panose="020B0604020202020204" pitchFamily="34" charset="0"/>
              <a:buChar char="•"/>
            </a:pPr>
            <a:r>
              <a:rPr lang="en-US" i="0" dirty="0"/>
              <a:t>It is not a reward for long-term membership and service - it is an award asking for more service!</a:t>
            </a:r>
          </a:p>
          <a:p>
            <a:pPr marL="167497" indent="-167497">
              <a:buFont typeface="Arial" panose="020B0604020202020204" pitchFamily="34" charset="0"/>
              <a:buChar char="•"/>
            </a:pPr>
            <a:r>
              <a:rPr lang="en-CA" i="0" dirty="0"/>
              <a:t>It is not a retirement gift</a:t>
            </a:r>
            <a:r>
              <a:rPr lang="en-CA" i="0" baseline="0" dirty="0"/>
              <a:t> - i</a:t>
            </a:r>
            <a:r>
              <a:rPr lang="en-CA" i="0" dirty="0"/>
              <a:t>t’s an invitation to keep right on working for the League</a:t>
            </a:r>
          </a:p>
          <a:p>
            <a:pPr marL="167497" indent="-167497">
              <a:buFont typeface="Arial" panose="020B0604020202020204" pitchFamily="34" charset="0"/>
              <a:buChar char="•"/>
            </a:pPr>
            <a:r>
              <a:rPr lang="en-CA" i="0" dirty="0"/>
              <a:t>Life members do not get to automatically attend parish, diocesan and provincial executive meetings</a:t>
            </a:r>
            <a:r>
              <a:rPr lang="en-CA" i="0" baseline="0" dirty="0"/>
              <a:t> -</a:t>
            </a:r>
            <a:r>
              <a:rPr lang="en-CA" i="0" dirty="0"/>
              <a:t> they get to mentor or sit on committees if invited to do so.</a:t>
            </a:r>
          </a:p>
          <a:p>
            <a:pPr marL="167497" indent="-167497">
              <a:buFont typeface="Arial" panose="020B0604020202020204" pitchFamily="34" charset="0"/>
              <a:buChar char="•"/>
            </a:pPr>
            <a:r>
              <a:rPr lang="en-CA" i="0" dirty="0"/>
              <a:t>Life membership does not mean permanent positions on council executives – it is an invitation to get others to take on roles with their support and guidance.</a:t>
            </a:r>
          </a:p>
        </p:txBody>
      </p:sp>
      <p:sp>
        <p:nvSpPr>
          <p:cNvPr id="4" name="Slide Number Placeholder 3"/>
          <p:cNvSpPr>
            <a:spLocks noGrp="1"/>
          </p:cNvSpPr>
          <p:nvPr>
            <p:ph type="sldNum" sz="quarter" idx="5"/>
          </p:nvPr>
        </p:nvSpPr>
        <p:spPr/>
        <p:txBody>
          <a:bodyPr/>
          <a:lstStyle/>
          <a:p>
            <a:fld id="{78A27CEC-5206-4259-98B1-B444FE8AA7FD}" type="slidenum">
              <a:rPr lang="en-CA" smtClean="0">
                <a:solidFill>
                  <a:prstClr val="black"/>
                </a:solidFill>
                <a:latin typeface="Calibri" panose="020F0502020204030204"/>
              </a:rPr>
              <a:pPr/>
              <a:t>8</a:t>
            </a:fld>
            <a:endParaRPr lang="en-CA" dirty="0">
              <a:solidFill>
                <a:prstClr val="black"/>
              </a:solidFill>
              <a:latin typeface="Calibri" panose="020F0502020204030204"/>
            </a:endParaRPr>
          </a:p>
        </p:txBody>
      </p:sp>
    </p:spTree>
    <p:extLst>
      <p:ext uri="{BB962C8B-B14F-4D97-AF65-F5344CB8AC3E}">
        <p14:creationId xmlns:p14="http://schemas.microsoft.com/office/powerpoint/2010/main" val="17115227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r>
              <a:rPr lang="en-US" dirty="0"/>
              <a:t>Life membership comes with </a:t>
            </a:r>
            <a:r>
              <a:rPr lang="en-US" b="1" dirty="0"/>
              <a:t>privileges, duties and responsibilities </a:t>
            </a:r>
            <a:r>
              <a:rPr lang="en-US" dirty="0"/>
              <a:t>by the League towards the recipient and by the life member to the League.</a:t>
            </a:r>
          </a:p>
          <a:p>
            <a:pPr marL="0" indent="0"/>
            <a:endParaRPr lang="en-US" dirty="0"/>
          </a:p>
          <a:p>
            <a:pPr marL="0" indent="0"/>
            <a:r>
              <a:rPr lang="en-US" dirty="0"/>
              <a:t>Let’s look at what</a:t>
            </a:r>
            <a:r>
              <a:rPr lang="en-US" baseline="0" dirty="0"/>
              <a:t> the privileges of life membership are:</a:t>
            </a:r>
            <a:endParaRPr lang="en-US" dirty="0"/>
          </a:p>
          <a:p>
            <a:pPr marL="167497" indent="-167497">
              <a:buFont typeface="Arial" panose="020B0604020202020204" pitchFamily="34" charset="0"/>
              <a:buChar char="•"/>
            </a:pPr>
            <a:endParaRPr lang="en-CA" dirty="0"/>
          </a:p>
        </p:txBody>
      </p:sp>
      <p:sp>
        <p:nvSpPr>
          <p:cNvPr id="4" name="Slide Number Placeholder 3"/>
          <p:cNvSpPr>
            <a:spLocks noGrp="1"/>
          </p:cNvSpPr>
          <p:nvPr>
            <p:ph type="sldNum" sz="quarter" idx="5"/>
          </p:nvPr>
        </p:nvSpPr>
        <p:spPr/>
        <p:txBody>
          <a:bodyPr/>
          <a:lstStyle/>
          <a:p>
            <a:fld id="{78A27CEC-5206-4259-98B1-B444FE8AA7FD}" type="slidenum">
              <a:rPr lang="en-CA" smtClean="0">
                <a:solidFill>
                  <a:prstClr val="black"/>
                </a:solidFill>
                <a:latin typeface="Calibri" panose="020F0502020204030204"/>
              </a:rPr>
              <a:pPr/>
              <a:t>9</a:t>
            </a:fld>
            <a:endParaRPr lang="en-CA" dirty="0">
              <a:solidFill>
                <a:prstClr val="black"/>
              </a:solidFill>
              <a:latin typeface="Calibri" panose="020F0502020204030204"/>
            </a:endParaRPr>
          </a:p>
        </p:txBody>
      </p:sp>
    </p:spTree>
    <p:extLst>
      <p:ext uri="{BB962C8B-B14F-4D97-AF65-F5344CB8AC3E}">
        <p14:creationId xmlns:p14="http://schemas.microsoft.com/office/powerpoint/2010/main" val="18831756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buClrTx/>
              <a:buFontTx/>
              <a:buNone/>
            </a:pPr>
            <a:fld id="{94FE0913-D074-46FD-B96C-EEFCBDFC846D}" type="datetimeFigureOut">
              <a:rPr lang="en-CA" kern="1200" smtClean="0">
                <a:solidFill>
                  <a:prstClr val="black">
                    <a:tint val="75000"/>
                  </a:prstClr>
                </a:solidFill>
                <a:latin typeface="Calibri" panose="020F0502020204030204"/>
                <a:ea typeface="+mn-ea"/>
                <a:cs typeface="+mn-cs"/>
              </a:rPr>
              <a:pPr>
                <a:buClrTx/>
                <a:buFontTx/>
                <a:buNone/>
              </a:pPr>
              <a:t>2021-05-04</a:t>
            </a:fld>
            <a:endParaRPr lang="en-CA" kern="1200" dirty="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a:buClrTx/>
              <a:buFontTx/>
              <a:buNone/>
            </a:pPr>
            <a:endParaRPr lang="en-CA" kern="1200" dirty="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a:buClrTx/>
              <a:buFontTx/>
              <a:buNone/>
            </a:pPr>
            <a:fld id="{76C97C2F-0288-45DA-9A3E-21A671812909}" type="slidenum">
              <a:rPr lang="en-CA" kern="1200" smtClean="0">
                <a:solidFill>
                  <a:prstClr val="black">
                    <a:tint val="75000"/>
                  </a:prstClr>
                </a:solidFill>
                <a:latin typeface="Calibri" panose="020F0502020204030204"/>
                <a:ea typeface="+mn-ea"/>
                <a:cs typeface="+mn-cs"/>
              </a:rPr>
              <a:pPr>
                <a:buClrTx/>
                <a:buFontTx/>
                <a:buNone/>
              </a:pPr>
              <a:t>‹#›</a:t>
            </a:fld>
            <a:endParaRPr lang="en-CA" kern="1200" dirty="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34772679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buClrTx/>
              <a:buFontTx/>
              <a:buNone/>
            </a:pPr>
            <a:fld id="{94FE0913-D074-46FD-B96C-EEFCBDFC846D}" type="datetimeFigureOut">
              <a:rPr lang="en-CA" kern="1200" smtClean="0">
                <a:solidFill>
                  <a:prstClr val="black">
                    <a:tint val="75000"/>
                  </a:prstClr>
                </a:solidFill>
                <a:latin typeface="Calibri" panose="020F0502020204030204"/>
                <a:ea typeface="+mn-ea"/>
                <a:cs typeface="+mn-cs"/>
              </a:rPr>
              <a:pPr>
                <a:buClrTx/>
                <a:buFontTx/>
                <a:buNone/>
              </a:pPr>
              <a:t>2021-05-04</a:t>
            </a:fld>
            <a:endParaRPr lang="en-CA" kern="1200" dirty="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a:buClrTx/>
              <a:buFontTx/>
              <a:buNone/>
            </a:pPr>
            <a:endParaRPr lang="en-CA" kern="1200" dirty="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a:buClrTx/>
              <a:buFontTx/>
              <a:buNone/>
            </a:pPr>
            <a:fld id="{76C97C2F-0288-45DA-9A3E-21A671812909}" type="slidenum">
              <a:rPr lang="en-CA" kern="1200" smtClean="0">
                <a:solidFill>
                  <a:prstClr val="black">
                    <a:tint val="75000"/>
                  </a:prstClr>
                </a:solidFill>
                <a:latin typeface="Calibri" panose="020F0502020204030204"/>
                <a:ea typeface="+mn-ea"/>
                <a:cs typeface="+mn-cs"/>
              </a:rPr>
              <a:pPr>
                <a:buClrTx/>
                <a:buFontTx/>
                <a:buNone/>
              </a:pPr>
              <a:t>‹#›</a:t>
            </a:fld>
            <a:endParaRPr lang="en-CA" kern="1200" dirty="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4917710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buClrTx/>
              <a:buFontTx/>
              <a:buNone/>
            </a:pPr>
            <a:fld id="{94FE0913-D074-46FD-B96C-EEFCBDFC846D}" type="datetimeFigureOut">
              <a:rPr lang="en-CA" kern="1200" smtClean="0">
                <a:solidFill>
                  <a:prstClr val="black">
                    <a:tint val="75000"/>
                  </a:prstClr>
                </a:solidFill>
                <a:latin typeface="Calibri" panose="020F0502020204030204"/>
                <a:ea typeface="+mn-ea"/>
                <a:cs typeface="+mn-cs"/>
              </a:rPr>
              <a:pPr>
                <a:buClrTx/>
                <a:buFontTx/>
                <a:buNone/>
              </a:pPr>
              <a:t>2021-05-04</a:t>
            </a:fld>
            <a:endParaRPr lang="en-CA" kern="1200" dirty="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a:buClrTx/>
              <a:buFontTx/>
              <a:buNone/>
            </a:pPr>
            <a:endParaRPr lang="en-CA" kern="1200" dirty="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a:buClrTx/>
              <a:buFontTx/>
              <a:buNone/>
            </a:pPr>
            <a:fld id="{76C97C2F-0288-45DA-9A3E-21A671812909}" type="slidenum">
              <a:rPr lang="en-CA" kern="1200" smtClean="0">
                <a:solidFill>
                  <a:prstClr val="black">
                    <a:tint val="75000"/>
                  </a:prstClr>
                </a:solidFill>
                <a:latin typeface="Calibri" panose="020F0502020204030204"/>
                <a:ea typeface="+mn-ea"/>
                <a:cs typeface="+mn-cs"/>
              </a:rPr>
              <a:pPr>
                <a:buClrTx/>
                <a:buFontTx/>
                <a:buNone/>
              </a:pPr>
              <a:t>‹#›</a:t>
            </a:fld>
            <a:endParaRPr lang="en-CA" kern="1200" dirty="0">
              <a:solidFill>
                <a:prstClr val="black">
                  <a:tint val="75000"/>
                </a:prstClr>
              </a:solidFill>
              <a:latin typeface="Calibri" panose="020F0502020204030204"/>
              <a:ea typeface="+mn-ea"/>
              <a:cs typeface="+mn-cs"/>
            </a:endParaRPr>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7351981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buClrTx/>
              <a:buFontTx/>
              <a:buNone/>
            </a:pPr>
            <a:fld id="{94FE0913-D074-46FD-B96C-EEFCBDFC846D}" type="datetimeFigureOut">
              <a:rPr lang="en-CA" kern="1200" smtClean="0">
                <a:solidFill>
                  <a:prstClr val="black">
                    <a:tint val="75000"/>
                  </a:prstClr>
                </a:solidFill>
                <a:latin typeface="Calibri" panose="020F0502020204030204"/>
                <a:ea typeface="+mn-ea"/>
                <a:cs typeface="+mn-cs"/>
              </a:rPr>
              <a:pPr>
                <a:buClrTx/>
                <a:buFontTx/>
                <a:buNone/>
              </a:pPr>
              <a:t>2021-05-04</a:t>
            </a:fld>
            <a:endParaRPr lang="en-CA" kern="1200" dirty="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a:buClrTx/>
              <a:buFontTx/>
              <a:buNone/>
            </a:pPr>
            <a:endParaRPr lang="en-CA" kern="1200" dirty="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a:buClrTx/>
              <a:buFontTx/>
              <a:buNone/>
            </a:pPr>
            <a:fld id="{76C97C2F-0288-45DA-9A3E-21A671812909}" type="slidenum">
              <a:rPr lang="en-CA" kern="1200" smtClean="0">
                <a:solidFill>
                  <a:prstClr val="black">
                    <a:tint val="75000"/>
                  </a:prstClr>
                </a:solidFill>
                <a:latin typeface="Calibri" panose="020F0502020204030204"/>
                <a:ea typeface="+mn-ea"/>
                <a:cs typeface="+mn-cs"/>
              </a:rPr>
              <a:pPr>
                <a:buClrTx/>
                <a:buFontTx/>
                <a:buNone/>
              </a:pPr>
              <a:t>‹#›</a:t>
            </a:fld>
            <a:endParaRPr lang="en-CA" kern="1200" dirty="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7989329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buClrTx/>
              <a:buFontTx/>
              <a:buNone/>
            </a:pPr>
            <a:fld id="{94FE0913-D074-46FD-B96C-EEFCBDFC846D}" type="datetimeFigureOut">
              <a:rPr lang="en-CA" kern="1200" smtClean="0">
                <a:solidFill>
                  <a:prstClr val="black">
                    <a:tint val="75000"/>
                  </a:prstClr>
                </a:solidFill>
                <a:latin typeface="Calibri" panose="020F0502020204030204"/>
                <a:ea typeface="+mn-ea"/>
                <a:cs typeface="+mn-cs"/>
              </a:rPr>
              <a:pPr>
                <a:buClrTx/>
                <a:buFontTx/>
                <a:buNone/>
              </a:pPr>
              <a:t>2021-05-04</a:t>
            </a:fld>
            <a:endParaRPr lang="en-CA" kern="1200" dirty="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a:buClrTx/>
              <a:buFontTx/>
              <a:buNone/>
            </a:pPr>
            <a:endParaRPr lang="en-CA" kern="1200" dirty="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a:buClrTx/>
              <a:buFontTx/>
              <a:buNone/>
            </a:pPr>
            <a:fld id="{76C97C2F-0288-45DA-9A3E-21A671812909}" type="slidenum">
              <a:rPr lang="en-CA" kern="1200" smtClean="0">
                <a:solidFill>
                  <a:prstClr val="black">
                    <a:tint val="75000"/>
                  </a:prstClr>
                </a:solidFill>
                <a:latin typeface="Calibri" panose="020F0502020204030204"/>
                <a:ea typeface="+mn-ea"/>
                <a:cs typeface="+mn-cs"/>
              </a:rPr>
              <a:pPr>
                <a:buClrTx/>
                <a:buFontTx/>
                <a:buNone/>
              </a:pPr>
              <a:t>‹#›</a:t>
            </a:fld>
            <a:endParaRPr lang="en-CA" kern="1200" dirty="0">
              <a:solidFill>
                <a:prstClr val="black">
                  <a:tint val="75000"/>
                </a:prstClr>
              </a:solidFill>
              <a:latin typeface="Calibri" panose="020F0502020204030204"/>
              <a:ea typeface="+mn-ea"/>
              <a:cs typeface="+mn-cs"/>
            </a:endParaRPr>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7054255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buClrTx/>
              <a:buFontTx/>
              <a:buNone/>
            </a:pPr>
            <a:fld id="{94FE0913-D074-46FD-B96C-EEFCBDFC846D}" type="datetimeFigureOut">
              <a:rPr lang="en-CA" kern="1200" smtClean="0">
                <a:solidFill>
                  <a:prstClr val="black">
                    <a:tint val="75000"/>
                  </a:prstClr>
                </a:solidFill>
                <a:latin typeface="Calibri" panose="020F0502020204030204"/>
                <a:ea typeface="+mn-ea"/>
                <a:cs typeface="+mn-cs"/>
              </a:rPr>
              <a:pPr>
                <a:buClrTx/>
                <a:buFontTx/>
                <a:buNone/>
              </a:pPr>
              <a:t>2021-05-04</a:t>
            </a:fld>
            <a:endParaRPr lang="en-CA" kern="1200" dirty="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a:buClrTx/>
              <a:buFontTx/>
              <a:buNone/>
            </a:pPr>
            <a:endParaRPr lang="en-CA" kern="1200" dirty="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a:buClrTx/>
              <a:buFontTx/>
              <a:buNone/>
            </a:pPr>
            <a:fld id="{76C97C2F-0288-45DA-9A3E-21A671812909}" type="slidenum">
              <a:rPr lang="en-CA" kern="1200" smtClean="0">
                <a:solidFill>
                  <a:prstClr val="black">
                    <a:tint val="75000"/>
                  </a:prstClr>
                </a:solidFill>
                <a:latin typeface="Calibri" panose="020F0502020204030204"/>
                <a:ea typeface="+mn-ea"/>
                <a:cs typeface="+mn-cs"/>
              </a:rPr>
              <a:pPr>
                <a:buClrTx/>
                <a:buFontTx/>
                <a:buNone/>
              </a:pPr>
              <a:t>‹#›</a:t>
            </a:fld>
            <a:endParaRPr lang="en-CA" kern="1200" dirty="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832765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buClrTx/>
              <a:buFontTx/>
              <a:buNone/>
            </a:pPr>
            <a:fld id="{94FE0913-D074-46FD-B96C-EEFCBDFC846D}" type="datetimeFigureOut">
              <a:rPr lang="en-CA" kern="1200" smtClean="0">
                <a:solidFill>
                  <a:prstClr val="black">
                    <a:tint val="75000"/>
                  </a:prstClr>
                </a:solidFill>
                <a:latin typeface="Calibri" panose="020F0502020204030204"/>
                <a:ea typeface="+mn-ea"/>
                <a:cs typeface="+mn-cs"/>
              </a:rPr>
              <a:pPr>
                <a:buClrTx/>
                <a:buFontTx/>
                <a:buNone/>
              </a:pPr>
              <a:t>2021-05-04</a:t>
            </a:fld>
            <a:endParaRPr lang="en-CA" kern="1200" dirty="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a:buClrTx/>
              <a:buFontTx/>
              <a:buNone/>
            </a:pPr>
            <a:endParaRPr lang="en-CA" kern="1200" dirty="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a:buClrTx/>
              <a:buFontTx/>
              <a:buNone/>
            </a:pPr>
            <a:fld id="{76C97C2F-0288-45DA-9A3E-21A671812909}" type="slidenum">
              <a:rPr lang="en-CA" kern="1200" smtClean="0">
                <a:solidFill>
                  <a:prstClr val="black">
                    <a:tint val="75000"/>
                  </a:prstClr>
                </a:solidFill>
                <a:latin typeface="Calibri" panose="020F0502020204030204"/>
                <a:ea typeface="+mn-ea"/>
                <a:cs typeface="+mn-cs"/>
              </a:rPr>
              <a:pPr>
                <a:buClrTx/>
                <a:buFontTx/>
                <a:buNone/>
              </a:pPr>
              <a:t>‹#›</a:t>
            </a:fld>
            <a:endParaRPr lang="en-CA" kern="1200" dirty="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1417774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buClrTx/>
              <a:buFontTx/>
              <a:buNone/>
            </a:pPr>
            <a:fld id="{94FE0913-D074-46FD-B96C-EEFCBDFC846D}" type="datetimeFigureOut">
              <a:rPr lang="en-CA" kern="1200" smtClean="0">
                <a:solidFill>
                  <a:prstClr val="black">
                    <a:tint val="75000"/>
                  </a:prstClr>
                </a:solidFill>
                <a:latin typeface="Calibri" panose="020F0502020204030204"/>
                <a:ea typeface="+mn-ea"/>
                <a:cs typeface="+mn-cs"/>
              </a:rPr>
              <a:pPr>
                <a:buClrTx/>
                <a:buFontTx/>
                <a:buNone/>
              </a:pPr>
              <a:t>2021-05-04</a:t>
            </a:fld>
            <a:endParaRPr lang="en-CA" kern="1200" dirty="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a:buClrTx/>
              <a:buFontTx/>
              <a:buNone/>
            </a:pPr>
            <a:endParaRPr lang="en-CA" kern="1200" dirty="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a:buClrTx/>
              <a:buFontTx/>
              <a:buNone/>
            </a:pPr>
            <a:fld id="{76C97C2F-0288-45DA-9A3E-21A671812909}" type="slidenum">
              <a:rPr lang="en-CA" kern="1200" smtClean="0">
                <a:solidFill>
                  <a:prstClr val="black">
                    <a:tint val="75000"/>
                  </a:prstClr>
                </a:solidFill>
                <a:latin typeface="Calibri" panose="020F0502020204030204"/>
                <a:ea typeface="+mn-ea"/>
                <a:cs typeface="+mn-cs"/>
              </a:rPr>
              <a:pPr>
                <a:buClrTx/>
                <a:buFontTx/>
                <a:buNone/>
              </a:pPr>
              <a:t>‹#›</a:t>
            </a:fld>
            <a:endParaRPr lang="en-CA" kern="1200" dirty="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1405617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4FE0913-D074-46FD-B96C-EEFCBDFC846D}" type="datetimeFigureOut">
              <a:rPr lang="en-CA" smtClean="0">
                <a:solidFill>
                  <a:prstClr val="black">
                    <a:tint val="75000"/>
                  </a:prstClr>
                </a:solidFill>
              </a:rPr>
              <a:pPr/>
              <a:t>2021-05-04</a:t>
            </a:fld>
            <a:endParaRPr lang="en-CA"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CA"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6C97C2F-0288-45DA-9A3E-21A671812909}" type="slidenum">
              <a:rPr lang="en-CA" smtClean="0">
                <a:solidFill>
                  <a:prstClr val="black">
                    <a:tint val="75000"/>
                  </a:prstClr>
                </a:solidFill>
              </a:rPr>
              <a:pPr/>
              <a:t>‹#›</a:t>
            </a:fld>
            <a:endParaRPr lang="en-CA" dirty="0">
              <a:solidFill>
                <a:prstClr val="black">
                  <a:tint val="75000"/>
                </a:prstClr>
              </a:solidFill>
            </a:endParaRPr>
          </a:p>
        </p:txBody>
      </p:sp>
      <p:sp>
        <p:nvSpPr>
          <p:cNvPr id="7" name="Rectangle 6">
            <a:extLst>
              <a:ext uri="{FF2B5EF4-FFF2-40B4-BE49-F238E27FC236}">
                <a16:creationId xmlns="" xmlns:a16="http://schemas.microsoft.com/office/drawing/2014/main" id="{1971085C-FFA1-478F-977E-63D7EAF71B72}"/>
              </a:ext>
            </a:extLst>
          </p:cNvPr>
          <p:cNvSpPr/>
          <p:nvPr userDrawn="1"/>
        </p:nvSpPr>
        <p:spPr>
          <a:xfrm>
            <a:off x="6926" y="0"/>
            <a:ext cx="12185073" cy="216000"/>
          </a:xfrm>
          <a:prstGeom prst="rect">
            <a:avLst/>
          </a:prstGeom>
          <a:solidFill>
            <a:srgbClr val="3B4576"/>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CA" sz="1800" kern="1200" dirty="0">
              <a:solidFill>
                <a:prstClr val="white"/>
              </a:solidFill>
            </a:endParaRPr>
          </a:p>
        </p:txBody>
      </p:sp>
      <p:sp>
        <p:nvSpPr>
          <p:cNvPr id="8" name="Rectangle 7">
            <a:extLst>
              <a:ext uri="{FF2B5EF4-FFF2-40B4-BE49-F238E27FC236}">
                <a16:creationId xmlns="" xmlns:a16="http://schemas.microsoft.com/office/drawing/2014/main" id="{0DAC3B98-A391-4E10-97A9-DE887EE53448}"/>
              </a:ext>
            </a:extLst>
          </p:cNvPr>
          <p:cNvSpPr/>
          <p:nvPr userDrawn="1"/>
        </p:nvSpPr>
        <p:spPr>
          <a:xfrm>
            <a:off x="-7587" y="0"/>
            <a:ext cx="216000" cy="6858000"/>
          </a:xfrm>
          <a:prstGeom prst="rect">
            <a:avLst/>
          </a:prstGeom>
          <a:solidFill>
            <a:srgbClr val="3B4576"/>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CA" sz="1800" kern="1200" dirty="0">
              <a:solidFill>
                <a:prstClr val="white"/>
              </a:solidFill>
            </a:endParaRPr>
          </a:p>
        </p:txBody>
      </p:sp>
      <p:grpSp>
        <p:nvGrpSpPr>
          <p:cNvPr id="9" name="Group 8">
            <a:extLst>
              <a:ext uri="{FF2B5EF4-FFF2-40B4-BE49-F238E27FC236}">
                <a16:creationId xmlns="" xmlns:a16="http://schemas.microsoft.com/office/drawing/2014/main" id="{6C1E1BF7-607B-4F05-8F84-1E189EBB81DD}"/>
              </a:ext>
            </a:extLst>
          </p:cNvPr>
          <p:cNvGrpSpPr/>
          <p:nvPr userDrawn="1"/>
        </p:nvGrpSpPr>
        <p:grpSpPr>
          <a:xfrm>
            <a:off x="277089" y="252900"/>
            <a:ext cx="11905386" cy="6605100"/>
            <a:chOff x="332509" y="349885"/>
            <a:chExt cx="11852564" cy="6492875"/>
          </a:xfrm>
        </p:grpSpPr>
        <p:cxnSp>
          <p:nvCxnSpPr>
            <p:cNvPr id="10" name="Straight Connector 9">
              <a:extLst>
                <a:ext uri="{FF2B5EF4-FFF2-40B4-BE49-F238E27FC236}">
                  <a16:creationId xmlns="" xmlns:a16="http://schemas.microsoft.com/office/drawing/2014/main" id="{DADA5E4C-02DF-4A09-9DFD-1DEE76100DFB}"/>
                </a:ext>
              </a:extLst>
            </p:cNvPr>
            <p:cNvCxnSpPr/>
            <p:nvPr userDrawn="1"/>
          </p:nvCxnSpPr>
          <p:spPr>
            <a:xfrm flipH="1">
              <a:off x="332509" y="365125"/>
              <a:ext cx="11852564" cy="0"/>
            </a:xfrm>
            <a:prstGeom prst="line">
              <a:avLst/>
            </a:prstGeom>
            <a:ln w="28575">
              <a:solidFill>
                <a:srgbClr val="766B55"/>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 xmlns:a16="http://schemas.microsoft.com/office/drawing/2014/main" id="{348F1E65-7295-4897-9F9E-7947593385D6}"/>
                </a:ext>
              </a:extLst>
            </p:cNvPr>
            <p:cNvCxnSpPr>
              <a:cxnSpLocks/>
            </p:cNvCxnSpPr>
            <p:nvPr userDrawn="1"/>
          </p:nvCxnSpPr>
          <p:spPr>
            <a:xfrm flipV="1">
              <a:off x="340129" y="349885"/>
              <a:ext cx="0" cy="6492875"/>
            </a:xfrm>
            <a:prstGeom prst="line">
              <a:avLst/>
            </a:prstGeom>
            <a:ln w="28575">
              <a:solidFill>
                <a:srgbClr val="766B55"/>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4894194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buClrTx/>
              <a:buFontTx/>
              <a:buNone/>
            </a:pPr>
            <a:fld id="{94FE0913-D074-46FD-B96C-EEFCBDFC846D}" type="datetimeFigureOut">
              <a:rPr lang="en-CA" kern="1200" smtClean="0">
                <a:solidFill>
                  <a:prstClr val="black">
                    <a:tint val="75000"/>
                  </a:prstClr>
                </a:solidFill>
                <a:latin typeface="Calibri" panose="020F0502020204030204"/>
                <a:ea typeface="+mn-ea"/>
                <a:cs typeface="+mn-cs"/>
              </a:rPr>
              <a:pPr>
                <a:buClrTx/>
                <a:buFontTx/>
                <a:buNone/>
              </a:pPr>
              <a:t>2021-05-04</a:t>
            </a:fld>
            <a:endParaRPr lang="en-CA" kern="1200" dirty="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a:buClrTx/>
              <a:buFontTx/>
              <a:buNone/>
            </a:pPr>
            <a:endParaRPr lang="en-CA" kern="1200" dirty="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a:buClrTx/>
              <a:buFontTx/>
              <a:buNone/>
            </a:pPr>
            <a:fld id="{76C97C2F-0288-45DA-9A3E-21A671812909}" type="slidenum">
              <a:rPr lang="en-CA" kern="1200" smtClean="0">
                <a:solidFill>
                  <a:prstClr val="black">
                    <a:tint val="75000"/>
                  </a:prstClr>
                </a:solidFill>
                <a:latin typeface="Calibri" panose="020F0502020204030204"/>
                <a:ea typeface="+mn-ea"/>
                <a:cs typeface="+mn-cs"/>
              </a:rPr>
              <a:pPr>
                <a:buClrTx/>
                <a:buFontTx/>
                <a:buNone/>
              </a:pPr>
              <a:t>‹#›</a:t>
            </a:fld>
            <a:endParaRPr lang="en-CA" kern="1200" dirty="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7887875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buClrTx/>
              <a:buFontTx/>
              <a:buNone/>
            </a:pPr>
            <a:fld id="{94FE0913-D074-46FD-B96C-EEFCBDFC846D}" type="datetimeFigureOut">
              <a:rPr lang="en-CA" kern="1200" smtClean="0">
                <a:solidFill>
                  <a:prstClr val="black">
                    <a:tint val="75000"/>
                  </a:prstClr>
                </a:solidFill>
                <a:latin typeface="Calibri" panose="020F0502020204030204"/>
                <a:ea typeface="+mn-ea"/>
                <a:cs typeface="+mn-cs"/>
              </a:rPr>
              <a:pPr>
                <a:buClrTx/>
                <a:buFontTx/>
                <a:buNone/>
              </a:pPr>
              <a:t>2021-05-04</a:t>
            </a:fld>
            <a:endParaRPr lang="en-CA" kern="1200" dirty="0">
              <a:solidFill>
                <a:prstClr val="black">
                  <a:tint val="75000"/>
                </a:prstClr>
              </a:solidFill>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a:buClrTx/>
              <a:buFontTx/>
              <a:buNone/>
            </a:pPr>
            <a:endParaRPr lang="en-CA" kern="1200" dirty="0">
              <a:solidFill>
                <a:prstClr val="black">
                  <a:tint val="75000"/>
                </a:prstClr>
              </a:solidFill>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a:buClrTx/>
              <a:buFontTx/>
              <a:buNone/>
            </a:pPr>
            <a:fld id="{76C97C2F-0288-45DA-9A3E-21A671812909}" type="slidenum">
              <a:rPr lang="en-CA" kern="1200" smtClean="0">
                <a:solidFill>
                  <a:prstClr val="black">
                    <a:tint val="75000"/>
                  </a:prstClr>
                </a:solidFill>
                <a:latin typeface="Calibri" panose="020F0502020204030204"/>
                <a:ea typeface="+mn-ea"/>
                <a:cs typeface="+mn-cs"/>
              </a:rPr>
              <a:pPr>
                <a:buClrTx/>
                <a:buFontTx/>
                <a:buNone/>
              </a:pPr>
              <a:t>‹#›</a:t>
            </a:fld>
            <a:endParaRPr lang="en-CA" kern="1200" dirty="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8346819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buClrTx/>
              <a:buFontTx/>
              <a:buNone/>
            </a:pPr>
            <a:fld id="{94FE0913-D074-46FD-B96C-EEFCBDFC846D}" type="datetimeFigureOut">
              <a:rPr lang="en-CA" kern="1200" smtClean="0">
                <a:solidFill>
                  <a:prstClr val="black">
                    <a:tint val="75000"/>
                  </a:prstClr>
                </a:solidFill>
                <a:latin typeface="Calibri" panose="020F0502020204030204"/>
                <a:ea typeface="+mn-ea"/>
                <a:cs typeface="+mn-cs"/>
              </a:rPr>
              <a:pPr>
                <a:buClrTx/>
                <a:buFontTx/>
                <a:buNone/>
              </a:pPr>
              <a:t>2021-05-04</a:t>
            </a:fld>
            <a:endParaRPr lang="en-CA" kern="1200" dirty="0">
              <a:solidFill>
                <a:prstClr val="black">
                  <a:tint val="75000"/>
                </a:prstClr>
              </a:solidFill>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a:buClrTx/>
              <a:buFontTx/>
              <a:buNone/>
            </a:pPr>
            <a:endParaRPr lang="en-CA" kern="1200" dirty="0">
              <a:solidFill>
                <a:prstClr val="black">
                  <a:tint val="75000"/>
                </a:prstClr>
              </a:solidFill>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a:buClrTx/>
              <a:buFontTx/>
              <a:buNone/>
            </a:pPr>
            <a:fld id="{76C97C2F-0288-45DA-9A3E-21A671812909}" type="slidenum">
              <a:rPr lang="en-CA" kern="1200" smtClean="0">
                <a:solidFill>
                  <a:prstClr val="black">
                    <a:tint val="75000"/>
                  </a:prstClr>
                </a:solidFill>
                <a:latin typeface="Calibri" panose="020F0502020204030204"/>
                <a:ea typeface="+mn-ea"/>
                <a:cs typeface="+mn-cs"/>
              </a:rPr>
              <a:pPr>
                <a:buClrTx/>
                <a:buFontTx/>
                <a:buNone/>
              </a:pPr>
              <a:t>‹#›</a:t>
            </a:fld>
            <a:endParaRPr lang="en-CA" kern="1200" dirty="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1024492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buClrTx/>
              <a:buFontTx/>
              <a:buNone/>
            </a:pPr>
            <a:fld id="{94FE0913-D074-46FD-B96C-EEFCBDFC846D}" type="datetimeFigureOut">
              <a:rPr lang="en-CA" kern="1200" smtClean="0">
                <a:solidFill>
                  <a:prstClr val="black">
                    <a:tint val="75000"/>
                  </a:prstClr>
                </a:solidFill>
                <a:latin typeface="Calibri" panose="020F0502020204030204"/>
                <a:ea typeface="+mn-ea"/>
                <a:cs typeface="+mn-cs"/>
              </a:rPr>
              <a:pPr>
                <a:buClrTx/>
                <a:buFontTx/>
                <a:buNone/>
              </a:pPr>
              <a:t>2021-05-04</a:t>
            </a:fld>
            <a:endParaRPr lang="en-CA" kern="1200" dirty="0">
              <a:solidFill>
                <a:prstClr val="black">
                  <a:tint val="75000"/>
                </a:prstClr>
              </a:solidFill>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a:buClrTx/>
              <a:buFontTx/>
              <a:buNone/>
            </a:pPr>
            <a:endParaRPr lang="en-CA" kern="1200" dirty="0">
              <a:solidFill>
                <a:prstClr val="black">
                  <a:tint val="75000"/>
                </a:prstClr>
              </a:solidFill>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a:buClrTx/>
              <a:buFontTx/>
              <a:buNone/>
            </a:pPr>
            <a:fld id="{76C97C2F-0288-45DA-9A3E-21A671812909}" type="slidenum">
              <a:rPr lang="en-CA" kern="1200" smtClean="0">
                <a:solidFill>
                  <a:prstClr val="black">
                    <a:tint val="75000"/>
                  </a:prstClr>
                </a:solidFill>
                <a:latin typeface="Calibri" panose="020F0502020204030204"/>
                <a:ea typeface="+mn-ea"/>
                <a:cs typeface="+mn-cs"/>
              </a:rPr>
              <a:pPr>
                <a:buClrTx/>
                <a:buFontTx/>
                <a:buNone/>
              </a:pPr>
              <a:t>‹#›</a:t>
            </a:fld>
            <a:endParaRPr lang="en-CA" kern="1200" dirty="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8333169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buClrTx/>
              <a:buFontTx/>
              <a:buNone/>
            </a:pPr>
            <a:fld id="{94FE0913-D074-46FD-B96C-EEFCBDFC846D}" type="datetimeFigureOut">
              <a:rPr lang="en-CA" kern="1200" smtClean="0">
                <a:solidFill>
                  <a:prstClr val="black">
                    <a:tint val="75000"/>
                  </a:prstClr>
                </a:solidFill>
                <a:latin typeface="Calibri" panose="020F0502020204030204"/>
                <a:ea typeface="+mn-ea"/>
                <a:cs typeface="+mn-cs"/>
              </a:rPr>
              <a:pPr>
                <a:buClrTx/>
                <a:buFontTx/>
                <a:buNone/>
              </a:pPr>
              <a:t>2021-05-04</a:t>
            </a:fld>
            <a:endParaRPr lang="en-CA" kern="1200" dirty="0">
              <a:solidFill>
                <a:prstClr val="black">
                  <a:tint val="75000"/>
                </a:prstClr>
              </a:solidFill>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a:buClrTx/>
              <a:buFontTx/>
              <a:buNone/>
            </a:pPr>
            <a:endParaRPr lang="en-CA" kern="1200" dirty="0">
              <a:solidFill>
                <a:prstClr val="black">
                  <a:tint val="75000"/>
                </a:prstClr>
              </a:solidFill>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a:buClrTx/>
              <a:buFontTx/>
              <a:buNone/>
            </a:pPr>
            <a:fld id="{76C97C2F-0288-45DA-9A3E-21A671812909}" type="slidenum">
              <a:rPr lang="en-CA" kern="1200" smtClean="0">
                <a:solidFill>
                  <a:prstClr val="black">
                    <a:tint val="75000"/>
                  </a:prstClr>
                </a:solidFill>
                <a:latin typeface="Calibri" panose="020F0502020204030204"/>
                <a:ea typeface="+mn-ea"/>
                <a:cs typeface="+mn-cs"/>
              </a:rPr>
              <a:pPr>
                <a:buClrTx/>
                <a:buFontTx/>
                <a:buNone/>
              </a:pPr>
              <a:t>‹#›</a:t>
            </a:fld>
            <a:endParaRPr lang="en-CA" kern="1200" dirty="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4522248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buClrTx/>
              <a:buFontTx/>
              <a:buNone/>
            </a:pPr>
            <a:fld id="{94FE0913-D074-46FD-B96C-EEFCBDFC846D}" type="datetimeFigureOut">
              <a:rPr lang="en-CA" kern="1200" smtClean="0">
                <a:solidFill>
                  <a:prstClr val="black">
                    <a:tint val="75000"/>
                  </a:prstClr>
                </a:solidFill>
                <a:latin typeface="Calibri" panose="020F0502020204030204"/>
                <a:ea typeface="+mn-ea"/>
                <a:cs typeface="+mn-cs"/>
              </a:rPr>
              <a:pPr>
                <a:buClrTx/>
                <a:buFontTx/>
                <a:buNone/>
              </a:pPr>
              <a:t>2021-05-04</a:t>
            </a:fld>
            <a:endParaRPr lang="en-CA" kern="1200" dirty="0">
              <a:solidFill>
                <a:prstClr val="black">
                  <a:tint val="75000"/>
                </a:prstClr>
              </a:solidFill>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a:buClrTx/>
              <a:buFontTx/>
              <a:buNone/>
            </a:pPr>
            <a:endParaRPr lang="en-CA" kern="1200" dirty="0">
              <a:solidFill>
                <a:prstClr val="black">
                  <a:tint val="75000"/>
                </a:prstClr>
              </a:solidFill>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a:buClrTx/>
              <a:buFontTx/>
              <a:buNone/>
            </a:pPr>
            <a:fld id="{76C97C2F-0288-45DA-9A3E-21A671812909}" type="slidenum">
              <a:rPr lang="en-CA" kern="1200" smtClean="0">
                <a:solidFill>
                  <a:prstClr val="black">
                    <a:tint val="75000"/>
                  </a:prstClr>
                </a:solidFill>
                <a:latin typeface="Calibri" panose="020F0502020204030204"/>
                <a:ea typeface="+mn-ea"/>
                <a:cs typeface="+mn-cs"/>
              </a:rPr>
              <a:pPr>
                <a:buClrTx/>
                <a:buFontTx/>
                <a:buNone/>
              </a:pPr>
              <a:t>‹#›</a:t>
            </a:fld>
            <a:endParaRPr lang="en-CA" kern="1200" dirty="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1396557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pPr>
              <a:buClrTx/>
              <a:buFontTx/>
              <a:buNone/>
            </a:pPr>
            <a:endParaRPr lang="en-CA" kern="1200" dirty="0">
              <a:solidFill>
                <a:prstClr val="black">
                  <a:tint val="75000"/>
                </a:prstClr>
              </a:solidFill>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a:buClrTx/>
              <a:buFontTx/>
              <a:buNone/>
            </a:pPr>
            <a:fld id="{76C97C2F-0288-45DA-9A3E-21A671812909}" type="slidenum">
              <a:rPr lang="en-CA" kern="1200" smtClean="0">
                <a:solidFill>
                  <a:prstClr val="black">
                    <a:tint val="75000"/>
                  </a:prstClr>
                </a:solidFill>
                <a:latin typeface="Calibri" panose="020F0502020204030204"/>
                <a:ea typeface="+mn-ea"/>
                <a:cs typeface="+mn-cs"/>
              </a:rPr>
              <a:pPr>
                <a:buClrTx/>
                <a:buFontTx/>
                <a:buNone/>
              </a:pPr>
              <a:t>‹#›</a:t>
            </a:fld>
            <a:endParaRPr lang="en-CA" kern="1200" dirty="0">
              <a:solidFill>
                <a:prstClr val="black">
                  <a:tint val="75000"/>
                </a:prstClr>
              </a:solidFill>
              <a:latin typeface="Calibri" panose="020F0502020204030204"/>
              <a:ea typeface="+mn-ea"/>
              <a:cs typeface="+mn-cs"/>
            </a:endParaRPr>
          </a:p>
        </p:txBody>
      </p:sp>
      <p:sp>
        <p:nvSpPr>
          <p:cNvPr id="5" name="Date Placeholder 4"/>
          <p:cNvSpPr>
            <a:spLocks noGrp="1"/>
          </p:cNvSpPr>
          <p:nvPr>
            <p:ph type="dt" sz="half" idx="10"/>
          </p:nvPr>
        </p:nvSpPr>
        <p:spPr/>
        <p:txBody>
          <a:bodyPr/>
          <a:lstStyle/>
          <a:p>
            <a:pPr>
              <a:buClrTx/>
              <a:buFontTx/>
              <a:buNone/>
            </a:pPr>
            <a:fld id="{94FE0913-D074-46FD-B96C-EEFCBDFC846D}" type="datetimeFigureOut">
              <a:rPr lang="en-CA" kern="1200" smtClean="0">
                <a:solidFill>
                  <a:prstClr val="black">
                    <a:tint val="75000"/>
                  </a:prstClr>
                </a:solidFill>
                <a:latin typeface="Calibri" panose="020F0502020204030204"/>
                <a:ea typeface="+mn-ea"/>
                <a:cs typeface="+mn-cs"/>
              </a:rPr>
              <a:pPr>
                <a:buClrTx/>
                <a:buFontTx/>
                <a:buNone/>
              </a:pPr>
              <a:t>2021-05-04</a:t>
            </a:fld>
            <a:endParaRPr lang="en-CA" kern="1200" dirty="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32008593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buClrTx/>
              <a:buFontTx/>
              <a:buNone/>
            </a:pPr>
            <a:fld id="{94FE0913-D074-46FD-B96C-EEFCBDFC846D}" type="datetimeFigureOut">
              <a:rPr lang="en-CA" kern="1200" smtClean="0">
                <a:solidFill>
                  <a:prstClr val="black">
                    <a:tint val="75000"/>
                  </a:prstClr>
                </a:solidFill>
                <a:latin typeface="Calibri" panose="020F0502020204030204"/>
                <a:ea typeface="+mn-ea"/>
                <a:cs typeface="+mn-cs"/>
              </a:rPr>
              <a:pPr>
                <a:buClrTx/>
                <a:buFontTx/>
                <a:buNone/>
              </a:pPr>
              <a:t>2021-05-04</a:t>
            </a:fld>
            <a:endParaRPr lang="en-CA" kern="1200" dirty="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buClrTx/>
              <a:buFontTx/>
              <a:buNone/>
            </a:pPr>
            <a:endParaRPr lang="en-CA" kern="1200" dirty="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pPr>
              <a:buClrTx/>
              <a:buFontTx/>
              <a:buNone/>
            </a:pPr>
            <a:fld id="{76C97C2F-0288-45DA-9A3E-21A671812909}" type="slidenum">
              <a:rPr lang="en-CA" kern="1200" smtClean="0">
                <a:solidFill>
                  <a:prstClr val="black">
                    <a:tint val="75000"/>
                  </a:prstClr>
                </a:solidFill>
                <a:latin typeface="Calibri" panose="020F0502020204030204"/>
                <a:ea typeface="+mn-ea"/>
                <a:cs typeface="+mn-cs"/>
              </a:rPr>
              <a:pPr>
                <a:buClrTx/>
                <a:buFontTx/>
                <a:buNone/>
              </a:pPr>
              <a:t>‹#›</a:t>
            </a:fld>
            <a:endParaRPr lang="en-CA" kern="1200" dirty="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4267123253"/>
      </p:ext>
    </p:extLst>
  </p:cSld>
  <p:clrMap bg1="lt1" tx1="dk1" bg2="lt2" tx2="dk2" accent1="accent1" accent2="accent2" accent3="accent3" accent4="accent4" accent5="accent5" accent6="accent6" hlink="hlink" folHlink="folHlink"/>
  <p:sldLayoutIdLst>
    <p:sldLayoutId id="2147484268" r:id="rId1"/>
    <p:sldLayoutId id="2147484269" r:id="rId2"/>
    <p:sldLayoutId id="2147484270" r:id="rId3"/>
    <p:sldLayoutId id="2147484271" r:id="rId4"/>
    <p:sldLayoutId id="2147484272" r:id="rId5"/>
    <p:sldLayoutId id="2147484273" r:id="rId6"/>
    <p:sldLayoutId id="2147484274" r:id="rId7"/>
    <p:sldLayoutId id="2147484275" r:id="rId8"/>
    <p:sldLayoutId id="2147484276" r:id="rId9"/>
    <p:sldLayoutId id="2147484277" r:id="rId10"/>
    <p:sldLayoutId id="2147484278" r:id="rId11"/>
    <p:sldLayoutId id="2147484279" r:id="rId12"/>
    <p:sldLayoutId id="2147484280" r:id="rId13"/>
    <p:sldLayoutId id="2147484281" r:id="rId14"/>
    <p:sldLayoutId id="2147484282" r:id="rId15"/>
    <p:sldLayoutId id="2147484283"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46.svg"/><Relationship Id="rId3" Type="http://schemas.openxmlformats.org/officeDocument/2006/relationships/image" Target="../media/image20.png"/><Relationship Id="rId7" Type="http://schemas.openxmlformats.org/officeDocument/2006/relationships/image" Target="../media/image22.png"/><Relationship Id="rId12" Type="http://schemas.openxmlformats.org/officeDocument/2006/relationships/image" Target="../media/image13.sv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4.svg"/><Relationship Id="rId11" Type="http://schemas.openxmlformats.org/officeDocument/2006/relationships/image" Target="../media/image24.png"/><Relationship Id="rId5" Type="http://schemas.openxmlformats.org/officeDocument/2006/relationships/image" Target="../media/image21.png"/><Relationship Id="rId10" Type="http://schemas.openxmlformats.org/officeDocument/2006/relationships/image" Target="../media/image48.svg"/><Relationship Id="rId4" Type="http://schemas.openxmlformats.org/officeDocument/2006/relationships/image" Target="../media/image42.svg"/><Relationship Id="rId9" Type="http://schemas.openxmlformats.org/officeDocument/2006/relationships/image" Target="../media/image23.png"/></Relationships>
</file>

<file path=ppt/slides/_rels/slide17.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image" Target="../media/image20.png"/><Relationship Id="rId7"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48.svg"/><Relationship Id="rId5" Type="http://schemas.openxmlformats.org/officeDocument/2006/relationships/image" Target="../media/image23.png"/><Relationship Id="rId10" Type="http://schemas.openxmlformats.org/officeDocument/2006/relationships/image" Target="../media/image46.svg"/><Relationship Id="rId4" Type="http://schemas.openxmlformats.org/officeDocument/2006/relationships/image" Target="../media/image42.svg"/><Relationship Id="rId9" Type="http://schemas.openxmlformats.org/officeDocument/2006/relationships/image" Target="../media/image22.png"/></Relationships>
</file>

<file path=ppt/slides/_rels/slide18.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image" Target="../media/image21.png"/><Relationship Id="rId7"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46.svg"/><Relationship Id="rId5" Type="http://schemas.openxmlformats.org/officeDocument/2006/relationships/image" Target="../media/image22.png"/><Relationship Id="rId10" Type="http://schemas.openxmlformats.org/officeDocument/2006/relationships/image" Target="../media/image48.svg"/><Relationship Id="rId4" Type="http://schemas.openxmlformats.org/officeDocument/2006/relationships/image" Target="../media/image44.svg"/><Relationship Id="rId9" Type="http://schemas.openxmlformats.org/officeDocument/2006/relationships/image" Target="../media/image23.png"/></Relationships>
</file>

<file path=ppt/slides/_rels/slide19.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46.svg"/><Relationship Id="rId11" Type="http://schemas.openxmlformats.org/officeDocument/2006/relationships/image" Target="../media/image48.svg"/><Relationship Id="rId5" Type="http://schemas.openxmlformats.org/officeDocument/2006/relationships/image" Target="../media/image20.png"/><Relationship Id="rId10" Type="http://schemas.openxmlformats.org/officeDocument/2006/relationships/image" Target="../media/image23.png"/><Relationship Id="rId4" Type="http://schemas.openxmlformats.org/officeDocument/2006/relationships/image" Target="../media/image44.svg"/><Relationship Id="rId9" Type="http://schemas.openxmlformats.org/officeDocument/2006/relationships/image" Target="../media/image22.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image" Target="../media/image22.png"/><Relationship Id="rId7"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6.svg"/><Relationship Id="rId11" Type="http://schemas.openxmlformats.org/officeDocument/2006/relationships/image" Target="../media/image21.png"/><Relationship Id="rId10" Type="http://schemas.openxmlformats.org/officeDocument/2006/relationships/image" Target="../media/image48.svg"/><Relationship Id="rId9" Type="http://schemas.openxmlformats.org/officeDocument/2006/relationships/image" Target="../media/image23.png"/><Relationship Id="rId4" Type="http://schemas.openxmlformats.org/officeDocument/2006/relationships/image" Target="../media/image44.svg"/></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hyperlink" Target="https://cwl.ca/resources/600-series-manuals/" TargetMode="External"/></Relationships>
</file>

<file path=ppt/slides/_rels/slide22.xml.rels><?xml version="1.0" encoding="UTF-8" standalone="yes"?>
<Relationships xmlns="http://schemas.openxmlformats.org/package/2006/relationships"><Relationship Id="rId8" Type="http://schemas.openxmlformats.org/officeDocument/2006/relationships/hyperlink" Target="https://cwl.ca/resources/600-series-manuals/" TargetMode="External"/><Relationship Id="rId3" Type="http://schemas.openxmlformats.org/officeDocument/2006/relationships/image" Target="../media/image26.png"/><Relationship Id="rId7" Type="http://schemas.openxmlformats.org/officeDocument/2006/relationships/image" Target="../media/image42.sv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28.png"/><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29.png"/><Relationship Id="rId7" Type="http://schemas.openxmlformats.org/officeDocument/2006/relationships/image" Target="../media/image46.sv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31.png"/><Relationship Id="rId10" Type="http://schemas.openxmlformats.org/officeDocument/2006/relationships/hyperlink" Target="https://cwl.ca/resources/600-series-manuals/" TargetMode="External"/><Relationship Id="rId4" Type="http://schemas.openxmlformats.org/officeDocument/2006/relationships/image" Target="../media/image30.png"/><Relationship Id="rId9" Type="http://schemas.openxmlformats.org/officeDocument/2006/relationships/image" Target="../media/image44.svg"/></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jpeg"/></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jpeg"/></Relationships>
</file>

<file path=ppt/slides/_rels/slide2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2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42.jpeg"/><Relationship Id="rId4" Type="http://schemas.openxmlformats.org/officeDocument/2006/relationships/image" Target="../media/image41.jpeg"/></Relationships>
</file>

<file path=ppt/slides/_rels/slide2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tif"/><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hyperlink" Target="https://cwl.ca/wp-content/uploads/2020/03/615-National-Manual-of-Policy-and-Procedure-2020.pdf"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0.gif"/><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2.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14"/>
          <p:cNvSpPr txBox="1">
            <a:spLocks noGrp="1"/>
          </p:cNvSpPr>
          <p:nvPr>
            <p:ph type="ctrTitle"/>
          </p:nvPr>
        </p:nvSpPr>
        <p:spPr>
          <a:xfrm>
            <a:off x="1524000" y="2065143"/>
            <a:ext cx="9144000" cy="23876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rgbClr val="3B4576"/>
              </a:buClr>
              <a:buSzPts val="6000"/>
              <a:buFont typeface="Calibri"/>
              <a:buNone/>
            </a:pPr>
            <a:r>
              <a:rPr lang="en-CA" sz="6000" b="1" dirty="0">
                <a:solidFill>
                  <a:srgbClr val="3B4576"/>
                </a:solidFill>
                <a:latin typeface="Calibri"/>
                <a:ea typeface="Calibri"/>
                <a:cs typeface="Calibri"/>
                <a:sym typeface="Calibri"/>
              </a:rPr>
              <a:t>THE CATHOLIC WOMEN’S LEAGUE OF CANADA</a:t>
            </a:r>
            <a:endParaRPr dirty="0">
              <a:solidFill>
                <a:srgbClr val="3B4576"/>
              </a:solidFill>
            </a:endParaRPr>
          </a:p>
        </p:txBody>
      </p:sp>
      <p:sp>
        <p:nvSpPr>
          <p:cNvPr id="104" name="Google Shape;104;p14"/>
          <p:cNvSpPr txBox="1">
            <a:spLocks noGrp="1"/>
          </p:cNvSpPr>
          <p:nvPr>
            <p:ph type="subTitle" idx="1"/>
          </p:nvPr>
        </p:nvSpPr>
        <p:spPr>
          <a:xfrm>
            <a:off x="1524000" y="4278464"/>
            <a:ext cx="9144000" cy="1655762"/>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2F5496"/>
              </a:buClr>
              <a:buSzPts val="3200"/>
              <a:buNone/>
            </a:pPr>
            <a:r>
              <a:rPr lang="en-CA" sz="3200" b="1" dirty="0">
                <a:solidFill>
                  <a:srgbClr val="2F5496"/>
                </a:solidFill>
              </a:rPr>
              <a:t>EXECUTIVE ORIENTATION</a:t>
            </a:r>
            <a:endParaRPr sz="3200" dirty="0"/>
          </a:p>
        </p:txBody>
      </p:sp>
      <p:pic>
        <p:nvPicPr>
          <p:cNvPr id="105" name="Google Shape;105;p14"/>
          <p:cNvPicPr preferRelativeResize="0"/>
          <p:nvPr/>
        </p:nvPicPr>
        <p:blipFill>
          <a:blip r:embed="rId3">
            <a:extLst>
              <a:ext uri="{28A0092B-C50C-407E-A947-70E740481C1C}">
                <a14:useLocalDpi xmlns:a14="http://schemas.microsoft.com/office/drawing/2010/main" val="0"/>
              </a:ext>
            </a:extLst>
          </a:blip>
          <a:stretch>
            <a:fillRect/>
          </a:stretch>
        </p:blipFill>
        <p:spPr>
          <a:xfrm>
            <a:off x="5219585" y="786075"/>
            <a:ext cx="1752830" cy="1752830"/>
          </a:xfrm>
          <a:prstGeom prst="rect">
            <a:avLst/>
          </a:prstGeom>
          <a:noFill/>
          <a:ln>
            <a:noFill/>
          </a:ln>
        </p:spPr>
      </p:pic>
    </p:spTree>
    <p:extLst>
      <p:ext uri="{BB962C8B-B14F-4D97-AF65-F5344CB8AC3E}">
        <p14:creationId xmlns:p14="http://schemas.microsoft.com/office/powerpoint/2010/main" val="6103900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3A3B260-BEA8-4DC5-83C2-045144F318AA}"/>
              </a:ext>
            </a:extLst>
          </p:cNvPr>
          <p:cNvSpPr>
            <a:spLocks noGrp="1"/>
          </p:cNvSpPr>
          <p:nvPr>
            <p:ph type="title"/>
          </p:nvPr>
        </p:nvSpPr>
        <p:spPr>
          <a:xfrm>
            <a:off x="677334" y="629478"/>
            <a:ext cx="8596668" cy="1320800"/>
          </a:xfrm>
        </p:spPr>
        <p:txBody>
          <a:bodyPr>
            <a:normAutofit fontScale="90000"/>
          </a:bodyPr>
          <a:lstStyle/>
          <a:p>
            <a:pPr algn="ctr"/>
            <a:r>
              <a:rPr lang="en-US" sz="4000" b="1" dirty="0">
                <a:solidFill>
                  <a:srgbClr val="002060"/>
                </a:solidFill>
                <a:latin typeface="Calibri" panose="020F0502020204030204" pitchFamily="34" charset="0"/>
                <a:cs typeface="Calibri" panose="020F0502020204030204" pitchFamily="34" charset="0"/>
              </a:rPr>
              <a:t>LIFE MEMBERSHIP</a:t>
            </a:r>
            <a:br>
              <a:rPr lang="en-US" sz="4000" b="1" dirty="0">
                <a:solidFill>
                  <a:srgbClr val="002060"/>
                </a:solidFill>
                <a:latin typeface="Calibri" panose="020F0502020204030204" pitchFamily="34" charset="0"/>
                <a:cs typeface="Calibri" panose="020F0502020204030204" pitchFamily="34" charset="0"/>
              </a:rPr>
            </a:br>
            <a:r>
              <a:rPr lang="en-US" sz="3100" b="1" kern="1200" dirty="0">
                <a:solidFill>
                  <a:srgbClr val="0099CC"/>
                </a:solidFill>
                <a:latin typeface="+mn-lt"/>
                <a:ea typeface="+mn-ea"/>
                <a:cs typeface="+mn-cs"/>
              </a:rPr>
              <a:t>WHAT ARE THE PRIVILEGES OF LIFE MEMBERSHIP?</a:t>
            </a:r>
            <a:r>
              <a:rPr lang="en-CA" sz="3100" b="1" kern="1200" dirty="0">
                <a:solidFill>
                  <a:srgbClr val="0099CC"/>
                </a:solidFill>
                <a:latin typeface="+mn-lt"/>
                <a:ea typeface="+mn-ea"/>
                <a:cs typeface="+mn-cs"/>
              </a:rPr>
              <a:t/>
            </a:r>
            <a:br>
              <a:rPr lang="en-CA" sz="3100" b="1" kern="1200" dirty="0">
                <a:solidFill>
                  <a:srgbClr val="0099CC"/>
                </a:solidFill>
                <a:latin typeface="+mn-lt"/>
                <a:ea typeface="+mn-ea"/>
                <a:cs typeface="+mn-cs"/>
              </a:rPr>
            </a:br>
            <a:endParaRPr lang="en-US" sz="3100" dirty="0">
              <a:solidFill>
                <a:srgbClr val="0099CC"/>
              </a:solidFill>
            </a:endParaRPr>
          </a:p>
        </p:txBody>
      </p:sp>
      <p:sp>
        <p:nvSpPr>
          <p:cNvPr id="4" name="Content Placeholder 3">
            <a:extLst>
              <a:ext uri="{FF2B5EF4-FFF2-40B4-BE49-F238E27FC236}">
                <a16:creationId xmlns="" xmlns:a16="http://schemas.microsoft.com/office/drawing/2014/main" id="{371A5B8E-5169-4E10-9155-F5E96A526A41}"/>
              </a:ext>
            </a:extLst>
          </p:cNvPr>
          <p:cNvSpPr txBox="1">
            <a:spLocks noGrp="1"/>
          </p:cNvSpPr>
          <p:nvPr>
            <p:ph idx="1"/>
          </p:nvPr>
        </p:nvSpPr>
        <p:spPr>
          <a:xfrm>
            <a:off x="677863" y="2160588"/>
            <a:ext cx="8596312" cy="1855893"/>
          </a:xfrm>
          <a:prstGeom prst="rect">
            <a:avLst/>
          </a:prstGeom>
          <a:noFill/>
        </p:spPr>
        <p:txBody>
          <a:bodyPr wrap="square" rtlCol="0">
            <a:spAutoFit/>
          </a:bodyPr>
          <a:lstStyle/>
          <a:p>
            <a:pPr marL="266700" indent="-266700">
              <a:lnSpc>
                <a:spcPct val="112000"/>
              </a:lnSpc>
              <a:spcAft>
                <a:spcPts val="615"/>
              </a:spcAft>
              <a:buClr>
                <a:srgbClr val="7030A0"/>
              </a:buClr>
              <a:buSzPct val="100000"/>
              <a:buFont typeface="Arial" panose="020B0604020202020204" pitchFamily="34" charset="0"/>
              <a:buChar char="•"/>
            </a:pPr>
            <a:r>
              <a:rPr lang="en-CA" sz="2400" kern="1200" dirty="0">
                <a:solidFill>
                  <a:schemeClr val="tx1"/>
                </a:solidFill>
                <a:latin typeface="+mn-lt"/>
                <a:ea typeface="Cambria" panose="02040503050406030204" pitchFamily="18" charset="0"/>
                <a:cs typeface="Calibri" panose="020F0502020204030204" pitchFamily="34" charset="0"/>
              </a:rPr>
              <a:t>In the provincial council in which they have membership, they have accredited delegate </a:t>
            </a:r>
            <a:r>
              <a:rPr lang="en-CA" sz="2400" b="1" kern="1200" dirty="0">
                <a:solidFill>
                  <a:srgbClr val="7030A0"/>
                </a:solidFill>
                <a:latin typeface="+mn-lt"/>
                <a:ea typeface="Cambria" panose="02040503050406030204" pitchFamily="18" charset="0"/>
                <a:cs typeface="Calibri" panose="020F0502020204030204" pitchFamily="34" charset="0"/>
              </a:rPr>
              <a:t>voting privileges</a:t>
            </a:r>
            <a:r>
              <a:rPr lang="en-CA" sz="2400" kern="1200" dirty="0">
                <a:solidFill>
                  <a:srgbClr val="7030A0"/>
                </a:solidFill>
                <a:latin typeface="+mn-lt"/>
                <a:ea typeface="Cambria" panose="02040503050406030204" pitchFamily="18" charset="0"/>
                <a:cs typeface="Calibri" panose="020F0502020204030204" pitchFamily="34" charset="0"/>
              </a:rPr>
              <a:t> </a:t>
            </a:r>
            <a:r>
              <a:rPr lang="en-CA" sz="2400" kern="1200" dirty="0">
                <a:solidFill>
                  <a:schemeClr val="tx1"/>
                </a:solidFill>
                <a:latin typeface="+mn-lt"/>
                <a:ea typeface="Cambria" panose="02040503050406030204" pitchFamily="18" charset="0"/>
                <a:cs typeface="Calibri" panose="020F0502020204030204" pitchFamily="34" charset="0"/>
              </a:rPr>
              <a:t>at diocesan and provincial conventions.</a:t>
            </a:r>
          </a:p>
          <a:p>
            <a:pPr marL="266700" indent="-266700">
              <a:lnSpc>
                <a:spcPct val="112000"/>
              </a:lnSpc>
              <a:spcAft>
                <a:spcPts val="615"/>
              </a:spcAft>
              <a:buClrTx/>
              <a:buFont typeface="Arial" panose="020B0604020202020204" pitchFamily="34" charset="0"/>
              <a:buChar char="•"/>
            </a:pPr>
            <a:endParaRPr lang="en-CA" sz="2000" kern="1200" dirty="0">
              <a:solidFill>
                <a:schemeClr val="tx1"/>
              </a:solidFill>
              <a:latin typeface="+mn-lt"/>
              <a:ea typeface="Cambria" panose="02040503050406030204" pitchFamily="18" charset="0"/>
              <a:cs typeface="Calibri" panose="020F0502020204030204" pitchFamily="34" charset="0"/>
            </a:endParaRPr>
          </a:p>
        </p:txBody>
      </p:sp>
      <p:sp>
        <p:nvSpPr>
          <p:cNvPr id="5" name="TextBox 4">
            <a:extLst>
              <a:ext uri="{FF2B5EF4-FFF2-40B4-BE49-F238E27FC236}">
                <a16:creationId xmlns="" xmlns:a16="http://schemas.microsoft.com/office/drawing/2014/main" id="{4A90812C-0946-4292-B34F-DF986CB8B094}"/>
              </a:ext>
            </a:extLst>
          </p:cNvPr>
          <p:cNvSpPr txBox="1"/>
          <p:nvPr/>
        </p:nvSpPr>
        <p:spPr>
          <a:xfrm>
            <a:off x="677334" y="3626297"/>
            <a:ext cx="8970249" cy="1569660"/>
          </a:xfrm>
          <a:prstGeom prst="rect">
            <a:avLst/>
          </a:prstGeom>
          <a:noFill/>
        </p:spPr>
        <p:txBody>
          <a:bodyPr wrap="square">
            <a:spAutoFit/>
          </a:bodyPr>
          <a:lstStyle/>
          <a:p>
            <a:pPr marL="285750" indent="-285750">
              <a:buClr>
                <a:srgbClr val="7030A0"/>
              </a:buClr>
              <a:buFont typeface="Arial" panose="020B0604020202020204" pitchFamily="34" charset="0"/>
              <a:buChar char="•"/>
            </a:pPr>
            <a:r>
              <a:rPr lang="en-CA" sz="2400" kern="1200" dirty="0">
                <a:solidFill>
                  <a:prstClr val="black"/>
                </a:solidFill>
                <a:latin typeface="+mn-lt"/>
                <a:ea typeface="+mn-ea"/>
                <a:cs typeface="+mn-cs"/>
              </a:rPr>
              <a:t>New life members are </a:t>
            </a:r>
            <a:r>
              <a:rPr lang="en-CA" sz="2400" b="1" kern="1200" dirty="0">
                <a:solidFill>
                  <a:srgbClr val="7030A0"/>
                </a:solidFill>
                <a:latin typeface="+mn-lt"/>
                <a:ea typeface="+mn-ea"/>
                <a:cs typeface="+mn-cs"/>
              </a:rPr>
              <a:t>officially recognized </a:t>
            </a:r>
            <a:r>
              <a:rPr lang="en-CA" sz="2400" kern="1200" dirty="0">
                <a:solidFill>
                  <a:prstClr val="black"/>
                </a:solidFill>
                <a:latin typeface="+mn-lt"/>
                <a:ea typeface="+mn-ea"/>
                <a:cs typeface="+mn-cs"/>
              </a:rPr>
              <a:t>by national council at the annual national convention, in the national annual report and will appear in the Fall issue of </a:t>
            </a:r>
            <a:r>
              <a:rPr lang="en-CA" sz="2400" i="1" kern="1200" dirty="0">
                <a:solidFill>
                  <a:prstClr val="black"/>
                </a:solidFill>
                <a:latin typeface="+mn-lt"/>
                <a:ea typeface="+mn-ea"/>
                <a:cs typeface="+mn-cs"/>
              </a:rPr>
              <a:t>The Canadian League</a:t>
            </a:r>
            <a:r>
              <a:rPr lang="en-CA" sz="2400" kern="1200" dirty="0">
                <a:solidFill>
                  <a:prstClr val="black"/>
                </a:solidFill>
                <a:latin typeface="+mn-lt"/>
                <a:ea typeface="+mn-ea"/>
                <a:cs typeface="+mn-cs"/>
              </a:rPr>
              <a:t>.</a:t>
            </a:r>
            <a:endParaRPr lang="en-CA" sz="2000" kern="1200" dirty="0">
              <a:solidFill>
                <a:prstClr val="black"/>
              </a:solidFill>
              <a:latin typeface="+mn-lt"/>
              <a:ea typeface="+mn-ea"/>
              <a:cs typeface="+mn-cs"/>
            </a:endParaRPr>
          </a:p>
        </p:txBody>
      </p:sp>
      <p:sp>
        <p:nvSpPr>
          <p:cNvPr id="6" name="TextBox 5">
            <a:extLst>
              <a:ext uri="{FF2B5EF4-FFF2-40B4-BE49-F238E27FC236}">
                <a16:creationId xmlns="" xmlns:a16="http://schemas.microsoft.com/office/drawing/2014/main" id="{D1DEBD88-AD1D-4C37-9098-1CBB33581617}"/>
              </a:ext>
            </a:extLst>
          </p:cNvPr>
          <p:cNvSpPr txBox="1"/>
          <p:nvPr/>
        </p:nvSpPr>
        <p:spPr>
          <a:xfrm>
            <a:off x="677334" y="5461337"/>
            <a:ext cx="8596312" cy="1200329"/>
          </a:xfrm>
          <a:prstGeom prst="rect">
            <a:avLst/>
          </a:prstGeom>
          <a:noFill/>
        </p:spPr>
        <p:txBody>
          <a:bodyPr wrap="square" rtlCol="0">
            <a:spAutoFit/>
          </a:bodyPr>
          <a:lstStyle/>
          <a:p>
            <a:pPr marL="285750" indent="-285750">
              <a:buClr>
                <a:srgbClr val="7030A0"/>
              </a:buClr>
              <a:buFont typeface="Arial" panose="020B0604020202020204" pitchFamily="34" charset="0"/>
              <a:buChar char="•"/>
            </a:pPr>
            <a:r>
              <a:rPr lang="en-US" sz="2400" kern="1200" dirty="0">
                <a:solidFill>
                  <a:prstClr val="black"/>
                </a:solidFill>
                <a:latin typeface="+mn-lt"/>
                <a:ea typeface="+mn-ea"/>
                <a:cs typeface="+mn-cs"/>
              </a:rPr>
              <a:t>In the event of the death of… an honorary life member, an obituary and picture will be published; for life members, an obituary notice will be published.</a:t>
            </a:r>
            <a:endParaRPr lang="en-CA" sz="2400" kern="1200" dirty="0">
              <a:solidFill>
                <a:srgbClr val="002060"/>
              </a:solidFill>
              <a:latin typeface="+mn-lt"/>
              <a:ea typeface="+mn-ea"/>
              <a:cs typeface="+mn-cs"/>
            </a:endParaRPr>
          </a:p>
        </p:txBody>
      </p:sp>
      <p:pic>
        <p:nvPicPr>
          <p:cNvPr id="3" name="Picture 2"/>
          <p:cNvPicPr>
            <a:picLocks noChangeAspect="1"/>
          </p:cNvPicPr>
          <p:nvPr/>
        </p:nvPicPr>
        <p:blipFill>
          <a:blip r:embed="rId2"/>
          <a:stretch>
            <a:fillRect/>
          </a:stretch>
        </p:blipFill>
        <p:spPr>
          <a:xfrm>
            <a:off x="9273646" y="2279643"/>
            <a:ext cx="1426588" cy="1005927"/>
          </a:xfrm>
          <a:prstGeom prst="rect">
            <a:avLst/>
          </a:prstGeom>
        </p:spPr>
      </p:pic>
      <p:pic>
        <p:nvPicPr>
          <p:cNvPr id="7" name="Picture 6"/>
          <p:cNvPicPr>
            <a:picLocks noChangeAspect="1"/>
          </p:cNvPicPr>
          <p:nvPr/>
        </p:nvPicPr>
        <p:blipFill>
          <a:blip r:embed="rId3"/>
          <a:stretch>
            <a:fillRect/>
          </a:stretch>
        </p:blipFill>
        <p:spPr>
          <a:xfrm>
            <a:off x="9616836" y="4019675"/>
            <a:ext cx="1487553" cy="1883827"/>
          </a:xfrm>
          <a:prstGeom prst="rect">
            <a:avLst/>
          </a:prstGeom>
        </p:spPr>
      </p:pic>
    </p:spTree>
    <p:extLst>
      <p:ext uri="{BB962C8B-B14F-4D97-AF65-F5344CB8AC3E}">
        <p14:creationId xmlns:p14="http://schemas.microsoft.com/office/powerpoint/2010/main" val="1309044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6"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42" presetClass="entr" presetSubtype="0"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1000"/>
                                        <p:tgtEl>
                                          <p:spTgt spid="6"/>
                                        </p:tgtEl>
                                      </p:cBhvr>
                                    </p:animEffect>
                                    <p:anim calcmode="lin" valueType="num">
                                      <p:cBhvr>
                                        <p:cTn id="24" dur="1000" fill="hold"/>
                                        <p:tgtEl>
                                          <p:spTgt spid="6"/>
                                        </p:tgtEl>
                                        <p:attrNameLst>
                                          <p:attrName>ppt_x</p:attrName>
                                        </p:attrNameLst>
                                      </p:cBhvr>
                                      <p:tavLst>
                                        <p:tav tm="0">
                                          <p:val>
                                            <p:strVal val="#ppt_x"/>
                                          </p:val>
                                        </p:tav>
                                        <p:tav tm="100000">
                                          <p:val>
                                            <p:strVal val="#ppt_x"/>
                                          </p:val>
                                        </p:tav>
                                      </p:tavLst>
                                    </p:anim>
                                    <p:anim calcmode="lin" valueType="num">
                                      <p:cBhvr>
                                        <p:cTn id="25" dur="1000" fill="hold"/>
                                        <p:tgtEl>
                                          <p:spTgt spid="6"/>
                                        </p:tgtEl>
                                        <p:attrNameLst>
                                          <p:attrName>ppt_y</p:attrName>
                                        </p:attrNameLst>
                                      </p:cBhvr>
                                      <p:tavLst>
                                        <p:tav tm="0">
                                          <p:val>
                                            <p:strVal val="#ppt_y+.1"/>
                                          </p:val>
                                        </p:tav>
                                        <p:tav tm="100000">
                                          <p:val>
                                            <p:strVal val="#ppt_y"/>
                                          </p:val>
                                        </p:tav>
                                      </p:tavLst>
                                    </p:anim>
                                  </p:childTnLst>
                                </p:cTn>
                              </p:par>
                              <p:par>
                                <p:cTn id="26" presetID="6" presetClass="entr" presetSubtype="16" fill="hold"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circle(in)">
                                      <p:cBhvr>
                                        <p:cTn id="28"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681C6B2-9C58-4E1A-8728-F659CCBC3E0E}"/>
              </a:ext>
            </a:extLst>
          </p:cNvPr>
          <p:cNvSpPr>
            <a:spLocks noGrp="1"/>
          </p:cNvSpPr>
          <p:nvPr>
            <p:ph type="title"/>
          </p:nvPr>
        </p:nvSpPr>
        <p:spPr>
          <a:xfrm>
            <a:off x="340565" y="609600"/>
            <a:ext cx="9161243" cy="1320800"/>
          </a:xfrm>
        </p:spPr>
        <p:txBody>
          <a:bodyPr/>
          <a:lstStyle/>
          <a:p>
            <a:pPr algn="ctr"/>
            <a:r>
              <a:rPr lang="en-US" b="1" dirty="0">
                <a:solidFill>
                  <a:srgbClr val="002060"/>
                </a:solidFill>
                <a:latin typeface="Calibri" panose="020F0502020204030204" pitchFamily="34" charset="0"/>
                <a:cs typeface="Calibri" panose="020F0502020204030204" pitchFamily="34" charset="0"/>
              </a:rPr>
              <a:t>LIFE MEMBERSHIP</a:t>
            </a:r>
            <a:endParaRPr lang="en-CA" dirty="0">
              <a:solidFill>
                <a:srgbClr val="002060"/>
              </a:solidFill>
              <a:latin typeface="Calibri" panose="020F0502020204030204" pitchFamily="34" charset="0"/>
              <a:cs typeface="Calibri" panose="020F0502020204030204" pitchFamily="34" charset="0"/>
            </a:endParaRPr>
          </a:p>
        </p:txBody>
      </p:sp>
      <p:sp>
        <p:nvSpPr>
          <p:cNvPr id="5" name="TextBox 4">
            <a:extLst>
              <a:ext uri="{FF2B5EF4-FFF2-40B4-BE49-F238E27FC236}">
                <a16:creationId xmlns="" xmlns:a16="http://schemas.microsoft.com/office/drawing/2014/main" id="{0E4C952D-0052-42D6-908A-1A98F3F36D04}"/>
              </a:ext>
            </a:extLst>
          </p:cNvPr>
          <p:cNvSpPr txBox="1"/>
          <p:nvPr/>
        </p:nvSpPr>
        <p:spPr>
          <a:xfrm>
            <a:off x="434978" y="1341363"/>
            <a:ext cx="9400480" cy="523220"/>
          </a:xfrm>
          <a:prstGeom prst="rect">
            <a:avLst/>
          </a:prstGeom>
          <a:noFill/>
        </p:spPr>
        <p:txBody>
          <a:bodyPr wrap="square" rtlCol="0">
            <a:spAutoFit/>
          </a:bodyPr>
          <a:lstStyle/>
          <a:p>
            <a:pPr>
              <a:buClrTx/>
              <a:buFontTx/>
              <a:buNone/>
            </a:pPr>
            <a:r>
              <a:rPr lang="en-US" sz="2800" b="1" kern="1200" dirty="0">
                <a:solidFill>
                  <a:srgbClr val="0099CC"/>
                </a:solidFill>
                <a:latin typeface="+mn-lt"/>
                <a:ea typeface="+mn-ea"/>
                <a:cs typeface="+mn-cs"/>
              </a:rPr>
              <a:t>WHAT ARE THE RESPONSIBILITIES OF LIFE MEMBERSHIP?</a:t>
            </a:r>
            <a:endParaRPr lang="en-CA" sz="2800" b="1" kern="1200" dirty="0">
              <a:solidFill>
                <a:srgbClr val="0099CC"/>
              </a:solidFill>
              <a:latin typeface="+mn-lt"/>
              <a:ea typeface="+mn-ea"/>
              <a:cs typeface="+mn-cs"/>
            </a:endParaRPr>
          </a:p>
        </p:txBody>
      </p:sp>
      <p:sp>
        <p:nvSpPr>
          <p:cNvPr id="6" name="TextBox 5">
            <a:extLst>
              <a:ext uri="{FF2B5EF4-FFF2-40B4-BE49-F238E27FC236}">
                <a16:creationId xmlns="" xmlns:a16="http://schemas.microsoft.com/office/drawing/2014/main" id="{877139F9-CBFE-4357-9459-94341462F18C}"/>
              </a:ext>
            </a:extLst>
          </p:cNvPr>
          <p:cNvSpPr txBox="1"/>
          <p:nvPr/>
        </p:nvSpPr>
        <p:spPr>
          <a:xfrm>
            <a:off x="768629" y="1887834"/>
            <a:ext cx="8733179" cy="461665"/>
          </a:xfrm>
          <a:prstGeom prst="rect">
            <a:avLst/>
          </a:prstGeom>
          <a:noFill/>
        </p:spPr>
        <p:txBody>
          <a:bodyPr wrap="square" rtlCol="0">
            <a:spAutoFit/>
          </a:bodyPr>
          <a:lstStyle/>
          <a:p>
            <a:pPr marL="285750" indent="-285750">
              <a:buClr>
                <a:srgbClr val="7030A0"/>
              </a:buClr>
              <a:buFont typeface="Arial" panose="020B0604020202020204" pitchFamily="34" charset="0"/>
              <a:buChar char="•"/>
            </a:pPr>
            <a:r>
              <a:rPr lang="en-US" sz="2400" kern="1200" dirty="0">
                <a:solidFill>
                  <a:prstClr val="black"/>
                </a:solidFill>
                <a:latin typeface="+mn-lt"/>
                <a:ea typeface="+mn-ea"/>
                <a:cs typeface="+mn-cs"/>
              </a:rPr>
              <a:t>Life members promise to </a:t>
            </a:r>
            <a:r>
              <a:rPr lang="en-US" sz="2400" b="1" kern="1200" dirty="0">
                <a:solidFill>
                  <a:srgbClr val="7030A0"/>
                </a:solidFill>
                <a:latin typeface="+mn-lt"/>
                <a:ea typeface="+mn-ea"/>
                <a:cs typeface="+mn-cs"/>
              </a:rPr>
              <a:t>support</a:t>
            </a:r>
            <a:r>
              <a:rPr lang="en-US" sz="2400" kern="1200" dirty="0">
                <a:solidFill>
                  <a:prstClr val="black"/>
                </a:solidFill>
                <a:latin typeface="+mn-lt"/>
                <a:ea typeface="+mn-ea"/>
                <a:cs typeface="+mn-cs"/>
              </a:rPr>
              <a:t> national council.</a:t>
            </a:r>
            <a:endParaRPr lang="en-CA" sz="2400" kern="1200" dirty="0">
              <a:solidFill>
                <a:prstClr val="black"/>
              </a:solidFill>
              <a:latin typeface="+mn-lt"/>
              <a:ea typeface="+mn-ea"/>
              <a:cs typeface="+mn-cs"/>
            </a:endParaRPr>
          </a:p>
        </p:txBody>
      </p:sp>
      <p:sp>
        <p:nvSpPr>
          <p:cNvPr id="8" name="TextBox 7">
            <a:extLst>
              <a:ext uri="{FF2B5EF4-FFF2-40B4-BE49-F238E27FC236}">
                <a16:creationId xmlns="" xmlns:a16="http://schemas.microsoft.com/office/drawing/2014/main" id="{510DD909-AB4B-4365-848C-FB1D9B2F59DC}"/>
              </a:ext>
            </a:extLst>
          </p:cNvPr>
          <p:cNvSpPr txBox="1"/>
          <p:nvPr/>
        </p:nvSpPr>
        <p:spPr>
          <a:xfrm>
            <a:off x="768629" y="2512079"/>
            <a:ext cx="8733179" cy="830997"/>
          </a:xfrm>
          <a:prstGeom prst="rect">
            <a:avLst/>
          </a:prstGeom>
          <a:noFill/>
        </p:spPr>
        <p:txBody>
          <a:bodyPr wrap="square" rtlCol="0">
            <a:spAutoFit/>
          </a:bodyPr>
          <a:lstStyle/>
          <a:p>
            <a:pPr marL="285750" indent="-285750">
              <a:buClr>
                <a:srgbClr val="7030A0"/>
              </a:buClr>
              <a:buFont typeface="Arial" panose="020B0604020202020204" pitchFamily="34" charset="0"/>
              <a:buChar char="•"/>
            </a:pPr>
            <a:r>
              <a:rPr lang="en-US" sz="2400" kern="1200" dirty="0">
                <a:solidFill>
                  <a:prstClr val="black"/>
                </a:solidFill>
                <a:latin typeface="+mn-lt"/>
                <a:ea typeface="+mn-ea"/>
                <a:cs typeface="+mn-cs"/>
              </a:rPr>
              <a:t>They promise to be </a:t>
            </a:r>
            <a:r>
              <a:rPr lang="en-US" sz="2400" b="1" kern="1200" dirty="0">
                <a:solidFill>
                  <a:srgbClr val="7030A0"/>
                </a:solidFill>
                <a:latin typeface="+mn-lt"/>
                <a:ea typeface="+mn-ea"/>
                <a:cs typeface="+mn-cs"/>
              </a:rPr>
              <a:t>active</a:t>
            </a:r>
            <a:r>
              <a:rPr lang="en-US" sz="2400" b="1" kern="1200" dirty="0">
                <a:solidFill>
                  <a:srgbClr val="002060"/>
                </a:solidFill>
                <a:latin typeface="+mn-lt"/>
                <a:ea typeface="+mn-ea"/>
                <a:cs typeface="+mn-cs"/>
              </a:rPr>
              <a:t> </a:t>
            </a:r>
            <a:r>
              <a:rPr lang="en-US" sz="2400" kern="1200" dirty="0">
                <a:solidFill>
                  <a:prstClr val="black"/>
                </a:solidFill>
                <a:latin typeface="+mn-lt"/>
                <a:ea typeface="+mn-ea"/>
                <a:cs typeface="+mn-cs"/>
              </a:rPr>
              <a:t>and take on requests as made by national council.</a:t>
            </a:r>
            <a:endParaRPr lang="en-CA" sz="2400" kern="1200" dirty="0">
              <a:solidFill>
                <a:prstClr val="black"/>
              </a:solidFill>
              <a:latin typeface="+mn-lt"/>
              <a:ea typeface="+mn-ea"/>
              <a:cs typeface="+mn-cs"/>
            </a:endParaRPr>
          </a:p>
        </p:txBody>
      </p:sp>
      <p:sp>
        <p:nvSpPr>
          <p:cNvPr id="9" name="TextBox 8">
            <a:extLst>
              <a:ext uri="{FF2B5EF4-FFF2-40B4-BE49-F238E27FC236}">
                <a16:creationId xmlns="" xmlns:a16="http://schemas.microsoft.com/office/drawing/2014/main" id="{A8841A33-62ED-45D9-A3D5-5C35568BEFB5}"/>
              </a:ext>
            </a:extLst>
          </p:cNvPr>
          <p:cNvSpPr txBox="1"/>
          <p:nvPr/>
        </p:nvSpPr>
        <p:spPr>
          <a:xfrm>
            <a:off x="752501" y="3505657"/>
            <a:ext cx="8749307" cy="830997"/>
          </a:xfrm>
          <a:prstGeom prst="rect">
            <a:avLst/>
          </a:prstGeom>
          <a:noFill/>
        </p:spPr>
        <p:txBody>
          <a:bodyPr wrap="square" rtlCol="0">
            <a:spAutoFit/>
          </a:bodyPr>
          <a:lstStyle/>
          <a:p>
            <a:pPr marL="285750" indent="-285750">
              <a:buClr>
                <a:srgbClr val="7030A0"/>
              </a:buClr>
              <a:buFont typeface="Arial" panose="020B0604020202020204" pitchFamily="34" charset="0"/>
              <a:buChar char="•"/>
            </a:pPr>
            <a:r>
              <a:rPr lang="en-US" sz="2400" kern="1200" dirty="0">
                <a:solidFill>
                  <a:prstClr val="black"/>
                </a:solidFill>
                <a:latin typeface="+mn-lt"/>
                <a:ea typeface="+mn-ea"/>
                <a:cs typeface="+mn-cs"/>
              </a:rPr>
              <a:t>Life members promise to </a:t>
            </a:r>
            <a:r>
              <a:rPr lang="en-US" sz="2400" b="1" kern="1200" dirty="0">
                <a:solidFill>
                  <a:srgbClr val="7030A0"/>
                </a:solidFill>
                <a:latin typeface="+mn-lt"/>
                <a:ea typeface="+mn-ea"/>
                <a:cs typeface="+mn-cs"/>
              </a:rPr>
              <a:t>support</a:t>
            </a:r>
            <a:r>
              <a:rPr lang="en-US" sz="2400" kern="1200" dirty="0">
                <a:solidFill>
                  <a:prstClr val="black"/>
                </a:solidFill>
                <a:latin typeface="+mn-lt"/>
                <a:ea typeface="+mn-ea"/>
                <a:cs typeface="+mn-cs"/>
              </a:rPr>
              <a:t> their parish, diocesan and provincial councils in committee work and as mentors.</a:t>
            </a:r>
            <a:endParaRPr lang="en-CA" sz="2400" kern="1200" dirty="0">
              <a:solidFill>
                <a:prstClr val="black"/>
              </a:solidFill>
              <a:latin typeface="+mn-lt"/>
              <a:ea typeface="+mn-ea"/>
              <a:cs typeface="+mn-cs"/>
            </a:endParaRPr>
          </a:p>
        </p:txBody>
      </p:sp>
      <p:sp>
        <p:nvSpPr>
          <p:cNvPr id="12" name="TextBox 11">
            <a:extLst>
              <a:ext uri="{FF2B5EF4-FFF2-40B4-BE49-F238E27FC236}">
                <a16:creationId xmlns="" xmlns:a16="http://schemas.microsoft.com/office/drawing/2014/main" id="{E4CF09BE-6815-40D4-8F8D-81DF976FF368}"/>
              </a:ext>
            </a:extLst>
          </p:cNvPr>
          <p:cNvSpPr txBox="1"/>
          <p:nvPr/>
        </p:nvSpPr>
        <p:spPr>
          <a:xfrm>
            <a:off x="752501" y="4499234"/>
            <a:ext cx="8749307" cy="1200329"/>
          </a:xfrm>
          <a:prstGeom prst="rect">
            <a:avLst/>
          </a:prstGeom>
          <a:noFill/>
        </p:spPr>
        <p:txBody>
          <a:bodyPr wrap="square" rtlCol="0">
            <a:spAutoFit/>
          </a:bodyPr>
          <a:lstStyle/>
          <a:p>
            <a:pPr marL="285750" indent="-285750">
              <a:buClr>
                <a:srgbClr val="7030A0"/>
              </a:buClr>
              <a:buFont typeface="Arial" panose="020B0604020202020204" pitchFamily="34" charset="0"/>
              <a:buChar char="•"/>
            </a:pPr>
            <a:r>
              <a:rPr lang="en-US" sz="2400" kern="1200" dirty="0">
                <a:solidFill>
                  <a:prstClr val="black"/>
                </a:solidFill>
                <a:latin typeface="+mn-lt"/>
                <a:ea typeface="+mn-ea"/>
                <a:cs typeface="+mn-cs"/>
              </a:rPr>
              <a:t>They are responsible for </a:t>
            </a:r>
            <a:r>
              <a:rPr lang="en-US" sz="2400" b="1" kern="1200" dirty="0">
                <a:solidFill>
                  <a:srgbClr val="7030A0"/>
                </a:solidFill>
                <a:latin typeface="+mn-lt"/>
                <a:ea typeface="+mn-ea"/>
                <a:cs typeface="+mn-cs"/>
              </a:rPr>
              <a:t>registering</a:t>
            </a:r>
            <a:r>
              <a:rPr lang="en-US" sz="2400" kern="1200" dirty="0">
                <a:solidFill>
                  <a:srgbClr val="7030A0"/>
                </a:solidFill>
                <a:latin typeface="+mn-lt"/>
                <a:ea typeface="+mn-ea"/>
                <a:cs typeface="+mn-cs"/>
              </a:rPr>
              <a:t> </a:t>
            </a:r>
            <a:r>
              <a:rPr lang="en-US" sz="2400" kern="1200" dirty="0">
                <a:solidFill>
                  <a:prstClr val="black"/>
                </a:solidFill>
                <a:latin typeface="+mn-lt"/>
                <a:ea typeface="+mn-ea"/>
                <a:cs typeface="+mn-cs"/>
              </a:rPr>
              <a:t>themselves for diocesan, provincial and national conventions and for all the </a:t>
            </a:r>
            <a:r>
              <a:rPr lang="en-US" sz="2400" b="1" kern="1200" dirty="0">
                <a:solidFill>
                  <a:srgbClr val="7030A0"/>
                </a:solidFill>
                <a:latin typeface="+mn-lt"/>
                <a:ea typeface="+mn-ea"/>
                <a:cs typeface="+mn-cs"/>
              </a:rPr>
              <a:t>costs</a:t>
            </a:r>
            <a:r>
              <a:rPr lang="en-US" sz="2400" kern="1200" dirty="0">
                <a:solidFill>
                  <a:prstClr val="black"/>
                </a:solidFill>
                <a:latin typeface="+mn-lt"/>
                <a:ea typeface="+mn-ea"/>
                <a:cs typeface="+mn-cs"/>
              </a:rPr>
              <a:t> associated with attending these conventions.</a:t>
            </a:r>
            <a:endParaRPr lang="en-CA" sz="2400" kern="1200" dirty="0">
              <a:solidFill>
                <a:prstClr val="black"/>
              </a:solidFill>
              <a:latin typeface="+mn-lt"/>
              <a:ea typeface="+mn-ea"/>
              <a:cs typeface="+mn-cs"/>
            </a:endParaRPr>
          </a:p>
        </p:txBody>
      </p:sp>
      <p:sp>
        <p:nvSpPr>
          <p:cNvPr id="13" name="TextBox 12">
            <a:extLst>
              <a:ext uri="{FF2B5EF4-FFF2-40B4-BE49-F238E27FC236}">
                <a16:creationId xmlns="" xmlns:a16="http://schemas.microsoft.com/office/drawing/2014/main" id="{D8F42DA0-4ECA-489C-952D-17CFE4217EF7}"/>
              </a:ext>
            </a:extLst>
          </p:cNvPr>
          <p:cNvSpPr txBox="1"/>
          <p:nvPr/>
        </p:nvSpPr>
        <p:spPr>
          <a:xfrm>
            <a:off x="768629" y="5813635"/>
            <a:ext cx="8733179" cy="830997"/>
          </a:xfrm>
          <a:prstGeom prst="rect">
            <a:avLst/>
          </a:prstGeom>
          <a:noFill/>
        </p:spPr>
        <p:txBody>
          <a:bodyPr wrap="square" rtlCol="0">
            <a:spAutoFit/>
          </a:bodyPr>
          <a:lstStyle/>
          <a:p>
            <a:pPr marL="285750" indent="-285750">
              <a:buClr>
                <a:srgbClr val="7030A0"/>
              </a:buClr>
              <a:buFont typeface="Arial" panose="020B0604020202020204" pitchFamily="34" charset="0"/>
              <a:buChar char="•"/>
            </a:pPr>
            <a:r>
              <a:rPr lang="en-US" sz="2400" kern="1200" dirty="0">
                <a:solidFill>
                  <a:prstClr val="black"/>
                </a:solidFill>
                <a:latin typeface="+mn-lt"/>
                <a:ea typeface="+mn-ea"/>
                <a:cs typeface="+mn-cs"/>
              </a:rPr>
              <a:t>Life members are expected to pay their own </a:t>
            </a:r>
            <a:r>
              <a:rPr lang="en-US" sz="2400" b="1" kern="1200" dirty="0">
                <a:solidFill>
                  <a:srgbClr val="7030A0"/>
                </a:solidFill>
                <a:latin typeface="+mn-lt"/>
                <a:ea typeface="+mn-ea"/>
                <a:cs typeface="+mn-cs"/>
              </a:rPr>
              <a:t>annual membership fees</a:t>
            </a:r>
            <a:r>
              <a:rPr lang="en-US" sz="2400" b="1" kern="1200" dirty="0">
                <a:solidFill>
                  <a:srgbClr val="002060"/>
                </a:solidFill>
                <a:latin typeface="+mn-lt"/>
                <a:ea typeface="+mn-ea"/>
                <a:cs typeface="+mn-cs"/>
              </a:rPr>
              <a:t> </a:t>
            </a:r>
            <a:r>
              <a:rPr lang="en-US" sz="2400" kern="1200" dirty="0">
                <a:solidFill>
                  <a:prstClr val="black"/>
                </a:solidFill>
                <a:latin typeface="+mn-lt"/>
                <a:ea typeface="+mn-ea"/>
                <a:cs typeface="+mn-cs"/>
              </a:rPr>
              <a:t>through their parish council.</a:t>
            </a:r>
            <a:endParaRPr lang="en-CA" sz="2400" kern="1200" dirty="0">
              <a:solidFill>
                <a:prstClr val="black"/>
              </a:solidFill>
              <a:latin typeface="+mn-lt"/>
              <a:ea typeface="+mn-ea"/>
              <a:cs typeface="+mn-cs"/>
            </a:endParaRPr>
          </a:p>
        </p:txBody>
      </p:sp>
      <p:pic>
        <p:nvPicPr>
          <p:cNvPr id="4098" name="Picture 2" descr="Women Helping Women: We're in this Together | Company of Women">
            <a:extLst>
              <a:ext uri="{FF2B5EF4-FFF2-40B4-BE49-F238E27FC236}">
                <a16:creationId xmlns="" xmlns:a16="http://schemas.microsoft.com/office/drawing/2014/main" id="{84EA4DF7-1C1E-4917-AC20-C3B3D6FC67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28653" y="2047607"/>
            <a:ext cx="1716413" cy="1135246"/>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When women support each other incredible things happen | Sisterhood quotes,  Support each other quotes, Support quotes">
            <a:extLst>
              <a:ext uri="{FF2B5EF4-FFF2-40B4-BE49-F238E27FC236}">
                <a16:creationId xmlns="" xmlns:a16="http://schemas.microsoft.com/office/drawing/2014/main" id="{9D05C558-09AA-49C4-A149-07593B5289E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96481" y="4289811"/>
            <a:ext cx="1590168" cy="15901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3111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6" presetClass="entr" presetSubtype="16" fill="hold" nodeType="withEffect">
                                  <p:stCondLst>
                                    <p:cond delay="0"/>
                                  </p:stCondLst>
                                  <p:childTnLst>
                                    <p:set>
                                      <p:cBhvr>
                                        <p:cTn id="11" dur="1" fill="hold">
                                          <p:stCondLst>
                                            <p:cond delay="0"/>
                                          </p:stCondLst>
                                        </p:cTn>
                                        <p:tgtEl>
                                          <p:spTgt spid="4098"/>
                                        </p:tgtEl>
                                        <p:attrNameLst>
                                          <p:attrName>style.visibility</p:attrName>
                                        </p:attrNameLst>
                                      </p:cBhvr>
                                      <p:to>
                                        <p:strVal val="visible"/>
                                      </p:to>
                                    </p:set>
                                    <p:animEffect transition="in" filter="circle(in)">
                                      <p:cBhvr>
                                        <p:cTn id="12" dur="2000"/>
                                        <p:tgtEl>
                                          <p:spTgt spid="4098"/>
                                        </p:tgtEl>
                                      </p:cBhvr>
                                    </p:animEffect>
                                  </p:childTnLst>
                                </p:cTn>
                              </p:par>
                            </p:childTnLst>
                          </p:cTn>
                        </p:par>
                        <p:par>
                          <p:cTn id="13" fill="hold">
                            <p:stCondLst>
                              <p:cond delay="2000"/>
                            </p:stCondLst>
                            <p:childTnLst>
                              <p:par>
                                <p:cTn id="14" presetID="42" presetClass="entr" presetSubtype="0" fill="hold" grpId="0" nodeType="afterEffect">
                                  <p:stCondLst>
                                    <p:cond delay="100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1000"/>
                                        <p:tgtEl>
                                          <p:spTgt spid="8"/>
                                        </p:tgtEl>
                                      </p:cBhvr>
                                    </p:animEffect>
                                    <p:anim calcmode="lin" valueType="num">
                                      <p:cBhvr>
                                        <p:cTn id="17" dur="1000" fill="hold"/>
                                        <p:tgtEl>
                                          <p:spTgt spid="8"/>
                                        </p:tgtEl>
                                        <p:attrNameLst>
                                          <p:attrName>ppt_x</p:attrName>
                                        </p:attrNameLst>
                                      </p:cBhvr>
                                      <p:tavLst>
                                        <p:tav tm="0">
                                          <p:val>
                                            <p:strVal val="#ppt_x"/>
                                          </p:val>
                                        </p:tav>
                                        <p:tav tm="100000">
                                          <p:val>
                                            <p:strVal val="#ppt_x"/>
                                          </p:val>
                                        </p:tav>
                                      </p:tavLst>
                                    </p:anim>
                                    <p:anim calcmode="lin" valueType="num">
                                      <p:cBhvr>
                                        <p:cTn id="18" dur="1000" fill="hold"/>
                                        <p:tgtEl>
                                          <p:spTgt spid="8"/>
                                        </p:tgtEl>
                                        <p:attrNameLst>
                                          <p:attrName>ppt_y</p:attrName>
                                        </p:attrNameLst>
                                      </p:cBhvr>
                                      <p:tavLst>
                                        <p:tav tm="0">
                                          <p:val>
                                            <p:strVal val="#ppt_y+.1"/>
                                          </p:val>
                                        </p:tav>
                                        <p:tav tm="100000">
                                          <p:val>
                                            <p:strVal val="#ppt_y"/>
                                          </p:val>
                                        </p:tav>
                                      </p:tavLst>
                                    </p:anim>
                                  </p:childTnLst>
                                </p:cTn>
                              </p:par>
                            </p:childTnLst>
                          </p:cTn>
                        </p:par>
                        <p:par>
                          <p:cTn id="19" fill="hold">
                            <p:stCondLst>
                              <p:cond delay="4000"/>
                            </p:stCondLst>
                            <p:childTnLst>
                              <p:par>
                                <p:cTn id="20" presetID="42" presetClass="entr" presetSubtype="0" fill="hold" grpId="0" nodeType="afterEffect">
                                  <p:stCondLst>
                                    <p:cond delay="100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par>
                                <p:cTn id="25" presetID="6" presetClass="entr" presetSubtype="16" fill="hold" nodeType="withEffect">
                                  <p:stCondLst>
                                    <p:cond delay="0"/>
                                  </p:stCondLst>
                                  <p:childTnLst>
                                    <p:set>
                                      <p:cBhvr>
                                        <p:cTn id="26" dur="1" fill="hold">
                                          <p:stCondLst>
                                            <p:cond delay="0"/>
                                          </p:stCondLst>
                                        </p:cTn>
                                        <p:tgtEl>
                                          <p:spTgt spid="4102"/>
                                        </p:tgtEl>
                                        <p:attrNameLst>
                                          <p:attrName>style.visibility</p:attrName>
                                        </p:attrNameLst>
                                      </p:cBhvr>
                                      <p:to>
                                        <p:strVal val="visible"/>
                                      </p:to>
                                    </p:set>
                                    <p:animEffect transition="in" filter="circle(in)">
                                      <p:cBhvr>
                                        <p:cTn id="27" dur="2000"/>
                                        <p:tgtEl>
                                          <p:spTgt spid="4102"/>
                                        </p:tgtEl>
                                      </p:cBhvr>
                                    </p:animEffect>
                                  </p:childTnLst>
                                </p:cTn>
                              </p:par>
                            </p:childTnLst>
                          </p:cTn>
                        </p:par>
                        <p:par>
                          <p:cTn id="28" fill="hold">
                            <p:stCondLst>
                              <p:cond delay="6000"/>
                            </p:stCondLst>
                            <p:childTnLst>
                              <p:par>
                                <p:cTn id="29" presetID="42" presetClass="entr" presetSubtype="0" fill="hold" grpId="0" nodeType="afterEffect">
                                  <p:stCondLst>
                                    <p:cond delay="100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1000"/>
                                        <p:tgtEl>
                                          <p:spTgt spid="12"/>
                                        </p:tgtEl>
                                      </p:cBhvr>
                                    </p:animEffect>
                                    <p:anim calcmode="lin" valueType="num">
                                      <p:cBhvr>
                                        <p:cTn id="32" dur="1000" fill="hold"/>
                                        <p:tgtEl>
                                          <p:spTgt spid="12"/>
                                        </p:tgtEl>
                                        <p:attrNameLst>
                                          <p:attrName>ppt_x</p:attrName>
                                        </p:attrNameLst>
                                      </p:cBhvr>
                                      <p:tavLst>
                                        <p:tav tm="0">
                                          <p:val>
                                            <p:strVal val="#ppt_x"/>
                                          </p:val>
                                        </p:tav>
                                        <p:tav tm="100000">
                                          <p:val>
                                            <p:strVal val="#ppt_x"/>
                                          </p:val>
                                        </p:tav>
                                      </p:tavLst>
                                    </p:anim>
                                    <p:anim calcmode="lin" valueType="num">
                                      <p:cBhvr>
                                        <p:cTn id="33" dur="1000" fill="hold"/>
                                        <p:tgtEl>
                                          <p:spTgt spid="12"/>
                                        </p:tgtEl>
                                        <p:attrNameLst>
                                          <p:attrName>ppt_y</p:attrName>
                                        </p:attrNameLst>
                                      </p:cBhvr>
                                      <p:tavLst>
                                        <p:tav tm="0">
                                          <p:val>
                                            <p:strVal val="#ppt_y+.1"/>
                                          </p:val>
                                        </p:tav>
                                        <p:tav tm="100000">
                                          <p:val>
                                            <p:strVal val="#ppt_y"/>
                                          </p:val>
                                        </p:tav>
                                      </p:tavLst>
                                    </p:anim>
                                  </p:childTnLst>
                                </p:cTn>
                              </p:par>
                            </p:childTnLst>
                          </p:cTn>
                        </p:par>
                        <p:par>
                          <p:cTn id="34" fill="hold">
                            <p:stCondLst>
                              <p:cond delay="8000"/>
                            </p:stCondLst>
                            <p:childTnLst>
                              <p:par>
                                <p:cTn id="35" presetID="42" presetClass="entr" presetSubtype="0" fill="hold" grpId="0" nodeType="afterEffect">
                                  <p:stCondLst>
                                    <p:cond delay="100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1000"/>
                                        <p:tgtEl>
                                          <p:spTgt spid="13"/>
                                        </p:tgtEl>
                                      </p:cBhvr>
                                    </p:animEffect>
                                    <p:anim calcmode="lin" valueType="num">
                                      <p:cBhvr>
                                        <p:cTn id="38" dur="1000" fill="hold"/>
                                        <p:tgtEl>
                                          <p:spTgt spid="13"/>
                                        </p:tgtEl>
                                        <p:attrNameLst>
                                          <p:attrName>ppt_x</p:attrName>
                                        </p:attrNameLst>
                                      </p:cBhvr>
                                      <p:tavLst>
                                        <p:tav tm="0">
                                          <p:val>
                                            <p:strVal val="#ppt_x"/>
                                          </p:val>
                                        </p:tav>
                                        <p:tav tm="100000">
                                          <p:val>
                                            <p:strVal val="#ppt_x"/>
                                          </p:val>
                                        </p:tav>
                                      </p:tavLst>
                                    </p:anim>
                                    <p:anim calcmode="lin" valueType="num">
                                      <p:cBhvr>
                                        <p:cTn id="3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12" grpId="0"/>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5DD16FE-2226-4E58-ADE5-CD4E2D52644C}"/>
              </a:ext>
            </a:extLst>
          </p:cNvPr>
          <p:cNvSpPr>
            <a:spLocks noGrp="1"/>
          </p:cNvSpPr>
          <p:nvPr>
            <p:ph type="title"/>
          </p:nvPr>
        </p:nvSpPr>
        <p:spPr>
          <a:xfrm>
            <a:off x="374373" y="490332"/>
            <a:ext cx="9147313" cy="1320800"/>
          </a:xfrm>
        </p:spPr>
        <p:txBody>
          <a:bodyPr/>
          <a:lstStyle/>
          <a:p>
            <a:pPr algn="ctr"/>
            <a:r>
              <a:rPr lang="en-US" b="1" dirty="0">
                <a:solidFill>
                  <a:srgbClr val="002060"/>
                </a:solidFill>
                <a:latin typeface="Calibri" panose="020F0502020204030204" pitchFamily="34" charset="0"/>
                <a:cs typeface="Calibri" panose="020F0502020204030204" pitchFamily="34" charset="0"/>
              </a:rPr>
              <a:t>LIFE MEMBERSHIP</a:t>
            </a:r>
            <a:endParaRPr lang="en-CA" dirty="0">
              <a:solidFill>
                <a:srgbClr val="002060"/>
              </a:solidFill>
              <a:latin typeface="Calibri" panose="020F0502020204030204" pitchFamily="34" charset="0"/>
              <a:cs typeface="Calibri" panose="020F0502020204030204" pitchFamily="34" charset="0"/>
            </a:endParaRPr>
          </a:p>
        </p:txBody>
      </p:sp>
      <p:sp>
        <p:nvSpPr>
          <p:cNvPr id="7" name="TextBox 6">
            <a:extLst>
              <a:ext uri="{FF2B5EF4-FFF2-40B4-BE49-F238E27FC236}">
                <a16:creationId xmlns="" xmlns:a16="http://schemas.microsoft.com/office/drawing/2014/main" id="{84825585-0309-4FA0-B3BE-EA279A72C4F5}"/>
              </a:ext>
            </a:extLst>
          </p:cNvPr>
          <p:cNvSpPr txBox="1"/>
          <p:nvPr/>
        </p:nvSpPr>
        <p:spPr>
          <a:xfrm>
            <a:off x="374374" y="1215109"/>
            <a:ext cx="9183817" cy="830997"/>
          </a:xfrm>
          <a:prstGeom prst="rect">
            <a:avLst/>
          </a:prstGeom>
          <a:noFill/>
        </p:spPr>
        <p:txBody>
          <a:bodyPr wrap="square" rtlCol="0">
            <a:spAutoFit/>
          </a:bodyPr>
          <a:lstStyle/>
          <a:p>
            <a:pPr>
              <a:buClrTx/>
              <a:buFontTx/>
              <a:buNone/>
            </a:pPr>
            <a:r>
              <a:rPr lang="en-US" sz="2400" b="1" kern="1200" dirty="0">
                <a:solidFill>
                  <a:srgbClr val="0099CC"/>
                </a:solidFill>
                <a:latin typeface="+mn-lt"/>
                <a:ea typeface="+mn-ea"/>
                <a:cs typeface="+mn-cs"/>
              </a:rPr>
              <a:t>WHAT ARE THE RESPONSIBILITIES AND TRADITIONS OF THE NATIONAL EXECUTIVE TO LIFE MEMBERS?</a:t>
            </a:r>
            <a:endParaRPr lang="en-CA" sz="2400" b="1" kern="1200" dirty="0">
              <a:solidFill>
                <a:srgbClr val="0099CC"/>
              </a:solidFill>
              <a:latin typeface="+mn-lt"/>
              <a:ea typeface="+mn-ea"/>
              <a:cs typeface="+mn-cs"/>
            </a:endParaRPr>
          </a:p>
        </p:txBody>
      </p:sp>
      <p:sp>
        <p:nvSpPr>
          <p:cNvPr id="9" name="TextBox 8">
            <a:extLst>
              <a:ext uri="{FF2B5EF4-FFF2-40B4-BE49-F238E27FC236}">
                <a16:creationId xmlns="" xmlns:a16="http://schemas.microsoft.com/office/drawing/2014/main" id="{BF9861EB-0AB7-4098-9E46-9019C915C5E6}"/>
              </a:ext>
            </a:extLst>
          </p:cNvPr>
          <p:cNvSpPr txBox="1"/>
          <p:nvPr/>
        </p:nvSpPr>
        <p:spPr>
          <a:xfrm>
            <a:off x="576031" y="2619021"/>
            <a:ext cx="8945655" cy="830997"/>
          </a:xfrm>
          <a:prstGeom prst="rect">
            <a:avLst/>
          </a:prstGeom>
          <a:noFill/>
        </p:spPr>
        <p:txBody>
          <a:bodyPr wrap="square" rtlCol="0">
            <a:spAutoFit/>
          </a:bodyPr>
          <a:lstStyle/>
          <a:p>
            <a:pPr marL="342900" indent="-342900">
              <a:buClr>
                <a:srgbClr val="7030A0"/>
              </a:buClr>
              <a:buFont typeface="Arial" panose="020B0604020202020204" pitchFamily="34" charset="0"/>
              <a:buChar char="•"/>
            </a:pPr>
            <a:r>
              <a:rPr lang="en-US" sz="2400" kern="1200" dirty="0">
                <a:solidFill>
                  <a:prstClr val="black"/>
                </a:solidFill>
                <a:latin typeface="+mn-lt"/>
                <a:ea typeface="+mn-ea"/>
                <a:cs typeface="+mn-cs"/>
              </a:rPr>
              <a:t>to keep life members </a:t>
            </a:r>
            <a:r>
              <a:rPr lang="en-US" sz="2400" b="1" kern="1200" dirty="0">
                <a:solidFill>
                  <a:srgbClr val="7030A0"/>
                </a:solidFill>
                <a:latin typeface="+mn-lt"/>
                <a:ea typeface="+mn-ea"/>
                <a:cs typeface="+mn-cs"/>
              </a:rPr>
              <a:t>informed</a:t>
            </a:r>
            <a:r>
              <a:rPr lang="en-US" sz="2400" kern="1200" dirty="0">
                <a:solidFill>
                  <a:prstClr val="black"/>
                </a:solidFill>
                <a:latin typeface="+mn-lt"/>
                <a:ea typeface="+mn-ea"/>
                <a:cs typeface="+mn-cs"/>
              </a:rPr>
              <a:t> about national council activities: conventions, committees, …</a:t>
            </a:r>
            <a:endParaRPr lang="en-CA" sz="2400" kern="1200" dirty="0">
              <a:solidFill>
                <a:prstClr val="black"/>
              </a:solidFill>
              <a:latin typeface="+mn-lt"/>
              <a:ea typeface="+mn-ea"/>
              <a:cs typeface="+mn-cs"/>
            </a:endParaRPr>
          </a:p>
        </p:txBody>
      </p:sp>
      <p:sp>
        <p:nvSpPr>
          <p:cNvPr id="10" name="TextBox 9">
            <a:extLst>
              <a:ext uri="{FF2B5EF4-FFF2-40B4-BE49-F238E27FC236}">
                <a16:creationId xmlns="" xmlns:a16="http://schemas.microsoft.com/office/drawing/2014/main" id="{18A91C4C-0498-45BC-B365-BDE84BDCEFD5}"/>
              </a:ext>
            </a:extLst>
          </p:cNvPr>
          <p:cNvSpPr txBox="1"/>
          <p:nvPr/>
        </p:nvSpPr>
        <p:spPr>
          <a:xfrm>
            <a:off x="575970" y="3622604"/>
            <a:ext cx="8982222" cy="459963"/>
          </a:xfrm>
          <a:prstGeom prst="rect">
            <a:avLst/>
          </a:prstGeom>
          <a:noFill/>
        </p:spPr>
        <p:txBody>
          <a:bodyPr wrap="square" rtlCol="0">
            <a:spAutoFit/>
          </a:bodyPr>
          <a:lstStyle/>
          <a:p>
            <a:pPr marL="342900" indent="-342900">
              <a:buClr>
                <a:srgbClr val="7030A0"/>
              </a:buClr>
              <a:buFont typeface="Arial" panose="020B0604020202020204" pitchFamily="34" charset="0"/>
              <a:buChar char="•"/>
            </a:pPr>
            <a:r>
              <a:rPr lang="en-US" sz="2400" kern="1200" dirty="0">
                <a:solidFill>
                  <a:prstClr val="black"/>
                </a:solidFill>
                <a:latin typeface="+mn-lt"/>
                <a:ea typeface="+mn-ea"/>
                <a:cs typeface="+mn-cs"/>
              </a:rPr>
              <a:t>to </a:t>
            </a:r>
            <a:r>
              <a:rPr lang="en-US" sz="2400" b="1" kern="1200" dirty="0">
                <a:solidFill>
                  <a:srgbClr val="7030A0"/>
                </a:solidFill>
                <a:latin typeface="+mn-lt"/>
                <a:ea typeface="+mn-ea"/>
                <a:cs typeface="+mn-cs"/>
              </a:rPr>
              <a:t>invite</a:t>
            </a:r>
            <a:r>
              <a:rPr lang="en-US" sz="2400" kern="1200" dirty="0">
                <a:solidFill>
                  <a:prstClr val="black"/>
                </a:solidFill>
                <a:latin typeface="+mn-lt"/>
                <a:ea typeface="+mn-ea"/>
                <a:cs typeface="+mn-cs"/>
              </a:rPr>
              <a:t> life members to participate in national initiatives</a:t>
            </a:r>
            <a:endParaRPr lang="en-CA" sz="2400" kern="1200" dirty="0">
              <a:solidFill>
                <a:prstClr val="black"/>
              </a:solidFill>
              <a:latin typeface="+mn-lt"/>
              <a:ea typeface="+mn-ea"/>
              <a:cs typeface="+mn-cs"/>
            </a:endParaRPr>
          </a:p>
        </p:txBody>
      </p:sp>
      <p:sp>
        <p:nvSpPr>
          <p:cNvPr id="11" name="TextBox 10">
            <a:extLst>
              <a:ext uri="{FF2B5EF4-FFF2-40B4-BE49-F238E27FC236}">
                <a16:creationId xmlns="" xmlns:a16="http://schemas.microsoft.com/office/drawing/2014/main" id="{7B8D0231-6FC6-47D6-96BB-7FF7E3C862AD}"/>
              </a:ext>
            </a:extLst>
          </p:cNvPr>
          <p:cNvSpPr txBox="1"/>
          <p:nvPr/>
        </p:nvSpPr>
        <p:spPr>
          <a:xfrm>
            <a:off x="575970" y="4303805"/>
            <a:ext cx="8982222" cy="830997"/>
          </a:xfrm>
          <a:prstGeom prst="rect">
            <a:avLst/>
          </a:prstGeom>
          <a:noFill/>
        </p:spPr>
        <p:txBody>
          <a:bodyPr wrap="square" rtlCol="0">
            <a:spAutoFit/>
          </a:bodyPr>
          <a:lstStyle/>
          <a:p>
            <a:pPr marL="342900" indent="-342900">
              <a:buClr>
                <a:srgbClr val="7030A0"/>
              </a:buClr>
              <a:buFont typeface="Arial" panose="020B0604020202020204" pitchFamily="34" charset="0"/>
              <a:buChar char="•"/>
            </a:pPr>
            <a:r>
              <a:rPr lang="en-US" sz="2400" kern="1200" dirty="0">
                <a:solidFill>
                  <a:prstClr val="black"/>
                </a:solidFill>
                <a:latin typeface="+mn-lt"/>
                <a:ea typeface="+mn-ea"/>
                <a:cs typeface="+mn-cs"/>
              </a:rPr>
              <a:t>to publicly </a:t>
            </a:r>
            <a:r>
              <a:rPr lang="en-US" sz="2400" b="1" kern="1200" dirty="0">
                <a:solidFill>
                  <a:srgbClr val="7030A0"/>
                </a:solidFill>
                <a:latin typeface="+mn-lt"/>
                <a:ea typeface="+mn-ea"/>
                <a:cs typeface="+mn-cs"/>
              </a:rPr>
              <a:t>recognize</a:t>
            </a:r>
            <a:r>
              <a:rPr lang="en-US" sz="2400" kern="1200" dirty="0">
                <a:solidFill>
                  <a:prstClr val="black"/>
                </a:solidFill>
                <a:latin typeface="+mn-lt"/>
                <a:ea typeface="+mn-ea"/>
                <a:cs typeface="+mn-cs"/>
              </a:rPr>
              <a:t> honorary life members and </a:t>
            </a:r>
            <a:r>
              <a:rPr lang="en-US" sz="2400" b="1" kern="1200" dirty="0">
                <a:solidFill>
                  <a:srgbClr val="7030A0"/>
                </a:solidFill>
                <a:latin typeface="+mn-lt"/>
                <a:ea typeface="+mn-ea"/>
                <a:cs typeface="+mn-cs"/>
              </a:rPr>
              <a:t>officiate</a:t>
            </a:r>
            <a:r>
              <a:rPr lang="en-US" sz="2400" kern="1200" dirty="0">
                <a:solidFill>
                  <a:prstClr val="black"/>
                </a:solidFill>
                <a:latin typeface="+mn-lt"/>
                <a:ea typeface="+mn-ea"/>
                <a:cs typeface="+mn-cs"/>
              </a:rPr>
              <a:t> the new life member ceremony at national convention</a:t>
            </a:r>
            <a:endParaRPr lang="en-CA" sz="2400" kern="1200" dirty="0">
              <a:solidFill>
                <a:prstClr val="black"/>
              </a:solidFill>
              <a:latin typeface="+mn-lt"/>
              <a:ea typeface="+mn-ea"/>
              <a:cs typeface="+mn-cs"/>
            </a:endParaRPr>
          </a:p>
        </p:txBody>
      </p:sp>
      <p:sp>
        <p:nvSpPr>
          <p:cNvPr id="12" name="TextBox 11">
            <a:extLst>
              <a:ext uri="{FF2B5EF4-FFF2-40B4-BE49-F238E27FC236}">
                <a16:creationId xmlns="" xmlns:a16="http://schemas.microsoft.com/office/drawing/2014/main" id="{AE12AF09-4590-4D24-8FE9-0D7C13FBDE8A}"/>
              </a:ext>
            </a:extLst>
          </p:cNvPr>
          <p:cNvSpPr txBox="1"/>
          <p:nvPr/>
        </p:nvSpPr>
        <p:spPr>
          <a:xfrm>
            <a:off x="575969" y="2046107"/>
            <a:ext cx="8945717" cy="470676"/>
          </a:xfrm>
          <a:prstGeom prst="rect">
            <a:avLst/>
          </a:prstGeom>
          <a:noFill/>
        </p:spPr>
        <p:txBody>
          <a:bodyPr wrap="square" rtlCol="0">
            <a:spAutoFit/>
          </a:bodyPr>
          <a:lstStyle/>
          <a:p>
            <a:pPr marL="285750" indent="-285750">
              <a:buClr>
                <a:srgbClr val="7030A0"/>
              </a:buClr>
              <a:buFont typeface="Arial" panose="020B0604020202020204" pitchFamily="34" charset="0"/>
              <a:buChar char="•"/>
            </a:pPr>
            <a:r>
              <a:rPr lang="en-US" sz="2400" kern="1200" dirty="0">
                <a:solidFill>
                  <a:prstClr val="black"/>
                </a:solidFill>
                <a:latin typeface="+mn-lt"/>
                <a:ea typeface="+mn-ea"/>
                <a:cs typeface="+mn-cs"/>
              </a:rPr>
              <a:t>to ensure nominees meet the </a:t>
            </a:r>
            <a:r>
              <a:rPr lang="en-US" sz="2400" b="1" kern="1200" dirty="0">
                <a:solidFill>
                  <a:srgbClr val="7030A0"/>
                </a:solidFill>
                <a:latin typeface="+mn-lt"/>
                <a:ea typeface="+mn-ea"/>
                <a:cs typeface="+mn-cs"/>
              </a:rPr>
              <a:t>criteria</a:t>
            </a:r>
            <a:endParaRPr lang="en-CA" sz="2400" kern="1200" dirty="0">
              <a:solidFill>
                <a:srgbClr val="7030A0"/>
              </a:solidFill>
              <a:latin typeface="+mn-lt"/>
              <a:ea typeface="+mn-ea"/>
              <a:cs typeface="+mn-cs"/>
            </a:endParaRPr>
          </a:p>
        </p:txBody>
      </p:sp>
      <p:sp>
        <p:nvSpPr>
          <p:cNvPr id="13" name="TextBox 12">
            <a:extLst>
              <a:ext uri="{FF2B5EF4-FFF2-40B4-BE49-F238E27FC236}">
                <a16:creationId xmlns="" xmlns:a16="http://schemas.microsoft.com/office/drawing/2014/main" id="{50BC3EF3-D191-48C9-9B8D-C637ABB5F522}"/>
              </a:ext>
            </a:extLst>
          </p:cNvPr>
          <p:cNvSpPr txBox="1"/>
          <p:nvPr/>
        </p:nvSpPr>
        <p:spPr>
          <a:xfrm>
            <a:off x="575968" y="5356040"/>
            <a:ext cx="8982223" cy="461665"/>
          </a:xfrm>
          <a:prstGeom prst="rect">
            <a:avLst/>
          </a:prstGeom>
          <a:noFill/>
        </p:spPr>
        <p:txBody>
          <a:bodyPr wrap="square" rtlCol="0">
            <a:spAutoFit/>
          </a:bodyPr>
          <a:lstStyle/>
          <a:p>
            <a:pPr marL="285750" indent="-285750">
              <a:buClr>
                <a:srgbClr val="7030A0"/>
              </a:buClr>
              <a:buFont typeface="Arial" panose="020B0604020202020204" pitchFamily="34" charset="0"/>
              <a:buChar char="•"/>
            </a:pPr>
            <a:r>
              <a:rPr lang="en-US" sz="2400" kern="1200" dirty="0">
                <a:solidFill>
                  <a:prstClr val="black"/>
                </a:solidFill>
                <a:latin typeface="+mn-lt"/>
                <a:ea typeface="+mn-ea"/>
                <a:cs typeface="+mn-cs"/>
              </a:rPr>
              <a:t>to </a:t>
            </a:r>
            <a:r>
              <a:rPr lang="en-US" sz="2400" b="1" kern="1200" dirty="0">
                <a:solidFill>
                  <a:srgbClr val="7030A0"/>
                </a:solidFill>
                <a:latin typeface="+mn-lt"/>
                <a:ea typeface="+mn-ea"/>
                <a:cs typeface="+mn-cs"/>
              </a:rPr>
              <a:t>recognize</a:t>
            </a:r>
            <a:r>
              <a:rPr lang="en-US" sz="2400" kern="1200" dirty="0">
                <a:solidFill>
                  <a:prstClr val="black"/>
                </a:solidFill>
                <a:latin typeface="+mn-lt"/>
                <a:ea typeface="+mn-ea"/>
                <a:cs typeface="+mn-cs"/>
              </a:rPr>
              <a:t> new life members in </a:t>
            </a:r>
            <a:r>
              <a:rPr lang="en-US" sz="2400" i="1" kern="1200" dirty="0">
                <a:solidFill>
                  <a:prstClr val="black"/>
                </a:solidFill>
                <a:latin typeface="+mn-lt"/>
                <a:ea typeface="+mn-ea"/>
                <a:cs typeface="+mn-cs"/>
              </a:rPr>
              <a:t>The Canadian</a:t>
            </a:r>
            <a:r>
              <a:rPr lang="en-US" sz="2400" kern="1200" dirty="0">
                <a:solidFill>
                  <a:prstClr val="black"/>
                </a:solidFill>
                <a:latin typeface="+mn-lt"/>
                <a:ea typeface="+mn-ea"/>
                <a:cs typeface="+mn-cs"/>
              </a:rPr>
              <a:t> </a:t>
            </a:r>
            <a:r>
              <a:rPr lang="en-US" sz="2400" i="1" kern="1200" dirty="0">
                <a:solidFill>
                  <a:prstClr val="black"/>
                </a:solidFill>
                <a:latin typeface="+mn-lt"/>
                <a:ea typeface="+mn-ea"/>
                <a:cs typeface="+mn-cs"/>
              </a:rPr>
              <a:t>League</a:t>
            </a:r>
            <a:endParaRPr lang="en-CA" sz="2400" kern="1200" dirty="0">
              <a:solidFill>
                <a:prstClr val="black"/>
              </a:solidFill>
              <a:latin typeface="+mn-lt"/>
              <a:ea typeface="+mn-ea"/>
              <a:cs typeface="+mn-cs"/>
            </a:endParaRPr>
          </a:p>
        </p:txBody>
      </p:sp>
      <p:sp>
        <p:nvSpPr>
          <p:cNvPr id="14" name="TextBox 13">
            <a:extLst>
              <a:ext uri="{FF2B5EF4-FFF2-40B4-BE49-F238E27FC236}">
                <a16:creationId xmlns="" xmlns:a16="http://schemas.microsoft.com/office/drawing/2014/main" id="{120AC311-9386-455E-AABA-A51E80874433}"/>
              </a:ext>
            </a:extLst>
          </p:cNvPr>
          <p:cNvSpPr txBox="1"/>
          <p:nvPr/>
        </p:nvSpPr>
        <p:spPr>
          <a:xfrm>
            <a:off x="579784" y="6001094"/>
            <a:ext cx="8941901" cy="830997"/>
          </a:xfrm>
          <a:prstGeom prst="rect">
            <a:avLst/>
          </a:prstGeom>
          <a:noFill/>
        </p:spPr>
        <p:txBody>
          <a:bodyPr wrap="square" rtlCol="0">
            <a:spAutoFit/>
          </a:bodyPr>
          <a:lstStyle/>
          <a:p>
            <a:pPr marL="285750" indent="-285750">
              <a:buClr>
                <a:srgbClr val="7030A0"/>
              </a:buClr>
              <a:buFont typeface="Arial" panose="020B0604020202020204" pitchFamily="34" charset="0"/>
              <a:buChar char="•"/>
            </a:pPr>
            <a:r>
              <a:rPr lang="en-US" sz="2400" kern="1200" dirty="0">
                <a:solidFill>
                  <a:prstClr val="black"/>
                </a:solidFill>
                <a:latin typeface="+mn-lt"/>
                <a:ea typeface="+mn-ea"/>
                <a:cs typeface="+mn-cs"/>
              </a:rPr>
              <a:t>to </a:t>
            </a:r>
            <a:r>
              <a:rPr lang="en-US" sz="2400" b="1" kern="1200" dirty="0">
                <a:solidFill>
                  <a:srgbClr val="7030A0"/>
                </a:solidFill>
                <a:latin typeface="+mn-lt"/>
                <a:ea typeface="+mn-ea"/>
                <a:cs typeface="+mn-cs"/>
              </a:rPr>
              <a:t>publish</a:t>
            </a:r>
            <a:r>
              <a:rPr lang="en-US" sz="2400" kern="1200" dirty="0">
                <a:solidFill>
                  <a:srgbClr val="7030A0"/>
                </a:solidFill>
                <a:latin typeface="+mn-lt"/>
                <a:ea typeface="+mn-ea"/>
                <a:cs typeface="+mn-cs"/>
              </a:rPr>
              <a:t> </a:t>
            </a:r>
            <a:r>
              <a:rPr lang="en-US" sz="2400" kern="1200" dirty="0">
                <a:solidFill>
                  <a:prstClr val="black"/>
                </a:solidFill>
                <a:latin typeface="+mn-lt"/>
                <a:ea typeface="+mn-ea"/>
                <a:cs typeface="+mn-cs"/>
              </a:rPr>
              <a:t>notice of death of an honorary life member or life member</a:t>
            </a:r>
            <a:endParaRPr lang="en-CA" sz="2400" kern="1200" dirty="0">
              <a:solidFill>
                <a:prstClr val="black"/>
              </a:solidFill>
              <a:latin typeface="+mn-lt"/>
              <a:ea typeface="+mn-ea"/>
              <a:cs typeface="+mn-cs"/>
            </a:endParaRPr>
          </a:p>
        </p:txBody>
      </p:sp>
      <p:pic>
        <p:nvPicPr>
          <p:cNvPr id="5122" name="Picture 2" descr="CONTENT MARKETING Services image 31-5-17 - VT Designz">
            <a:extLst>
              <a:ext uri="{FF2B5EF4-FFF2-40B4-BE49-F238E27FC236}">
                <a16:creationId xmlns="" xmlns:a16="http://schemas.microsoft.com/office/drawing/2014/main" id="{4309450F-8F7F-4C82-B7DD-00E9796BFB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17364" y="2224438"/>
            <a:ext cx="1303679" cy="810081"/>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Roblox Envelope - Promo Roblox Codes Redeem">
            <a:extLst>
              <a:ext uri="{FF2B5EF4-FFF2-40B4-BE49-F238E27FC236}">
                <a16:creationId xmlns="" xmlns:a16="http://schemas.microsoft.com/office/drawing/2014/main" id="{9C8FAF1B-2ADB-4AB5-AB0C-79199FA2E95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17364" y="3848787"/>
            <a:ext cx="1336431" cy="75174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 xmlns:a16="http://schemas.microsoft.com/office/drawing/2014/main" id="{C98CFCD1-272C-4771-85EE-7F35629142AC}"/>
              </a:ext>
            </a:extLst>
          </p:cNvPr>
          <p:cNvPicPr>
            <a:picLocks noChangeAspect="1"/>
          </p:cNvPicPr>
          <p:nvPr/>
        </p:nvPicPr>
        <p:blipFill>
          <a:blip r:embed="rId5"/>
          <a:stretch>
            <a:fillRect/>
          </a:stretch>
        </p:blipFill>
        <p:spPr>
          <a:xfrm>
            <a:off x="10270696" y="5414797"/>
            <a:ext cx="829765" cy="1048789"/>
          </a:xfrm>
          <a:prstGeom prst="rect">
            <a:avLst/>
          </a:prstGeom>
        </p:spPr>
      </p:pic>
    </p:spTree>
    <p:extLst>
      <p:ext uri="{BB962C8B-B14F-4D97-AF65-F5344CB8AC3E}">
        <p14:creationId xmlns:p14="http://schemas.microsoft.com/office/powerpoint/2010/main" val="421374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150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cTn>
                              </p:par>
                              <p:par>
                                <p:cTn id="16" presetID="6" presetClass="entr" presetSubtype="16" fill="hold" nodeType="withEffect">
                                  <p:stCondLst>
                                    <p:cond delay="0"/>
                                  </p:stCondLst>
                                  <p:childTnLst>
                                    <p:set>
                                      <p:cBhvr>
                                        <p:cTn id="17" dur="1" fill="hold">
                                          <p:stCondLst>
                                            <p:cond delay="0"/>
                                          </p:stCondLst>
                                        </p:cTn>
                                        <p:tgtEl>
                                          <p:spTgt spid="5122"/>
                                        </p:tgtEl>
                                        <p:attrNameLst>
                                          <p:attrName>style.visibility</p:attrName>
                                        </p:attrNameLst>
                                      </p:cBhvr>
                                      <p:to>
                                        <p:strVal val="visible"/>
                                      </p:to>
                                    </p:set>
                                    <p:animEffect transition="in" filter="circle(in)">
                                      <p:cBhvr>
                                        <p:cTn id="18" dur="2000"/>
                                        <p:tgtEl>
                                          <p:spTgt spid="5122"/>
                                        </p:tgtEl>
                                      </p:cBhvr>
                                    </p:animEffect>
                                  </p:childTnLst>
                                </p:cTn>
                              </p:par>
                            </p:childTnLst>
                          </p:cTn>
                        </p:par>
                        <p:par>
                          <p:cTn id="19" fill="hold">
                            <p:stCondLst>
                              <p:cond delay="3500"/>
                            </p:stCondLst>
                            <p:childTnLst>
                              <p:par>
                                <p:cTn id="20" presetID="42" presetClass="entr" presetSubtype="0" fill="hold" grpId="0" nodeType="afterEffect">
                                  <p:stCondLst>
                                    <p:cond delay="150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cTn>
                              </p:par>
                            </p:childTnLst>
                          </p:cTn>
                        </p:par>
                        <p:par>
                          <p:cTn id="25" fill="hold">
                            <p:stCondLst>
                              <p:cond delay="6000"/>
                            </p:stCondLst>
                            <p:childTnLst>
                              <p:par>
                                <p:cTn id="26" presetID="42" presetClass="entr" presetSubtype="0" fill="hold" grpId="0" nodeType="afterEffect">
                                  <p:stCondLst>
                                    <p:cond delay="150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par>
                                <p:cTn id="31" presetID="6" presetClass="entr" presetSubtype="16" fill="hold" nodeType="withEffect">
                                  <p:stCondLst>
                                    <p:cond delay="0"/>
                                  </p:stCondLst>
                                  <p:childTnLst>
                                    <p:set>
                                      <p:cBhvr>
                                        <p:cTn id="32" dur="1" fill="hold">
                                          <p:stCondLst>
                                            <p:cond delay="0"/>
                                          </p:stCondLst>
                                        </p:cTn>
                                        <p:tgtEl>
                                          <p:spTgt spid="5124"/>
                                        </p:tgtEl>
                                        <p:attrNameLst>
                                          <p:attrName>style.visibility</p:attrName>
                                        </p:attrNameLst>
                                      </p:cBhvr>
                                      <p:to>
                                        <p:strVal val="visible"/>
                                      </p:to>
                                    </p:set>
                                    <p:animEffect transition="in" filter="circle(in)">
                                      <p:cBhvr>
                                        <p:cTn id="33" dur="2000"/>
                                        <p:tgtEl>
                                          <p:spTgt spid="5124"/>
                                        </p:tgtEl>
                                      </p:cBhvr>
                                    </p:animEffect>
                                  </p:childTnLst>
                                </p:cTn>
                              </p:par>
                            </p:childTnLst>
                          </p:cTn>
                        </p:par>
                        <p:par>
                          <p:cTn id="34" fill="hold">
                            <p:stCondLst>
                              <p:cond delay="8500"/>
                            </p:stCondLst>
                            <p:childTnLst>
                              <p:par>
                                <p:cTn id="35" presetID="42" presetClass="entr" presetSubtype="0" fill="hold" grpId="0" nodeType="afterEffect">
                                  <p:stCondLst>
                                    <p:cond delay="150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1000"/>
                                        <p:tgtEl>
                                          <p:spTgt spid="13"/>
                                        </p:tgtEl>
                                      </p:cBhvr>
                                    </p:animEffect>
                                    <p:anim calcmode="lin" valueType="num">
                                      <p:cBhvr>
                                        <p:cTn id="38" dur="1000" fill="hold"/>
                                        <p:tgtEl>
                                          <p:spTgt spid="13"/>
                                        </p:tgtEl>
                                        <p:attrNameLst>
                                          <p:attrName>ppt_x</p:attrName>
                                        </p:attrNameLst>
                                      </p:cBhvr>
                                      <p:tavLst>
                                        <p:tav tm="0">
                                          <p:val>
                                            <p:strVal val="#ppt_x"/>
                                          </p:val>
                                        </p:tav>
                                        <p:tav tm="100000">
                                          <p:val>
                                            <p:strVal val="#ppt_x"/>
                                          </p:val>
                                        </p:tav>
                                      </p:tavLst>
                                    </p:anim>
                                    <p:anim calcmode="lin" valueType="num">
                                      <p:cBhvr>
                                        <p:cTn id="39" dur="1000" fill="hold"/>
                                        <p:tgtEl>
                                          <p:spTgt spid="13"/>
                                        </p:tgtEl>
                                        <p:attrNameLst>
                                          <p:attrName>ppt_y</p:attrName>
                                        </p:attrNameLst>
                                      </p:cBhvr>
                                      <p:tavLst>
                                        <p:tav tm="0">
                                          <p:val>
                                            <p:strVal val="#ppt_y+.1"/>
                                          </p:val>
                                        </p:tav>
                                        <p:tav tm="100000">
                                          <p:val>
                                            <p:strVal val="#ppt_y"/>
                                          </p:val>
                                        </p:tav>
                                      </p:tavLst>
                                    </p:anim>
                                  </p:childTnLst>
                                </p:cTn>
                              </p:par>
                              <p:par>
                                <p:cTn id="40" presetID="6" presetClass="entr" presetSubtype="16" fill="hold" nodeType="with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circle(in)">
                                      <p:cBhvr>
                                        <p:cTn id="42" dur="2000"/>
                                        <p:tgtEl>
                                          <p:spTgt spid="17"/>
                                        </p:tgtEl>
                                      </p:cBhvr>
                                    </p:animEffect>
                                  </p:childTnLst>
                                </p:cTn>
                              </p:par>
                            </p:childTnLst>
                          </p:cTn>
                        </p:par>
                        <p:par>
                          <p:cTn id="43" fill="hold">
                            <p:stCondLst>
                              <p:cond delay="11000"/>
                            </p:stCondLst>
                            <p:childTnLst>
                              <p:par>
                                <p:cTn id="44" presetID="42" presetClass="entr" presetSubtype="0" fill="hold" grpId="0" nodeType="afterEffect">
                                  <p:stCondLst>
                                    <p:cond delay="1500"/>
                                  </p:stCondLst>
                                  <p:childTnLst>
                                    <p:set>
                                      <p:cBhvr>
                                        <p:cTn id="45" dur="1" fill="hold">
                                          <p:stCondLst>
                                            <p:cond delay="0"/>
                                          </p:stCondLst>
                                        </p:cTn>
                                        <p:tgtEl>
                                          <p:spTgt spid="14"/>
                                        </p:tgtEl>
                                        <p:attrNameLst>
                                          <p:attrName>style.visibility</p:attrName>
                                        </p:attrNameLst>
                                      </p:cBhvr>
                                      <p:to>
                                        <p:strVal val="visible"/>
                                      </p:to>
                                    </p:set>
                                    <p:animEffect transition="in" filter="fade">
                                      <p:cBhvr>
                                        <p:cTn id="46" dur="1000"/>
                                        <p:tgtEl>
                                          <p:spTgt spid="14"/>
                                        </p:tgtEl>
                                      </p:cBhvr>
                                    </p:animEffect>
                                    <p:anim calcmode="lin" valueType="num">
                                      <p:cBhvr>
                                        <p:cTn id="47" dur="1000" fill="hold"/>
                                        <p:tgtEl>
                                          <p:spTgt spid="14"/>
                                        </p:tgtEl>
                                        <p:attrNameLst>
                                          <p:attrName>ppt_x</p:attrName>
                                        </p:attrNameLst>
                                      </p:cBhvr>
                                      <p:tavLst>
                                        <p:tav tm="0">
                                          <p:val>
                                            <p:strVal val="#ppt_x"/>
                                          </p:val>
                                        </p:tav>
                                        <p:tav tm="100000">
                                          <p:val>
                                            <p:strVal val="#ppt_x"/>
                                          </p:val>
                                        </p:tav>
                                      </p:tavLst>
                                    </p:anim>
                                    <p:anim calcmode="lin" valueType="num">
                                      <p:cBhvr>
                                        <p:cTn id="48"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2F5E2FE-E559-4E7E-BB94-76E915B63D9D}"/>
              </a:ext>
            </a:extLst>
          </p:cNvPr>
          <p:cNvSpPr>
            <a:spLocks noGrp="1"/>
          </p:cNvSpPr>
          <p:nvPr>
            <p:ph type="title"/>
          </p:nvPr>
        </p:nvSpPr>
        <p:spPr>
          <a:xfrm>
            <a:off x="298173" y="609600"/>
            <a:ext cx="9541565" cy="1320800"/>
          </a:xfrm>
        </p:spPr>
        <p:txBody>
          <a:bodyPr/>
          <a:lstStyle/>
          <a:p>
            <a:pPr algn="ctr"/>
            <a:r>
              <a:rPr lang="en-US" b="1" dirty="0">
                <a:solidFill>
                  <a:srgbClr val="002060"/>
                </a:solidFill>
                <a:latin typeface="Calibri" panose="020F0502020204030204" pitchFamily="34" charset="0"/>
                <a:cs typeface="Calibri" panose="020F0502020204030204" pitchFamily="34" charset="0"/>
              </a:rPr>
              <a:t>LIFE MEMBERSHIP</a:t>
            </a:r>
            <a:endParaRPr lang="en-CA" dirty="0">
              <a:solidFill>
                <a:srgbClr val="002060"/>
              </a:solidFill>
              <a:latin typeface="Calibri" panose="020F0502020204030204" pitchFamily="34" charset="0"/>
              <a:cs typeface="Calibri" panose="020F0502020204030204" pitchFamily="34" charset="0"/>
            </a:endParaRPr>
          </a:p>
        </p:txBody>
      </p:sp>
      <p:sp>
        <p:nvSpPr>
          <p:cNvPr id="4" name="TextBox 3">
            <a:extLst>
              <a:ext uri="{FF2B5EF4-FFF2-40B4-BE49-F238E27FC236}">
                <a16:creationId xmlns="" xmlns:a16="http://schemas.microsoft.com/office/drawing/2014/main" id="{64D8600B-A3D0-4C4F-A8C8-2FEA8AB0A8BE}"/>
              </a:ext>
            </a:extLst>
          </p:cNvPr>
          <p:cNvSpPr txBox="1"/>
          <p:nvPr/>
        </p:nvSpPr>
        <p:spPr>
          <a:xfrm>
            <a:off x="483703" y="1690688"/>
            <a:ext cx="9356036" cy="523220"/>
          </a:xfrm>
          <a:prstGeom prst="rect">
            <a:avLst/>
          </a:prstGeom>
          <a:noFill/>
        </p:spPr>
        <p:txBody>
          <a:bodyPr wrap="square" rtlCol="0">
            <a:spAutoFit/>
          </a:bodyPr>
          <a:lstStyle/>
          <a:p>
            <a:pPr>
              <a:buClrTx/>
              <a:buFontTx/>
              <a:buNone/>
            </a:pPr>
            <a:r>
              <a:rPr lang="en-US" sz="2800" b="1" kern="1200" dirty="0">
                <a:solidFill>
                  <a:srgbClr val="0099CC"/>
                </a:solidFill>
                <a:latin typeface="+mn-lt"/>
                <a:ea typeface="+mn-ea"/>
                <a:cs typeface="+mn-cs"/>
              </a:rPr>
              <a:t>WHO CAN NOMINATE A MEMBER FOR LIFE MEMBERSHIP? </a:t>
            </a:r>
            <a:endParaRPr lang="en-CA" sz="2800" b="1" kern="1200" dirty="0">
              <a:solidFill>
                <a:srgbClr val="0099CC"/>
              </a:solidFill>
              <a:latin typeface="+mn-lt"/>
              <a:ea typeface="+mn-ea"/>
              <a:cs typeface="+mn-cs"/>
            </a:endParaRPr>
          </a:p>
        </p:txBody>
      </p:sp>
      <p:sp>
        <p:nvSpPr>
          <p:cNvPr id="5" name="TextBox 4">
            <a:extLst>
              <a:ext uri="{FF2B5EF4-FFF2-40B4-BE49-F238E27FC236}">
                <a16:creationId xmlns="" xmlns:a16="http://schemas.microsoft.com/office/drawing/2014/main" id="{24C50EF4-2E63-42AF-BB0E-3EAB9FD0E56B}"/>
              </a:ext>
            </a:extLst>
          </p:cNvPr>
          <p:cNvSpPr txBox="1"/>
          <p:nvPr/>
        </p:nvSpPr>
        <p:spPr>
          <a:xfrm>
            <a:off x="483704" y="2753070"/>
            <a:ext cx="9356034" cy="1200329"/>
          </a:xfrm>
          <a:prstGeom prst="rect">
            <a:avLst/>
          </a:prstGeom>
          <a:noFill/>
        </p:spPr>
        <p:txBody>
          <a:bodyPr wrap="square" rtlCol="0">
            <a:spAutoFit/>
          </a:bodyPr>
          <a:lstStyle/>
          <a:p>
            <a:pPr>
              <a:buClrTx/>
              <a:buFontTx/>
              <a:buNone/>
            </a:pPr>
            <a:r>
              <a:rPr lang="en-US" sz="2400" kern="1200" dirty="0">
                <a:solidFill>
                  <a:prstClr val="black"/>
                </a:solidFill>
                <a:latin typeface="+mn-lt"/>
                <a:ea typeface="+mn-ea"/>
                <a:cs typeface="+mn-cs"/>
              </a:rPr>
              <a:t>At an executive meeting, </a:t>
            </a:r>
            <a:r>
              <a:rPr lang="en-US" sz="2400" b="1" kern="1200" dirty="0">
                <a:solidFill>
                  <a:srgbClr val="7030A0"/>
                </a:solidFill>
                <a:latin typeface="+mn-lt"/>
                <a:ea typeface="+mn-ea"/>
                <a:cs typeface="+mn-cs"/>
              </a:rPr>
              <a:t>only diocesan and provincial executives </a:t>
            </a:r>
            <a:r>
              <a:rPr lang="en-US" sz="2400" kern="1200" dirty="0">
                <a:solidFill>
                  <a:prstClr val="black"/>
                </a:solidFill>
                <a:latin typeface="+mn-lt"/>
                <a:ea typeface="+mn-ea"/>
                <a:cs typeface="+mn-cs"/>
              </a:rPr>
              <a:t>may nominate a member to become a life member with a motion and a majority vote in favour.</a:t>
            </a:r>
            <a:endParaRPr lang="en-CA" sz="2400" kern="1200" dirty="0">
              <a:solidFill>
                <a:prstClr val="black"/>
              </a:solidFill>
              <a:latin typeface="+mn-lt"/>
              <a:ea typeface="+mn-ea"/>
              <a:cs typeface="+mn-cs"/>
            </a:endParaRPr>
          </a:p>
        </p:txBody>
      </p:sp>
      <p:sp>
        <p:nvSpPr>
          <p:cNvPr id="7" name="TextBox 6">
            <a:extLst>
              <a:ext uri="{FF2B5EF4-FFF2-40B4-BE49-F238E27FC236}">
                <a16:creationId xmlns="" xmlns:a16="http://schemas.microsoft.com/office/drawing/2014/main" id="{68512476-8AFF-4A9E-85E6-4CAF96D09D75}"/>
              </a:ext>
            </a:extLst>
          </p:cNvPr>
          <p:cNvSpPr txBox="1"/>
          <p:nvPr/>
        </p:nvSpPr>
        <p:spPr>
          <a:xfrm>
            <a:off x="510208" y="4459241"/>
            <a:ext cx="9329530" cy="1200329"/>
          </a:xfrm>
          <a:prstGeom prst="rect">
            <a:avLst/>
          </a:prstGeom>
          <a:noFill/>
        </p:spPr>
        <p:txBody>
          <a:bodyPr wrap="square" rtlCol="0">
            <a:spAutoFit/>
          </a:bodyPr>
          <a:lstStyle/>
          <a:p>
            <a:pPr>
              <a:buClrTx/>
              <a:buFontTx/>
              <a:buNone/>
            </a:pPr>
            <a:r>
              <a:rPr lang="en-US" sz="2400" kern="1200" dirty="0">
                <a:solidFill>
                  <a:prstClr val="black"/>
                </a:solidFill>
                <a:latin typeface="+mn-lt"/>
                <a:ea typeface="+mn-ea"/>
                <a:cs typeface="+mn-cs"/>
              </a:rPr>
              <a:t>Diocesan and provincial executives must ensure that a candidate meets all the </a:t>
            </a:r>
            <a:r>
              <a:rPr lang="en-US" sz="2400" kern="1200" dirty="0">
                <a:solidFill>
                  <a:srgbClr val="7030A0"/>
                </a:solidFill>
                <a:latin typeface="+mn-lt"/>
                <a:ea typeface="+mn-ea"/>
                <a:cs typeface="+mn-cs"/>
              </a:rPr>
              <a:t>criteria</a:t>
            </a:r>
            <a:r>
              <a:rPr lang="en-US" sz="2400" kern="1200" dirty="0">
                <a:solidFill>
                  <a:prstClr val="black"/>
                </a:solidFill>
                <a:latin typeface="+mn-lt"/>
                <a:ea typeface="+mn-ea"/>
                <a:cs typeface="+mn-cs"/>
              </a:rPr>
              <a:t> as defined in the </a:t>
            </a:r>
            <a:r>
              <a:rPr lang="en-US" sz="2400" i="1" kern="1200" dirty="0">
                <a:solidFill>
                  <a:prstClr val="black"/>
                </a:solidFill>
                <a:latin typeface="+mn-lt"/>
                <a:ea typeface="+mn-ea"/>
                <a:cs typeface="+mn-cs"/>
              </a:rPr>
              <a:t>National Manual of Policy and Procedure</a:t>
            </a:r>
            <a:endParaRPr lang="en-CA" sz="2400" i="1" kern="1200" dirty="0">
              <a:solidFill>
                <a:prstClr val="black"/>
              </a:solidFill>
              <a:latin typeface="+mn-lt"/>
              <a:ea typeface="+mn-ea"/>
              <a:cs typeface="+mn-cs"/>
            </a:endParaRPr>
          </a:p>
        </p:txBody>
      </p:sp>
    </p:spTree>
    <p:extLst>
      <p:ext uri="{BB962C8B-B14F-4D97-AF65-F5344CB8AC3E}">
        <p14:creationId xmlns:p14="http://schemas.microsoft.com/office/powerpoint/2010/main" val="1213238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par>
                          <p:cTn id="11" fill="hold">
                            <p:stCondLst>
                              <p:cond delay="1000"/>
                            </p:stCondLst>
                            <p:childTnLst>
                              <p:par>
                                <p:cTn id="12" presetID="42" presetClass="entr" presetSubtype="0" fill="hold" grpId="0" nodeType="afterEffect">
                                  <p:stCondLst>
                                    <p:cond delay="250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3218DDA-2FC4-4B8B-A312-491048470130}"/>
              </a:ext>
            </a:extLst>
          </p:cNvPr>
          <p:cNvSpPr>
            <a:spLocks noGrp="1"/>
          </p:cNvSpPr>
          <p:nvPr>
            <p:ph type="title"/>
          </p:nvPr>
        </p:nvSpPr>
        <p:spPr>
          <a:xfrm>
            <a:off x="278296" y="490332"/>
            <a:ext cx="9700590" cy="1320800"/>
          </a:xfrm>
        </p:spPr>
        <p:txBody>
          <a:bodyPr/>
          <a:lstStyle/>
          <a:p>
            <a:pPr algn="ctr"/>
            <a:r>
              <a:rPr lang="en-US" b="1" dirty="0">
                <a:solidFill>
                  <a:srgbClr val="002060"/>
                </a:solidFill>
                <a:latin typeface="Calibri" panose="020F0502020204030204" pitchFamily="34" charset="0"/>
                <a:cs typeface="Calibri" panose="020F0502020204030204" pitchFamily="34" charset="0"/>
              </a:rPr>
              <a:t>LIFE MEMBERSHIP</a:t>
            </a:r>
            <a:endParaRPr lang="en-CA" dirty="0">
              <a:solidFill>
                <a:srgbClr val="002060"/>
              </a:solidFill>
              <a:latin typeface="Calibri" panose="020F0502020204030204" pitchFamily="34" charset="0"/>
              <a:cs typeface="Calibri" panose="020F0502020204030204" pitchFamily="34" charset="0"/>
            </a:endParaRPr>
          </a:p>
        </p:txBody>
      </p:sp>
      <p:sp>
        <p:nvSpPr>
          <p:cNvPr id="5" name="TextBox 4">
            <a:extLst>
              <a:ext uri="{FF2B5EF4-FFF2-40B4-BE49-F238E27FC236}">
                <a16:creationId xmlns="" xmlns:a16="http://schemas.microsoft.com/office/drawing/2014/main" id="{0D972C2B-0699-4790-91D1-C70457B74257}"/>
              </a:ext>
            </a:extLst>
          </p:cNvPr>
          <p:cNvSpPr txBox="1"/>
          <p:nvPr/>
        </p:nvSpPr>
        <p:spPr>
          <a:xfrm>
            <a:off x="609599" y="1150732"/>
            <a:ext cx="9369287" cy="523220"/>
          </a:xfrm>
          <a:prstGeom prst="rect">
            <a:avLst/>
          </a:prstGeom>
          <a:noFill/>
        </p:spPr>
        <p:txBody>
          <a:bodyPr wrap="square" rtlCol="0">
            <a:spAutoFit/>
          </a:bodyPr>
          <a:lstStyle/>
          <a:p>
            <a:pPr>
              <a:buClrTx/>
              <a:buFontTx/>
              <a:buNone/>
            </a:pPr>
            <a:r>
              <a:rPr lang="en-US" sz="2800" b="1" kern="1200" dirty="0">
                <a:solidFill>
                  <a:srgbClr val="0099CC"/>
                </a:solidFill>
                <a:latin typeface="+mn-lt"/>
                <a:ea typeface="+mn-ea"/>
                <a:cs typeface="+mn-cs"/>
              </a:rPr>
              <a:t>CRITERIA FOR LIFE MEMBERSHIP </a:t>
            </a:r>
            <a:endParaRPr lang="en-CA" sz="2800" b="1" kern="1200" dirty="0">
              <a:solidFill>
                <a:srgbClr val="0099CC"/>
              </a:solidFill>
              <a:latin typeface="+mn-lt"/>
              <a:ea typeface="+mn-ea"/>
              <a:cs typeface="+mn-cs"/>
            </a:endParaRPr>
          </a:p>
        </p:txBody>
      </p:sp>
      <p:sp>
        <p:nvSpPr>
          <p:cNvPr id="6" name="TextBox 5">
            <a:extLst>
              <a:ext uri="{FF2B5EF4-FFF2-40B4-BE49-F238E27FC236}">
                <a16:creationId xmlns="" xmlns:a16="http://schemas.microsoft.com/office/drawing/2014/main" id="{F9C3EDB6-1123-434E-9718-302A14BAD35C}"/>
              </a:ext>
            </a:extLst>
          </p:cNvPr>
          <p:cNvSpPr txBox="1"/>
          <p:nvPr/>
        </p:nvSpPr>
        <p:spPr>
          <a:xfrm>
            <a:off x="609600" y="1673952"/>
            <a:ext cx="9369287" cy="4955203"/>
          </a:xfrm>
          <a:prstGeom prst="rect">
            <a:avLst/>
          </a:prstGeom>
          <a:noFill/>
        </p:spPr>
        <p:txBody>
          <a:bodyPr wrap="square" rtlCol="0">
            <a:spAutoFit/>
          </a:bodyPr>
          <a:lstStyle/>
          <a:p>
            <a:pPr marL="342900" indent="-342900" algn="just" fontAlgn="base">
              <a:spcBef>
                <a:spcPts val="600"/>
              </a:spcBef>
              <a:spcAft>
                <a:spcPts val="600"/>
              </a:spcAft>
              <a:buSzPct val="90000"/>
              <a:buFont typeface="+mj-lt"/>
              <a:buAutoNum type="arabicPeriod"/>
            </a:pPr>
            <a:r>
              <a:rPr lang="en-CA" sz="2300" kern="1200" dirty="0">
                <a:uFill>
                  <a:solidFill>
                    <a:srgbClr val="000000"/>
                  </a:solidFill>
                </a:uFill>
                <a:latin typeface="+mn-lt"/>
                <a:ea typeface="Cambria" panose="02040503050406030204" pitchFamily="18" charset="0"/>
                <a:cs typeface="Calibri" panose="020F0502020204030204" pitchFamily="34" charset="0"/>
              </a:rPr>
              <a:t>The nominee must have been a member of the League in </a:t>
            </a:r>
            <a:r>
              <a:rPr lang="en-CA" sz="2300" b="1" kern="1200" dirty="0">
                <a:uFill>
                  <a:solidFill>
                    <a:srgbClr val="000000"/>
                  </a:solidFill>
                </a:uFill>
                <a:latin typeface="+mn-lt"/>
                <a:ea typeface="Cambria" panose="02040503050406030204" pitchFamily="18" charset="0"/>
                <a:cs typeface="Calibri" panose="020F0502020204030204" pitchFamily="34" charset="0"/>
              </a:rPr>
              <a:t>good standing </a:t>
            </a:r>
            <a:r>
              <a:rPr lang="en-CA" sz="2300" kern="1200" dirty="0">
                <a:uFill>
                  <a:solidFill>
                    <a:srgbClr val="000000"/>
                  </a:solidFill>
                </a:uFill>
                <a:latin typeface="+mn-lt"/>
                <a:ea typeface="Cambria" panose="02040503050406030204" pitchFamily="18" charset="0"/>
                <a:cs typeface="Calibri" panose="020F0502020204030204" pitchFamily="34" charset="0"/>
              </a:rPr>
              <a:t>for </a:t>
            </a:r>
            <a:r>
              <a:rPr lang="en-CA" sz="2300" b="1" kern="1200" dirty="0">
                <a:uFill>
                  <a:solidFill>
                    <a:srgbClr val="000000"/>
                  </a:solidFill>
                </a:uFill>
                <a:latin typeface="+mn-lt"/>
                <a:ea typeface="Cambria" panose="02040503050406030204" pitchFamily="18" charset="0"/>
                <a:cs typeface="Calibri" panose="020F0502020204030204" pitchFamily="34" charset="0"/>
              </a:rPr>
              <a:t>at least </a:t>
            </a:r>
            <a:r>
              <a:rPr lang="en-CA" sz="2300" b="1" kern="1200" dirty="0">
                <a:solidFill>
                  <a:srgbClr val="00B050"/>
                </a:solidFill>
                <a:uFill>
                  <a:solidFill>
                    <a:srgbClr val="000000"/>
                  </a:solidFill>
                </a:uFill>
                <a:latin typeface="+mn-lt"/>
                <a:ea typeface="Cambria" panose="02040503050406030204" pitchFamily="18" charset="0"/>
                <a:cs typeface="Calibri" panose="020F0502020204030204" pitchFamily="34" charset="0"/>
              </a:rPr>
              <a:t>10 years</a:t>
            </a:r>
            <a:r>
              <a:rPr lang="en-CA" sz="2300" kern="1200" dirty="0">
                <a:uFill>
                  <a:solidFill>
                    <a:srgbClr val="000000"/>
                  </a:solidFill>
                </a:uFill>
                <a:latin typeface="+mn-lt"/>
                <a:ea typeface="Cambria" panose="02040503050406030204" pitchFamily="18" charset="0"/>
                <a:cs typeface="Calibri" panose="020F0502020204030204" pitchFamily="34" charset="0"/>
              </a:rPr>
              <a:t>. </a:t>
            </a:r>
          </a:p>
          <a:p>
            <a:pPr marL="342900" indent="-342900" algn="just" fontAlgn="base">
              <a:spcBef>
                <a:spcPts val="600"/>
              </a:spcBef>
              <a:spcAft>
                <a:spcPts val="600"/>
              </a:spcAft>
              <a:buSzPct val="90000"/>
              <a:buFont typeface="+mj-lt"/>
              <a:buAutoNum type="arabicPeriod"/>
            </a:pPr>
            <a:r>
              <a:rPr lang="en-CA" sz="2300" kern="1200" dirty="0">
                <a:uFill>
                  <a:solidFill>
                    <a:srgbClr val="000000"/>
                  </a:solidFill>
                </a:uFill>
                <a:latin typeface="+mn-lt"/>
                <a:ea typeface="Cambria" panose="02040503050406030204" pitchFamily="18" charset="0"/>
                <a:cs typeface="Calibri" panose="020F0502020204030204" pitchFamily="34" charset="0"/>
              </a:rPr>
              <a:t>All nominees must have been a </a:t>
            </a:r>
            <a:r>
              <a:rPr lang="en-CA" sz="2300" b="1" kern="1200" dirty="0">
                <a:solidFill>
                  <a:srgbClr val="00B050"/>
                </a:solidFill>
                <a:uFill>
                  <a:solidFill>
                    <a:srgbClr val="000000"/>
                  </a:solidFill>
                </a:uFill>
                <a:latin typeface="+mn-lt"/>
                <a:ea typeface="Cambria" panose="02040503050406030204" pitchFamily="18" charset="0"/>
                <a:cs typeface="Calibri" panose="020F0502020204030204" pitchFamily="34" charset="0"/>
              </a:rPr>
              <a:t>diocesan or provincial president</a:t>
            </a:r>
            <a:r>
              <a:rPr lang="en-CA" sz="2300" kern="1200" dirty="0">
                <a:uFill>
                  <a:solidFill>
                    <a:srgbClr val="000000"/>
                  </a:solidFill>
                </a:uFill>
                <a:latin typeface="+mn-lt"/>
                <a:ea typeface="Cambria" panose="02040503050406030204" pitchFamily="18" charset="0"/>
                <a:cs typeface="Calibri" panose="020F0502020204030204" pitchFamily="34" charset="0"/>
              </a:rPr>
              <a:t>. </a:t>
            </a:r>
          </a:p>
          <a:p>
            <a:pPr marL="342900" indent="-342900" algn="just" fontAlgn="base">
              <a:spcBef>
                <a:spcPts val="600"/>
              </a:spcBef>
              <a:spcAft>
                <a:spcPts val="600"/>
              </a:spcAft>
              <a:buSzPct val="90000"/>
              <a:buFont typeface="+mj-lt"/>
              <a:buAutoNum type="arabicPeriod"/>
            </a:pPr>
            <a:r>
              <a:rPr lang="en-CA" sz="2300" kern="1200" dirty="0">
                <a:uFill>
                  <a:solidFill>
                    <a:srgbClr val="000000"/>
                  </a:solidFill>
                </a:uFill>
                <a:latin typeface="+mn-lt"/>
                <a:ea typeface="Cambria" panose="02040503050406030204" pitchFamily="18" charset="0"/>
                <a:cs typeface="Calibri" panose="020F0502020204030204" pitchFamily="34" charset="0"/>
              </a:rPr>
              <a:t>The nominee must have held </a:t>
            </a:r>
            <a:r>
              <a:rPr lang="en-CA" sz="2300" b="1" kern="1200" dirty="0">
                <a:uFill>
                  <a:solidFill>
                    <a:srgbClr val="000000"/>
                  </a:solidFill>
                </a:uFill>
                <a:latin typeface="+mn-lt"/>
                <a:ea typeface="Cambria" panose="02040503050406030204" pitchFamily="18" charset="0"/>
                <a:cs typeface="Calibri" panose="020F0502020204030204" pitchFamily="34" charset="0"/>
              </a:rPr>
              <a:t>executive positions at </a:t>
            </a:r>
            <a:r>
              <a:rPr lang="en-CA" sz="2300" b="1" kern="1200" dirty="0">
                <a:solidFill>
                  <a:srgbClr val="00B050"/>
                </a:solidFill>
                <a:uFill>
                  <a:solidFill>
                    <a:srgbClr val="000000"/>
                  </a:solidFill>
                </a:uFill>
                <a:latin typeface="+mn-lt"/>
                <a:ea typeface="Cambria" panose="02040503050406030204" pitchFamily="18" charset="0"/>
                <a:cs typeface="Calibri" panose="020F0502020204030204" pitchFamily="34" charset="0"/>
              </a:rPr>
              <a:t>diocesan level </a:t>
            </a:r>
            <a:r>
              <a:rPr lang="en-CA" sz="2300" b="1" kern="1200" dirty="0">
                <a:uFill>
                  <a:solidFill>
                    <a:srgbClr val="000000"/>
                  </a:solidFill>
                </a:uFill>
                <a:latin typeface="+mn-lt"/>
                <a:ea typeface="Cambria" panose="02040503050406030204" pitchFamily="18" charset="0"/>
                <a:cs typeface="Calibri" panose="020F0502020204030204" pitchFamily="34" charset="0"/>
              </a:rPr>
              <a:t>for a minimum of </a:t>
            </a:r>
            <a:r>
              <a:rPr lang="en-CA" sz="2300" b="1" kern="1200" dirty="0">
                <a:solidFill>
                  <a:srgbClr val="00B050"/>
                </a:solidFill>
                <a:uFill>
                  <a:solidFill>
                    <a:srgbClr val="000000"/>
                  </a:solidFill>
                </a:uFill>
                <a:latin typeface="+mn-lt"/>
                <a:ea typeface="Cambria" panose="02040503050406030204" pitchFamily="18" charset="0"/>
                <a:cs typeface="Calibri" panose="020F0502020204030204" pitchFamily="34" charset="0"/>
              </a:rPr>
              <a:t>four years</a:t>
            </a:r>
            <a:r>
              <a:rPr lang="en-CA" sz="2300" kern="1200" dirty="0">
                <a:uFill>
                  <a:solidFill>
                    <a:srgbClr val="000000"/>
                  </a:solidFill>
                </a:uFill>
                <a:latin typeface="+mn-lt"/>
                <a:ea typeface="Cambria" panose="02040503050406030204" pitchFamily="18" charset="0"/>
                <a:cs typeface="Calibri" panose="020F0502020204030204" pitchFamily="34" charset="0"/>
              </a:rPr>
              <a:t>. </a:t>
            </a:r>
          </a:p>
          <a:p>
            <a:pPr marL="342900" indent="-342900" algn="just" fontAlgn="base">
              <a:spcBef>
                <a:spcPts val="600"/>
              </a:spcBef>
              <a:spcAft>
                <a:spcPts val="600"/>
              </a:spcAft>
              <a:buSzPct val="90000"/>
              <a:buFont typeface="+mj-lt"/>
              <a:buAutoNum type="arabicPeriod"/>
            </a:pPr>
            <a:r>
              <a:rPr lang="en-CA" sz="2300" kern="1200" dirty="0">
                <a:uFill>
                  <a:solidFill>
                    <a:srgbClr val="000000"/>
                  </a:solidFill>
                </a:uFill>
                <a:latin typeface="+mn-lt"/>
                <a:ea typeface="Cambria" panose="02040503050406030204" pitchFamily="18" charset="0"/>
                <a:cs typeface="Calibri" panose="020F0502020204030204" pitchFamily="34" charset="0"/>
              </a:rPr>
              <a:t>The nominee must have held </a:t>
            </a:r>
            <a:r>
              <a:rPr lang="en-CA" sz="2300" b="1" kern="1200" dirty="0">
                <a:uFill>
                  <a:solidFill>
                    <a:srgbClr val="000000"/>
                  </a:solidFill>
                </a:uFill>
                <a:latin typeface="+mn-lt"/>
                <a:ea typeface="Cambria" panose="02040503050406030204" pitchFamily="18" charset="0"/>
                <a:cs typeface="Calibri" panose="020F0502020204030204" pitchFamily="34" charset="0"/>
              </a:rPr>
              <a:t>executive positions at </a:t>
            </a:r>
            <a:r>
              <a:rPr lang="en-CA" sz="2300" b="1" kern="1200" dirty="0">
                <a:solidFill>
                  <a:srgbClr val="00B050"/>
                </a:solidFill>
                <a:uFill>
                  <a:solidFill>
                    <a:srgbClr val="000000"/>
                  </a:solidFill>
                </a:uFill>
                <a:latin typeface="+mn-lt"/>
                <a:ea typeface="Cambria" panose="02040503050406030204" pitchFamily="18" charset="0"/>
                <a:cs typeface="Calibri" panose="020F0502020204030204" pitchFamily="34" charset="0"/>
              </a:rPr>
              <a:t>provincial level</a:t>
            </a:r>
            <a:r>
              <a:rPr lang="en-CA" sz="2300" b="1" kern="1200" dirty="0">
                <a:uFill>
                  <a:solidFill>
                    <a:srgbClr val="000000"/>
                  </a:solidFill>
                </a:uFill>
                <a:latin typeface="+mn-lt"/>
                <a:ea typeface="Cambria" panose="02040503050406030204" pitchFamily="18" charset="0"/>
                <a:cs typeface="Calibri" panose="020F0502020204030204" pitchFamily="34" charset="0"/>
              </a:rPr>
              <a:t> for a minimum of </a:t>
            </a:r>
            <a:r>
              <a:rPr lang="en-CA" sz="2300" b="1" kern="1200" dirty="0">
                <a:solidFill>
                  <a:srgbClr val="00B050"/>
                </a:solidFill>
                <a:uFill>
                  <a:solidFill>
                    <a:srgbClr val="000000"/>
                  </a:solidFill>
                </a:uFill>
                <a:latin typeface="+mn-lt"/>
                <a:ea typeface="Cambria" panose="02040503050406030204" pitchFamily="18" charset="0"/>
                <a:cs typeface="Calibri" panose="020F0502020204030204" pitchFamily="34" charset="0"/>
              </a:rPr>
              <a:t>four years</a:t>
            </a:r>
            <a:r>
              <a:rPr lang="en-CA" sz="2300" kern="1200" dirty="0">
                <a:uFill>
                  <a:solidFill>
                    <a:srgbClr val="000000"/>
                  </a:solidFill>
                </a:uFill>
                <a:latin typeface="+mn-lt"/>
                <a:ea typeface="Cambria" panose="02040503050406030204" pitchFamily="18" charset="0"/>
                <a:cs typeface="Calibri" panose="020F0502020204030204" pitchFamily="34" charset="0"/>
              </a:rPr>
              <a:t>, not to include term served as diocesan president, at the time she is presented with her life membership. </a:t>
            </a:r>
          </a:p>
          <a:p>
            <a:pPr marL="342900" indent="-342900" algn="just" fontAlgn="base">
              <a:spcBef>
                <a:spcPts val="600"/>
              </a:spcBef>
              <a:spcAft>
                <a:spcPts val="600"/>
              </a:spcAft>
              <a:buSzPct val="90000"/>
              <a:buFont typeface="+mj-lt"/>
              <a:buAutoNum type="arabicPeriod"/>
            </a:pPr>
            <a:r>
              <a:rPr lang="en-CA" sz="2300" kern="1200" dirty="0">
                <a:uFill>
                  <a:solidFill>
                    <a:srgbClr val="000000"/>
                  </a:solidFill>
                </a:uFill>
                <a:latin typeface="+mn-lt"/>
                <a:ea typeface="Cambria" panose="02040503050406030204" pitchFamily="18" charset="0"/>
                <a:cs typeface="Calibri" panose="020F0502020204030204" pitchFamily="34" charset="0"/>
              </a:rPr>
              <a:t>The nominee must have </a:t>
            </a:r>
            <a:r>
              <a:rPr lang="en-CA" sz="2300" b="1" kern="1200" dirty="0">
                <a:uFill>
                  <a:solidFill>
                    <a:srgbClr val="000000"/>
                  </a:solidFill>
                </a:uFill>
                <a:latin typeface="+mn-lt"/>
                <a:ea typeface="Cambria" panose="02040503050406030204" pitchFamily="18" charset="0"/>
                <a:cs typeface="Calibri" panose="020F0502020204030204" pitchFamily="34" charset="0"/>
              </a:rPr>
              <a:t>demonstrated her </a:t>
            </a:r>
            <a:r>
              <a:rPr lang="en-CA" sz="2300" b="1" kern="1200" dirty="0">
                <a:solidFill>
                  <a:srgbClr val="00B050"/>
                </a:solidFill>
                <a:uFill>
                  <a:solidFill>
                    <a:srgbClr val="000000"/>
                  </a:solidFill>
                </a:uFill>
                <a:latin typeface="+mn-lt"/>
                <a:ea typeface="Cambria" panose="02040503050406030204" pitchFamily="18" charset="0"/>
                <a:cs typeface="Calibri" panose="020F0502020204030204" pitchFamily="34" charset="0"/>
              </a:rPr>
              <a:t>love</a:t>
            </a:r>
            <a:r>
              <a:rPr lang="en-CA" sz="2300" b="1" kern="1200" dirty="0">
                <a:uFill>
                  <a:solidFill>
                    <a:srgbClr val="000000"/>
                  </a:solidFill>
                </a:uFill>
                <a:latin typeface="+mn-lt"/>
                <a:ea typeface="Cambria" panose="02040503050406030204" pitchFamily="18" charset="0"/>
                <a:cs typeface="Calibri" panose="020F0502020204030204" pitchFamily="34" charset="0"/>
              </a:rPr>
              <a:t> of the League</a:t>
            </a:r>
            <a:r>
              <a:rPr lang="en-CA" sz="2300" kern="1200" dirty="0">
                <a:uFill>
                  <a:solidFill>
                    <a:srgbClr val="000000"/>
                  </a:solidFill>
                </a:uFill>
                <a:latin typeface="+mn-lt"/>
                <a:ea typeface="Cambria" panose="02040503050406030204" pitchFamily="18" charset="0"/>
                <a:cs typeface="Calibri" panose="020F0502020204030204" pitchFamily="34" charset="0"/>
              </a:rPr>
              <a:t>, her </a:t>
            </a:r>
            <a:r>
              <a:rPr lang="en-CA" sz="2300" b="1" kern="1200" dirty="0">
                <a:solidFill>
                  <a:srgbClr val="00B050"/>
                </a:solidFill>
                <a:uFill>
                  <a:solidFill>
                    <a:srgbClr val="000000"/>
                  </a:solidFill>
                </a:uFill>
                <a:latin typeface="+mn-lt"/>
                <a:ea typeface="Cambria" panose="02040503050406030204" pitchFamily="18" charset="0"/>
                <a:cs typeface="Calibri" panose="020F0502020204030204" pitchFamily="34" charset="0"/>
              </a:rPr>
              <a:t>encouragement</a:t>
            </a:r>
            <a:r>
              <a:rPr lang="en-CA" sz="2300" b="1" kern="1200" dirty="0">
                <a:uFill>
                  <a:solidFill>
                    <a:srgbClr val="000000"/>
                  </a:solidFill>
                </a:uFill>
                <a:latin typeface="+mn-lt"/>
                <a:ea typeface="Cambria" panose="02040503050406030204" pitchFamily="18" charset="0"/>
                <a:cs typeface="Calibri" panose="020F0502020204030204" pitchFamily="34" charset="0"/>
              </a:rPr>
              <a:t> of others </a:t>
            </a:r>
            <a:r>
              <a:rPr lang="en-CA" sz="2300" kern="1200" dirty="0">
                <a:uFill>
                  <a:solidFill>
                    <a:srgbClr val="000000"/>
                  </a:solidFill>
                </a:uFill>
                <a:latin typeface="+mn-lt"/>
                <a:ea typeface="Cambria" panose="02040503050406030204" pitchFamily="18" charset="0"/>
                <a:cs typeface="Calibri" panose="020F0502020204030204" pitchFamily="34" charset="0"/>
              </a:rPr>
              <a:t>and her </a:t>
            </a:r>
            <a:r>
              <a:rPr lang="en-CA" sz="2300" b="1" kern="1200" dirty="0">
                <a:solidFill>
                  <a:srgbClr val="00B050"/>
                </a:solidFill>
                <a:uFill>
                  <a:solidFill>
                    <a:srgbClr val="000000"/>
                  </a:solidFill>
                </a:uFill>
                <a:latin typeface="+mn-lt"/>
                <a:ea typeface="Cambria" panose="02040503050406030204" pitchFamily="18" charset="0"/>
                <a:cs typeface="Calibri" panose="020F0502020204030204" pitchFamily="34" charset="0"/>
              </a:rPr>
              <a:t>ability</a:t>
            </a:r>
            <a:r>
              <a:rPr lang="en-CA" sz="2300" b="1" kern="1200" dirty="0">
                <a:uFill>
                  <a:solidFill>
                    <a:srgbClr val="000000"/>
                  </a:solidFill>
                </a:uFill>
                <a:latin typeface="+mn-lt"/>
                <a:ea typeface="Cambria" panose="02040503050406030204" pitchFamily="18" charset="0"/>
                <a:cs typeface="Calibri" panose="020F0502020204030204" pitchFamily="34" charset="0"/>
              </a:rPr>
              <a:t> to participate in study, research, presentations, workshops</a:t>
            </a:r>
            <a:r>
              <a:rPr lang="en-CA" sz="2300" kern="1200" dirty="0">
                <a:uFill>
                  <a:solidFill>
                    <a:srgbClr val="000000"/>
                  </a:solidFill>
                </a:uFill>
                <a:latin typeface="+mn-lt"/>
                <a:ea typeface="Cambria" panose="02040503050406030204" pitchFamily="18" charset="0"/>
                <a:cs typeface="Calibri" panose="020F0502020204030204" pitchFamily="34" charset="0"/>
              </a:rPr>
              <a:t>, etc.   </a:t>
            </a:r>
          </a:p>
        </p:txBody>
      </p:sp>
    </p:spTree>
    <p:extLst>
      <p:ext uri="{BB962C8B-B14F-4D97-AF65-F5344CB8AC3E}">
        <p14:creationId xmlns:p14="http://schemas.microsoft.com/office/powerpoint/2010/main" val="1639750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A5B8BFE-8CF8-4BDE-BC5A-E4FD42F4DC95}"/>
              </a:ext>
            </a:extLst>
          </p:cNvPr>
          <p:cNvSpPr>
            <a:spLocks noGrp="1"/>
          </p:cNvSpPr>
          <p:nvPr>
            <p:ph type="title"/>
          </p:nvPr>
        </p:nvSpPr>
        <p:spPr>
          <a:xfrm>
            <a:off x="298174" y="344907"/>
            <a:ext cx="10098156" cy="1320800"/>
          </a:xfrm>
        </p:spPr>
        <p:txBody>
          <a:bodyPr/>
          <a:lstStyle/>
          <a:p>
            <a:pPr algn="ctr"/>
            <a:r>
              <a:rPr lang="en-US" b="1" dirty="0">
                <a:solidFill>
                  <a:srgbClr val="002060"/>
                </a:solidFill>
                <a:latin typeface="Calibri" panose="020F0502020204030204" pitchFamily="34" charset="0"/>
                <a:cs typeface="Calibri" panose="020F0502020204030204" pitchFamily="34" charset="0"/>
              </a:rPr>
              <a:t>LIFE MEMBERSHIP</a:t>
            </a:r>
            <a:endParaRPr lang="en-CA" dirty="0">
              <a:solidFill>
                <a:srgbClr val="002060"/>
              </a:solidFill>
              <a:latin typeface="Calibri" panose="020F0502020204030204" pitchFamily="34" charset="0"/>
              <a:cs typeface="Calibri" panose="020F0502020204030204" pitchFamily="34" charset="0"/>
            </a:endParaRPr>
          </a:p>
        </p:txBody>
      </p:sp>
      <p:sp>
        <p:nvSpPr>
          <p:cNvPr id="5" name="TextBox 4">
            <a:extLst>
              <a:ext uri="{FF2B5EF4-FFF2-40B4-BE49-F238E27FC236}">
                <a16:creationId xmlns="" xmlns:a16="http://schemas.microsoft.com/office/drawing/2014/main" id="{BF72FAEA-C289-4666-8552-E4185CD95206}"/>
              </a:ext>
            </a:extLst>
          </p:cNvPr>
          <p:cNvSpPr txBox="1"/>
          <p:nvPr/>
        </p:nvSpPr>
        <p:spPr>
          <a:xfrm>
            <a:off x="612297" y="972375"/>
            <a:ext cx="10528945" cy="523220"/>
          </a:xfrm>
          <a:prstGeom prst="rect">
            <a:avLst/>
          </a:prstGeom>
          <a:noFill/>
        </p:spPr>
        <p:txBody>
          <a:bodyPr wrap="square" rtlCol="0">
            <a:spAutoFit/>
          </a:bodyPr>
          <a:lstStyle/>
          <a:p>
            <a:pPr>
              <a:buClrTx/>
              <a:buFontTx/>
              <a:buNone/>
            </a:pPr>
            <a:r>
              <a:rPr lang="en-US" sz="2800" b="1" kern="1200" dirty="0">
                <a:solidFill>
                  <a:srgbClr val="0099CC"/>
                </a:solidFill>
                <a:latin typeface="+mn-lt"/>
                <a:ea typeface="+mn-ea"/>
                <a:cs typeface="+mn-cs"/>
              </a:rPr>
              <a:t>CRITERIA FOR LIFE MEMBERSHIP </a:t>
            </a:r>
            <a:endParaRPr lang="en-CA" sz="2800" b="1" kern="1200" dirty="0">
              <a:solidFill>
                <a:srgbClr val="0099CC"/>
              </a:solidFill>
              <a:latin typeface="+mn-lt"/>
              <a:ea typeface="+mn-ea"/>
              <a:cs typeface="+mn-cs"/>
            </a:endParaRPr>
          </a:p>
        </p:txBody>
      </p:sp>
      <p:sp>
        <p:nvSpPr>
          <p:cNvPr id="6" name="TextBox 5">
            <a:extLst>
              <a:ext uri="{FF2B5EF4-FFF2-40B4-BE49-F238E27FC236}">
                <a16:creationId xmlns="" xmlns:a16="http://schemas.microsoft.com/office/drawing/2014/main" id="{3F20F74D-A779-4157-92BC-5A5A4844C77E}"/>
              </a:ext>
            </a:extLst>
          </p:cNvPr>
          <p:cNvSpPr txBox="1"/>
          <p:nvPr/>
        </p:nvSpPr>
        <p:spPr>
          <a:xfrm>
            <a:off x="677334" y="1471532"/>
            <a:ext cx="9718996" cy="5293757"/>
          </a:xfrm>
          <a:prstGeom prst="rect">
            <a:avLst/>
          </a:prstGeom>
          <a:noFill/>
        </p:spPr>
        <p:txBody>
          <a:bodyPr wrap="square" rtlCol="0">
            <a:spAutoFit/>
          </a:bodyPr>
          <a:lstStyle/>
          <a:p>
            <a:pPr marL="457200" indent="-457200" algn="just" fontAlgn="base">
              <a:spcBef>
                <a:spcPts val="600"/>
              </a:spcBef>
              <a:spcAft>
                <a:spcPts val="600"/>
              </a:spcAft>
              <a:buSzPct val="90000"/>
              <a:buFont typeface="+mj-lt"/>
              <a:buAutoNum type="arabicPeriod" startAt="6"/>
            </a:pPr>
            <a:r>
              <a:rPr lang="en-CA" sz="2200" kern="1200" dirty="0">
                <a:uFill>
                  <a:solidFill>
                    <a:srgbClr val="000000"/>
                  </a:solidFill>
                </a:uFill>
                <a:latin typeface="+mn-lt"/>
                <a:ea typeface="Cambria" panose="02040503050406030204" pitchFamily="18" charset="0"/>
                <a:cs typeface="Calibri" panose="020F0502020204030204" pitchFamily="34" charset="0"/>
              </a:rPr>
              <a:t>The nominee </a:t>
            </a:r>
            <a:r>
              <a:rPr lang="en-CA" sz="2200" b="1" kern="1200" dirty="0">
                <a:solidFill>
                  <a:srgbClr val="00B050"/>
                </a:solidFill>
                <a:uFill>
                  <a:solidFill>
                    <a:srgbClr val="000000"/>
                  </a:solidFill>
                </a:uFill>
                <a:latin typeface="+mn-lt"/>
                <a:ea typeface="Cambria" panose="02040503050406030204" pitchFamily="18" charset="0"/>
                <a:cs typeface="Calibri" panose="020F0502020204030204" pitchFamily="34" charset="0"/>
              </a:rPr>
              <a:t>must be available and willing to continue to serve the League at national level </a:t>
            </a:r>
            <a:r>
              <a:rPr lang="en-CA" sz="2200" kern="1200" dirty="0">
                <a:uFill>
                  <a:solidFill>
                    <a:srgbClr val="000000"/>
                  </a:solidFill>
                </a:uFill>
                <a:latin typeface="+mn-lt"/>
                <a:ea typeface="Cambria" panose="02040503050406030204" pitchFamily="18" charset="0"/>
                <a:cs typeface="Calibri" panose="020F0502020204030204" pitchFamily="34" charset="0"/>
              </a:rPr>
              <a:t>on committees, preparing briefs, researching reports and resolutions, facilitating workshops and attending conferences at the request of the national president. </a:t>
            </a:r>
          </a:p>
          <a:p>
            <a:pPr marL="342900" indent="-342900" algn="just" fontAlgn="base">
              <a:spcBef>
                <a:spcPts val="600"/>
              </a:spcBef>
              <a:buSzPct val="90000"/>
              <a:buFont typeface="+mj-lt"/>
              <a:buAutoNum type="arabicPeriod" startAt="7"/>
            </a:pPr>
            <a:r>
              <a:rPr lang="en-CA" sz="2200" kern="1200" dirty="0">
                <a:uFill>
                  <a:solidFill>
                    <a:srgbClr val="000000"/>
                  </a:solidFill>
                </a:uFill>
                <a:latin typeface="+mn-lt"/>
                <a:ea typeface="Cambria" panose="02040503050406030204" pitchFamily="18" charset="0"/>
                <a:cs typeface="Calibri" panose="020F0502020204030204" pitchFamily="34" charset="0"/>
              </a:rPr>
              <a:t>SPECIAL NORMS </a:t>
            </a:r>
          </a:p>
          <a:p>
            <a:pPr marL="742950" lvl="1" indent="-285750" algn="just" fontAlgn="base">
              <a:spcBef>
                <a:spcPts val="600"/>
              </a:spcBef>
              <a:spcAft>
                <a:spcPts val="600"/>
              </a:spcAft>
              <a:buSzPct val="90000"/>
              <a:buFont typeface="+mj-lt"/>
              <a:buAutoNum type="alphaLcPeriod"/>
            </a:pPr>
            <a:r>
              <a:rPr lang="en-CA" sz="2200" kern="1200" dirty="0">
                <a:uFill>
                  <a:solidFill>
                    <a:srgbClr val="000000"/>
                  </a:solidFill>
                </a:uFill>
                <a:latin typeface="+mn-lt"/>
                <a:ea typeface="Cambria" panose="02040503050406030204" pitchFamily="18" charset="0"/>
                <a:cs typeface="Calibri" panose="020F0502020204030204" pitchFamily="34" charset="0"/>
              </a:rPr>
              <a:t>In </a:t>
            </a:r>
            <a:r>
              <a:rPr lang="en-CA" sz="2200" b="1" kern="1200" dirty="0">
                <a:uFill>
                  <a:solidFill>
                    <a:srgbClr val="000000"/>
                  </a:solidFill>
                </a:uFill>
                <a:latin typeface="+mn-lt"/>
                <a:ea typeface="Cambria" panose="02040503050406030204" pitchFamily="18" charset="0"/>
                <a:cs typeface="Calibri" panose="020F0502020204030204" pitchFamily="34" charset="0"/>
              </a:rPr>
              <a:t>Ontario</a:t>
            </a:r>
            <a:r>
              <a:rPr lang="en-CA" sz="2200" kern="1200" dirty="0">
                <a:uFill>
                  <a:solidFill>
                    <a:srgbClr val="000000"/>
                  </a:solidFill>
                </a:uFill>
                <a:latin typeface="+mn-lt"/>
                <a:ea typeface="Cambria" panose="02040503050406030204" pitchFamily="18" charset="0"/>
                <a:cs typeface="Calibri" panose="020F0502020204030204" pitchFamily="34" charset="0"/>
              </a:rPr>
              <a:t>, with 13 diocesan councils, criterion #4 may be waived, providing the nominee has served in executive positions at diocesan level for a minimum of eight years. In this situation, years served at diocesan level must include two years as diocesan past president at the time of the anticipated date of presentation. </a:t>
            </a:r>
          </a:p>
          <a:p>
            <a:pPr marL="742950" lvl="1" indent="-285750" algn="just" fontAlgn="base">
              <a:spcBef>
                <a:spcPts val="600"/>
              </a:spcBef>
              <a:spcAft>
                <a:spcPts val="600"/>
              </a:spcAft>
              <a:buSzPct val="90000"/>
              <a:buFont typeface="+mj-lt"/>
              <a:buAutoNum type="alphaLcPeriod"/>
            </a:pPr>
            <a:r>
              <a:rPr lang="en-CA" sz="2200" kern="1200" dirty="0">
                <a:uFill>
                  <a:solidFill>
                    <a:srgbClr val="000000"/>
                  </a:solidFill>
                </a:uFill>
                <a:latin typeface="+mn-lt"/>
                <a:ea typeface="Cambria" panose="02040503050406030204" pitchFamily="18" charset="0"/>
                <a:cs typeface="Calibri" panose="020F0502020204030204" pitchFamily="34" charset="0"/>
              </a:rPr>
              <a:t>In </a:t>
            </a:r>
            <a:r>
              <a:rPr lang="en-CA" sz="2200" b="1" kern="1200" dirty="0">
                <a:uFill>
                  <a:solidFill>
                    <a:srgbClr val="000000"/>
                  </a:solidFill>
                </a:uFill>
                <a:latin typeface="+mn-lt"/>
                <a:ea typeface="Cambria" panose="02040503050406030204" pitchFamily="18" charset="0"/>
                <a:cs typeface="Calibri" panose="020F0502020204030204" pitchFamily="34" charset="0"/>
              </a:rPr>
              <a:t>provinces with no diocesan councils, Military Ordinariate, New Brunswick, Newfoundland and Labrador, and Prince Edward Island</a:t>
            </a:r>
            <a:r>
              <a:rPr lang="en-CA" sz="2200" kern="1200" dirty="0">
                <a:uFill>
                  <a:solidFill>
                    <a:srgbClr val="000000"/>
                  </a:solidFill>
                </a:uFill>
                <a:latin typeface="+mn-lt"/>
                <a:ea typeface="Cambria" panose="02040503050406030204" pitchFamily="18" charset="0"/>
                <a:cs typeface="Calibri" panose="020F0502020204030204" pitchFamily="34" charset="0"/>
              </a:rPr>
              <a:t>, criterion #3 may be waived, providing the nominee has served in executive positions at provincial level for a minimum of eight years. </a:t>
            </a:r>
          </a:p>
        </p:txBody>
      </p:sp>
    </p:spTree>
    <p:extLst>
      <p:ext uri="{BB962C8B-B14F-4D97-AF65-F5344CB8AC3E}">
        <p14:creationId xmlns:p14="http://schemas.microsoft.com/office/powerpoint/2010/main" val="2943245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01E6EF32-9260-4CE4-AE62-50338625019C}"/>
              </a:ext>
            </a:extLst>
          </p:cNvPr>
          <p:cNvSpPr>
            <a:spLocks noGrp="1"/>
          </p:cNvSpPr>
          <p:nvPr>
            <p:ph type="title"/>
          </p:nvPr>
        </p:nvSpPr>
        <p:spPr>
          <a:xfrm>
            <a:off x="258417" y="344476"/>
            <a:ext cx="11529391" cy="1320800"/>
          </a:xfrm>
        </p:spPr>
        <p:txBody>
          <a:bodyPr>
            <a:normAutofit/>
          </a:bodyPr>
          <a:lstStyle/>
          <a:p>
            <a:pPr algn="ctr"/>
            <a:r>
              <a:rPr lang="en-CA" b="1" dirty="0">
                <a:solidFill>
                  <a:srgbClr val="002060"/>
                </a:solidFill>
                <a:latin typeface="Calibri" panose="020F0502020204030204" pitchFamily="34" charset="0"/>
                <a:cs typeface="Calibri" panose="020F0502020204030204" pitchFamily="34" charset="0"/>
              </a:rPr>
              <a:t>STEPS FOR NOMINATION</a:t>
            </a:r>
            <a:endParaRPr lang="en-CA" dirty="0">
              <a:solidFill>
                <a:srgbClr val="002060"/>
              </a:solidFill>
              <a:latin typeface="Calibri" panose="020F0502020204030204" pitchFamily="34" charset="0"/>
              <a:cs typeface="Calibri" panose="020F0502020204030204" pitchFamily="34" charset="0"/>
            </a:endParaRPr>
          </a:p>
        </p:txBody>
      </p:sp>
      <p:grpSp>
        <p:nvGrpSpPr>
          <p:cNvPr id="27" name="Groupe 26">
            <a:extLst>
              <a:ext uri="{FF2B5EF4-FFF2-40B4-BE49-F238E27FC236}">
                <a16:creationId xmlns="" xmlns:a16="http://schemas.microsoft.com/office/drawing/2014/main" id="{6FCDDC2D-F25A-4D2C-A9BA-0ABB527556FA}"/>
              </a:ext>
            </a:extLst>
          </p:cNvPr>
          <p:cNvGrpSpPr/>
          <p:nvPr/>
        </p:nvGrpSpPr>
        <p:grpSpPr>
          <a:xfrm>
            <a:off x="4926814" y="1857710"/>
            <a:ext cx="2495235" cy="1236933"/>
            <a:chOff x="4938442" y="1924615"/>
            <a:chExt cx="2495235" cy="871671"/>
          </a:xfrm>
        </p:grpSpPr>
        <p:sp>
          <p:nvSpPr>
            <p:cNvPr id="9" name="Flèche : chevron 8">
              <a:extLst>
                <a:ext uri="{FF2B5EF4-FFF2-40B4-BE49-F238E27FC236}">
                  <a16:creationId xmlns="" xmlns:a16="http://schemas.microsoft.com/office/drawing/2014/main" id="{891E7EEE-3B86-456D-A1E9-02907DC96E13}"/>
                </a:ext>
              </a:extLst>
            </p:cNvPr>
            <p:cNvSpPr/>
            <p:nvPr/>
          </p:nvSpPr>
          <p:spPr>
            <a:xfrm>
              <a:off x="4938442" y="1924615"/>
              <a:ext cx="2495235" cy="837188"/>
            </a:xfrm>
            <a:prstGeom prst="chevron">
              <a:avLst/>
            </a:prstGeom>
            <a:solidFill>
              <a:schemeClr val="bg1">
                <a:lumMod val="95000"/>
              </a:schemeClr>
            </a:solidFill>
            <a:ln w="38100">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CA" kern="1200" dirty="0">
                <a:solidFill>
                  <a:prstClr val="black"/>
                </a:solidFill>
              </a:endParaRPr>
            </a:p>
          </p:txBody>
        </p:sp>
        <p:sp>
          <p:nvSpPr>
            <p:cNvPr id="26" name="ZoneTexte 25">
              <a:extLst>
                <a:ext uri="{FF2B5EF4-FFF2-40B4-BE49-F238E27FC236}">
                  <a16:creationId xmlns="" xmlns:a16="http://schemas.microsoft.com/office/drawing/2014/main" id="{4BF97C04-79F7-47CD-A122-0D8E2B5FF292}"/>
                </a:ext>
              </a:extLst>
            </p:cNvPr>
            <p:cNvSpPr txBox="1"/>
            <p:nvPr/>
          </p:nvSpPr>
          <p:spPr>
            <a:xfrm>
              <a:off x="5413571" y="1984876"/>
              <a:ext cx="1734869" cy="811410"/>
            </a:xfrm>
            <a:prstGeom prst="rect">
              <a:avLst/>
            </a:prstGeom>
            <a:noFill/>
          </p:spPr>
          <p:txBody>
            <a:bodyPr wrap="square" rIns="0" rtlCol="0">
              <a:noAutofit/>
            </a:bodyPr>
            <a:lstStyle/>
            <a:p>
              <a:pPr>
                <a:buClrTx/>
                <a:buFontTx/>
                <a:buNone/>
              </a:pPr>
              <a:r>
                <a:rPr lang="en-CA" b="1" kern="1200" dirty="0">
                  <a:solidFill>
                    <a:prstClr val="black"/>
                  </a:solidFill>
                  <a:latin typeface="Calibri" panose="020F0502020204030204"/>
                  <a:ea typeface="+mn-ea"/>
                  <a:cs typeface="+mn-cs"/>
                </a:rPr>
                <a:t>Life Membership  Package </a:t>
              </a:r>
            </a:p>
            <a:p>
              <a:pPr>
                <a:buClrTx/>
                <a:buFontTx/>
                <a:buNone/>
              </a:pPr>
              <a:endParaRPr lang="en-CA" b="1" kern="1200" dirty="0">
                <a:solidFill>
                  <a:prstClr val="black"/>
                </a:solidFill>
                <a:latin typeface="Calibri" panose="020F0502020204030204"/>
                <a:ea typeface="+mn-ea"/>
                <a:cs typeface="+mn-cs"/>
              </a:endParaRPr>
            </a:p>
            <a:p>
              <a:pPr>
                <a:buClrTx/>
                <a:buFontTx/>
                <a:buNone/>
              </a:pPr>
              <a:r>
                <a:rPr lang="en-CA" kern="1200" dirty="0">
                  <a:solidFill>
                    <a:prstClr val="black"/>
                  </a:solidFill>
                  <a:latin typeface="Calibri" panose="020F0502020204030204"/>
                  <a:ea typeface="+mn-ea"/>
                  <a:cs typeface="+mn-cs"/>
                </a:rPr>
                <a:t>to nominating council</a:t>
              </a:r>
            </a:p>
          </p:txBody>
        </p:sp>
      </p:grpSp>
      <p:grpSp>
        <p:nvGrpSpPr>
          <p:cNvPr id="29" name="Groupe 28">
            <a:extLst>
              <a:ext uri="{FF2B5EF4-FFF2-40B4-BE49-F238E27FC236}">
                <a16:creationId xmlns="" xmlns:a16="http://schemas.microsoft.com/office/drawing/2014/main" id="{F547B9C9-73E8-41B2-8B62-6401AB35F756}"/>
              </a:ext>
            </a:extLst>
          </p:cNvPr>
          <p:cNvGrpSpPr/>
          <p:nvPr/>
        </p:nvGrpSpPr>
        <p:grpSpPr>
          <a:xfrm>
            <a:off x="545314" y="1857709"/>
            <a:ext cx="2495235" cy="1188000"/>
            <a:chOff x="545314" y="1924615"/>
            <a:chExt cx="2495235" cy="837188"/>
          </a:xfrm>
        </p:grpSpPr>
        <p:sp>
          <p:nvSpPr>
            <p:cNvPr id="5" name="Flèche : chevron 4">
              <a:extLst>
                <a:ext uri="{FF2B5EF4-FFF2-40B4-BE49-F238E27FC236}">
                  <a16:creationId xmlns="" xmlns:a16="http://schemas.microsoft.com/office/drawing/2014/main" id="{A8889874-876C-4B2C-A106-C93D6D85C082}"/>
                </a:ext>
              </a:extLst>
            </p:cNvPr>
            <p:cNvSpPr/>
            <p:nvPr/>
          </p:nvSpPr>
          <p:spPr>
            <a:xfrm>
              <a:off x="545314" y="1924615"/>
              <a:ext cx="2495235" cy="837188"/>
            </a:xfrm>
            <a:prstGeom prst="chevron">
              <a:avLst/>
            </a:prstGeom>
            <a:solidFill>
              <a:schemeClr val="bg1">
                <a:lumMod val="95000"/>
              </a:schemeClr>
            </a:solidFill>
            <a:ln w="3810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CA" kern="1200" dirty="0">
                <a:solidFill>
                  <a:srgbClr val="00FF00"/>
                </a:solidFill>
              </a:endParaRPr>
            </a:p>
          </p:txBody>
        </p:sp>
        <p:sp>
          <p:nvSpPr>
            <p:cNvPr id="28" name="ZoneTexte 27">
              <a:extLst>
                <a:ext uri="{FF2B5EF4-FFF2-40B4-BE49-F238E27FC236}">
                  <a16:creationId xmlns="" xmlns:a16="http://schemas.microsoft.com/office/drawing/2014/main" id="{8111A64E-9E6B-4D44-94AB-5BFAA7548FA2}"/>
                </a:ext>
              </a:extLst>
            </p:cNvPr>
            <p:cNvSpPr txBox="1"/>
            <p:nvPr/>
          </p:nvSpPr>
          <p:spPr>
            <a:xfrm>
              <a:off x="1132536" y="2260086"/>
              <a:ext cx="1734869" cy="253196"/>
            </a:xfrm>
            <a:prstGeom prst="rect">
              <a:avLst/>
            </a:prstGeom>
            <a:noFill/>
          </p:spPr>
          <p:txBody>
            <a:bodyPr wrap="square" lIns="72000" rIns="0" rtlCol="0">
              <a:noAutofit/>
            </a:bodyPr>
            <a:lstStyle/>
            <a:p>
              <a:pPr>
                <a:buClrTx/>
                <a:buFontTx/>
                <a:buNone/>
              </a:pPr>
              <a:r>
                <a:rPr lang="en-CA" b="1" kern="1200" dirty="0">
                  <a:solidFill>
                    <a:prstClr val="black"/>
                  </a:solidFill>
                  <a:latin typeface="Calibri" panose="020F0502020204030204"/>
                  <a:ea typeface="+mn-ea"/>
                  <a:cs typeface="+mn-cs"/>
                </a:rPr>
                <a:t>Motion to nominate</a:t>
              </a:r>
            </a:p>
            <a:p>
              <a:pPr>
                <a:buClrTx/>
                <a:buFontTx/>
                <a:buNone/>
              </a:pPr>
              <a:endParaRPr lang="en-CA" b="1" kern="1200" dirty="0">
                <a:solidFill>
                  <a:prstClr val="black"/>
                </a:solidFill>
                <a:latin typeface="Calibri" panose="020F0502020204030204"/>
                <a:ea typeface="+mn-ea"/>
                <a:cs typeface="+mn-cs"/>
              </a:endParaRPr>
            </a:p>
          </p:txBody>
        </p:sp>
      </p:grpSp>
      <p:grpSp>
        <p:nvGrpSpPr>
          <p:cNvPr id="33" name="Groupe 32">
            <a:extLst>
              <a:ext uri="{FF2B5EF4-FFF2-40B4-BE49-F238E27FC236}">
                <a16:creationId xmlns="" xmlns:a16="http://schemas.microsoft.com/office/drawing/2014/main" id="{CC13EA9B-6C97-4234-92B2-2C6B94450F47}"/>
              </a:ext>
            </a:extLst>
          </p:cNvPr>
          <p:cNvGrpSpPr/>
          <p:nvPr/>
        </p:nvGrpSpPr>
        <p:grpSpPr>
          <a:xfrm>
            <a:off x="4848382" y="3507193"/>
            <a:ext cx="2495235" cy="1275011"/>
            <a:chOff x="5605107" y="3715456"/>
            <a:chExt cx="2495235" cy="898505"/>
          </a:xfrm>
        </p:grpSpPr>
        <p:sp>
          <p:nvSpPr>
            <p:cNvPr id="15" name="Flèche : chevron 14">
              <a:extLst>
                <a:ext uri="{FF2B5EF4-FFF2-40B4-BE49-F238E27FC236}">
                  <a16:creationId xmlns="" xmlns:a16="http://schemas.microsoft.com/office/drawing/2014/main" id="{FB260302-7B9B-4AD9-9AC7-BE15E55F3ABA}"/>
                </a:ext>
              </a:extLst>
            </p:cNvPr>
            <p:cNvSpPr/>
            <p:nvPr/>
          </p:nvSpPr>
          <p:spPr>
            <a:xfrm rot="10800000">
              <a:off x="5605107" y="3715456"/>
              <a:ext cx="2495235" cy="837188"/>
            </a:xfrm>
            <a:prstGeom prst="chevron">
              <a:avLst/>
            </a:prstGeom>
            <a:solidFill>
              <a:schemeClr val="bg1">
                <a:lumMod val="95000"/>
              </a:schemeClr>
            </a:solidFill>
            <a:ln w="38100">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rIns="0" rtlCol="0" anchor="ctr"/>
            <a:lstStyle/>
            <a:p>
              <a:pPr algn="ctr">
                <a:buClrTx/>
                <a:buFontTx/>
                <a:buNone/>
              </a:pPr>
              <a:endParaRPr lang="en-CA" kern="1200" dirty="0">
                <a:solidFill>
                  <a:prstClr val="black"/>
                </a:solidFill>
              </a:endParaRPr>
            </a:p>
          </p:txBody>
        </p:sp>
        <p:sp>
          <p:nvSpPr>
            <p:cNvPr id="32" name="ZoneTexte 31">
              <a:extLst>
                <a:ext uri="{FF2B5EF4-FFF2-40B4-BE49-F238E27FC236}">
                  <a16:creationId xmlns="" xmlns:a16="http://schemas.microsoft.com/office/drawing/2014/main" id="{08BDEFF1-178E-4890-8C4F-5CE226364A81}"/>
                </a:ext>
              </a:extLst>
            </p:cNvPr>
            <p:cNvSpPr txBox="1"/>
            <p:nvPr/>
          </p:nvSpPr>
          <p:spPr>
            <a:xfrm>
              <a:off x="6047580" y="3802551"/>
              <a:ext cx="1734869" cy="811410"/>
            </a:xfrm>
            <a:prstGeom prst="rect">
              <a:avLst/>
            </a:prstGeom>
            <a:noFill/>
          </p:spPr>
          <p:txBody>
            <a:bodyPr wrap="square" rIns="0" rtlCol="0">
              <a:noAutofit/>
            </a:bodyPr>
            <a:lstStyle/>
            <a:p>
              <a:pPr>
                <a:buClrTx/>
                <a:buFontTx/>
                <a:buNone/>
              </a:pPr>
              <a:r>
                <a:rPr lang="en-CA" b="1" kern="1200" dirty="0">
                  <a:solidFill>
                    <a:prstClr val="black"/>
                  </a:solidFill>
                  <a:latin typeface="Calibri" panose="020F0502020204030204"/>
                  <a:ea typeface="+mn-ea"/>
                  <a:cs typeface="+mn-cs"/>
                </a:rPr>
                <a:t>National office </a:t>
              </a:r>
            </a:p>
            <a:p>
              <a:pPr>
                <a:buClrTx/>
                <a:buFontTx/>
                <a:buNone/>
              </a:pPr>
              <a:r>
                <a:rPr lang="en-CA" b="1" kern="1200" dirty="0">
                  <a:solidFill>
                    <a:prstClr val="black"/>
                  </a:solidFill>
                  <a:latin typeface="Calibri" panose="020F0502020204030204"/>
                  <a:ea typeface="+mn-ea"/>
                  <a:cs typeface="+mn-cs"/>
                </a:rPr>
                <a:t>verifies </a:t>
              </a:r>
            </a:p>
            <a:p>
              <a:pPr>
                <a:buClrTx/>
                <a:buFontTx/>
                <a:buNone/>
              </a:pPr>
              <a:endParaRPr lang="en-CA" b="1" kern="1200" dirty="0">
                <a:solidFill>
                  <a:prstClr val="black"/>
                </a:solidFill>
                <a:latin typeface="Calibri" panose="020F0502020204030204"/>
                <a:ea typeface="+mn-ea"/>
                <a:cs typeface="+mn-cs"/>
              </a:endParaRPr>
            </a:p>
            <a:p>
              <a:pPr>
                <a:buClrTx/>
                <a:buFontTx/>
                <a:buNone/>
              </a:pPr>
              <a:r>
                <a:rPr lang="en-CA" b="1" kern="1200" dirty="0">
                  <a:solidFill>
                    <a:prstClr val="black"/>
                  </a:solidFill>
                  <a:latin typeface="Calibri" panose="020F0502020204030204"/>
                  <a:ea typeface="+mn-ea"/>
                  <a:cs typeface="+mn-cs"/>
                </a:rPr>
                <a:t>Criteria 1-4 met</a:t>
              </a:r>
            </a:p>
          </p:txBody>
        </p:sp>
      </p:grpSp>
      <p:grpSp>
        <p:nvGrpSpPr>
          <p:cNvPr id="44" name="Groupe 43">
            <a:extLst>
              <a:ext uri="{FF2B5EF4-FFF2-40B4-BE49-F238E27FC236}">
                <a16:creationId xmlns="" xmlns:a16="http://schemas.microsoft.com/office/drawing/2014/main" id="{F5C1DD63-250F-48FF-AD48-E7576E4DEE68}"/>
              </a:ext>
            </a:extLst>
          </p:cNvPr>
          <p:cNvGrpSpPr/>
          <p:nvPr/>
        </p:nvGrpSpPr>
        <p:grpSpPr>
          <a:xfrm>
            <a:off x="9308314" y="5184712"/>
            <a:ext cx="2495235" cy="1233130"/>
            <a:chOff x="2738270" y="1924615"/>
            <a:chExt cx="2495235" cy="868991"/>
          </a:xfrm>
        </p:grpSpPr>
        <p:sp>
          <p:nvSpPr>
            <p:cNvPr id="45" name="Flèche : chevron 44">
              <a:extLst>
                <a:ext uri="{FF2B5EF4-FFF2-40B4-BE49-F238E27FC236}">
                  <a16:creationId xmlns="" xmlns:a16="http://schemas.microsoft.com/office/drawing/2014/main" id="{B6467EF1-3D32-4DEA-A6D5-62A1F87419E8}"/>
                </a:ext>
              </a:extLst>
            </p:cNvPr>
            <p:cNvSpPr/>
            <p:nvPr/>
          </p:nvSpPr>
          <p:spPr>
            <a:xfrm>
              <a:off x="2738270" y="1924615"/>
              <a:ext cx="2495235" cy="837188"/>
            </a:xfrm>
            <a:prstGeom prst="chevron">
              <a:avLst/>
            </a:prstGeom>
            <a:solidFill>
              <a:schemeClr val="bg1">
                <a:lumMod val="95000"/>
              </a:schemeClr>
            </a:solidFill>
            <a:ln w="38100">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rIns="0" rtlCol="0" anchor="ctr"/>
            <a:lstStyle/>
            <a:p>
              <a:pPr algn="ctr">
                <a:buClrTx/>
                <a:buFontTx/>
                <a:buNone/>
              </a:pPr>
              <a:endParaRPr lang="en-CA" kern="1200" dirty="0">
                <a:solidFill>
                  <a:prstClr val="black"/>
                </a:solidFill>
              </a:endParaRPr>
            </a:p>
          </p:txBody>
        </p:sp>
        <p:sp>
          <p:nvSpPr>
            <p:cNvPr id="46" name="ZoneTexte 45">
              <a:extLst>
                <a:ext uri="{FF2B5EF4-FFF2-40B4-BE49-F238E27FC236}">
                  <a16:creationId xmlns="" xmlns:a16="http://schemas.microsoft.com/office/drawing/2014/main" id="{A2C89604-BC6C-4563-B821-25E3E35C3C38}"/>
                </a:ext>
              </a:extLst>
            </p:cNvPr>
            <p:cNvSpPr txBox="1"/>
            <p:nvPr/>
          </p:nvSpPr>
          <p:spPr>
            <a:xfrm>
              <a:off x="3190722" y="1982196"/>
              <a:ext cx="1734869" cy="811410"/>
            </a:xfrm>
            <a:prstGeom prst="rect">
              <a:avLst/>
            </a:prstGeom>
            <a:noFill/>
          </p:spPr>
          <p:txBody>
            <a:bodyPr wrap="square" rIns="0" rtlCol="0">
              <a:noAutofit/>
            </a:bodyPr>
            <a:lstStyle/>
            <a:p>
              <a:pPr>
                <a:buClrTx/>
                <a:buFontTx/>
                <a:buNone/>
              </a:pPr>
              <a:r>
                <a:rPr lang="en-CA" b="1" kern="1200" dirty="0">
                  <a:solidFill>
                    <a:prstClr val="black"/>
                  </a:solidFill>
                  <a:latin typeface="Calibri" panose="020F0502020204030204"/>
                  <a:ea typeface="+mn-ea"/>
                  <a:cs typeface="+mn-cs"/>
                </a:rPr>
                <a:t>Notification to </a:t>
              </a:r>
              <a:r>
                <a:rPr lang="en-CA" b="1" kern="1200" dirty="0">
                  <a:solidFill>
                    <a:srgbClr val="009999"/>
                  </a:solidFill>
                  <a:latin typeface="Calibri" panose="020F0502020204030204"/>
                  <a:ea typeface="+mn-ea"/>
                  <a:cs typeface="+mn-cs"/>
                </a:rPr>
                <a:t>parish</a:t>
              </a:r>
              <a:r>
                <a:rPr lang="en-CA" b="1" kern="1200" dirty="0">
                  <a:solidFill>
                    <a:prstClr val="black"/>
                  </a:solidFill>
                  <a:latin typeface="Calibri" panose="020F0502020204030204"/>
                  <a:ea typeface="+mn-ea"/>
                  <a:cs typeface="+mn-cs"/>
                </a:rPr>
                <a:t>, </a:t>
              </a:r>
              <a:r>
                <a:rPr lang="en-CA" b="1" kern="1200" dirty="0">
                  <a:solidFill>
                    <a:srgbClr val="7030A0"/>
                  </a:solidFill>
                  <a:latin typeface="Calibri" panose="020F0502020204030204"/>
                  <a:ea typeface="+mn-ea"/>
                  <a:cs typeface="+mn-cs"/>
                </a:rPr>
                <a:t>diocesan</a:t>
              </a:r>
              <a:r>
                <a:rPr lang="en-CA" b="1" kern="1200" dirty="0">
                  <a:solidFill>
                    <a:prstClr val="black"/>
                  </a:solidFill>
                  <a:latin typeface="Calibri" panose="020F0502020204030204"/>
                  <a:ea typeface="+mn-ea"/>
                  <a:cs typeface="+mn-cs"/>
                </a:rPr>
                <a:t>, </a:t>
              </a:r>
              <a:r>
                <a:rPr lang="en-CA" b="1" kern="1200" dirty="0">
                  <a:solidFill>
                    <a:srgbClr val="808000"/>
                  </a:solidFill>
                  <a:latin typeface="Calibri" panose="020F0502020204030204"/>
                </a:rPr>
                <a:t>provincial</a:t>
              </a:r>
              <a:r>
                <a:rPr lang="en-CA" b="1" kern="1200" dirty="0">
                  <a:solidFill>
                    <a:prstClr val="black"/>
                  </a:solidFill>
                  <a:latin typeface="Calibri" panose="020F0502020204030204"/>
                </a:rPr>
                <a:t> </a:t>
              </a:r>
            </a:p>
            <a:p>
              <a:pPr>
                <a:buClrTx/>
                <a:buFontTx/>
                <a:buNone/>
              </a:pPr>
              <a:endParaRPr lang="en-CA" b="1" kern="1200" dirty="0">
                <a:solidFill>
                  <a:prstClr val="black"/>
                </a:solidFill>
                <a:latin typeface="Calibri" panose="020F0502020204030204"/>
                <a:ea typeface="+mn-ea"/>
                <a:cs typeface="+mn-cs"/>
              </a:endParaRPr>
            </a:p>
            <a:p>
              <a:pPr>
                <a:buClrTx/>
                <a:buFontTx/>
                <a:buNone/>
              </a:pPr>
              <a:r>
                <a:rPr lang="en-CA" b="1" kern="1200" dirty="0">
                  <a:solidFill>
                    <a:prstClr val="black"/>
                  </a:solidFill>
                  <a:latin typeface="Calibri" panose="020F0502020204030204"/>
                  <a:ea typeface="+mn-ea"/>
                  <a:cs typeface="+mn-cs"/>
                </a:rPr>
                <a:t>Pin &amp; scroll sent to nominating council</a:t>
              </a:r>
            </a:p>
          </p:txBody>
        </p:sp>
      </p:grpSp>
      <p:grpSp>
        <p:nvGrpSpPr>
          <p:cNvPr id="47" name="Groupe 46">
            <a:extLst>
              <a:ext uri="{FF2B5EF4-FFF2-40B4-BE49-F238E27FC236}">
                <a16:creationId xmlns="" xmlns:a16="http://schemas.microsoft.com/office/drawing/2014/main" id="{EEEC4BB6-1ABD-4B18-B053-6E2FFCCBA231}"/>
              </a:ext>
            </a:extLst>
          </p:cNvPr>
          <p:cNvGrpSpPr/>
          <p:nvPr/>
        </p:nvGrpSpPr>
        <p:grpSpPr>
          <a:xfrm>
            <a:off x="7124121" y="5168556"/>
            <a:ext cx="2495235" cy="1196078"/>
            <a:chOff x="7108142" y="1924615"/>
            <a:chExt cx="2495235" cy="842881"/>
          </a:xfrm>
        </p:grpSpPr>
        <p:sp>
          <p:nvSpPr>
            <p:cNvPr id="48" name="Flèche : chevron 47">
              <a:extLst>
                <a:ext uri="{FF2B5EF4-FFF2-40B4-BE49-F238E27FC236}">
                  <a16:creationId xmlns="" xmlns:a16="http://schemas.microsoft.com/office/drawing/2014/main" id="{3181598A-8314-4DF5-A98B-79E5B271F280}"/>
                </a:ext>
              </a:extLst>
            </p:cNvPr>
            <p:cNvSpPr/>
            <p:nvPr/>
          </p:nvSpPr>
          <p:spPr>
            <a:xfrm>
              <a:off x="7108142" y="1924615"/>
              <a:ext cx="2495235" cy="837188"/>
            </a:xfrm>
            <a:prstGeom prst="chevron">
              <a:avLst/>
            </a:prstGeom>
            <a:solidFill>
              <a:schemeClr val="bg1">
                <a:lumMod val="95000"/>
              </a:schemeClr>
            </a:solidFill>
            <a:ln w="38100">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rIns="0" rtlCol="0" anchor="ctr"/>
            <a:lstStyle/>
            <a:p>
              <a:pPr algn="ctr">
                <a:buClrTx/>
                <a:buFontTx/>
                <a:buNone/>
              </a:pPr>
              <a:endParaRPr lang="en-CA" kern="1200" dirty="0">
                <a:solidFill>
                  <a:prstClr val="black"/>
                </a:solidFill>
              </a:endParaRPr>
            </a:p>
          </p:txBody>
        </p:sp>
        <p:sp>
          <p:nvSpPr>
            <p:cNvPr id="49" name="ZoneTexte 48">
              <a:extLst>
                <a:ext uri="{FF2B5EF4-FFF2-40B4-BE49-F238E27FC236}">
                  <a16:creationId xmlns="" xmlns:a16="http://schemas.microsoft.com/office/drawing/2014/main" id="{CCA77BEE-E941-419C-BBB7-67A419EE4B2F}"/>
                </a:ext>
              </a:extLst>
            </p:cNvPr>
            <p:cNvSpPr txBox="1"/>
            <p:nvPr/>
          </p:nvSpPr>
          <p:spPr>
            <a:xfrm>
              <a:off x="7666328" y="1956086"/>
              <a:ext cx="1734869" cy="811410"/>
            </a:xfrm>
            <a:prstGeom prst="rect">
              <a:avLst/>
            </a:prstGeom>
            <a:noFill/>
          </p:spPr>
          <p:txBody>
            <a:bodyPr wrap="square" rIns="0" rtlCol="0">
              <a:noAutofit/>
            </a:bodyPr>
            <a:lstStyle/>
            <a:p>
              <a:pPr>
                <a:buClrTx/>
                <a:buFontTx/>
                <a:buNone/>
              </a:pPr>
              <a:r>
                <a:rPr lang="en-CA" b="1" kern="1200" dirty="0">
                  <a:solidFill>
                    <a:prstClr val="black"/>
                  </a:solidFill>
                  <a:latin typeface="Calibri" panose="020F0502020204030204"/>
                  <a:ea typeface="+mn-ea"/>
                  <a:cs typeface="+mn-cs"/>
                </a:rPr>
                <a:t>National executive accepts life members by motion</a:t>
              </a:r>
            </a:p>
            <a:p>
              <a:pPr>
                <a:buClrTx/>
                <a:buFontTx/>
                <a:buNone/>
              </a:pPr>
              <a:endParaRPr lang="en-CA" b="1" kern="1200" dirty="0">
                <a:solidFill>
                  <a:prstClr val="black"/>
                </a:solidFill>
                <a:latin typeface="Calibri" panose="020F0502020204030204"/>
                <a:ea typeface="+mn-ea"/>
                <a:cs typeface="+mn-cs"/>
              </a:endParaRPr>
            </a:p>
            <a:p>
              <a:pPr>
                <a:buClrTx/>
                <a:buFontTx/>
                <a:buNone/>
              </a:pPr>
              <a:r>
                <a:rPr lang="en-CA" b="1" kern="1200" dirty="0">
                  <a:solidFill>
                    <a:prstClr val="black"/>
                  </a:solidFill>
                  <a:latin typeface="Calibri" panose="020F0502020204030204"/>
                  <a:ea typeface="+mn-ea"/>
                  <a:cs typeface="+mn-cs"/>
                </a:rPr>
                <a:t>(Winter meeting)</a:t>
              </a:r>
            </a:p>
          </p:txBody>
        </p:sp>
      </p:grpSp>
      <p:grpSp>
        <p:nvGrpSpPr>
          <p:cNvPr id="50" name="Groupe 49">
            <a:extLst>
              <a:ext uri="{FF2B5EF4-FFF2-40B4-BE49-F238E27FC236}">
                <a16:creationId xmlns="" xmlns:a16="http://schemas.microsoft.com/office/drawing/2014/main" id="{D9126321-725A-4D67-B75B-B7B947C7F03C}"/>
              </a:ext>
            </a:extLst>
          </p:cNvPr>
          <p:cNvGrpSpPr/>
          <p:nvPr/>
        </p:nvGrpSpPr>
        <p:grpSpPr>
          <a:xfrm>
            <a:off x="4939929" y="5168558"/>
            <a:ext cx="2495235" cy="1188000"/>
            <a:chOff x="4938442" y="1924615"/>
            <a:chExt cx="2495235" cy="837188"/>
          </a:xfrm>
        </p:grpSpPr>
        <p:sp>
          <p:nvSpPr>
            <p:cNvPr id="51" name="Flèche : chevron 50">
              <a:extLst>
                <a:ext uri="{FF2B5EF4-FFF2-40B4-BE49-F238E27FC236}">
                  <a16:creationId xmlns="" xmlns:a16="http://schemas.microsoft.com/office/drawing/2014/main" id="{8AF18C3D-BCF8-4B08-819E-9C1CAD4EE121}"/>
                </a:ext>
              </a:extLst>
            </p:cNvPr>
            <p:cNvSpPr/>
            <p:nvPr/>
          </p:nvSpPr>
          <p:spPr>
            <a:xfrm>
              <a:off x="4938442" y="1924615"/>
              <a:ext cx="2495235" cy="837188"/>
            </a:xfrm>
            <a:prstGeom prst="chevron">
              <a:avLst/>
            </a:prstGeom>
            <a:solidFill>
              <a:schemeClr val="bg1">
                <a:lumMod val="95000"/>
              </a:schemeClr>
            </a:solidFill>
            <a:ln w="38100">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rIns="0" rtlCol="0" anchor="ctr"/>
            <a:lstStyle/>
            <a:p>
              <a:pPr algn="ctr">
                <a:buClrTx/>
                <a:buFontTx/>
                <a:buNone/>
              </a:pPr>
              <a:endParaRPr lang="en-CA" kern="1200" dirty="0">
                <a:solidFill>
                  <a:prstClr val="black"/>
                </a:solidFill>
              </a:endParaRPr>
            </a:p>
          </p:txBody>
        </p:sp>
        <p:sp>
          <p:nvSpPr>
            <p:cNvPr id="52" name="ZoneTexte 51">
              <a:extLst>
                <a:ext uri="{FF2B5EF4-FFF2-40B4-BE49-F238E27FC236}">
                  <a16:creationId xmlns="" xmlns:a16="http://schemas.microsoft.com/office/drawing/2014/main" id="{DFEAAC44-9022-464C-83FF-035719E19D53}"/>
                </a:ext>
              </a:extLst>
            </p:cNvPr>
            <p:cNvSpPr txBox="1"/>
            <p:nvPr/>
          </p:nvSpPr>
          <p:spPr>
            <a:xfrm>
              <a:off x="5361724" y="1945616"/>
              <a:ext cx="1674085" cy="811410"/>
            </a:xfrm>
            <a:prstGeom prst="rect">
              <a:avLst/>
            </a:prstGeom>
            <a:noFill/>
          </p:spPr>
          <p:txBody>
            <a:bodyPr wrap="square" rIns="0" rtlCol="0">
              <a:noAutofit/>
            </a:bodyPr>
            <a:lstStyle/>
            <a:p>
              <a:pPr algn="ctr">
                <a:buClrTx/>
                <a:buFontTx/>
                <a:buNone/>
              </a:pPr>
              <a:r>
                <a:rPr lang="en-CA" b="1" kern="1200" dirty="0">
                  <a:solidFill>
                    <a:prstClr val="black"/>
                  </a:solidFill>
                  <a:latin typeface="Calibri" panose="020F0502020204030204"/>
                  <a:ea typeface="+mn-ea"/>
                  <a:cs typeface="+mn-cs"/>
                </a:rPr>
                <a:t>National chairperson of organization reviews criteria           </a:t>
              </a:r>
            </a:p>
            <a:p>
              <a:pPr algn="ctr">
                <a:buClrTx/>
                <a:buFontTx/>
                <a:buNone/>
              </a:pPr>
              <a:r>
                <a:rPr lang="en-CA" b="1" kern="1200" dirty="0">
                  <a:solidFill>
                    <a:prstClr val="black"/>
                  </a:solidFill>
                  <a:latin typeface="Calibri" panose="020F0502020204030204"/>
                  <a:ea typeface="+mn-ea"/>
                  <a:cs typeface="+mn-cs"/>
                </a:rPr>
                <a:t>and prepares list of all nominees</a:t>
              </a:r>
            </a:p>
          </p:txBody>
        </p:sp>
      </p:grpSp>
      <p:sp>
        <p:nvSpPr>
          <p:cNvPr id="3" name="TextBox 2">
            <a:extLst>
              <a:ext uri="{FF2B5EF4-FFF2-40B4-BE49-F238E27FC236}">
                <a16:creationId xmlns="" xmlns:a16="http://schemas.microsoft.com/office/drawing/2014/main" id="{71A435A2-7319-498E-95C5-9C6AACB69131}"/>
              </a:ext>
            </a:extLst>
          </p:cNvPr>
          <p:cNvSpPr txBox="1"/>
          <p:nvPr/>
        </p:nvSpPr>
        <p:spPr>
          <a:xfrm>
            <a:off x="479065" y="6456849"/>
            <a:ext cx="11302527" cy="430887"/>
          </a:xfrm>
          <a:prstGeom prst="rect">
            <a:avLst/>
          </a:prstGeom>
          <a:noFill/>
        </p:spPr>
        <p:txBody>
          <a:bodyPr wrap="square" rtlCol="0">
            <a:spAutoFit/>
          </a:bodyPr>
          <a:lstStyle/>
          <a:p>
            <a:pPr algn="ctr">
              <a:buClrTx/>
              <a:buFontTx/>
              <a:buNone/>
            </a:pPr>
            <a:r>
              <a:rPr lang="en-CA" sz="2200" kern="1200" dirty="0">
                <a:solidFill>
                  <a:srgbClr val="990000"/>
                </a:solidFill>
                <a:latin typeface="Calibri" panose="020F0502020204030204"/>
                <a:ea typeface="+mn-ea"/>
                <a:cs typeface="+mn-cs"/>
                <a:sym typeface="Wingdings" panose="05000000000000000000" pitchFamily="2" charset="2"/>
              </a:rPr>
              <a:t></a:t>
            </a:r>
            <a:r>
              <a:rPr lang="en-CA" sz="2200" kern="1200" dirty="0">
                <a:solidFill>
                  <a:srgbClr val="990000"/>
                </a:solidFill>
                <a:latin typeface="Calibri" panose="020F0502020204030204"/>
                <a:ea typeface="+mn-ea"/>
                <a:cs typeface="+mn-cs"/>
              </a:rPr>
              <a:t>National, </a:t>
            </a:r>
            <a:r>
              <a:rPr lang="en-CA" sz="2200" kern="1200" dirty="0">
                <a:solidFill>
                  <a:srgbClr val="808000"/>
                </a:solidFill>
                <a:latin typeface="Calibri" panose="020F0502020204030204"/>
                <a:ea typeface="+mn-ea"/>
                <a:cs typeface="+mn-cs"/>
                <a:sym typeface="Wingdings" panose="05000000000000000000" pitchFamily="2" charset="2"/>
              </a:rPr>
              <a:t>P</a:t>
            </a:r>
            <a:r>
              <a:rPr lang="en-CA" sz="2200" kern="1200" dirty="0">
                <a:solidFill>
                  <a:srgbClr val="808000"/>
                </a:solidFill>
                <a:latin typeface="Calibri" panose="020F0502020204030204"/>
                <a:ea typeface="+mn-ea"/>
                <a:cs typeface="+mn-cs"/>
              </a:rPr>
              <a:t>rovincial</a:t>
            </a:r>
            <a:r>
              <a:rPr lang="en-CA" sz="2200" kern="1200" dirty="0">
                <a:solidFill>
                  <a:prstClr val="black"/>
                </a:solidFill>
                <a:latin typeface="Calibri" panose="020F0502020204030204"/>
                <a:ea typeface="+mn-ea"/>
                <a:cs typeface="+mn-cs"/>
              </a:rPr>
              <a:t>, </a:t>
            </a:r>
            <a:r>
              <a:rPr lang="en-CA" sz="2200" kern="1200" dirty="0">
                <a:solidFill>
                  <a:srgbClr val="7030A0"/>
                </a:solidFill>
                <a:latin typeface="Calibri" panose="020F0502020204030204"/>
                <a:ea typeface="+mn-ea"/>
                <a:cs typeface="+mn-cs"/>
                <a:sym typeface="Wingdings" panose="05000000000000000000" pitchFamily="2" charset="2"/>
              </a:rPr>
              <a:t>D</a:t>
            </a:r>
            <a:r>
              <a:rPr lang="en-CA" sz="2200" kern="1200" dirty="0">
                <a:solidFill>
                  <a:srgbClr val="7030A0"/>
                </a:solidFill>
                <a:latin typeface="Calibri" panose="020F0502020204030204"/>
                <a:ea typeface="+mn-ea"/>
                <a:cs typeface="+mn-cs"/>
              </a:rPr>
              <a:t>iocesan, </a:t>
            </a:r>
            <a:r>
              <a:rPr lang="en-CA" sz="2200" kern="1200" dirty="0">
                <a:solidFill>
                  <a:srgbClr val="009999"/>
                </a:solidFill>
                <a:latin typeface="Calibri" panose="020F0502020204030204"/>
                <a:ea typeface="+mn-ea"/>
                <a:cs typeface="+mn-cs"/>
                <a:sym typeface="Wingdings" panose="05000000000000000000" pitchFamily="2" charset="2"/>
              </a:rPr>
              <a:t>P</a:t>
            </a:r>
            <a:r>
              <a:rPr lang="en-CA" sz="2200" kern="1200" dirty="0">
                <a:solidFill>
                  <a:srgbClr val="009999"/>
                </a:solidFill>
                <a:latin typeface="Calibri" panose="020F0502020204030204"/>
                <a:ea typeface="+mn-ea"/>
                <a:cs typeface="+mn-cs"/>
              </a:rPr>
              <a:t>arish, </a:t>
            </a:r>
            <a:r>
              <a:rPr lang="en-CA" sz="2200" kern="1200" dirty="0">
                <a:solidFill>
                  <a:srgbClr val="00FF00"/>
                </a:solidFill>
                <a:latin typeface="Calibri" panose="020F0502020204030204"/>
                <a:ea typeface="+mn-ea"/>
                <a:cs typeface="+mn-cs"/>
                <a:sym typeface="Wingdings" panose="05000000000000000000" pitchFamily="2" charset="2"/>
              </a:rPr>
              <a:t>D</a:t>
            </a:r>
            <a:r>
              <a:rPr lang="en-CA" sz="2200" kern="1200" dirty="0">
                <a:solidFill>
                  <a:srgbClr val="00FF00"/>
                </a:solidFill>
                <a:latin typeface="Calibri" panose="020F0502020204030204"/>
                <a:ea typeface="+mn-ea"/>
                <a:cs typeface="+mn-cs"/>
              </a:rPr>
              <a:t>iocesan or Provincial,</a:t>
            </a:r>
            <a:r>
              <a:rPr lang="en-CA" sz="2200" kern="1200" dirty="0">
                <a:solidFill>
                  <a:srgbClr val="CC0066"/>
                </a:solidFill>
                <a:latin typeface="Calibri" panose="020F0502020204030204"/>
                <a:ea typeface="+mn-ea"/>
                <a:cs typeface="+mn-cs"/>
              </a:rPr>
              <a:t> </a:t>
            </a:r>
            <a:r>
              <a:rPr lang="en-CA" sz="2200" kern="1200" dirty="0">
                <a:solidFill>
                  <a:srgbClr val="CC0066"/>
                </a:solidFill>
                <a:latin typeface="Calibri" panose="020F0502020204030204"/>
                <a:ea typeface="+mn-ea"/>
                <a:cs typeface="+mn-cs"/>
                <a:sym typeface="Wingdings" panose="05000000000000000000" pitchFamily="2" charset="2"/>
              </a:rPr>
              <a:t>D</a:t>
            </a:r>
            <a:r>
              <a:rPr lang="en-CA" sz="2200" kern="1200" dirty="0">
                <a:solidFill>
                  <a:srgbClr val="CC0066"/>
                </a:solidFill>
                <a:latin typeface="Calibri" panose="020F0502020204030204"/>
                <a:ea typeface="+mn-ea"/>
                <a:cs typeface="+mn-cs"/>
              </a:rPr>
              <a:t>iocesan &amp; Provincial</a:t>
            </a:r>
          </a:p>
        </p:txBody>
      </p:sp>
      <p:grpSp>
        <p:nvGrpSpPr>
          <p:cNvPr id="59" name="Group 58"/>
          <p:cNvGrpSpPr/>
          <p:nvPr/>
        </p:nvGrpSpPr>
        <p:grpSpPr>
          <a:xfrm>
            <a:off x="479065" y="904267"/>
            <a:ext cx="11487659" cy="547531"/>
            <a:chOff x="479065" y="904267"/>
            <a:chExt cx="11487659" cy="547531"/>
          </a:xfrm>
        </p:grpSpPr>
        <p:grpSp>
          <p:nvGrpSpPr>
            <p:cNvPr id="7" name="Group 6"/>
            <p:cNvGrpSpPr/>
            <p:nvPr/>
          </p:nvGrpSpPr>
          <p:grpSpPr>
            <a:xfrm>
              <a:off x="479065" y="904267"/>
              <a:ext cx="8533189" cy="547531"/>
              <a:chOff x="479065" y="904267"/>
              <a:chExt cx="8533189" cy="547531"/>
            </a:xfrm>
          </p:grpSpPr>
          <p:grpSp>
            <p:nvGrpSpPr>
              <p:cNvPr id="6" name="Group 5"/>
              <p:cNvGrpSpPr/>
              <p:nvPr/>
            </p:nvGrpSpPr>
            <p:grpSpPr>
              <a:xfrm>
                <a:off x="479065" y="911876"/>
                <a:ext cx="8533189" cy="539922"/>
                <a:chOff x="479065" y="911876"/>
                <a:chExt cx="8533189" cy="539922"/>
              </a:xfrm>
            </p:grpSpPr>
            <p:pic>
              <p:nvPicPr>
                <p:cNvPr id="65" name="Graphic 64" descr="Document">
                  <a:extLst>
                    <a:ext uri="{FF2B5EF4-FFF2-40B4-BE49-F238E27FC236}">
                      <a16:creationId xmlns="" xmlns:a16="http://schemas.microsoft.com/office/drawing/2014/main" id="{F5BB8ABC-6A22-4B7A-BE0E-C4CC4BAFF40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479065" y="911876"/>
                  <a:ext cx="539922" cy="539922"/>
                </a:xfrm>
                <a:prstGeom prst="rect">
                  <a:avLst/>
                </a:prstGeom>
                <a:ln>
                  <a:noFill/>
                </a:ln>
              </p:spPr>
            </p:pic>
            <p:sp>
              <p:nvSpPr>
                <p:cNvPr id="76" name="TextBox 75">
                  <a:extLst>
                    <a:ext uri="{FF2B5EF4-FFF2-40B4-BE49-F238E27FC236}">
                      <a16:creationId xmlns="" xmlns:a16="http://schemas.microsoft.com/office/drawing/2014/main" id="{54C65629-4738-4F9F-A00A-BCF79D968C6F}"/>
                    </a:ext>
                  </a:extLst>
                </p:cNvPr>
                <p:cNvSpPr txBox="1"/>
                <p:nvPr/>
              </p:nvSpPr>
              <p:spPr>
                <a:xfrm>
                  <a:off x="913804" y="1041462"/>
                  <a:ext cx="3883304" cy="369332"/>
                </a:xfrm>
                <a:prstGeom prst="rect">
                  <a:avLst/>
                </a:prstGeom>
                <a:noFill/>
                <a:ln>
                  <a:noFill/>
                </a:ln>
              </p:spPr>
              <p:txBody>
                <a:bodyPr wrap="square" rtlCol="0">
                  <a:spAutoFit/>
                </a:bodyPr>
                <a:lstStyle/>
                <a:p>
                  <a:pPr>
                    <a:buClrTx/>
                    <a:buFontTx/>
                    <a:buNone/>
                  </a:pPr>
                  <a:r>
                    <a:rPr lang="en-CA" sz="1800" kern="1200" dirty="0">
                      <a:solidFill>
                        <a:prstClr val="black"/>
                      </a:solidFill>
                      <a:latin typeface="Calibri" panose="020F0502020204030204"/>
                      <a:ea typeface="+mn-ea"/>
                      <a:cs typeface="+mn-cs"/>
                    </a:rPr>
                    <a:t>Nomination for Life Membership</a:t>
                  </a:r>
                </a:p>
              </p:txBody>
            </p:sp>
            <p:sp>
              <p:nvSpPr>
                <p:cNvPr id="78" name="TextBox 77">
                  <a:extLst>
                    <a:ext uri="{FF2B5EF4-FFF2-40B4-BE49-F238E27FC236}">
                      <a16:creationId xmlns="" xmlns:a16="http://schemas.microsoft.com/office/drawing/2014/main" id="{83F2DCA9-8B88-4283-8DF9-6FF834905AE9}"/>
                    </a:ext>
                  </a:extLst>
                </p:cNvPr>
                <p:cNvSpPr txBox="1"/>
                <p:nvPr/>
              </p:nvSpPr>
              <p:spPr>
                <a:xfrm>
                  <a:off x="4754719" y="1043505"/>
                  <a:ext cx="4257535" cy="369332"/>
                </a:xfrm>
                <a:prstGeom prst="rect">
                  <a:avLst/>
                </a:prstGeom>
                <a:noFill/>
                <a:ln>
                  <a:noFill/>
                </a:ln>
              </p:spPr>
              <p:txBody>
                <a:bodyPr wrap="square" rtlCol="0">
                  <a:spAutoFit/>
                </a:bodyPr>
                <a:lstStyle/>
                <a:p>
                  <a:pPr>
                    <a:buClrTx/>
                    <a:buFontTx/>
                    <a:buNone/>
                  </a:pPr>
                  <a:r>
                    <a:rPr lang="en-CA" sz="1800" kern="1200" dirty="0">
                      <a:solidFill>
                        <a:prstClr val="black"/>
                      </a:solidFill>
                      <a:latin typeface="Calibri" panose="020F0502020204030204"/>
                      <a:ea typeface="+mn-ea"/>
                      <a:cs typeface="+mn-cs"/>
                    </a:rPr>
                    <a:t>Life Member Nominee Questionnaire</a:t>
                  </a:r>
                </a:p>
              </p:txBody>
            </p:sp>
          </p:grpSp>
          <p:pic>
            <p:nvPicPr>
              <p:cNvPr id="71" name="Graphic 70" descr="Clipboard">
                <a:extLst>
                  <a:ext uri="{FF2B5EF4-FFF2-40B4-BE49-F238E27FC236}">
                    <a16:creationId xmlns="" xmlns:a16="http://schemas.microsoft.com/office/drawing/2014/main" id="{98BECBB9-65BD-4126-9B49-D63338D4B09E}"/>
                  </a:ext>
                </a:extLst>
              </p:cNvPr>
              <p:cNvPicPr>
                <a:picLocks noChangeAspect="1"/>
              </p:cNvPicPr>
              <p:nvPr/>
            </p:nvPicPr>
            <p:blipFill>
              <a:blip r:embed="rId5">
                <a:duotone>
                  <a:schemeClr val="accent1">
                    <a:shade val="45000"/>
                    <a:satMod val="135000"/>
                  </a:schemeClr>
                  <a:prstClr val="white"/>
                </a:duotone>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p:blipFill>
            <p:spPr>
              <a:xfrm>
                <a:off x="4214797" y="904267"/>
                <a:ext cx="540000" cy="540000"/>
              </a:xfrm>
              <a:prstGeom prst="rect">
                <a:avLst/>
              </a:prstGeom>
              <a:ln>
                <a:noFill/>
              </a:ln>
            </p:spPr>
          </p:pic>
        </p:grpSp>
        <p:grpSp>
          <p:nvGrpSpPr>
            <p:cNvPr id="11" name="Group 10"/>
            <p:cNvGrpSpPr/>
            <p:nvPr/>
          </p:nvGrpSpPr>
          <p:grpSpPr>
            <a:xfrm>
              <a:off x="8279780" y="911876"/>
              <a:ext cx="3686944" cy="539922"/>
              <a:chOff x="8279780" y="911876"/>
              <a:chExt cx="3686944" cy="539922"/>
            </a:xfrm>
          </p:grpSpPr>
          <p:pic>
            <p:nvPicPr>
              <p:cNvPr id="63" name="Graphic 62" descr="Checklist">
                <a:extLst>
                  <a:ext uri="{FF2B5EF4-FFF2-40B4-BE49-F238E27FC236}">
                    <a16:creationId xmlns="" xmlns:a16="http://schemas.microsoft.com/office/drawing/2014/main" id="{CD1B58C0-FE55-4BCF-B1FA-6E10E4F2C17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tretch>
                <a:fillRect/>
              </a:stretch>
            </p:blipFill>
            <p:spPr>
              <a:xfrm>
                <a:off x="8279780" y="911876"/>
                <a:ext cx="539922" cy="539922"/>
              </a:xfrm>
              <a:prstGeom prst="rect">
                <a:avLst/>
              </a:prstGeom>
              <a:ln>
                <a:noFill/>
              </a:ln>
            </p:spPr>
          </p:pic>
          <p:sp>
            <p:nvSpPr>
              <p:cNvPr id="80" name="TextBox 79">
                <a:extLst>
                  <a:ext uri="{FF2B5EF4-FFF2-40B4-BE49-F238E27FC236}">
                    <a16:creationId xmlns="" xmlns:a16="http://schemas.microsoft.com/office/drawing/2014/main" id="{AEED1A26-2FC6-4F81-AECE-566F622751E6}"/>
                  </a:ext>
                </a:extLst>
              </p:cNvPr>
              <p:cNvSpPr txBox="1"/>
              <p:nvPr/>
            </p:nvSpPr>
            <p:spPr>
              <a:xfrm>
                <a:off x="8819702" y="1056010"/>
                <a:ext cx="3147022" cy="369332"/>
              </a:xfrm>
              <a:prstGeom prst="rect">
                <a:avLst/>
              </a:prstGeom>
              <a:noFill/>
              <a:ln>
                <a:noFill/>
              </a:ln>
            </p:spPr>
            <p:txBody>
              <a:bodyPr wrap="square" rtlCol="0">
                <a:spAutoFit/>
              </a:bodyPr>
              <a:lstStyle/>
              <a:p>
                <a:pPr>
                  <a:buClrTx/>
                  <a:buFontTx/>
                  <a:buNone/>
                </a:pPr>
                <a:r>
                  <a:rPr lang="en-CA" sz="1800" kern="1200" dirty="0">
                    <a:solidFill>
                      <a:prstClr val="black"/>
                    </a:solidFill>
                    <a:latin typeface="Calibri" panose="020F0502020204030204"/>
                    <a:ea typeface="+mn-ea"/>
                    <a:cs typeface="+mn-cs"/>
                  </a:rPr>
                  <a:t>Life Membership Checklist</a:t>
                </a:r>
              </a:p>
            </p:txBody>
          </p:sp>
        </p:grpSp>
      </p:grpSp>
      <p:grpSp>
        <p:nvGrpSpPr>
          <p:cNvPr id="73" name="Group 72"/>
          <p:cNvGrpSpPr/>
          <p:nvPr/>
        </p:nvGrpSpPr>
        <p:grpSpPr>
          <a:xfrm>
            <a:off x="7067369" y="3509588"/>
            <a:ext cx="2495235" cy="1258427"/>
            <a:chOff x="7067369" y="3509588"/>
            <a:chExt cx="2495235" cy="1258427"/>
          </a:xfrm>
        </p:grpSpPr>
        <p:grpSp>
          <p:nvGrpSpPr>
            <p:cNvPr id="35" name="Groupe 34">
              <a:extLst>
                <a:ext uri="{FF2B5EF4-FFF2-40B4-BE49-F238E27FC236}">
                  <a16:creationId xmlns="" xmlns:a16="http://schemas.microsoft.com/office/drawing/2014/main" id="{5C8CA43C-E382-4FDD-BF8A-1E8BE1F44930}"/>
                </a:ext>
              </a:extLst>
            </p:cNvPr>
            <p:cNvGrpSpPr/>
            <p:nvPr/>
          </p:nvGrpSpPr>
          <p:grpSpPr>
            <a:xfrm>
              <a:off x="7067369" y="3509588"/>
              <a:ext cx="2495235" cy="1258427"/>
              <a:chOff x="3404935" y="3715456"/>
              <a:chExt cx="2495235" cy="886818"/>
            </a:xfrm>
          </p:grpSpPr>
          <p:sp>
            <p:nvSpPr>
              <p:cNvPr id="14" name="Flèche : chevron 13">
                <a:extLst>
                  <a:ext uri="{FF2B5EF4-FFF2-40B4-BE49-F238E27FC236}">
                    <a16:creationId xmlns="" xmlns:a16="http://schemas.microsoft.com/office/drawing/2014/main" id="{41FC8C7F-EF19-4508-90A4-2C6E630BD83E}"/>
                  </a:ext>
                </a:extLst>
              </p:cNvPr>
              <p:cNvSpPr/>
              <p:nvPr/>
            </p:nvSpPr>
            <p:spPr>
              <a:xfrm rot="10800000">
                <a:off x="3404935" y="3715456"/>
                <a:ext cx="2495235" cy="837188"/>
              </a:xfrm>
              <a:prstGeom prst="chevron">
                <a:avLst/>
              </a:prstGeom>
              <a:solidFill>
                <a:schemeClr val="bg1">
                  <a:lumMod val="95000"/>
                </a:schemeClr>
              </a:solidFill>
              <a:ln w="3810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Ins="0" rtlCol="0" anchor="ctr"/>
              <a:lstStyle/>
              <a:p>
                <a:pPr algn="ctr">
                  <a:buClrTx/>
                  <a:buFontTx/>
                  <a:buNone/>
                </a:pPr>
                <a:endParaRPr lang="en-CA" kern="1200" dirty="0">
                  <a:solidFill>
                    <a:prstClr val="black"/>
                  </a:solidFill>
                </a:endParaRPr>
              </a:p>
            </p:txBody>
          </p:sp>
          <p:sp>
            <p:nvSpPr>
              <p:cNvPr id="34" name="ZoneTexte 33">
                <a:extLst>
                  <a:ext uri="{FF2B5EF4-FFF2-40B4-BE49-F238E27FC236}">
                    <a16:creationId xmlns="" xmlns:a16="http://schemas.microsoft.com/office/drawing/2014/main" id="{9910D4A0-312A-42FE-AA77-D41A73C753B9}"/>
                  </a:ext>
                </a:extLst>
              </p:cNvPr>
              <p:cNvSpPr txBox="1"/>
              <p:nvPr/>
            </p:nvSpPr>
            <p:spPr>
              <a:xfrm>
                <a:off x="3772717" y="3790864"/>
                <a:ext cx="1793301" cy="811410"/>
              </a:xfrm>
              <a:prstGeom prst="rect">
                <a:avLst/>
              </a:prstGeom>
              <a:noFill/>
              <a:ln>
                <a:noFill/>
              </a:ln>
            </p:spPr>
            <p:txBody>
              <a:bodyPr wrap="square" rIns="0" rtlCol="0">
                <a:noAutofit/>
              </a:bodyPr>
              <a:lstStyle/>
              <a:p>
                <a:pPr>
                  <a:buClrTx/>
                  <a:buFontTx/>
                  <a:buNone/>
                </a:pPr>
                <a:r>
                  <a:rPr lang="en-CA" b="1" i="1" kern="1200" dirty="0">
                    <a:solidFill>
                      <a:prstClr val="black"/>
                    </a:solidFill>
                    <a:latin typeface="Calibri" panose="020F0502020204030204"/>
                    <a:ea typeface="+mn-ea"/>
                    <a:cs typeface="+mn-cs"/>
                  </a:rPr>
                  <a:t>Life Member Nominee Questionnaire </a:t>
                </a:r>
                <a:r>
                  <a:rPr lang="en-CA" b="1" kern="1200" dirty="0">
                    <a:solidFill>
                      <a:prstClr val="black"/>
                    </a:solidFill>
                    <a:latin typeface="Calibri" panose="020F0502020204030204"/>
                    <a:ea typeface="+mn-ea"/>
                    <a:cs typeface="+mn-cs"/>
                  </a:rPr>
                  <a:t>and nominee</a:t>
                </a:r>
              </a:p>
            </p:txBody>
          </p:sp>
        </p:grpSp>
        <p:pic>
          <p:nvPicPr>
            <p:cNvPr id="95" name="Graphic 94" descr="Clipboard">
              <a:extLst>
                <a:ext uri="{FF2B5EF4-FFF2-40B4-BE49-F238E27FC236}">
                  <a16:creationId xmlns="" xmlns:a16="http://schemas.microsoft.com/office/drawing/2014/main" id="{E7A5FB2F-74A6-4AFF-8709-9FD54A64743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p:blipFill>
          <p:spPr>
            <a:xfrm>
              <a:off x="8516142" y="4128499"/>
              <a:ext cx="540000" cy="540000"/>
            </a:xfrm>
            <a:prstGeom prst="rect">
              <a:avLst/>
            </a:prstGeom>
          </p:spPr>
        </p:pic>
      </p:grpSp>
      <p:grpSp>
        <p:nvGrpSpPr>
          <p:cNvPr id="70" name="Group 69"/>
          <p:cNvGrpSpPr/>
          <p:nvPr/>
        </p:nvGrpSpPr>
        <p:grpSpPr>
          <a:xfrm>
            <a:off x="2629395" y="3501349"/>
            <a:ext cx="2495235" cy="1201314"/>
            <a:chOff x="2629395" y="3501349"/>
            <a:chExt cx="2495235" cy="1201314"/>
          </a:xfrm>
        </p:grpSpPr>
        <p:grpSp>
          <p:nvGrpSpPr>
            <p:cNvPr id="31" name="Groupe 30">
              <a:extLst>
                <a:ext uri="{FF2B5EF4-FFF2-40B4-BE49-F238E27FC236}">
                  <a16:creationId xmlns="" xmlns:a16="http://schemas.microsoft.com/office/drawing/2014/main" id="{9DE78512-8053-4617-A006-2297AA2DE71A}"/>
                </a:ext>
              </a:extLst>
            </p:cNvPr>
            <p:cNvGrpSpPr/>
            <p:nvPr/>
          </p:nvGrpSpPr>
          <p:grpSpPr>
            <a:xfrm>
              <a:off x="2629395" y="3501349"/>
              <a:ext cx="2495235" cy="1197580"/>
              <a:chOff x="7784432" y="3708705"/>
              <a:chExt cx="2495235" cy="843939"/>
            </a:xfrm>
          </p:grpSpPr>
          <p:sp>
            <p:nvSpPr>
              <p:cNvPr id="16" name="Flèche : chevron 15">
                <a:extLst>
                  <a:ext uri="{FF2B5EF4-FFF2-40B4-BE49-F238E27FC236}">
                    <a16:creationId xmlns="" xmlns:a16="http://schemas.microsoft.com/office/drawing/2014/main" id="{88BBF245-D10A-4BD5-A7BE-E6A434BF2560}"/>
                  </a:ext>
                </a:extLst>
              </p:cNvPr>
              <p:cNvSpPr/>
              <p:nvPr/>
            </p:nvSpPr>
            <p:spPr>
              <a:xfrm rot="10800000">
                <a:off x="7784432" y="3715456"/>
                <a:ext cx="2495235" cy="837188"/>
              </a:xfrm>
              <a:prstGeom prst="chevron">
                <a:avLst/>
              </a:prstGeom>
              <a:solidFill>
                <a:schemeClr val="bg1">
                  <a:lumMod val="95000"/>
                </a:schemeClr>
              </a:solidFill>
              <a:ln w="38100">
                <a:solidFill>
                  <a:srgbClr val="808000"/>
                </a:solidFill>
              </a:ln>
            </p:spPr>
            <p:style>
              <a:lnRef idx="2">
                <a:schemeClr val="accent1">
                  <a:shade val="50000"/>
                </a:schemeClr>
              </a:lnRef>
              <a:fillRef idx="1">
                <a:schemeClr val="accent1"/>
              </a:fillRef>
              <a:effectRef idx="0">
                <a:schemeClr val="accent1"/>
              </a:effectRef>
              <a:fontRef idx="minor">
                <a:schemeClr val="lt1"/>
              </a:fontRef>
            </p:style>
            <p:txBody>
              <a:bodyPr rIns="0" rtlCol="0" anchor="ctr"/>
              <a:lstStyle/>
              <a:p>
                <a:pPr algn="ctr">
                  <a:buClrTx/>
                  <a:buFontTx/>
                  <a:buNone/>
                </a:pPr>
                <a:endParaRPr lang="en-CA" kern="1200" dirty="0">
                  <a:solidFill>
                    <a:prstClr val="black"/>
                  </a:solidFill>
                </a:endParaRPr>
              </a:p>
            </p:txBody>
          </p:sp>
          <p:sp>
            <p:nvSpPr>
              <p:cNvPr id="30" name="ZoneTexte 29">
                <a:extLst>
                  <a:ext uri="{FF2B5EF4-FFF2-40B4-BE49-F238E27FC236}">
                    <a16:creationId xmlns="" xmlns:a16="http://schemas.microsoft.com/office/drawing/2014/main" id="{5E5AC851-D89C-4D82-BE60-EA98512C950C}"/>
                  </a:ext>
                </a:extLst>
              </p:cNvPr>
              <p:cNvSpPr txBox="1"/>
              <p:nvPr/>
            </p:nvSpPr>
            <p:spPr>
              <a:xfrm>
                <a:off x="8185007" y="3708705"/>
                <a:ext cx="1875727" cy="811410"/>
              </a:xfrm>
              <a:prstGeom prst="rect">
                <a:avLst/>
              </a:prstGeom>
              <a:noFill/>
            </p:spPr>
            <p:txBody>
              <a:bodyPr wrap="square" rIns="0" rtlCol="0">
                <a:noAutofit/>
              </a:bodyPr>
              <a:lstStyle/>
              <a:p>
                <a:pPr>
                  <a:buClrTx/>
                  <a:buFontTx/>
                  <a:buNone/>
                </a:pPr>
                <a:r>
                  <a:rPr lang="en-CA" b="1" i="1" kern="1200" dirty="0">
                    <a:solidFill>
                      <a:prstClr val="black"/>
                    </a:solidFill>
                    <a:latin typeface="Calibri" panose="020F0502020204030204"/>
                    <a:ea typeface="+mn-ea"/>
                    <a:cs typeface="+mn-cs"/>
                  </a:rPr>
                  <a:t>Life Membership Checklist </a:t>
                </a:r>
                <a:r>
                  <a:rPr lang="en-CA" b="1" kern="1200" dirty="0">
                    <a:solidFill>
                      <a:prstClr val="black"/>
                    </a:solidFill>
                    <a:latin typeface="Calibri" panose="020F0502020204030204"/>
                    <a:ea typeface="+mn-ea"/>
                    <a:cs typeface="+mn-cs"/>
                  </a:rPr>
                  <a:t>by </a:t>
                </a:r>
              </a:p>
              <a:p>
                <a:pPr>
                  <a:buClrTx/>
                  <a:buFontTx/>
                  <a:buNone/>
                </a:pPr>
                <a:r>
                  <a:rPr lang="en-CA" b="1" kern="1200" dirty="0">
                    <a:solidFill>
                      <a:prstClr val="black"/>
                    </a:solidFill>
                    <a:latin typeface="Calibri" panose="020F0502020204030204"/>
                    <a:ea typeface="+mn-ea"/>
                    <a:cs typeface="+mn-cs"/>
                  </a:rPr>
                  <a:t>Provincial President</a:t>
                </a:r>
              </a:p>
            </p:txBody>
          </p:sp>
        </p:grpSp>
        <p:pic>
          <p:nvPicPr>
            <p:cNvPr id="101" name="Graphic 100" descr="Checklist">
              <a:extLst>
                <a:ext uri="{FF2B5EF4-FFF2-40B4-BE49-F238E27FC236}">
                  <a16:creationId xmlns="" xmlns:a16="http://schemas.microsoft.com/office/drawing/2014/main" id="{073236DA-45DD-4779-ADBD-11A41600A7E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tretch>
              <a:fillRect/>
            </a:stretch>
          </p:blipFill>
          <p:spPr>
            <a:xfrm>
              <a:off x="3719459" y="4162741"/>
              <a:ext cx="539922" cy="539922"/>
            </a:xfrm>
            <a:prstGeom prst="rect">
              <a:avLst/>
            </a:prstGeom>
          </p:spPr>
        </p:pic>
      </p:grpSp>
      <p:grpSp>
        <p:nvGrpSpPr>
          <p:cNvPr id="68" name="Group 67"/>
          <p:cNvGrpSpPr/>
          <p:nvPr/>
        </p:nvGrpSpPr>
        <p:grpSpPr>
          <a:xfrm>
            <a:off x="7117564" y="1857709"/>
            <a:ext cx="2495235" cy="1188000"/>
            <a:chOff x="7117564" y="1857709"/>
            <a:chExt cx="2495235" cy="1188000"/>
          </a:xfrm>
        </p:grpSpPr>
        <p:grpSp>
          <p:nvGrpSpPr>
            <p:cNvPr id="25" name="Groupe 24">
              <a:extLst>
                <a:ext uri="{FF2B5EF4-FFF2-40B4-BE49-F238E27FC236}">
                  <a16:creationId xmlns="" xmlns:a16="http://schemas.microsoft.com/office/drawing/2014/main" id="{394D111E-B1AA-4E40-903F-525B62B0F4FB}"/>
                </a:ext>
              </a:extLst>
            </p:cNvPr>
            <p:cNvGrpSpPr/>
            <p:nvPr/>
          </p:nvGrpSpPr>
          <p:grpSpPr>
            <a:xfrm>
              <a:off x="7117564" y="1857709"/>
              <a:ext cx="2495235" cy="1188000"/>
              <a:chOff x="7108142" y="1924615"/>
              <a:chExt cx="2495235" cy="837188"/>
            </a:xfrm>
          </p:grpSpPr>
          <p:sp>
            <p:nvSpPr>
              <p:cNvPr id="10" name="Flèche : chevron 9">
                <a:extLst>
                  <a:ext uri="{FF2B5EF4-FFF2-40B4-BE49-F238E27FC236}">
                    <a16:creationId xmlns="" xmlns:a16="http://schemas.microsoft.com/office/drawing/2014/main" id="{12F142F1-D944-4753-801A-95D4A1CA7CCE}"/>
                  </a:ext>
                </a:extLst>
              </p:cNvPr>
              <p:cNvSpPr/>
              <p:nvPr/>
            </p:nvSpPr>
            <p:spPr>
              <a:xfrm>
                <a:off x="7108142" y="1924615"/>
                <a:ext cx="2495235" cy="837188"/>
              </a:xfrm>
              <a:prstGeom prst="chevron">
                <a:avLst/>
              </a:prstGeom>
              <a:solidFill>
                <a:schemeClr val="bg1">
                  <a:lumMod val="95000"/>
                </a:schemeClr>
              </a:solidFill>
              <a:ln w="3810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CA" kern="1200" dirty="0">
                  <a:solidFill>
                    <a:prstClr val="black"/>
                  </a:solidFill>
                </a:endParaRPr>
              </a:p>
            </p:txBody>
          </p:sp>
          <p:sp>
            <p:nvSpPr>
              <p:cNvPr id="24" name="ZoneTexte 23">
                <a:extLst>
                  <a:ext uri="{FF2B5EF4-FFF2-40B4-BE49-F238E27FC236}">
                    <a16:creationId xmlns="" xmlns:a16="http://schemas.microsoft.com/office/drawing/2014/main" id="{70F75313-552E-470C-9D83-B59F0CA0C82B}"/>
                  </a:ext>
                </a:extLst>
              </p:cNvPr>
              <p:cNvSpPr txBox="1"/>
              <p:nvPr/>
            </p:nvSpPr>
            <p:spPr>
              <a:xfrm>
                <a:off x="7503561" y="1937504"/>
                <a:ext cx="1734869" cy="811410"/>
              </a:xfrm>
              <a:prstGeom prst="rect">
                <a:avLst/>
              </a:prstGeom>
              <a:noFill/>
            </p:spPr>
            <p:txBody>
              <a:bodyPr wrap="square" rIns="0" rtlCol="0">
                <a:noAutofit/>
              </a:bodyPr>
              <a:lstStyle/>
              <a:p>
                <a:pPr>
                  <a:buClrTx/>
                  <a:buFontTx/>
                  <a:buNone/>
                </a:pPr>
                <a:r>
                  <a:rPr lang="en-CA" b="1" kern="1200" dirty="0">
                    <a:solidFill>
                      <a:prstClr val="black"/>
                    </a:solidFill>
                    <a:latin typeface="Calibri" panose="020F0502020204030204"/>
                    <a:ea typeface="+mn-ea"/>
                    <a:cs typeface="+mn-cs"/>
                  </a:rPr>
                  <a:t>Complete </a:t>
                </a:r>
                <a:r>
                  <a:rPr lang="en-CA" b="1" i="1" kern="1200" dirty="0">
                    <a:solidFill>
                      <a:prstClr val="black"/>
                    </a:solidFill>
                    <a:latin typeface="Calibri" panose="020F0502020204030204"/>
                    <a:ea typeface="+mn-ea"/>
                    <a:cs typeface="+mn-cs"/>
                  </a:rPr>
                  <a:t>Nomination for Life Membership</a:t>
                </a:r>
                <a:endParaRPr lang="en-CA" b="1" kern="1200" dirty="0">
                  <a:solidFill>
                    <a:prstClr val="black"/>
                  </a:solidFill>
                  <a:latin typeface="Calibri" panose="020F0502020204030204"/>
                  <a:ea typeface="+mn-ea"/>
                  <a:cs typeface="+mn-cs"/>
                </a:endParaRPr>
              </a:p>
            </p:txBody>
          </p:sp>
        </p:grpSp>
        <p:pic>
          <p:nvPicPr>
            <p:cNvPr id="4" name="Graphic 3" descr="Document">
              <a:extLst>
                <a:ext uri="{FF2B5EF4-FFF2-40B4-BE49-F238E27FC236}">
                  <a16:creationId xmlns="" xmlns:a16="http://schemas.microsoft.com/office/drawing/2014/main" id="{41E93145-0827-4D10-A037-6716F407B37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8033394" y="2476240"/>
              <a:ext cx="539922" cy="539922"/>
            </a:xfrm>
            <a:prstGeom prst="rect">
              <a:avLst/>
            </a:prstGeom>
          </p:spPr>
        </p:pic>
      </p:grpSp>
      <p:grpSp>
        <p:nvGrpSpPr>
          <p:cNvPr id="67" name="Group 66"/>
          <p:cNvGrpSpPr/>
          <p:nvPr/>
        </p:nvGrpSpPr>
        <p:grpSpPr>
          <a:xfrm>
            <a:off x="9308314" y="1873862"/>
            <a:ext cx="2495235" cy="1188000"/>
            <a:chOff x="9308314" y="1873862"/>
            <a:chExt cx="2495235" cy="1188000"/>
          </a:xfrm>
        </p:grpSpPr>
        <p:grpSp>
          <p:nvGrpSpPr>
            <p:cNvPr id="21" name="Groupe 20">
              <a:extLst>
                <a:ext uri="{FF2B5EF4-FFF2-40B4-BE49-F238E27FC236}">
                  <a16:creationId xmlns="" xmlns:a16="http://schemas.microsoft.com/office/drawing/2014/main" id="{7A947C86-3747-4741-9905-757ACD54C16A}"/>
                </a:ext>
              </a:extLst>
            </p:cNvPr>
            <p:cNvGrpSpPr/>
            <p:nvPr/>
          </p:nvGrpSpPr>
          <p:grpSpPr>
            <a:xfrm>
              <a:off x="9308314" y="1873862"/>
              <a:ext cx="2495235" cy="1188000"/>
              <a:chOff x="2738270" y="1924615"/>
              <a:chExt cx="2495235" cy="837188"/>
            </a:xfrm>
          </p:grpSpPr>
          <p:sp>
            <p:nvSpPr>
              <p:cNvPr id="22" name="Flèche : chevron 21">
                <a:extLst>
                  <a:ext uri="{FF2B5EF4-FFF2-40B4-BE49-F238E27FC236}">
                    <a16:creationId xmlns="" xmlns:a16="http://schemas.microsoft.com/office/drawing/2014/main" id="{89A4CC7E-136B-4F7C-AD7B-21DF09C1E2B5}"/>
                  </a:ext>
                </a:extLst>
              </p:cNvPr>
              <p:cNvSpPr/>
              <p:nvPr/>
            </p:nvSpPr>
            <p:spPr>
              <a:xfrm>
                <a:off x="2738270" y="1924615"/>
                <a:ext cx="2495235" cy="837188"/>
              </a:xfrm>
              <a:prstGeom prst="chevron">
                <a:avLst/>
              </a:prstGeom>
              <a:solidFill>
                <a:schemeClr val="bg1">
                  <a:lumMod val="95000"/>
                </a:schemeClr>
              </a:solidFill>
              <a:ln w="38100">
                <a:solidFill>
                  <a:srgbClr val="8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CA" kern="1200" dirty="0">
                  <a:solidFill>
                    <a:prstClr val="black"/>
                  </a:solidFill>
                </a:endParaRPr>
              </a:p>
            </p:txBody>
          </p:sp>
          <p:sp>
            <p:nvSpPr>
              <p:cNvPr id="23" name="ZoneTexte 22">
                <a:extLst>
                  <a:ext uri="{FF2B5EF4-FFF2-40B4-BE49-F238E27FC236}">
                    <a16:creationId xmlns="" xmlns:a16="http://schemas.microsoft.com/office/drawing/2014/main" id="{B7630F1E-CB1C-4BEB-A916-63940EF7DC2B}"/>
                  </a:ext>
                </a:extLst>
              </p:cNvPr>
              <p:cNvSpPr txBox="1"/>
              <p:nvPr/>
            </p:nvSpPr>
            <p:spPr>
              <a:xfrm>
                <a:off x="3180316" y="1940768"/>
                <a:ext cx="1734869" cy="811410"/>
              </a:xfrm>
              <a:prstGeom prst="rect">
                <a:avLst/>
              </a:prstGeom>
              <a:noFill/>
            </p:spPr>
            <p:txBody>
              <a:bodyPr wrap="square" rIns="0" rtlCol="0">
                <a:noAutofit/>
              </a:bodyPr>
              <a:lstStyle/>
              <a:p>
                <a:pPr>
                  <a:buClrTx/>
                  <a:buFontTx/>
                  <a:buNone/>
                </a:pPr>
                <a:r>
                  <a:rPr lang="en-CA" b="1" kern="1200" dirty="0">
                    <a:solidFill>
                      <a:prstClr val="black"/>
                    </a:solidFill>
                    <a:latin typeface="Calibri" panose="020F0502020204030204"/>
                    <a:ea typeface="+mn-ea"/>
                    <a:cs typeface="+mn-cs"/>
                  </a:rPr>
                  <a:t>Motion to approve</a:t>
                </a:r>
                <a:endParaRPr lang="en-CA" b="1" i="1" kern="1200" dirty="0">
                  <a:solidFill>
                    <a:srgbClr val="ED7D31"/>
                  </a:solidFill>
                  <a:latin typeface="Calibri" panose="020F0502020204030204"/>
                  <a:ea typeface="+mn-ea"/>
                  <a:cs typeface="+mn-cs"/>
                </a:endParaRPr>
              </a:p>
              <a:p>
                <a:pPr>
                  <a:buClrTx/>
                  <a:buFontTx/>
                  <a:buNone/>
                </a:pPr>
                <a:r>
                  <a:rPr lang="en-CA" b="1" kern="1200" dirty="0">
                    <a:solidFill>
                      <a:prstClr val="black"/>
                    </a:solidFill>
                    <a:latin typeface="Calibri" panose="020F0502020204030204"/>
                    <a:ea typeface="+mn-ea"/>
                    <a:cs typeface="+mn-cs"/>
                  </a:rPr>
                  <a:t> </a:t>
                </a:r>
              </a:p>
            </p:txBody>
          </p:sp>
        </p:grpSp>
        <p:pic>
          <p:nvPicPr>
            <p:cNvPr id="19" name="Graphic 18" descr="Document">
              <a:extLst>
                <a:ext uri="{FF2B5EF4-FFF2-40B4-BE49-F238E27FC236}">
                  <a16:creationId xmlns="" xmlns:a16="http://schemas.microsoft.com/office/drawing/2014/main" id="{C63C4C1E-6ADC-4FE1-A605-BF20CB6B264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10264013" y="2436078"/>
              <a:ext cx="539922" cy="539922"/>
            </a:xfrm>
            <a:prstGeom prst="rect">
              <a:avLst/>
            </a:prstGeom>
          </p:spPr>
        </p:pic>
      </p:grpSp>
      <p:grpSp>
        <p:nvGrpSpPr>
          <p:cNvPr id="72" name="Group 71"/>
          <p:cNvGrpSpPr/>
          <p:nvPr/>
        </p:nvGrpSpPr>
        <p:grpSpPr>
          <a:xfrm>
            <a:off x="9286357" y="3496212"/>
            <a:ext cx="2564194" cy="1188000"/>
            <a:chOff x="9286357" y="3496212"/>
            <a:chExt cx="2564194" cy="1188000"/>
          </a:xfrm>
        </p:grpSpPr>
        <p:grpSp>
          <p:nvGrpSpPr>
            <p:cNvPr id="37" name="Groupe 36">
              <a:extLst>
                <a:ext uri="{FF2B5EF4-FFF2-40B4-BE49-F238E27FC236}">
                  <a16:creationId xmlns="" xmlns:a16="http://schemas.microsoft.com/office/drawing/2014/main" id="{FFDD39FC-4AB2-4AF3-AD19-77AA0FF494C0}"/>
                </a:ext>
              </a:extLst>
            </p:cNvPr>
            <p:cNvGrpSpPr/>
            <p:nvPr/>
          </p:nvGrpSpPr>
          <p:grpSpPr>
            <a:xfrm>
              <a:off x="9286357" y="3496212"/>
              <a:ext cx="2564194" cy="1188000"/>
              <a:chOff x="1211978" y="3715456"/>
              <a:chExt cx="2564194" cy="837188"/>
            </a:xfrm>
          </p:grpSpPr>
          <p:sp>
            <p:nvSpPr>
              <p:cNvPr id="13" name="Flèche : chevron 12">
                <a:extLst>
                  <a:ext uri="{FF2B5EF4-FFF2-40B4-BE49-F238E27FC236}">
                    <a16:creationId xmlns="" xmlns:a16="http://schemas.microsoft.com/office/drawing/2014/main" id="{979EE6EF-972F-4DCA-AEFC-9D2E88FF6EA9}"/>
                  </a:ext>
                </a:extLst>
              </p:cNvPr>
              <p:cNvSpPr/>
              <p:nvPr/>
            </p:nvSpPr>
            <p:spPr>
              <a:xfrm rot="10800000">
                <a:off x="1211978" y="3715456"/>
                <a:ext cx="2495235" cy="837188"/>
              </a:xfrm>
              <a:prstGeom prst="chevron">
                <a:avLst/>
              </a:prstGeom>
              <a:solidFill>
                <a:schemeClr val="bg1">
                  <a:lumMod val="95000"/>
                </a:schemeClr>
              </a:solidFill>
              <a:ln w="38100">
                <a:solidFill>
                  <a:srgbClr val="CC0066"/>
                </a:solidFill>
              </a:ln>
            </p:spPr>
            <p:style>
              <a:lnRef idx="2">
                <a:schemeClr val="accent1">
                  <a:shade val="50000"/>
                </a:schemeClr>
              </a:lnRef>
              <a:fillRef idx="1">
                <a:schemeClr val="accent1"/>
              </a:fillRef>
              <a:effectRef idx="0">
                <a:schemeClr val="accent1"/>
              </a:effectRef>
              <a:fontRef idx="minor">
                <a:schemeClr val="lt1"/>
              </a:fontRef>
            </p:style>
            <p:txBody>
              <a:bodyPr rIns="0" rtlCol="0" anchor="ctr"/>
              <a:lstStyle/>
              <a:p>
                <a:pPr algn="ctr">
                  <a:buClrTx/>
                  <a:buFontTx/>
                  <a:buNone/>
                </a:pPr>
                <a:endParaRPr lang="en-CA" kern="1200" dirty="0">
                  <a:solidFill>
                    <a:prstClr val="black"/>
                  </a:solidFill>
                </a:endParaRPr>
              </a:p>
            </p:txBody>
          </p:sp>
          <p:sp>
            <p:nvSpPr>
              <p:cNvPr id="36" name="ZoneTexte 35">
                <a:extLst>
                  <a:ext uri="{FF2B5EF4-FFF2-40B4-BE49-F238E27FC236}">
                    <a16:creationId xmlns="" xmlns:a16="http://schemas.microsoft.com/office/drawing/2014/main" id="{36738348-70ED-444C-B817-C471335C5013}"/>
                  </a:ext>
                </a:extLst>
              </p:cNvPr>
              <p:cNvSpPr txBox="1"/>
              <p:nvPr/>
            </p:nvSpPr>
            <p:spPr>
              <a:xfrm>
                <a:off x="1958693" y="3967206"/>
                <a:ext cx="1817479" cy="574364"/>
              </a:xfrm>
              <a:prstGeom prst="rect">
                <a:avLst/>
              </a:prstGeom>
              <a:noFill/>
            </p:spPr>
            <p:txBody>
              <a:bodyPr wrap="square" rIns="0" rtlCol="0">
                <a:noAutofit/>
              </a:bodyPr>
              <a:lstStyle/>
              <a:p>
                <a:pPr>
                  <a:buClrTx/>
                  <a:buFontTx/>
                  <a:buNone/>
                </a:pPr>
                <a:r>
                  <a:rPr lang="en-CA" b="1" kern="1200" dirty="0">
                    <a:solidFill>
                      <a:prstClr val="black"/>
                    </a:solidFill>
                    <a:latin typeface="Calibri" panose="020F0502020204030204"/>
                    <a:ea typeface="+mn-ea"/>
                    <a:cs typeface="+mn-cs"/>
                  </a:rPr>
                  <a:t>Signatures </a:t>
                </a:r>
                <a:r>
                  <a:rPr lang="en-CA" b="1" kern="1200" dirty="0" smtClean="0">
                    <a:solidFill>
                      <a:prstClr val="black"/>
                    </a:solidFill>
                    <a:latin typeface="Calibri" panose="020F0502020204030204"/>
                    <a:ea typeface="+mn-ea"/>
                    <a:cs typeface="+mn-cs"/>
                  </a:rPr>
                  <a:t>of</a:t>
                </a:r>
                <a:br>
                  <a:rPr lang="en-CA" b="1" kern="1200" dirty="0" smtClean="0">
                    <a:solidFill>
                      <a:prstClr val="black"/>
                    </a:solidFill>
                    <a:latin typeface="Calibri" panose="020F0502020204030204"/>
                    <a:ea typeface="+mn-ea"/>
                    <a:cs typeface="+mn-cs"/>
                  </a:rPr>
                </a:br>
                <a:r>
                  <a:rPr lang="en-CA" b="1" kern="1200" dirty="0" smtClean="0">
                    <a:solidFill>
                      <a:prstClr val="black"/>
                    </a:solidFill>
                    <a:latin typeface="Calibri" panose="020F0502020204030204"/>
                    <a:ea typeface="+mn-ea"/>
                    <a:cs typeface="+mn-cs"/>
                  </a:rPr>
                  <a:t>both </a:t>
                </a:r>
                <a:r>
                  <a:rPr lang="en-CA" b="1" kern="1200" dirty="0">
                    <a:solidFill>
                      <a:prstClr val="black"/>
                    </a:solidFill>
                    <a:latin typeface="Calibri" panose="020F0502020204030204"/>
                    <a:ea typeface="+mn-ea"/>
                    <a:cs typeface="+mn-cs"/>
                  </a:rPr>
                  <a:t>levels</a:t>
                </a:r>
              </a:p>
            </p:txBody>
          </p:sp>
        </p:grpSp>
        <p:pic>
          <p:nvPicPr>
            <p:cNvPr id="57" name="Graphic 56" descr="Document">
              <a:extLst>
                <a:ext uri="{FF2B5EF4-FFF2-40B4-BE49-F238E27FC236}">
                  <a16:creationId xmlns="" xmlns:a16="http://schemas.microsoft.com/office/drawing/2014/main" id="{F6732A5F-C355-482B-B11F-D28B942724D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9573771" y="3853456"/>
              <a:ext cx="539922" cy="539922"/>
            </a:xfrm>
            <a:prstGeom prst="rect">
              <a:avLst/>
            </a:prstGeom>
          </p:spPr>
        </p:pic>
      </p:grpSp>
      <p:grpSp>
        <p:nvGrpSpPr>
          <p:cNvPr id="75" name="Group 74"/>
          <p:cNvGrpSpPr/>
          <p:nvPr/>
        </p:nvGrpSpPr>
        <p:grpSpPr>
          <a:xfrm>
            <a:off x="2755737" y="5108921"/>
            <a:ext cx="2495235" cy="1247636"/>
            <a:chOff x="2755737" y="5108921"/>
            <a:chExt cx="2495235" cy="1247636"/>
          </a:xfrm>
        </p:grpSpPr>
        <p:grpSp>
          <p:nvGrpSpPr>
            <p:cNvPr id="41" name="Groupe 40">
              <a:extLst>
                <a:ext uri="{FF2B5EF4-FFF2-40B4-BE49-F238E27FC236}">
                  <a16:creationId xmlns="" xmlns:a16="http://schemas.microsoft.com/office/drawing/2014/main" id="{A62D5A0A-ACF6-41D8-BA38-1977A9D58EC6}"/>
                </a:ext>
              </a:extLst>
            </p:cNvPr>
            <p:cNvGrpSpPr/>
            <p:nvPr/>
          </p:nvGrpSpPr>
          <p:grpSpPr>
            <a:xfrm>
              <a:off x="2755737" y="5108921"/>
              <a:ext cx="2495235" cy="1247636"/>
              <a:chOff x="2738270" y="1882589"/>
              <a:chExt cx="2495235" cy="879214"/>
            </a:xfrm>
          </p:grpSpPr>
          <p:sp>
            <p:nvSpPr>
              <p:cNvPr id="42" name="Flèche : chevron 41">
                <a:extLst>
                  <a:ext uri="{FF2B5EF4-FFF2-40B4-BE49-F238E27FC236}">
                    <a16:creationId xmlns="" xmlns:a16="http://schemas.microsoft.com/office/drawing/2014/main" id="{A3124EF4-85B8-4074-8240-13AE9759445A}"/>
                  </a:ext>
                </a:extLst>
              </p:cNvPr>
              <p:cNvSpPr/>
              <p:nvPr/>
            </p:nvSpPr>
            <p:spPr>
              <a:xfrm>
                <a:off x="2738270" y="1924615"/>
                <a:ext cx="2495235" cy="837188"/>
              </a:xfrm>
              <a:prstGeom prst="chevron">
                <a:avLst/>
              </a:prstGeom>
              <a:solidFill>
                <a:schemeClr val="bg1">
                  <a:lumMod val="95000"/>
                </a:schemeClr>
              </a:solidFill>
              <a:ln w="38100">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rIns="0" rtlCol="0" anchor="ctr"/>
              <a:lstStyle/>
              <a:p>
                <a:pPr algn="ctr">
                  <a:buClrTx/>
                  <a:buFontTx/>
                  <a:buNone/>
                </a:pPr>
                <a:endParaRPr lang="en-CA" kern="1200" dirty="0">
                  <a:solidFill>
                    <a:prstClr val="black"/>
                  </a:solidFill>
                </a:endParaRPr>
              </a:p>
            </p:txBody>
          </p:sp>
          <p:sp>
            <p:nvSpPr>
              <p:cNvPr id="43" name="ZoneTexte 42">
                <a:extLst>
                  <a:ext uri="{FF2B5EF4-FFF2-40B4-BE49-F238E27FC236}">
                    <a16:creationId xmlns="" xmlns:a16="http://schemas.microsoft.com/office/drawing/2014/main" id="{7E637AC7-4112-40D8-8140-A48C1E405455}"/>
                  </a:ext>
                </a:extLst>
              </p:cNvPr>
              <p:cNvSpPr txBox="1"/>
              <p:nvPr/>
            </p:nvSpPr>
            <p:spPr>
              <a:xfrm>
                <a:off x="3478521" y="1882589"/>
                <a:ext cx="1746643" cy="811410"/>
              </a:xfrm>
              <a:prstGeom prst="rect">
                <a:avLst/>
              </a:prstGeom>
              <a:noFill/>
            </p:spPr>
            <p:txBody>
              <a:bodyPr wrap="square" rIns="0" rtlCol="0">
                <a:noAutofit/>
              </a:bodyPr>
              <a:lstStyle/>
              <a:p>
                <a:pPr>
                  <a:buClrTx/>
                  <a:buFontTx/>
                  <a:buNone/>
                </a:pPr>
                <a:r>
                  <a:rPr lang="en-CA" b="1" kern="1200" dirty="0">
                    <a:solidFill>
                      <a:prstClr val="black"/>
                    </a:solidFill>
                    <a:latin typeface="Calibri" panose="020F0502020204030204"/>
                    <a:ea typeface="+mn-ea"/>
                    <a:cs typeface="+mn-cs"/>
                  </a:rPr>
                  <a:t>to national chairperson of organization</a:t>
                </a:r>
              </a:p>
            </p:txBody>
          </p:sp>
        </p:grpSp>
        <p:pic>
          <p:nvPicPr>
            <p:cNvPr id="99" name="Graphic 98" descr="Clipboard">
              <a:extLst>
                <a:ext uri="{FF2B5EF4-FFF2-40B4-BE49-F238E27FC236}">
                  <a16:creationId xmlns="" xmlns:a16="http://schemas.microsoft.com/office/drawing/2014/main" id="{F199A711-78DA-44A5-AEE2-C917F8CB5C0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p:blipFill>
          <p:spPr>
            <a:xfrm>
              <a:off x="4062986" y="5774068"/>
              <a:ext cx="540000" cy="540000"/>
            </a:xfrm>
            <a:prstGeom prst="rect">
              <a:avLst/>
            </a:prstGeom>
          </p:spPr>
        </p:pic>
        <p:pic>
          <p:nvPicPr>
            <p:cNvPr id="58" name="Graphic 57" descr="Document">
              <a:extLst>
                <a:ext uri="{FF2B5EF4-FFF2-40B4-BE49-F238E27FC236}">
                  <a16:creationId xmlns="" xmlns:a16="http://schemas.microsoft.com/office/drawing/2014/main" id="{ED0B06D0-0A28-4B16-B1AF-4387354A8E0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3383749" y="5777028"/>
              <a:ext cx="539922" cy="539922"/>
            </a:xfrm>
            <a:prstGeom prst="rect">
              <a:avLst/>
            </a:prstGeom>
          </p:spPr>
        </p:pic>
      </p:grpSp>
      <p:grpSp>
        <p:nvGrpSpPr>
          <p:cNvPr id="69" name="Group 68"/>
          <p:cNvGrpSpPr/>
          <p:nvPr/>
        </p:nvGrpSpPr>
        <p:grpSpPr>
          <a:xfrm>
            <a:off x="2736064" y="1857709"/>
            <a:ext cx="2495235" cy="1216629"/>
            <a:chOff x="2736064" y="1857709"/>
            <a:chExt cx="2495235" cy="1216629"/>
          </a:xfrm>
        </p:grpSpPr>
        <p:grpSp>
          <p:nvGrpSpPr>
            <p:cNvPr id="20" name="Groupe 19">
              <a:extLst>
                <a:ext uri="{FF2B5EF4-FFF2-40B4-BE49-F238E27FC236}">
                  <a16:creationId xmlns="" xmlns:a16="http://schemas.microsoft.com/office/drawing/2014/main" id="{5A24E318-18E9-467E-8E99-0FB011C9CE9B}"/>
                </a:ext>
              </a:extLst>
            </p:cNvPr>
            <p:cNvGrpSpPr/>
            <p:nvPr/>
          </p:nvGrpSpPr>
          <p:grpSpPr>
            <a:xfrm>
              <a:off x="2736064" y="1857709"/>
              <a:ext cx="2495235" cy="1216629"/>
              <a:chOff x="2738270" y="1924615"/>
              <a:chExt cx="2495235" cy="857363"/>
            </a:xfrm>
          </p:grpSpPr>
          <p:sp>
            <p:nvSpPr>
              <p:cNvPr id="8" name="Flèche : chevron 7">
                <a:extLst>
                  <a:ext uri="{FF2B5EF4-FFF2-40B4-BE49-F238E27FC236}">
                    <a16:creationId xmlns="" xmlns:a16="http://schemas.microsoft.com/office/drawing/2014/main" id="{6C97AEA3-188D-4A7B-B3F9-8B2A09D025F2}"/>
                  </a:ext>
                </a:extLst>
              </p:cNvPr>
              <p:cNvSpPr/>
              <p:nvPr/>
            </p:nvSpPr>
            <p:spPr>
              <a:xfrm>
                <a:off x="2738270" y="1924615"/>
                <a:ext cx="2495235" cy="837188"/>
              </a:xfrm>
              <a:prstGeom prst="chevron">
                <a:avLst/>
              </a:prstGeom>
              <a:solidFill>
                <a:schemeClr val="bg1">
                  <a:lumMod val="95000"/>
                </a:schemeClr>
              </a:solidFill>
              <a:ln w="3810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CA" kern="1200" dirty="0">
                  <a:solidFill>
                    <a:prstClr val="black"/>
                  </a:solidFill>
                </a:endParaRPr>
              </a:p>
            </p:txBody>
          </p:sp>
          <p:sp>
            <p:nvSpPr>
              <p:cNvPr id="18" name="ZoneTexte 17">
                <a:extLst>
                  <a:ext uri="{FF2B5EF4-FFF2-40B4-BE49-F238E27FC236}">
                    <a16:creationId xmlns="" xmlns:a16="http://schemas.microsoft.com/office/drawing/2014/main" id="{CFC12147-71A3-4DDE-B480-A0D7E08DA19E}"/>
                  </a:ext>
                </a:extLst>
              </p:cNvPr>
              <p:cNvSpPr txBox="1"/>
              <p:nvPr/>
            </p:nvSpPr>
            <p:spPr>
              <a:xfrm>
                <a:off x="3156952" y="1970568"/>
                <a:ext cx="1704398" cy="811410"/>
              </a:xfrm>
              <a:prstGeom prst="rect">
                <a:avLst/>
              </a:prstGeom>
              <a:noFill/>
            </p:spPr>
            <p:txBody>
              <a:bodyPr wrap="square" rIns="0" rtlCol="0">
                <a:noAutofit/>
              </a:bodyPr>
              <a:lstStyle/>
              <a:p>
                <a:pPr>
                  <a:buClrTx/>
                  <a:buFontTx/>
                  <a:buNone/>
                </a:pPr>
                <a:r>
                  <a:rPr lang="en-CA" b="1" i="1" kern="1200" dirty="0">
                    <a:solidFill>
                      <a:srgbClr val="008000"/>
                    </a:solidFill>
                    <a:latin typeface="Calibri" panose="020F0502020204030204"/>
                    <a:ea typeface="+mn-ea"/>
                    <a:cs typeface="+mn-cs"/>
                  </a:rPr>
                  <a:t>Notice of Nomination</a:t>
                </a:r>
                <a:r>
                  <a:rPr lang="en-CA" b="1" kern="1200" dirty="0">
                    <a:solidFill>
                      <a:srgbClr val="008000"/>
                    </a:solidFill>
                    <a:latin typeface="Calibri" panose="020F0502020204030204"/>
                    <a:ea typeface="+mn-ea"/>
                    <a:cs typeface="+mn-cs"/>
                  </a:rPr>
                  <a:t> </a:t>
                </a:r>
                <a:endParaRPr lang="en-CA" b="1" kern="1200" dirty="0">
                  <a:solidFill>
                    <a:prstClr val="black"/>
                  </a:solidFill>
                  <a:latin typeface="Calibri" panose="020F0502020204030204"/>
                  <a:ea typeface="+mn-ea"/>
                  <a:cs typeface="+mn-cs"/>
                </a:endParaRPr>
              </a:p>
              <a:p>
                <a:pPr>
                  <a:buClrTx/>
                  <a:buFontTx/>
                  <a:buNone/>
                </a:pPr>
                <a:r>
                  <a:rPr lang="en-CA" b="1" kern="1200" dirty="0">
                    <a:solidFill>
                      <a:prstClr val="black"/>
                    </a:solidFill>
                    <a:latin typeface="Calibri" panose="020F0502020204030204"/>
                    <a:ea typeface="+mn-ea"/>
                    <a:cs typeface="+mn-cs"/>
                  </a:rPr>
                  <a:t> to national office</a:t>
                </a:r>
              </a:p>
              <a:p>
                <a:pPr>
                  <a:buClrTx/>
                  <a:buFontTx/>
                  <a:buNone/>
                </a:pPr>
                <a:endParaRPr lang="en-CA" b="1" kern="1200" dirty="0">
                  <a:solidFill>
                    <a:prstClr val="black"/>
                  </a:solidFill>
                  <a:latin typeface="Calibri" panose="020F0502020204030204"/>
                  <a:ea typeface="+mn-ea"/>
                  <a:cs typeface="+mn-cs"/>
                </a:endParaRPr>
              </a:p>
              <a:p>
                <a:pPr algn="ctr">
                  <a:buClrTx/>
                  <a:buFontTx/>
                  <a:buNone/>
                </a:pPr>
                <a:r>
                  <a:rPr lang="en-CA" b="1" kern="1200" dirty="0">
                    <a:solidFill>
                      <a:prstClr val="black"/>
                    </a:solidFill>
                    <a:latin typeface="Calibri" panose="020F0502020204030204"/>
                    <a:ea typeface="+mn-ea"/>
                    <a:cs typeface="+mn-cs"/>
                  </a:rPr>
                  <a:t>September 15</a:t>
                </a:r>
              </a:p>
            </p:txBody>
          </p:sp>
        </p:grpSp>
        <p:pic>
          <p:nvPicPr>
            <p:cNvPr id="62" name="Graphic 61" descr="Clock">
              <a:extLst>
                <a:ext uri="{FF2B5EF4-FFF2-40B4-BE49-F238E27FC236}">
                  <a16:creationId xmlns="" xmlns:a16="http://schemas.microsoft.com/office/drawing/2014/main" id="{D1486F25-8B38-4C55-A7AA-E58E8E9007F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tretch>
              <a:fillRect/>
            </a:stretch>
          </p:blipFill>
          <p:spPr>
            <a:xfrm>
              <a:off x="4654100" y="2294759"/>
              <a:ext cx="480017" cy="480017"/>
            </a:xfrm>
            <a:prstGeom prst="rect">
              <a:avLst/>
            </a:prstGeom>
          </p:spPr>
        </p:pic>
      </p:grpSp>
      <p:grpSp>
        <p:nvGrpSpPr>
          <p:cNvPr id="61" name="Group 60"/>
          <p:cNvGrpSpPr/>
          <p:nvPr/>
        </p:nvGrpSpPr>
        <p:grpSpPr>
          <a:xfrm>
            <a:off x="410408" y="3318474"/>
            <a:ext cx="2495235" cy="1419469"/>
            <a:chOff x="410408" y="3318474"/>
            <a:chExt cx="2495235" cy="1419469"/>
          </a:xfrm>
        </p:grpSpPr>
        <p:grpSp>
          <p:nvGrpSpPr>
            <p:cNvPr id="38" name="Groupe 37">
              <a:extLst>
                <a:ext uri="{FF2B5EF4-FFF2-40B4-BE49-F238E27FC236}">
                  <a16:creationId xmlns="" xmlns:a16="http://schemas.microsoft.com/office/drawing/2014/main" id="{54ACFEF5-C252-45A7-820A-6F976D910371}"/>
                </a:ext>
              </a:extLst>
            </p:cNvPr>
            <p:cNvGrpSpPr/>
            <p:nvPr/>
          </p:nvGrpSpPr>
          <p:grpSpPr>
            <a:xfrm>
              <a:off x="410408" y="3318474"/>
              <a:ext cx="2495235" cy="1376733"/>
              <a:chOff x="7784432" y="3582457"/>
              <a:chExt cx="2495235" cy="970187"/>
            </a:xfrm>
          </p:grpSpPr>
          <p:sp>
            <p:nvSpPr>
              <p:cNvPr id="39" name="Flèche : chevron 38">
                <a:extLst>
                  <a:ext uri="{FF2B5EF4-FFF2-40B4-BE49-F238E27FC236}">
                    <a16:creationId xmlns="" xmlns:a16="http://schemas.microsoft.com/office/drawing/2014/main" id="{8FADB043-AEBD-45A3-B9C3-FE4992BC16FE}"/>
                  </a:ext>
                </a:extLst>
              </p:cNvPr>
              <p:cNvSpPr/>
              <p:nvPr/>
            </p:nvSpPr>
            <p:spPr>
              <a:xfrm rot="10800000">
                <a:off x="7784432" y="3715456"/>
                <a:ext cx="2495235" cy="837188"/>
              </a:xfrm>
              <a:prstGeom prst="chevron">
                <a:avLst/>
              </a:prstGeom>
              <a:solidFill>
                <a:schemeClr val="bg1">
                  <a:lumMod val="95000"/>
                </a:schemeClr>
              </a:solidFill>
              <a:ln w="3810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Ins="0" rtlCol="0" anchor="ctr"/>
              <a:lstStyle/>
              <a:p>
                <a:pPr algn="ctr">
                  <a:buClrTx/>
                  <a:buFontTx/>
                  <a:buNone/>
                </a:pPr>
                <a:endParaRPr lang="en-CA" kern="1200" dirty="0">
                  <a:solidFill>
                    <a:srgbClr val="00FF00"/>
                  </a:solidFill>
                </a:endParaRPr>
              </a:p>
            </p:txBody>
          </p:sp>
          <p:sp>
            <p:nvSpPr>
              <p:cNvPr id="40" name="ZoneTexte 39">
                <a:extLst>
                  <a:ext uri="{FF2B5EF4-FFF2-40B4-BE49-F238E27FC236}">
                    <a16:creationId xmlns="" xmlns:a16="http://schemas.microsoft.com/office/drawing/2014/main" id="{EF048ED5-7347-4CE9-AB3F-9B5A1179809B}"/>
                  </a:ext>
                </a:extLst>
              </p:cNvPr>
              <p:cNvSpPr txBox="1"/>
              <p:nvPr/>
            </p:nvSpPr>
            <p:spPr>
              <a:xfrm>
                <a:off x="8419388" y="3582457"/>
                <a:ext cx="1734869" cy="811410"/>
              </a:xfrm>
              <a:prstGeom prst="rect">
                <a:avLst/>
              </a:prstGeom>
              <a:noFill/>
            </p:spPr>
            <p:txBody>
              <a:bodyPr wrap="square" rIns="0" rtlCol="0">
                <a:noAutofit/>
              </a:bodyPr>
              <a:lstStyle/>
              <a:p>
                <a:pPr>
                  <a:buClrTx/>
                  <a:buFontTx/>
                  <a:buNone/>
                </a:pPr>
                <a:endParaRPr lang="en-CA" b="1" kern="1200" dirty="0">
                  <a:solidFill>
                    <a:prstClr val="black"/>
                  </a:solidFill>
                  <a:latin typeface="Calibri" panose="020F0502020204030204"/>
                  <a:ea typeface="+mn-ea"/>
                  <a:cs typeface="+mn-cs"/>
                </a:endParaRPr>
              </a:p>
              <a:p>
                <a:pPr>
                  <a:buClrTx/>
                  <a:buFontTx/>
                  <a:buNone/>
                </a:pPr>
                <a:r>
                  <a:rPr lang="en-CA" b="1" kern="1200" dirty="0">
                    <a:solidFill>
                      <a:prstClr val="black"/>
                    </a:solidFill>
                    <a:latin typeface="Calibri" panose="020F0502020204030204"/>
                    <a:ea typeface="+mn-ea"/>
                    <a:cs typeface="+mn-cs"/>
                  </a:rPr>
                  <a:t>to national office</a:t>
                </a:r>
              </a:p>
            </p:txBody>
          </p:sp>
        </p:grpSp>
        <p:grpSp>
          <p:nvGrpSpPr>
            <p:cNvPr id="60" name="Group 59"/>
            <p:cNvGrpSpPr/>
            <p:nvPr/>
          </p:nvGrpSpPr>
          <p:grpSpPr>
            <a:xfrm>
              <a:off x="451984" y="3888490"/>
              <a:ext cx="1870484" cy="849453"/>
              <a:chOff x="451984" y="3888490"/>
              <a:chExt cx="1870484" cy="849453"/>
            </a:xfrm>
          </p:grpSpPr>
          <p:sp>
            <p:nvSpPr>
              <p:cNvPr id="12" name="TextBox 11">
                <a:extLst>
                  <a:ext uri="{FF2B5EF4-FFF2-40B4-BE49-F238E27FC236}">
                    <a16:creationId xmlns="" xmlns:a16="http://schemas.microsoft.com/office/drawing/2014/main" id="{DB30C160-9E0C-4677-81CB-61C849F10C91}"/>
                  </a:ext>
                </a:extLst>
              </p:cNvPr>
              <p:cNvSpPr txBox="1"/>
              <p:nvPr/>
            </p:nvSpPr>
            <p:spPr>
              <a:xfrm>
                <a:off x="1104338" y="4430166"/>
                <a:ext cx="1207163" cy="307777"/>
              </a:xfrm>
              <a:prstGeom prst="rect">
                <a:avLst/>
              </a:prstGeom>
              <a:noFill/>
            </p:spPr>
            <p:txBody>
              <a:bodyPr wrap="square" rtlCol="0">
                <a:spAutoFit/>
              </a:bodyPr>
              <a:lstStyle/>
              <a:p>
                <a:pPr>
                  <a:buClrTx/>
                  <a:buFontTx/>
                  <a:buNone/>
                </a:pPr>
                <a:r>
                  <a:rPr lang="en-CA" b="1" kern="1200" dirty="0">
                    <a:solidFill>
                      <a:prstClr val="black"/>
                    </a:solidFill>
                    <a:latin typeface="Calibri" panose="020F0502020204030204"/>
                    <a:ea typeface="+mn-ea"/>
                    <a:cs typeface="+mn-cs"/>
                  </a:rPr>
                  <a:t>December 15</a:t>
                </a:r>
              </a:p>
            </p:txBody>
          </p:sp>
          <p:pic>
            <p:nvPicPr>
              <p:cNvPr id="103" name="Graphic 102" descr="Checklist">
                <a:extLst>
                  <a:ext uri="{FF2B5EF4-FFF2-40B4-BE49-F238E27FC236}">
                    <a16:creationId xmlns="" xmlns:a16="http://schemas.microsoft.com/office/drawing/2014/main" id="{46C4D414-3ACF-4495-9084-E3A4D44030F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tretch>
                <a:fillRect/>
              </a:stretch>
            </p:blipFill>
            <p:spPr>
              <a:xfrm>
                <a:off x="1782546" y="3909722"/>
                <a:ext cx="539922" cy="539922"/>
              </a:xfrm>
              <a:prstGeom prst="rect">
                <a:avLst/>
              </a:prstGeom>
            </p:spPr>
          </p:pic>
          <p:pic>
            <p:nvPicPr>
              <p:cNvPr id="56" name="Graphic 55" descr="Document">
                <a:extLst>
                  <a:ext uri="{FF2B5EF4-FFF2-40B4-BE49-F238E27FC236}">
                    <a16:creationId xmlns="" xmlns:a16="http://schemas.microsoft.com/office/drawing/2014/main" id="{12595267-A6CF-4025-89A7-160A85252CC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949459" y="3894271"/>
                <a:ext cx="539922" cy="539922"/>
              </a:xfrm>
              <a:prstGeom prst="rect">
                <a:avLst/>
              </a:prstGeom>
            </p:spPr>
          </p:pic>
          <p:pic>
            <p:nvPicPr>
              <p:cNvPr id="64" name="Graphic 63" descr="Clock">
                <a:extLst>
                  <a:ext uri="{FF2B5EF4-FFF2-40B4-BE49-F238E27FC236}">
                    <a16:creationId xmlns="" xmlns:a16="http://schemas.microsoft.com/office/drawing/2014/main" id="{EA3F6E7C-5783-41F5-A2D0-64A525154D8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tretch>
                <a:fillRect/>
              </a:stretch>
            </p:blipFill>
            <p:spPr>
              <a:xfrm>
                <a:off x="451984" y="3888490"/>
                <a:ext cx="480017" cy="480017"/>
              </a:xfrm>
              <a:prstGeom prst="rect">
                <a:avLst/>
              </a:prstGeom>
            </p:spPr>
          </p:pic>
          <p:pic>
            <p:nvPicPr>
              <p:cNvPr id="74" name="Graphic 80" descr="Clipboard">
                <a:extLst>
                  <a:ext uri="{FF2B5EF4-FFF2-40B4-BE49-F238E27FC236}">
                    <a16:creationId xmlns="" xmlns:a16="http://schemas.microsoft.com/office/drawing/2014/main" id="{B9157788-03A0-4BC2-A29F-2C893F3CDA83}"/>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 xmlns:asvg="http://schemas.microsoft.com/office/drawing/2016/SVG/main" r:embed="rId12"/>
                  </a:ext>
                </a:extLst>
              </a:blip>
              <a:stretch>
                <a:fillRect/>
              </a:stretch>
            </p:blipFill>
            <p:spPr>
              <a:xfrm>
                <a:off x="1361679" y="3897574"/>
                <a:ext cx="540000" cy="540000"/>
              </a:xfrm>
              <a:prstGeom prst="rect">
                <a:avLst/>
              </a:prstGeom>
            </p:spPr>
          </p:pic>
        </p:grpSp>
      </p:grpSp>
      <p:grpSp>
        <p:nvGrpSpPr>
          <p:cNvPr id="79" name="Group 78"/>
          <p:cNvGrpSpPr/>
          <p:nvPr/>
        </p:nvGrpSpPr>
        <p:grpSpPr>
          <a:xfrm>
            <a:off x="545314" y="5168885"/>
            <a:ext cx="2521466" cy="1207941"/>
            <a:chOff x="545314" y="4806573"/>
            <a:chExt cx="2521466" cy="1207941"/>
          </a:xfrm>
        </p:grpSpPr>
        <p:grpSp>
          <p:nvGrpSpPr>
            <p:cNvPr id="77" name="Group 76"/>
            <p:cNvGrpSpPr/>
            <p:nvPr/>
          </p:nvGrpSpPr>
          <p:grpSpPr>
            <a:xfrm>
              <a:off x="545314" y="4806573"/>
              <a:ext cx="2521466" cy="1188000"/>
              <a:chOff x="545314" y="5168558"/>
              <a:chExt cx="2521466" cy="1188000"/>
            </a:xfrm>
          </p:grpSpPr>
          <p:grpSp>
            <p:nvGrpSpPr>
              <p:cNvPr id="53" name="Groupe 52">
                <a:extLst>
                  <a:ext uri="{FF2B5EF4-FFF2-40B4-BE49-F238E27FC236}">
                    <a16:creationId xmlns="" xmlns:a16="http://schemas.microsoft.com/office/drawing/2014/main" id="{B8FF0737-6571-4C37-977D-60AA0C13927B}"/>
                  </a:ext>
                </a:extLst>
              </p:cNvPr>
              <p:cNvGrpSpPr/>
              <p:nvPr/>
            </p:nvGrpSpPr>
            <p:grpSpPr>
              <a:xfrm>
                <a:off x="545314" y="5168558"/>
                <a:ext cx="2521466" cy="1188000"/>
                <a:chOff x="545314" y="1924615"/>
                <a:chExt cx="2521466" cy="837188"/>
              </a:xfrm>
            </p:grpSpPr>
            <p:sp>
              <p:nvSpPr>
                <p:cNvPr id="54" name="Flèche : chevron 53">
                  <a:extLst>
                    <a:ext uri="{FF2B5EF4-FFF2-40B4-BE49-F238E27FC236}">
                      <a16:creationId xmlns="" xmlns:a16="http://schemas.microsoft.com/office/drawing/2014/main" id="{F9796246-21E1-459B-9959-BF5FF40478A3}"/>
                    </a:ext>
                  </a:extLst>
                </p:cNvPr>
                <p:cNvSpPr/>
                <p:nvPr/>
              </p:nvSpPr>
              <p:spPr>
                <a:xfrm>
                  <a:off x="545314" y="1924615"/>
                  <a:ext cx="2495235" cy="837188"/>
                </a:xfrm>
                <a:prstGeom prst="chevron">
                  <a:avLst/>
                </a:prstGeom>
                <a:solidFill>
                  <a:schemeClr val="bg1">
                    <a:lumMod val="95000"/>
                  </a:schemeClr>
                </a:solidFill>
                <a:ln w="3810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Ins="0" rtlCol="0" anchor="ctr"/>
                <a:lstStyle/>
                <a:p>
                  <a:pPr algn="ctr">
                    <a:buClrTx/>
                    <a:buFontTx/>
                    <a:buNone/>
                  </a:pPr>
                  <a:endParaRPr lang="en-CA" kern="1200" dirty="0">
                    <a:solidFill>
                      <a:prstClr val="black"/>
                    </a:solidFill>
                  </a:endParaRPr>
                </a:p>
              </p:txBody>
            </p:sp>
            <p:sp>
              <p:nvSpPr>
                <p:cNvPr id="55" name="ZoneTexte 54">
                  <a:extLst>
                    <a:ext uri="{FF2B5EF4-FFF2-40B4-BE49-F238E27FC236}">
                      <a16:creationId xmlns="" xmlns:a16="http://schemas.microsoft.com/office/drawing/2014/main" id="{D989B43E-5FF9-4BEE-A8D6-13D671F1B817}"/>
                    </a:ext>
                  </a:extLst>
                </p:cNvPr>
                <p:cNvSpPr txBox="1"/>
                <p:nvPr/>
              </p:nvSpPr>
              <p:spPr>
                <a:xfrm>
                  <a:off x="1010616" y="1932712"/>
                  <a:ext cx="2056164" cy="811410"/>
                </a:xfrm>
                <a:prstGeom prst="rect">
                  <a:avLst/>
                </a:prstGeom>
                <a:noFill/>
                <a:ln>
                  <a:noFill/>
                </a:ln>
              </p:spPr>
              <p:txBody>
                <a:bodyPr wrap="square" rIns="0" rtlCol="0">
                  <a:noAutofit/>
                </a:bodyPr>
                <a:lstStyle/>
                <a:p>
                  <a:pPr>
                    <a:buClrTx/>
                    <a:buFontTx/>
                    <a:buNone/>
                  </a:pPr>
                  <a:r>
                    <a:rPr lang="en-CA" b="1" kern="1200" dirty="0">
                      <a:solidFill>
                        <a:prstClr val="black"/>
                      </a:solidFill>
                      <a:latin typeface="Calibri" panose="020F0502020204030204"/>
                      <a:ea typeface="+mn-ea"/>
                      <a:cs typeface="+mn-cs"/>
                    </a:rPr>
                    <a:t>          $200, date </a:t>
                  </a:r>
                </a:p>
                <a:p>
                  <a:pPr algn="ctr">
                    <a:buClrTx/>
                    <a:buFontTx/>
                    <a:buNone/>
                  </a:pPr>
                  <a:r>
                    <a:rPr lang="en-CA" b="1" kern="1200" dirty="0">
                      <a:solidFill>
                        <a:prstClr val="black"/>
                      </a:solidFill>
                      <a:latin typeface="Calibri" panose="020F0502020204030204"/>
                      <a:ea typeface="+mn-ea"/>
                      <a:cs typeface="+mn-cs"/>
                    </a:rPr>
                    <a:t>for presentation </a:t>
                  </a:r>
                </a:p>
                <a:p>
                  <a:pPr>
                    <a:buClrTx/>
                    <a:buFontTx/>
                    <a:buNone/>
                  </a:pPr>
                  <a:endParaRPr lang="en-CA" b="1" kern="1200" dirty="0">
                    <a:solidFill>
                      <a:prstClr val="black"/>
                    </a:solidFill>
                    <a:latin typeface="Calibri" panose="020F0502020204030204"/>
                    <a:ea typeface="+mn-ea"/>
                    <a:cs typeface="+mn-cs"/>
                  </a:endParaRPr>
                </a:p>
                <a:p>
                  <a:pPr>
                    <a:buClrTx/>
                    <a:buFontTx/>
                    <a:buNone/>
                  </a:pPr>
                  <a:r>
                    <a:rPr lang="en-CA" b="1" kern="1200" dirty="0">
                      <a:solidFill>
                        <a:prstClr val="black"/>
                      </a:solidFill>
                      <a:latin typeface="Calibri" panose="020F0502020204030204"/>
                      <a:ea typeface="+mn-ea"/>
                      <a:cs typeface="+mn-cs"/>
                    </a:rPr>
                    <a:t>to national office</a:t>
                  </a:r>
                </a:p>
              </p:txBody>
            </p:sp>
          </p:grpSp>
          <p:pic>
            <p:nvPicPr>
              <p:cNvPr id="105" name="Graphic 104" descr="Checklist">
                <a:extLst>
                  <a:ext uri="{FF2B5EF4-FFF2-40B4-BE49-F238E27FC236}">
                    <a16:creationId xmlns="" xmlns:a16="http://schemas.microsoft.com/office/drawing/2014/main" id="{B07559E2-7904-46DB-887B-0686BC34202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tretch>
                <a:fillRect/>
              </a:stretch>
            </p:blipFill>
            <p:spPr>
              <a:xfrm>
                <a:off x="995222" y="5191210"/>
                <a:ext cx="539922" cy="539922"/>
              </a:xfrm>
              <a:prstGeom prst="rect">
                <a:avLst/>
              </a:prstGeom>
            </p:spPr>
          </p:pic>
          <p:pic>
            <p:nvPicPr>
              <p:cNvPr id="66" name="Graphic 65" descr="Clock">
                <a:extLst>
                  <a:ext uri="{FF2B5EF4-FFF2-40B4-BE49-F238E27FC236}">
                    <a16:creationId xmlns="" xmlns:a16="http://schemas.microsoft.com/office/drawing/2014/main" id="{7BED8E05-562C-44E8-8116-3733F8A3A84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tretch>
                <a:fillRect/>
              </a:stretch>
            </p:blipFill>
            <p:spPr>
              <a:xfrm>
                <a:off x="2487536" y="5534059"/>
                <a:ext cx="480017" cy="480017"/>
              </a:xfrm>
              <a:prstGeom prst="rect">
                <a:avLst/>
              </a:prstGeom>
            </p:spPr>
          </p:pic>
        </p:grpSp>
        <p:sp>
          <p:nvSpPr>
            <p:cNvPr id="17" name="TextBox 16">
              <a:extLst>
                <a:ext uri="{FF2B5EF4-FFF2-40B4-BE49-F238E27FC236}">
                  <a16:creationId xmlns="" xmlns:a16="http://schemas.microsoft.com/office/drawing/2014/main" id="{B906FD0B-CAAF-417C-B1F8-CBDC268AB516}"/>
                </a:ext>
              </a:extLst>
            </p:cNvPr>
            <p:cNvSpPr txBox="1"/>
            <p:nvPr/>
          </p:nvSpPr>
          <p:spPr>
            <a:xfrm>
              <a:off x="1159746" y="5706737"/>
              <a:ext cx="1266369" cy="307777"/>
            </a:xfrm>
            <a:prstGeom prst="rect">
              <a:avLst/>
            </a:prstGeom>
            <a:noFill/>
          </p:spPr>
          <p:txBody>
            <a:bodyPr wrap="square" rtlCol="0">
              <a:spAutoFit/>
            </a:bodyPr>
            <a:lstStyle/>
            <a:p>
              <a:pPr>
                <a:buClrTx/>
                <a:buFontTx/>
                <a:buNone/>
              </a:pPr>
              <a:r>
                <a:rPr lang="en-CA" b="1" kern="1200" dirty="0">
                  <a:solidFill>
                    <a:prstClr val="black"/>
                  </a:solidFill>
                  <a:latin typeface="Calibri" panose="020F0502020204030204"/>
                  <a:ea typeface="+mn-ea"/>
                  <a:cs typeface="+mn-cs"/>
                </a:rPr>
                <a:t>February  1</a:t>
              </a:r>
            </a:p>
          </p:txBody>
        </p:sp>
      </p:grpSp>
    </p:spTree>
    <p:extLst>
      <p:ext uri="{BB962C8B-B14F-4D97-AF65-F5344CB8AC3E}">
        <p14:creationId xmlns:p14="http://schemas.microsoft.com/office/powerpoint/2010/main" val="2897944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1000" fill="hold"/>
                                        <p:tgtEl>
                                          <p:spTgt spid="29"/>
                                        </p:tgtEl>
                                        <p:attrNameLst>
                                          <p:attrName>ppt_x</p:attrName>
                                        </p:attrNameLst>
                                      </p:cBhvr>
                                      <p:tavLst>
                                        <p:tav tm="0">
                                          <p:val>
                                            <p:strVal val="0-#ppt_w/2"/>
                                          </p:val>
                                        </p:tav>
                                        <p:tav tm="100000">
                                          <p:val>
                                            <p:strVal val="#ppt_x"/>
                                          </p:val>
                                        </p:tav>
                                      </p:tavLst>
                                    </p:anim>
                                    <p:anim calcmode="lin" valueType="num">
                                      <p:cBhvr additive="base">
                                        <p:cTn id="8" dur="10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69"/>
                                        </p:tgtEl>
                                        <p:attrNameLst>
                                          <p:attrName>style.visibility</p:attrName>
                                        </p:attrNameLst>
                                      </p:cBhvr>
                                      <p:to>
                                        <p:strVal val="visible"/>
                                      </p:to>
                                    </p:set>
                                    <p:anim calcmode="lin" valueType="num">
                                      <p:cBhvr additive="base">
                                        <p:cTn id="11" dur="1000" fill="hold"/>
                                        <p:tgtEl>
                                          <p:spTgt spid="69"/>
                                        </p:tgtEl>
                                        <p:attrNameLst>
                                          <p:attrName>ppt_x</p:attrName>
                                        </p:attrNameLst>
                                      </p:cBhvr>
                                      <p:tavLst>
                                        <p:tav tm="0">
                                          <p:val>
                                            <p:strVal val="0-#ppt_w/2"/>
                                          </p:val>
                                        </p:tav>
                                        <p:tav tm="100000">
                                          <p:val>
                                            <p:strVal val="#ppt_x"/>
                                          </p:val>
                                        </p:tav>
                                      </p:tavLst>
                                    </p:anim>
                                    <p:anim calcmode="lin" valueType="num">
                                      <p:cBhvr additive="base">
                                        <p:cTn id="12" dur="1000" fill="hold"/>
                                        <p:tgtEl>
                                          <p:spTgt spid="69"/>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27"/>
                                        </p:tgtEl>
                                        <p:attrNameLst>
                                          <p:attrName>style.visibility</p:attrName>
                                        </p:attrNameLst>
                                      </p:cBhvr>
                                      <p:to>
                                        <p:strVal val="visible"/>
                                      </p:to>
                                    </p:set>
                                    <p:anim calcmode="lin" valueType="num">
                                      <p:cBhvr additive="base">
                                        <p:cTn id="15" dur="1000" fill="hold"/>
                                        <p:tgtEl>
                                          <p:spTgt spid="27"/>
                                        </p:tgtEl>
                                        <p:attrNameLst>
                                          <p:attrName>ppt_x</p:attrName>
                                        </p:attrNameLst>
                                      </p:cBhvr>
                                      <p:tavLst>
                                        <p:tav tm="0">
                                          <p:val>
                                            <p:strVal val="0-#ppt_w/2"/>
                                          </p:val>
                                        </p:tav>
                                        <p:tav tm="100000">
                                          <p:val>
                                            <p:strVal val="#ppt_x"/>
                                          </p:val>
                                        </p:tav>
                                      </p:tavLst>
                                    </p:anim>
                                    <p:anim calcmode="lin" valueType="num">
                                      <p:cBhvr additive="base">
                                        <p:cTn id="16" dur="1000" fill="hold"/>
                                        <p:tgtEl>
                                          <p:spTgt spid="27"/>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68"/>
                                        </p:tgtEl>
                                        <p:attrNameLst>
                                          <p:attrName>style.visibility</p:attrName>
                                        </p:attrNameLst>
                                      </p:cBhvr>
                                      <p:to>
                                        <p:strVal val="visible"/>
                                      </p:to>
                                    </p:set>
                                    <p:anim calcmode="lin" valueType="num">
                                      <p:cBhvr additive="base">
                                        <p:cTn id="19" dur="1000" fill="hold"/>
                                        <p:tgtEl>
                                          <p:spTgt spid="68"/>
                                        </p:tgtEl>
                                        <p:attrNameLst>
                                          <p:attrName>ppt_x</p:attrName>
                                        </p:attrNameLst>
                                      </p:cBhvr>
                                      <p:tavLst>
                                        <p:tav tm="0">
                                          <p:val>
                                            <p:strVal val="0-#ppt_w/2"/>
                                          </p:val>
                                        </p:tav>
                                        <p:tav tm="100000">
                                          <p:val>
                                            <p:strVal val="#ppt_x"/>
                                          </p:val>
                                        </p:tav>
                                      </p:tavLst>
                                    </p:anim>
                                    <p:anim calcmode="lin" valueType="num">
                                      <p:cBhvr additive="base">
                                        <p:cTn id="20" dur="1000" fill="hold"/>
                                        <p:tgtEl>
                                          <p:spTgt spid="68"/>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67"/>
                                        </p:tgtEl>
                                        <p:attrNameLst>
                                          <p:attrName>style.visibility</p:attrName>
                                        </p:attrNameLst>
                                      </p:cBhvr>
                                      <p:to>
                                        <p:strVal val="visible"/>
                                      </p:to>
                                    </p:set>
                                    <p:anim calcmode="lin" valueType="num">
                                      <p:cBhvr additive="base">
                                        <p:cTn id="23" dur="1000" fill="hold"/>
                                        <p:tgtEl>
                                          <p:spTgt spid="67"/>
                                        </p:tgtEl>
                                        <p:attrNameLst>
                                          <p:attrName>ppt_x</p:attrName>
                                        </p:attrNameLst>
                                      </p:cBhvr>
                                      <p:tavLst>
                                        <p:tav tm="0">
                                          <p:val>
                                            <p:strVal val="0-#ppt_w/2"/>
                                          </p:val>
                                        </p:tav>
                                        <p:tav tm="100000">
                                          <p:val>
                                            <p:strVal val="#ppt_x"/>
                                          </p:val>
                                        </p:tav>
                                      </p:tavLst>
                                    </p:anim>
                                    <p:anim calcmode="lin" valueType="num">
                                      <p:cBhvr additive="base">
                                        <p:cTn id="24" dur="1000" fill="hold"/>
                                        <p:tgtEl>
                                          <p:spTgt spid="67"/>
                                        </p:tgtEl>
                                        <p:attrNameLst>
                                          <p:attrName>ppt_y</p:attrName>
                                        </p:attrNameLst>
                                      </p:cBhvr>
                                      <p:tavLst>
                                        <p:tav tm="0">
                                          <p:val>
                                            <p:strVal val="#ppt_y"/>
                                          </p:val>
                                        </p:tav>
                                        <p:tav tm="100000">
                                          <p:val>
                                            <p:strVal val="#ppt_y"/>
                                          </p:val>
                                        </p:tav>
                                      </p:tavLst>
                                    </p:anim>
                                  </p:childTnLst>
                                </p:cTn>
                              </p:par>
                            </p:childTnLst>
                          </p:cTn>
                        </p:par>
                        <p:par>
                          <p:cTn id="25" fill="hold">
                            <p:stCondLst>
                              <p:cond delay="1000"/>
                            </p:stCondLst>
                            <p:childTnLst>
                              <p:par>
                                <p:cTn id="26" presetID="2" presetClass="entr" presetSubtype="2" fill="hold" nodeType="afterEffect">
                                  <p:stCondLst>
                                    <p:cond delay="0"/>
                                  </p:stCondLst>
                                  <p:childTnLst>
                                    <p:set>
                                      <p:cBhvr>
                                        <p:cTn id="27" dur="1" fill="hold">
                                          <p:stCondLst>
                                            <p:cond delay="0"/>
                                          </p:stCondLst>
                                        </p:cTn>
                                        <p:tgtEl>
                                          <p:spTgt spid="61"/>
                                        </p:tgtEl>
                                        <p:attrNameLst>
                                          <p:attrName>style.visibility</p:attrName>
                                        </p:attrNameLst>
                                      </p:cBhvr>
                                      <p:to>
                                        <p:strVal val="visible"/>
                                      </p:to>
                                    </p:set>
                                    <p:anim calcmode="lin" valueType="num">
                                      <p:cBhvr additive="base">
                                        <p:cTn id="28" dur="1000" fill="hold"/>
                                        <p:tgtEl>
                                          <p:spTgt spid="61"/>
                                        </p:tgtEl>
                                        <p:attrNameLst>
                                          <p:attrName>ppt_x</p:attrName>
                                        </p:attrNameLst>
                                      </p:cBhvr>
                                      <p:tavLst>
                                        <p:tav tm="0">
                                          <p:val>
                                            <p:strVal val="1+#ppt_w/2"/>
                                          </p:val>
                                        </p:tav>
                                        <p:tav tm="100000">
                                          <p:val>
                                            <p:strVal val="#ppt_x"/>
                                          </p:val>
                                        </p:tav>
                                      </p:tavLst>
                                    </p:anim>
                                    <p:anim calcmode="lin" valueType="num">
                                      <p:cBhvr additive="base">
                                        <p:cTn id="29" dur="1000" fill="hold"/>
                                        <p:tgtEl>
                                          <p:spTgt spid="61"/>
                                        </p:tgtEl>
                                        <p:attrNameLst>
                                          <p:attrName>ppt_y</p:attrName>
                                        </p:attrNameLst>
                                      </p:cBhvr>
                                      <p:tavLst>
                                        <p:tav tm="0">
                                          <p:val>
                                            <p:strVal val="#ppt_y"/>
                                          </p:val>
                                        </p:tav>
                                        <p:tav tm="100000">
                                          <p:val>
                                            <p:strVal val="#ppt_y"/>
                                          </p:val>
                                        </p:tav>
                                      </p:tavLst>
                                    </p:anim>
                                  </p:childTnLst>
                                </p:cTn>
                              </p:par>
                              <p:par>
                                <p:cTn id="30" presetID="2" presetClass="entr" presetSubtype="2" fill="hold" nodeType="withEffect">
                                  <p:stCondLst>
                                    <p:cond delay="0"/>
                                  </p:stCondLst>
                                  <p:childTnLst>
                                    <p:set>
                                      <p:cBhvr>
                                        <p:cTn id="31" dur="1" fill="hold">
                                          <p:stCondLst>
                                            <p:cond delay="0"/>
                                          </p:stCondLst>
                                        </p:cTn>
                                        <p:tgtEl>
                                          <p:spTgt spid="70"/>
                                        </p:tgtEl>
                                        <p:attrNameLst>
                                          <p:attrName>style.visibility</p:attrName>
                                        </p:attrNameLst>
                                      </p:cBhvr>
                                      <p:to>
                                        <p:strVal val="visible"/>
                                      </p:to>
                                    </p:set>
                                    <p:anim calcmode="lin" valueType="num">
                                      <p:cBhvr additive="base">
                                        <p:cTn id="32" dur="1000" fill="hold"/>
                                        <p:tgtEl>
                                          <p:spTgt spid="70"/>
                                        </p:tgtEl>
                                        <p:attrNameLst>
                                          <p:attrName>ppt_x</p:attrName>
                                        </p:attrNameLst>
                                      </p:cBhvr>
                                      <p:tavLst>
                                        <p:tav tm="0">
                                          <p:val>
                                            <p:strVal val="1+#ppt_w/2"/>
                                          </p:val>
                                        </p:tav>
                                        <p:tav tm="100000">
                                          <p:val>
                                            <p:strVal val="#ppt_x"/>
                                          </p:val>
                                        </p:tav>
                                      </p:tavLst>
                                    </p:anim>
                                    <p:anim calcmode="lin" valueType="num">
                                      <p:cBhvr additive="base">
                                        <p:cTn id="33" dur="1000" fill="hold"/>
                                        <p:tgtEl>
                                          <p:spTgt spid="70"/>
                                        </p:tgtEl>
                                        <p:attrNameLst>
                                          <p:attrName>ppt_y</p:attrName>
                                        </p:attrNameLst>
                                      </p:cBhvr>
                                      <p:tavLst>
                                        <p:tav tm="0">
                                          <p:val>
                                            <p:strVal val="#ppt_y"/>
                                          </p:val>
                                        </p:tav>
                                        <p:tav tm="100000">
                                          <p:val>
                                            <p:strVal val="#ppt_y"/>
                                          </p:val>
                                        </p:tav>
                                      </p:tavLst>
                                    </p:anim>
                                  </p:childTnLst>
                                </p:cTn>
                              </p:par>
                              <p:par>
                                <p:cTn id="34" presetID="2" presetClass="entr" presetSubtype="2" fill="hold" nodeType="withEffect">
                                  <p:stCondLst>
                                    <p:cond delay="0"/>
                                  </p:stCondLst>
                                  <p:childTnLst>
                                    <p:set>
                                      <p:cBhvr>
                                        <p:cTn id="35" dur="1" fill="hold">
                                          <p:stCondLst>
                                            <p:cond delay="0"/>
                                          </p:stCondLst>
                                        </p:cTn>
                                        <p:tgtEl>
                                          <p:spTgt spid="33"/>
                                        </p:tgtEl>
                                        <p:attrNameLst>
                                          <p:attrName>style.visibility</p:attrName>
                                        </p:attrNameLst>
                                      </p:cBhvr>
                                      <p:to>
                                        <p:strVal val="visible"/>
                                      </p:to>
                                    </p:set>
                                    <p:anim calcmode="lin" valueType="num">
                                      <p:cBhvr additive="base">
                                        <p:cTn id="36" dur="1000" fill="hold"/>
                                        <p:tgtEl>
                                          <p:spTgt spid="33"/>
                                        </p:tgtEl>
                                        <p:attrNameLst>
                                          <p:attrName>ppt_x</p:attrName>
                                        </p:attrNameLst>
                                      </p:cBhvr>
                                      <p:tavLst>
                                        <p:tav tm="0">
                                          <p:val>
                                            <p:strVal val="1+#ppt_w/2"/>
                                          </p:val>
                                        </p:tav>
                                        <p:tav tm="100000">
                                          <p:val>
                                            <p:strVal val="#ppt_x"/>
                                          </p:val>
                                        </p:tav>
                                      </p:tavLst>
                                    </p:anim>
                                    <p:anim calcmode="lin" valueType="num">
                                      <p:cBhvr additive="base">
                                        <p:cTn id="37" dur="1000" fill="hold"/>
                                        <p:tgtEl>
                                          <p:spTgt spid="33"/>
                                        </p:tgtEl>
                                        <p:attrNameLst>
                                          <p:attrName>ppt_y</p:attrName>
                                        </p:attrNameLst>
                                      </p:cBhvr>
                                      <p:tavLst>
                                        <p:tav tm="0">
                                          <p:val>
                                            <p:strVal val="#ppt_y"/>
                                          </p:val>
                                        </p:tav>
                                        <p:tav tm="100000">
                                          <p:val>
                                            <p:strVal val="#ppt_y"/>
                                          </p:val>
                                        </p:tav>
                                      </p:tavLst>
                                    </p:anim>
                                  </p:childTnLst>
                                </p:cTn>
                              </p:par>
                              <p:par>
                                <p:cTn id="38" presetID="2" presetClass="entr" presetSubtype="2" fill="hold" nodeType="withEffect">
                                  <p:stCondLst>
                                    <p:cond delay="0"/>
                                  </p:stCondLst>
                                  <p:childTnLst>
                                    <p:set>
                                      <p:cBhvr>
                                        <p:cTn id="39" dur="1" fill="hold">
                                          <p:stCondLst>
                                            <p:cond delay="0"/>
                                          </p:stCondLst>
                                        </p:cTn>
                                        <p:tgtEl>
                                          <p:spTgt spid="73"/>
                                        </p:tgtEl>
                                        <p:attrNameLst>
                                          <p:attrName>style.visibility</p:attrName>
                                        </p:attrNameLst>
                                      </p:cBhvr>
                                      <p:to>
                                        <p:strVal val="visible"/>
                                      </p:to>
                                    </p:set>
                                    <p:anim calcmode="lin" valueType="num">
                                      <p:cBhvr additive="base">
                                        <p:cTn id="40" dur="1000" fill="hold"/>
                                        <p:tgtEl>
                                          <p:spTgt spid="73"/>
                                        </p:tgtEl>
                                        <p:attrNameLst>
                                          <p:attrName>ppt_x</p:attrName>
                                        </p:attrNameLst>
                                      </p:cBhvr>
                                      <p:tavLst>
                                        <p:tav tm="0">
                                          <p:val>
                                            <p:strVal val="1+#ppt_w/2"/>
                                          </p:val>
                                        </p:tav>
                                        <p:tav tm="100000">
                                          <p:val>
                                            <p:strVal val="#ppt_x"/>
                                          </p:val>
                                        </p:tav>
                                      </p:tavLst>
                                    </p:anim>
                                    <p:anim calcmode="lin" valueType="num">
                                      <p:cBhvr additive="base">
                                        <p:cTn id="41" dur="1000" fill="hold"/>
                                        <p:tgtEl>
                                          <p:spTgt spid="73"/>
                                        </p:tgtEl>
                                        <p:attrNameLst>
                                          <p:attrName>ppt_y</p:attrName>
                                        </p:attrNameLst>
                                      </p:cBhvr>
                                      <p:tavLst>
                                        <p:tav tm="0">
                                          <p:val>
                                            <p:strVal val="#ppt_y"/>
                                          </p:val>
                                        </p:tav>
                                        <p:tav tm="100000">
                                          <p:val>
                                            <p:strVal val="#ppt_y"/>
                                          </p:val>
                                        </p:tav>
                                      </p:tavLst>
                                    </p:anim>
                                  </p:childTnLst>
                                </p:cTn>
                              </p:par>
                              <p:par>
                                <p:cTn id="42" presetID="2" presetClass="entr" presetSubtype="2" fill="hold" nodeType="withEffect">
                                  <p:stCondLst>
                                    <p:cond delay="0"/>
                                  </p:stCondLst>
                                  <p:childTnLst>
                                    <p:set>
                                      <p:cBhvr>
                                        <p:cTn id="43" dur="1" fill="hold">
                                          <p:stCondLst>
                                            <p:cond delay="0"/>
                                          </p:stCondLst>
                                        </p:cTn>
                                        <p:tgtEl>
                                          <p:spTgt spid="72"/>
                                        </p:tgtEl>
                                        <p:attrNameLst>
                                          <p:attrName>style.visibility</p:attrName>
                                        </p:attrNameLst>
                                      </p:cBhvr>
                                      <p:to>
                                        <p:strVal val="visible"/>
                                      </p:to>
                                    </p:set>
                                    <p:anim calcmode="lin" valueType="num">
                                      <p:cBhvr additive="base">
                                        <p:cTn id="44" dur="1000" fill="hold"/>
                                        <p:tgtEl>
                                          <p:spTgt spid="72"/>
                                        </p:tgtEl>
                                        <p:attrNameLst>
                                          <p:attrName>ppt_x</p:attrName>
                                        </p:attrNameLst>
                                      </p:cBhvr>
                                      <p:tavLst>
                                        <p:tav tm="0">
                                          <p:val>
                                            <p:strVal val="1+#ppt_w/2"/>
                                          </p:val>
                                        </p:tav>
                                        <p:tav tm="100000">
                                          <p:val>
                                            <p:strVal val="#ppt_x"/>
                                          </p:val>
                                        </p:tav>
                                      </p:tavLst>
                                    </p:anim>
                                    <p:anim calcmode="lin" valueType="num">
                                      <p:cBhvr additive="base">
                                        <p:cTn id="45" dur="1000" fill="hold"/>
                                        <p:tgtEl>
                                          <p:spTgt spid="72"/>
                                        </p:tgtEl>
                                        <p:attrNameLst>
                                          <p:attrName>ppt_y</p:attrName>
                                        </p:attrNameLst>
                                      </p:cBhvr>
                                      <p:tavLst>
                                        <p:tav tm="0">
                                          <p:val>
                                            <p:strVal val="#ppt_y"/>
                                          </p:val>
                                        </p:tav>
                                        <p:tav tm="100000">
                                          <p:val>
                                            <p:strVal val="#ppt_y"/>
                                          </p:val>
                                        </p:tav>
                                      </p:tavLst>
                                    </p:anim>
                                  </p:childTnLst>
                                </p:cTn>
                              </p:par>
                            </p:childTnLst>
                          </p:cTn>
                        </p:par>
                        <p:par>
                          <p:cTn id="46" fill="hold">
                            <p:stCondLst>
                              <p:cond delay="2000"/>
                            </p:stCondLst>
                            <p:childTnLst>
                              <p:par>
                                <p:cTn id="47" presetID="2" presetClass="entr" presetSubtype="8" fill="hold" nodeType="afterEffect">
                                  <p:stCondLst>
                                    <p:cond delay="0"/>
                                  </p:stCondLst>
                                  <p:childTnLst>
                                    <p:set>
                                      <p:cBhvr>
                                        <p:cTn id="48" dur="1" fill="hold">
                                          <p:stCondLst>
                                            <p:cond delay="0"/>
                                          </p:stCondLst>
                                        </p:cTn>
                                        <p:tgtEl>
                                          <p:spTgt spid="44"/>
                                        </p:tgtEl>
                                        <p:attrNameLst>
                                          <p:attrName>style.visibility</p:attrName>
                                        </p:attrNameLst>
                                      </p:cBhvr>
                                      <p:to>
                                        <p:strVal val="visible"/>
                                      </p:to>
                                    </p:set>
                                    <p:anim calcmode="lin" valueType="num">
                                      <p:cBhvr additive="base">
                                        <p:cTn id="49" dur="1000" fill="hold"/>
                                        <p:tgtEl>
                                          <p:spTgt spid="44"/>
                                        </p:tgtEl>
                                        <p:attrNameLst>
                                          <p:attrName>ppt_x</p:attrName>
                                        </p:attrNameLst>
                                      </p:cBhvr>
                                      <p:tavLst>
                                        <p:tav tm="0">
                                          <p:val>
                                            <p:strVal val="0-#ppt_w/2"/>
                                          </p:val>
                                        </p:tav>
                                        <p:tav tm="100000">
                                          <p:val>
                                            <p:strVal val="#ppt_x"/>
                                          </p:val>
                                        </p:tav>
                                      </p:tavLst>
                                    </p:anim>
                                    <p:anim calcmode="lin" valueType="num">
                                      <p:cBhvr additive="base">
                                        <p:cTn id="50" dur="1000" fill="hold"/>
                                        <p:tgtEl>
                                          <p:spTgt spid="44"/>
                                        </p:tgtEl>
                                        <p:attrNameLst>
                                          <p:attrName>ppt_y</p:attrName>
                                        </p:attrNameLst>
                                      </p:cBhvr>
                                      <p:tavLst>
                                        <p:tav tm="0">
                                          <p:val>
                                            <p:strVal val="#ppt_y"/>
                                          </p:val>
                                        </p:tav>
                                        <p:tav tm="100000">
                                          <p:val>
                                            <p:strVal val="#ppt_y"/>
                                          </p:val>
                                        </p:tav>
                                      </p:tavLst>
                                    </p:anim>
                                  </p:childTnLst>
                                </p:cTn>
                              </p:par>
                              <p:par>
                                <p:cTn id="51" presetID="2" presetClass="entr" presetSubtype="8" fill="hold" nodeType="withEffect">
                                  <p:stCondLst>
                                    <p:cond delay="0"/>
                                  </p:stCondLst>
                                  <p:childTnLst>
                                    <p:set>
                                      <p:cBhvr>
                                        <p:cTn id="52" dur="1" fill="hold">
                                          <p:stCondLst>
                                            <p:cond delay="0"/>
                                          </p:stCondLst>
                                        </p:cTn>
                                        <p:tgtEl>
                                          <p:spTgt spid="47"/>
                                        </p:tgtEl>
                                        <p:attrNameLst>
                                          <p:attrName>style.visibility</p:attrName>
                                        </p:attrNameLst>
                                      </p:cBhvr>
                                      <p:to>
                                        <p:strVal val="visible"/>
                                      </p:to>
                                    </p:set>
                                    <p:anim calcmode="lin" valueType="num">
                                      <p:cBhvr additive="base">
                                        <p:cTn id="53" dur="1000" fill="hold"/>
                                        <p:tgtEl>
                                          <p:spTgt spid="47"/>
                                        </p:tgtEl>
                                        <p:attrNameLst>
                                          <p:attrName>ppt_x</p:attrName>
                                        </p:attrNameLst>
                                      </p:cBhvr>
                                      <p:tavLst>
                                        <p:tav tm="0">
                                          <p:val>
                                            <p:strVal val="0-#ppt_w/2"/>
                                          </p:val>
                                        </p:tav>
                                        <p:tav tm="100000">
                                          <p:val>
                                            <p:strVal val="#ppt_x"/>
                                          </p:val>
                                        </p:tav>
                                      </p:tavLst>
                                    </p:anim>
                                    <p:anim calcmode="lin" valueType="num">
                                      <p:cBhvr additive="base">
                                        <p:cTn id="54" dur="1000" fill="hold"/>
                                        <p:tgtEl>
                                          <p:spTgt spid="47"/>
                                        </p:tgtEl>
                                        <p:attrNameLst>
                                          <p:attrName>ppt_y</p:attrName>
                                        </p:attrNameLst>
                                      </p:cBhvr>
                                      <p:tavLst>
                                        <p:tav tm="0">
                                          <p:val>
                                            <p:strVal val="#ppt_y"/>
                                          </p:val>
                                        </p:tav>
                                        <p:tav tm="100000">
                                          <p:val>
                                            <p:strVal val="#ppt_y"/>
                                          </p:val>
                                        </p:tav>
                                      </p:tavLst>
                                    </p:anim>
                                  </p:childTnLst>
                                </p:cTn>
                              </p:par>
                              <p:par>
                                <p:cTn id="55" presetID="2" presetClass="entr" presetSubtype="8" fill="hold" nodeType="withEffect">
                                  <p:stCondLst>
                                    <p:cond delay="0"/>
                                  </p:stCondLst>
                                  <p:childTnLst>
                                    <p:set>
                                      <p:cBhvr>
                                        <p:cTn id="56" dur="1" fill="hold">
                                          <p:stCondLst>
                                            <p:cond delay="0"/>
                                          </p:stCondLst>
                                        </p:cTn>
                                        <p:tgtEl>
                                          <p:spTgt spid="50"/>
                                        </p:tgtEl>
                                        <p:attrNameLst>
                                          <p:attrName>style.visibility</p:attrName>
                                        </p:attrNameLst>
                                      </p:cBhvr>
                                      <p:to>
                                        <p:strVal val="visible"/>
                                      </p:to>
                                    </p:set>
                                    <p:anim calcmode="lin" valueType="num">
                                      <p:cBhvr additive="base">
                                        <p:cTn id="57" dur="1000" fill="hold"/>
                                        <p:tgtEl>
                                          <p:spTgt spid="50"/>
                                        </p:tgtEl>
                                        <p:attrNameLst>
                                          <p:attrName>ppt_x</p:attrName>
                                        </p:attrNameLst>
                                      </p:cBhvr>
                                      <p:tavLst>
                                        <p:tav tm="0">
                                          <p:val>
                                            <p:strVal val="0-#ppt_w/2"/>
                                          </p:val>
                                        </p:tav>
                                        <p:tav tm="100000">
                                          <p:val>
                                            <p:strVal val="#ppt_x"/>
                                          </p:val>
                                        </p:tav>
                                      </p:tavLst>
                                    </p:anim>
                                    <p:anim calcmode="lin" valueType="num">
                                      <p:cBhvr additive="base">
                                        <p:cTn id="58" dur="1000" fill="hold"/>
                                        <p:tgtEl>
                                          <p:spTgt spid="50"/>
                                        </p:tgtEl>
                                        <p:attrNameLst>
                                          <p:attrName>ppt_y</p:attrName>
                                        </p:attrNameLst>
                                      </p:cBhvr>
                                      <p:tavLst>
                                        <p:tav tm="0">
                                          <p:val>
                                            <p:strVal val="#ppt_y"/>
                                          </p:val>
                                        </p:tav>
                                        <p:tav tm="100000">
                                          <p:val>
                                            <p:strVal val="#ppt_y"/>
                                          </p:val>
                                        </p:tav>
                                      </p:tavLst>
                                    </p:anim>
                                  </p:childTnLst>
                                </p:cTn>
                              </p:par>
                              <p:par>
                                <p:cTn id="59" presetID="2" presetClass="entr" presetSubtype="8" fill="hold" nodeType="withEffect">
                                  <p:stCondLst>
                                    <p:cond delay="0"/>
                                  </p:stCondLst>
                                  <p:childTnLst>
                                    <p:set>
                                      <p:cBhvr>
                                        <p:cTn id="60" dur="1" fill="hold">
                                          <p:stCondLst>
                                            <p:cond delay="0"/>
                                          </p:stCondLst>
                                        </p:cTn>
                                        <p:tgtEl>
                                          <p:spTgt spid="75"/>
                                        </p:tgtEl>
                                        <p:attrNameLst>
                                          <p:attrName>style.visibility</p:attrName>
                                        </p:attrNameLst>
                                      </p:cBhvr>
                                      <p:to>
                                        <p:strVal val="visible"/>
                                      </p:to>
                                    </p:set>
                                    <p:anim calcmode="lin" valueType="num">
                                      <p:cBhvr additive="base">
                                        <p:cTn id="61" dur="1000" fill="hold"/>
                                        <p:tgtEl>
                                          <p:spTgt spid="75"/>
                                        </p:tgtEl>
                                        <p:attrNameLst>
                                          <p:attrName>ppt_x</p:attrName>
                                        </p:attrNameLst>
                                      </p:cBhvr>
                                      <p:tavLst>
                                        <p:tav tm="0">
                                          <p:val>
                                            <p:strVal val="0-#ppt_w/2"/>
                                          </p:val>
                                        </p:tav>
                                        <p:tav tm="100000">
                                          <p:val>
                                            <p:strVal val="#ppt_x"/>
                                          </p:val>
                                        </p:tav>
                                      </p:tavLst>
                                    </p:anim>
                                    <p:anim calcmode="lin" valueType="num">
                                      <p:cBhvr additive="base">
                                        <p:cTn id="62" dur="1000" fill="hold"/>
                                        <p:tgtEl>
                                          <p:spTgt spid="75"/>
                                        </p:tgtEl>
                                        <p:attrNameLst>
                                          <p:attrName>ppt_y</p:attrName>
                                        </p:attrNameLst>
                                      </p:cBhvr>
                                      <p:tavLst>
                                        <p:tav tm="0">
                                          <p:val>
                                            <p:strVal val="#ppt_y"/>
                                          </p:val>
                                        </p:tav>
                                        <p:tav tm="100000">
                                          <p:val>
                                            <p:strVal val="#ppt_y"/>
                                          </p:val>
                                        </p:tav>
                                      </p:tavLst>
                                    </p:anim>
                                  </p:childTnLst>
                                </p:cTn>
                              </p:par>
                              <p:par>
                                <p:cTn id="63" presetID="2" presetClass="entr" presetSubtype="8" fill="hold" nodeType="withEffect">
                                  <p:stCondLst>
                                    <p:cond delay="0"/>
                                  </p:stCondLst>
                                  <p:childTnLst>
                                    <p:set>
                                      <p:cBhvr>
                                        <p:cTn id="64" dur="1" fill="hold">
                                          <p:stCondLst>
                                            <p:cond delay="0"/>
                                          </p:stCondLst>
                                        </p:cTn>
                                        <p:tgtEl>
                                          <p:spTgt spid="79"/>
                                        </p:tgtEl>
                                        <p:attrNameLst>
                                          <p:attrName>style.visibility</p:attrName>
                                        </p:attrNameLst>
                                      </p:cBhvr>
                                      <p:to>
                                        <p:strVal val="visible"/>
                                      </p:to>
                                    </p:set>
                                    <p:anim calcmode="lin" valueType="num">
                                      <p:cBhvr additive="base">
                                        <p:cTn id="65" dur="1000" fill="hold"/>
                                        <p:tgtEl>
                                          <p:spTgt spid="79"/>
                                        </p:tgtEl>
                                        <p:attrNameLst>
                                          <p:attrName>ppt_x</p:attrName>
                                        </p:attrNameLst>
                                      </p:cBhvr>
                                      <p:tavLst>
                                        <p:tav tm="0">
                                          <p:val>
                                            <p:strVal val="0-#ppt_w/2"/>
                                          </p:val>
                                        </p:tav>
                                        <p:tav tm="100000">
                                          <p:val>
                                            <p:strVal val="#ppt_x"/>
                                          </p:val>
                                        </p:tav>
                                      </p:tavLst>
                                    </p:anim>
                                    <p:anim calcmode="lin" valueType="num">
                                      <p:cBhvr additive="base">
                                        <p:cTn id="66" dur="1000" fill="hold"/>
                                        <p:tgtEl>
                                          <p:spTgt spid="7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01E6EF32-9260-4CE4-AE62-50338625019C}"/>
              </a:ext>
            </a:extLst>
          </p:cNvPr>
          <p:cNvSpPr>
            <a:spLocks noGrp="1"/>
          </p:cNvSpPr>
          <p:nvPr>
            <p:ph type="title"/>
          </p:nvPr>
        </p:nvSpPr>
        <p:spPr>
          <a:xfrm>
            <a:off x="318053" y="510210"/>
            <a:ext cx="11485496" cy="1320800"/>
          </a:xfrm>
        </p:spPr>
        <p:txBody>
          <a:bodyPr>
            <a:normAutofit/>
          </a:bodyPr>
          <a:lstStyle/>
          <a:p>
            <a:pPr algn="ctr"/>
            <a:r>
              <a:rPr lang="en-CA" b="1" dirty="0">
                <a:solidFill>
                  <a:srgbClr val="002060"/>
                </a:solidFill>
                <a:latin typeface="Calibri" panose="020F0502020204030204" pitchFamily="34" charset="0"/>
                <a:cs typeface="Calibri" panose="020F0502020204030204" pitchFamily="34" charset="0"/>
              </a:rPr>
              <a:t>STEPS FOR NOMINATION</a:t>
            </a:r>
            <a:endParaRPr lang="en-CA" dirty="0">
              <a:solidFill>
                <a:srgbClr val="002060"/>
              </a:solidFill>
              <a:latin typeface="Calibri" panose="020F0502020204030204" pitchFamily="34" charset="0"/>
              <a:cs typeface="Calibri" panose="020F0502020204030204" pitchFamily="34" charset="0"/>
            </a:endParaRPr>
          </a:p>
        </p:txBody>
      </p:sp>
      <p:grpSp>
        <p:nvGrpSpPr>
          <p:cNvPr id="27" name="Groupe 26">
            <a:extLst>
              <a:ext uri="{FF2B5EF4-FFF2-40B4-BE49-F238E27FC236}">
                <a16:creationId xmlns="" xmlns:a16="http://schemas.microsoft.com/office/drawing/2014/main" id="{6FCDDC2D-F25A-4D2C-A9BA-0ABB527556FA}"/>
              </a:ext>
            </a:extLst>
          </p:cNvPr>
          <p:cNvGrpSpPr/>
          <p:nvPr/>
        </p:nvGrpSpPr>
        <p:grpSpPr>
          <a:xfrm>
            <a:off x="4926814" y="1924616"/>
            <a:ext cx="2495235" cy="1236933"/>
            <a:chOff x="4938442" y="1924615"/>
            <a:chExt cx="2495235" cy="871671"/>
          </a:xfrm>
        </p:grpSpPr>
        <p:sp>
          <p:nvSpPr>
            <p:cNvPr id="9" name="Flèche : chevron 8">
              <a:extLst>
                <a:ext uri="{FF2B5EF4-FFF2-40B4-BE49-F238E27FC236}">
                  <a16:creationId xmlns="" xmlns:a16="http://schemas.microsoft.com/office/drawing/2014/main" id="{891E7EEE-3B86-456D-A1E9-02907DC96E13}"/>
                </a:ext>
              </a:extLst>
            </p:cNvPr>
            <p:cNvSpPr/>
            <p:nvPr/>
          </p:nvSpPr>
          <p:spPr>
            <a:xfrm>
              <a:off x="4938442" y="1924615"/>
              <a:ext cx="2495235" cy="837188"/>
            </a:xfrm>
            <a:prstGeom prst="chevron">
              <a:avLst/>
            </a:prstGeom>
            <a:solidFill>
              <a:schemeClr val="bg1">
                <a:lumMod val="95000"/>
              </a:schemeClr>
            </a:solidFill>
            <a:ln w="38100">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CA" kern="1200" dirty="0">
                <a:solidFill>
                  <a:prstClr val="black"/>
                </a:solidFill>
              </a:endParaRPr>
            </a:p>
          </p:txBody>
        </p:sp>
        <p:sp>
          <p:nvSpPr>
            <p:cNvPr id="26" name="ZoneTexte 25">
              <a:extLst>
                <a:ext uri="{FF2B5EF4-FFF2-40B4-BE49-F238E27FC236}">
                  <a16:creationId xmlns="" xmlns:a16="http://schemas.microsoft.com/office/drawing/2014/main" id="{4BF97C04-79F7-47CD-A122-0D8E2B5FF292}"/>
                </a:ext>
              </a:extLst>
            </p:cNvPr>
            <p:cNvSpPr txBox="1"/>
            <p:nvPr/>
          </p:nvSpPr>
          <p:spPr>
            <a:xfrm>
              <a:off x="5457114" y="1984876"/>
              <a:ext cx="1734868" cy="811410"/>
            </a:xfrm>
            <a:prstGeom prst="rect">
              <a:avLst/>
            </a:prstGeom>
            <a:noFill/>
          </p:spPr>
          <p:txBody>
            <a:bodyPr wrap="square" rIns="0" rtlCol="0">
              <a:noAutofit/>
            </a:bodyPr>
            <a:lstStyle/>
            <a:p>
              <a:pPr>
                <a:buClrTx/>
                <a:buFontTx/>
                <a:buNone/>
              </a:pPr>
              <a:r>
                <a:rPr lang="en-CA" sz="1600" b="1" kern="1200" dirty="0">
                  <a:solidFill>
                    <a:prstClr val="black"/>
                  </a:solidFill>
                  <a:latin typeface="Calibri" panose="020F0502020204030204"/>
                  <a:ea typeface="+mn-ea"/>
                  <a:cs typeface="+mn-cs"/>
                </a:rPr>
                <a:t>Life Membership  Package </a:t>
              </a:r>
            </a:p>
            <a:p>
              <a:pPr>
                <a:buClrTx/>
                <a:buFontTx/>
                <a:buNone/>
              </a:pPr>
              <a:r>
                <a:rPr lang="en-CA" sz="1600" b="1" kern="1200" dirty="0">
                  <a:solidFill>
                    <a:prstClr val="black"/>
                  </a:solidFill>
                  <a:latin typeface="Calibri" panose="020F0502020204030204"/>
                  <a:ea typeface="+mn-ea"/>
                  <a:cs typeface="+mn-cs"/>
                </a:rPr>
                <a:t>to nominating council</a:t>
              </a:r>
            </a:p>
          </p:txBody>
        </p:sp>
      </p:grpSp>
      <p:grpSp>
        <p:nvGrpSpPr>
          <p:cNvPr id="6" name="Group 5"/>
          <p:cNvGrpSpPr/>
          <p:nvPr/>
        </p:nvGrpSpPr>
        <p:grpSpPr>
          <a:xfrm>
            <a:off x="545314" y="1924615"/>
            <a:ext cx="2495235" cy="1179079"/>
            <a:chOff x="545314" y="1924615"/>
            <a:chExt cx="2495235" cy="1179079"/>
          </a:xfrm>
        </p:grpSpPr>
        <p:sp>
          <p:nvSpPr>
            <p:cNvPr id="5" name="Flèche : chevron 4">
              <a:extLst>
                <a:ext uri="{FF2B5EF4-FFF2-40B4-BE49-F238E27FC236}">
                  <a16:creationId xmlns="" xmlns:a16="http://schemas.microsoft.com/office/drawing/2014/main" id="{A8889874-876C-4B2C-A106-C93D6D85C082}"/>
                </a:ext>
              </a:extLst>
            </p:cNvPr>
            <p:cNvSpPr/>
            <p:nvPr/>
          </p:nvSpPr>
          <p:spPr>
            <a:xfrm>
              <a:off x="545314" y="1924615"/>
              <a:ext cx="2495235" cy="1179079"/>
            </a:xfrm>
            <a:prstGeom prst="chevron">
              <a:avLst/>
            </a:prstGeom>
            <a:solidFill>
              <a:schemeClr val="bg1">
                <a:lumMod val="95000"/>
              </a:schemeClr>
            </a:solidFill>
            <a:ln w="3810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CA" kern="1200" dirty="0">
                <a:solidFill>
                  <a:srgbClr val="00FF00"/>
                </a:solidFill>
              </a:endParaRPr>
            </a:p>
          </p:txBody>
        </p:sp>
        <p:sp>
          <p:nvSpPr>
            <p:cNvPr id="28" name="ZoneTexte 27">
              <a:extLst>
                <a:ext uri="{FF2B5EF4-FFF2-40B4-BE49-F238E27FC236}">
                  <a16:creationId xmlns="" xmlns:a16="http://schemas.microsoft.com/office/drawing/2014/main" id="{8111A64E-9E6B-4D44-94AB-5BFAA7548FA2}"/>
                </a:ext>
              </a:extLst>
            </p:cNvPr>
            <p:cNvSpPr txBox="1"/>
            <p:nvPr/>
          </p:nvSpPr>
          <p:spPr>
            <a:xfrm>
              <a:off x="1085236" y="2337575"/>
              <a:ext cx="1860169" cy="390204"/>
            </a:xfrm>
            <a:prstGeom prst="rect">
              <a:avLst/>
            </a:prstGeom>
            <a:noFill/>
          </p:spPr>
          <p:txBody>
            <a:bodyPr wrap="square" lIns="72000" rIns="0" rtlCol="0">
              <a:noAutofit/>
            </a:bodyPr>
            <a:lstStyle/>
            <a:p>
              <a:pPr>
                <a:buClrTx/>
                <a:buFontTx/>
                <a:buNone/>
              </a:pPr>
              <a:r>
                <a:rPr lang="en-CA" sz="1600" b="1" kern="1200" dirty="0">
                  <a:solidFill>
                    <a:prstClr val="black"/>
                  </a:solidFill>
                  <a:latin typeface="Calibri" panose="020F0502020204030204"/>
                  <a:ea typeface="+mn-ea"/>
                  <a:cs typeface="+mn-cs"/>
                </a:rPr>
                <a:t>Motion to nominate</a:t>
              </a:r>
            </a:p>
            <a:p>
              <a:pPr>
                <a:buClrTx/>
                <a:buFontTx/>
                <a:buNone/>
              </a:pPr>
              <a:endParaRPr lang="en-CA" sz="1600" b="1" kern="1200" dirty="0">
                <a:solidFill>
                  <a:prstClr val="black"/>
                </a:solidFill>
                <a:latin typeface="Calibri" panose="020F0502020204030204"/>
                <a:ea typeface="+mn-ea"/>
                <a:cs typeface="+mn-cs"/>
              </a:endParaRPr>
            </a:p>
          </p:txBody>
        </p:sp>
      </p:grpSp>
      <p:sp>
        <p:nvSpPr>
          <p:cNvPr id="3" name="TextBox 2">
            <a:extLst>
              <a:ext uri="{FF2B5EF4-FFF2-40B4-BE49-F238E27FC236}">
                <a16:creationId xmlns="" xmlns:a16="http://schemas.microsoft.com/office/drawing/2014/main" id="{71A435A2-7319-498E-95C5-9C6AACB69131}"/>
              </a:ext>
            </a:extLst>
          </p:cNvPr>
          <p:cNvSpPr txBox="1"/>
          <p:nvPr/>
        </p:nvSpPr>
        <p:spPr>
          <a:xfrm>
            <a:off x="545314" y="6379027"/>
            <a:ext cx="11258235" cy="430887"/>
          </a:xfrm>
          <a:prstGeom prst="rect">
            <a:avLst/>
          </a:prstGeom>
          <a:noFill/>
        </p:spPr>
        <p:txBody>
          <a:bodyPr wrap="square" rtlCol="0">
            <a:spAutoFit/>
          </a:bodyPr>
          <a:lstStyle/>
          <a:p>
            <a:pPr algn="ctr">
              <a:buClrTx/>
              <a:buFontTx/>
              <a:buNone/>
            </a:pPr>
            <a:r>
              <a:rPr lang="en-CA" sz="2200" kern="1200" dirty="0">
                <a:solidFill>
                  <a:srgbClr val="990000"/>
                </a:solidFill>
                <a:latin typeface="Calibri" panose="020F0502020204030204"/>
                <a:ea typeface="+mn-ea"/>
                <a:cs typeface="+mn-cs"/>
                <a:sym typeface="Wingdings" panose="05000000000000000000" pitchFamily="2" charset="2"/>
              </a:rPr>
              <a:t></a:t>
            </a:r>
            <a:r>
              <a:rPr lang="en-CA" sz="2200" kern="1200" dirty="0">
                <a:solidFill>
                  <a:srgbClr val="990000"/>
                </a:solidFill>
                <a:latin typeface="Calibri" panose="020F0502020204030204"/>
                <a:ea typeface="+mn-ea"/>
                <a:cs typeface="+mn-cs"/>
              </a:rPr>
              <a:t>National, </a:t>
            </a:r>
            <a:r>
              <a:rPr lang="en-CA" sz="2200" kern="1200" dirty="0">
                <a:solidFill>
                  <a:srgbClr val="808000"/>
                </a:solidFill>
                <a:latin typeface="Calibri" panose="020F0502020204030204"/>
                <a:ea typeface="+mn-ea"/>
                <a:cs typeface="+mn-cs"/>
                <a:sym typeface="Wingdings" panose="05000000000000000000" pitchFamily="2" charset="2"/>
              </a:rPr>
              <a:t>P</a:t>
            </a:r>
            <a:r>
              <a:rPr lang="en-CA" sz="2200" kern="1200" dirty="0">
                <a:solidFill>
                  <a:srgbClr val="808000"/>
                </a:solidFill>
                <a:latin typeface="Calibri" panose="020F0502020204030204"/>
                <a:ea typeface="+mn-ea"/>
                <a:cs typeface="+mn-cs"/>
              </a:rPr>
              <a:t>rovincial</a:t>
            </a:r>
            <a:r>
              <a:rPr lang="en-CA" sz="2200" kern="1200" dirty="0">
                <a:solidFill>
                  <a:prstClr val="black"/>
                </a:solidFill>
                <a:latin typeface="Calibri" panose="020F0502020204030204"/>
                <a:ea typeface="+mn-ea"/>
                <a:cs typeface="+mn-cs"/>
              </a:rPr>
              <a:t>, </a:t>
            </a:r>
            <a:r>
              <a:rPr lang="en-CA" sz="2200" kern="1200" dirty="0">
                <a:solidFill>
                  <a:srgbClr val="7030A0"/>
                </a:solidFill>
                <a:latin typeface="Calibri" panose="020F0502020204030204"/>
                <a:ea typeface="+mn-ea"/>
                <a:cs typeface="+mn-cs"/>
                <a:sym typeface="Wingdings" panose="05000000000000000000" pitchFamily="2" charset="2"/>
              </a:rPr>
              <a:t>D</a:t>
            </a:r>
            <a:r>
              <a:rPr lang="en-CA" sz="2200" kern="1200" dirty="0">
                <a:solidFill>
                  <a:srgbClr val="7030A0"/>
                </a:solidFill>
                <a:latin typeface="Calibri" panose="020F0502020204030204"/>
                <a:ea typeface="+mn-ea"/>
                <a:cs typeface="+mn-cs"/>
              </a:rPr>
              <a:t>iocesan, </a:t>
            </a:r>
            <a:r>
              <a:rPr lang="en-CA" sz="2200" kern="1200" dirty="0">
                <a:solidFill>
                  <a:srgbClr val="009999"/>
                </a:solidFill>
                <a:latin typeface="Calibri" panose="020F0502020204030204"/>
                <a:ea typeface="+mn-ea"/>
                <a:cs typeface="+mn-cs"/>
                <a:sym typeface="Wingdings" panose="05000000000000000000" pitchFamily="2" charset="2"/>
              </a:rPr>
              <a:t>P</a:t>
            </a:r>
            <a:r>
              <a:rPr lang="en-CA" sz="2200" kern="1200" dirty="0">
                <a:solidFill>
                  <a:srgbClr val="009999"/>
                </a:solidFill>
                <a:latin typeface="Calibri" panose="020F0502020204030204"/>
                <a:ea typeface="+mn-ea"/>
                <a:cs typeface="+mn-cs"/>
              </a:rPr>
              <a:t>arish, </a:t>
            </a:r>
            <a:r>
              <a:rPr lang="en-CA" sz="2200" kern="1200" dirty="0">
                <a:solidFill>
                  <a:srgbClr val="00FF00"/>
                </a:solidFill>
                <a:latin typeface="Calibri" panose="020F0502020204030204"/>
                <a:ea typeface="+mn-ea"/>
                <a:cs typeface="+mn-cs"/>
                <a:sym typeface="Wingdings" panose="05000000000000000000" pitchFamily="2" charset="2"/>
              </a:rPr>
              <a:t>D</a:t>
            </a:r>
            <a:r>
              <a:rPr lang="en-CA" sz="2200" kern="1200" dirty="0">
                <a:solidFill>
                  <a:srgbClr val="00FF00"/>
                </a:solidFill>
                <a:latin typeface="Calibri" panose="020F0502020204030204"/>
                <a:ea typeface="+mn-ea"/>
                <a:cs typeface="+mn-cs"/>
              </a:rPr>
              <a:t>iocesan or Provincial,</a:t>
            </a:r>
            <a:r>
              <a:rPr lang="en-CA" sz="2200" kern="1200" dirty="0">
                <a:solidFill>
                  <a:srgbClr val="CC0066"/>
                </a:solidFill>
                <a:latin typeface="Calibri" panose="020F0502020204030204"/>
                <a:ea typeface="+mn-ea"/>
                <a:cs typeface="+mn-cs"/>
              </a:rPr>
              <a:t> </a:t>
            </a:r>
            <a:r>
              <a:rPr lang="en-CA" sz="2200" kern="1200" dirty="0">
                <a:solidFill>
                  <a:srgbClr val="CC0066"/>
                </a:solidFill>
                <a:latin typeface="Calibri" panose="020F0502020204030204"/>
                <a:ea typeface="+mn-ea"/>
                <a:cs typeface="+mn-cs"/>
                <a:sym typeface="Wingdings" panose="05000000000000000000" pitchFamily="2" charset="2"/>
              </a:rPr>
              <a:t>D</a:t>
            </a:r>
            <a:r>
              <a:rPr lang="en-CA" sz="2200" kern="1200" dirty="0">
                <a:solidFill>
                  <a:srgbClr val="CC0066"/>
                </a:solidFill>
                <a:latin typeface="Calibri" panose="020F0502020204030204"/>
                <a:ea typeface="+mn-ea"/>
                <a:cs typeface="+mn-cs"/>
              </a:rPr>
              <a:t>iocesan &amp; Provincial</a:t>
            </a:r>
          </a:p>
        </p:txBody>
      </p:sp>
      <p:grpSp>
        <p:nvGrpSpPr>
          <p:cNvPr id="11" name="Group 10"/>
          <p:cNvGrpSpPr/>
          <p:nvPr/>
        </p:nvGrpSpPr>
        <p:grpSpPr>
          <a:xfrm>
            <a:off x="7117564" y="1924615"/>
            <a:ext cx="2495235" cy="1188000"/>
            <a:chOff x="7117564" y="1924615"/>
            <a:chExt cx="2495235" cy="1188000"/>
          </a:xfrm>
        </p:grpSpPr>
        <p:grpSp>
          <p:nvGrpSpPr>
            <p:cNvPr id="25" name="Groupe 24">
              <a:extLst>
                <a:ext uri="{FF2B5EF4-FFF2-40B4-BE49-F238E27FC236}">
                  <a16:creationId xmlns="" xmlns:a16="http://schemas.microsoft.com/office/drawing/2014/main" id="{394D111E-B1AA-4E40-903F-525B62B0F4FB}"/>
                </a:ext>
              </a:extLst>
            </p:cNvPr>
            <p:cNvGrpSpPr/>
            <p:nvPr/>
          </p:nvGrpSpPr>
          <p:grpSpPr>
            <a:xfrm>
              <a:off x="7117564" y="1924615"/>
              <a:ext cx="2495235" cy="1188000"/>
              <a:chOff x="7108142" y="1924615"/>
              <a:chExt cx="2495235" cy="837188"/>
            </a:xfrm>
          </p:grpSpPr>
          <p:sp>
            <p:nvSpPr>
              <p:cNvPr id="10" name="Flèche : chevron 9">
                <a:extLst>
                  <a:ext uri="{FF2B5EF4-FFF2-40B4-BE49-F238E27FC236}">
                    <a16:creationId xmlns="" xmlns:a16="http://schemas.microsoft.com/office/drawing/2014/main" id="{12F142F1-D944-4753-801A-95D4A1CA7CCE}"/>
                  </a:ext>
                </a:extLst>
              </p:cNvPr>
              <p:cNvSpPr/>
              <p:nvPr/>
            </p:nvSpPr>
            <p:spPr>
              <a:xfrm>
                <a:off x="7108142" y="1924615"/>
                <a:ext cx="2495235" cy="837188"/>
              </a:xfrm>
              <a:prstGeom prst="chevron">
                <a:avLst/>
              </a:prstGeom>
              <a:solidFill>
                <a:schemeClr val="bg1">
                  <a:lumMod val="95000"/>
                </a:schemeClr>
              </a:solidFill>
              <a:ln w="3810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CA" kern="1200" dirty="0">
                  <a:solidFill>
                    <a:prstClr val="black"/>
                  </a:solidFill>
                </a:endParaRPr>
              </a:p>
            </p:txBody>
          </p:sp>
          <p:sp>
            <p:nvSpPr>
              <p:cNvPr id="24" name="ZoneTexte 23">
                <a:extLst>
                  <a:ext uri="{FF2B5EF4-FFF2-40B4-BE49-F238E27FC236}">
                    <a16:creationId xmlns="" xmlns:a16="http://schemas.microsoft.com/office/drawing/2014/main" id="{70F75313-552E-470C-9D83-B59F0CA0C82B}"/>
                  </a:ext>
                </a:extLst>
              </p:cNvPr>
              <p:cNvSpPr txBox="1"/>
              <p:nvPr/>
            </p:nvSpPr>
            <p:spPr>
              <a:xfrm>
                <a:off x="7626814" y="1937504"/>
                <a:ext cx="1611616" cy="811410"/>
              </a:xfrm>
              <a:prstGeom prst="rect">
                <a:avLst/>
              </a:prstGeom>
              <a:noFill/>
            </p:spPr>
            <p:txBody>
              <a:bodyPr wrap="square" rIns="0" rtlCol="0">
                <a:noAutofit/>
              </a:bodyPr>
              <a:lstStyle/>
              <a:p>
                <a:pPr>
                  <a:buClrTx/>
                  <a:buFontTx/>
                  <a:buNone/>
                </a:pPr>
                <a:r>
                  <a:rPr lang="en-CA" sz="1600" b="1" kern="1200" dirty="0">
                    <a:solidFill>
                      <a:prstClr val="black"/>
                    </a:solidFill>
                    <a:latin typeface="Calibri" panose="020F0502020204030204"/>
                    <a:ea typeface="+mn-ea"/>
                    <a:cs typeface="+mn-cs"/>
                  </a:rPr>
                  <a:t>Complete </a:t>
                </a:r>
                <a:r>
                  <a:rPr lang="en-CA" sz="1600" b="1" i="1" kern="1200" dirty="0">
                    <a:solidFill>
                      <a:prstClr val="black"/>
                    </a:solidFill>
                    <a:latin typeface="Calibri" panose="020F0502020204030204"/>
                    <a:ea typeface="+mn-ea"/>
                    <a:cs typeface="+mn-cs"/>
                  </a:rPr>
                  <a:t>Nomination</a:t>
                </a:r>
              </a:p>
              <a:p>
                <a:pPr>
                  <a:buClrTx/>
                  <a:buFontTx/>
                  <a:buNone/>
                </a:pPr>
                <a:r>
                  <a:rPr lang="en-CA" sz="1600" b="1" i="1" kern="1200" dirty="0">
                    <a:solidFill>
                      <a:prstClr val="black"/>
                    </a:solidFill>
                    <a:latin typeface="Calibri" panose="020F0502020204030204"/>
                    <a:ea typeface="+mn-ea"/>
                    <a:cs typeface="+mn-cs"/>
                  </a:rPr>
                  <a:t> for </a:t>
                </a:r>
              </a:p>
              <a:p>
                <a:pPr>
                  <a:buClrTx/>
                  <a:buFontTx/>
                  <a:buNone/>
                </a:pPr>
                <a:r>
                  <a:rPr lang="en-CA" sz="1600" b="1" i="1" kern="1200" dirty="0">
                    <a:solidFill>
                      <a:prstClr val="black"/>
                    </a:solidFill>
                    <a:latin typeface="Calibri" panose="020F0502020204030204"/>
                    <a:ea typeface="+mn-ea"/>
                    <a:cs typeface="+mn-cs"/>
                  </a:rPr>
                  <a:t>Life Membership</a:t>
                </a:r>
                <a:endParaRPr lang="en-CA" sz="1600" b="1" kern="1200" dirty="0">
                  <a:solidFill>
                    <a:prstClr val="black"/>
                  </a:solidFill>
                  <a:latin typeface="Calibri" panose="020F0502020204030204"/>
                  <a:ea typeface="+mn-ea"/>
                  <a:cs typeface="+mn-cs"/>
                </a:endParaRPr>
              </a:p>
            </p:txBody>
          </p:sp>
        </p:grpSp>
        <p:pic>
          <p:nvPicPr>
            <p:cNvPr id="4" name="Graphic 3" descr="Document">
              <a:extLst>
                <a:ext uri="{FF2B5EF4-FFF2-40B4-BE49-F238E27FC236}">
                  <a16:creationId xmlns="" xmlns:a16="http://schemas.microsoft.com/office/drawing/2014/main" id="{41E93145-0827-4D10-A037-6716F407B37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8770735" y="2162859"/>
              <a:ext cx="539922" cy="539922"/>
            </a:xfrm>
            <a:prstGeom prst="rect">
              <a:avLst/>
            </a:prstGeom>
          </p:spPr>
        </p:pic>
      </p:grpSp>
      <p:grpSp>
        <p:nvGrpSpPr>
          <p:cNvPr id="7" name="Group 6"/>
          <p:cNvGrpSpPr/>
          <p:nvPr/>
        </p:nvGrpSpPr>
        <p:grpSpPr>
          <a:xfrm>
            <a:off x="9308314" y="1940768"/>
            <a:ext cx="2495235" cy="1188000"/>
            <a:chOff x="9308314" y="1940768"/>
            <a:chExt cx="2495235" cy="1188000"/>
          </a:xfrm>
        </p:grpSpPr>
        <p:grpSp>
          <p:nvGrpSpPr>
            <p:cNvPr id="21" name="Groupe 20">
              <a:extLst>
                <a:ext uri="{FF2B5EF4-FFF2-40B4-BE49-F238E27FC236}">
                  <a16:creationId xmlns="" xmlns:a16="http://schemas.microsoft.com/office/drawing/2014/main" id="{7A947C86-3747-4741-9905-757ACD54C16A}"/>
                </a:ext>
              </a:extLst>
            </p:cNvPr>
            <p:cNvGrpSpPr/>
            <p:nvPr/>
          </p:nvGrpSpPr>
          <p:grpSpPr>
            <a:xfrm>
              <a:off x="9308314" y="1940768"/>
              <a:ext cx="2495235" cy="1188000"/>
              <a:chOff x="2738270" y="1924615"/>
              <a:chExt cx="2495235" cy="837188"/>
            </a:xfrm>
          </p:grpSpPr>
          <p:sp>
            <p:nvSpPr>
              <p:cNvPr id="22" name="Flèche : chevron 21">
                <a:extLst>
                  <a:ext uri="{FF2B5EF4-FFF2-40B4-BE49-F238E27FC236}">
                    <a16:creationId xmlns="" xmlns:a16="http://schemas.microsoft.com/office/drawing/2014/main" id="{89A4CC7E-136B-4F7C-AD7B-21DF09C1E2B5}"/>
                  </a:ext>
                </a:extLst>
              </p:cNvPr>
              <p:cNvSpPr/>
              <p:nvPr/>
            </p:nvSpPr>
            <p:spPr>
              <a:xfrm>
                <a:off x="2738270" y="1924615"/>
                <a:ext cx="2495235" cy="837188"/>
              </a:xfrm>
              <a:prstGeom prst="chevron">
                <a:avLst/>
              </a:prstGeom>
              <a:solidFill>
                <a:schemeClr val="bg1">
                  <a:lumMod val="95000"/>
                </a:schemeClr>
              </a:solidFill>
              <a:ln w="38100">
                <a:solidFill>
                  <a:srgbClr val="8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CA" kern="1200" dirty="0">
                  <a:solidFill>
                    <a:prstClr val="black"/>
                  </a:solidFill>
                </a:endParaRPr>
              </a:p>
            </p:txBody>
          </p:sp>
          <p:sp>
            <p:nvSpPr>
              <p:cNvPr id="23" name="ZoneTexte 22">
                <a:extLst>
                  <a:ext uri="{FF2B5EF4-FFF2-40B4-BE49-F238E27FC236}">
                    <a16:creationId xmlns="" xmlns:a16="http://schemas.microsoft.com/office/drawing/2014/main" id="{B7630F1E-CB1C-4BEB-A916-63940EF7DC2B}"/>
                  </a:ext>
                </a:extLst>
              </p:cNvPr>
              <p:cNvSpPr txBox="1"/>
              <p:nvPr/>
            </p:nvSpPr>
            <p:spPr>
              <a:xfrm>
                <a:off x="2979965" y="1940768"/>
                <a:ext cx="1826365" cy="811410"/>
              </a:xfrm>
              <a:prstGeom prst="rect">
                <a:avLst/>
              </a:prstGeom>
              <a:noFill/>
            </p:spPr>
            <p:txBody>
              <a:bodyPr wrap="square" rIns="0" rtlCol="0">
                <a:noAutofit/>
              </a:bodyPr>
              <a:lstStyle/>
              <a:p>
                <a:pPr>
                  <a:buClrTx/>
                  <a:buFontTx/>
                  <a:buNone/>
                </a:pPr>
                <a:r>
                  <a:rPr lang="en-CA" sz="1600" b="1" kern="1200" dirty="0">
                    <a:solidFill>
                      <a:prstClr val="black"/>
                    </a:solidFill>
                    <a:latin typeface="Calibri" panose="020F0502020204030204"/>
                    <a:ea typeface="+mn-ea"/>
                    <a:cs typeface="+mn-cs"/>
                  </a:rPr>
                  <a:t>Motion to approve</a:t>
                </a:r>
                <a:endParaRPr lang="en-CA" sz="1600" b="1" i="1" kern="1200" dirty="0">
                  <a:solidFill>
                    <a:srgbClr val="ED7D31"/>
                  </a:solidFill>
                  <a:latin typeface="Calibri" panose="020F0502020204030204"/>
                  <a:ea typeface="+mn-ea"/>
                  <a:cs typeface="+mn-cs"/>
                </a:endParaRPr>
              </a:p>
              <a:p>
                <a:pPr>
                  <a:buClrTx/>
                  <a:buFontTx/>
                  <a:buNone/>
                </a:pPr>
                <a:r>
                  <a:rPr lang="en-CA" sz="1600" b="1" kern="1200" dirty="0">
                    <a:solidFill>
                      <a:prstClr val="black"/>
                    </a:solidFill>
                    <a:latin typeface="Calibri" panose="020F0502020204030204"/>
                    <a:ea typeface="+mn-ea"/>
                    <a:cs typeface="+mn-cs"/>
                  </a:rPr>
                  <a:t> </a:t>
                </a:r>
              </a:p>
            </p:txBody>
          </p:sp>
        </p:grpSp>
        <p:pic>
          <p:nvPicPr>
            <p:cNvPr id="19" name="Graphic 18" descr="Document">
              <a:extLst>
                <a:ext uri="{FF2B5EF4-FFF2-40B4-BE49-F238E27FC236}">
                  <a16:creationId xmlns="" xmlns:a16="http://schemas.microsoft.com/office/drawing/2014/main" id="{C63C4C1E-6ADC-4FE1-A605-BF20CB6B264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10264013" y="2436078"/>
              <a:ext cx="539922" cy="539922"/>
            </a:xfrm>
            <a:prstGeom prst="rect">
              <a:avLst/>
            </a:prstGeom>
          </p:spPr>
        </p:pic>
      </p:grpSp>
      <p:grpSp>
        <p:nvGrpSpPr>
          <p:cNvPr id="12" name="Group 11"/>
          <p:cNvGrpSpPr/>
          <p:nvPr/>
        </p:nvGrpSpPr>
        <p:grpSpPr>
          <a:xfrm>
            <a:off x="2736064" y="1924615"/>
            <a:ext cx="2495235" cy="1216629"/>
            <a:chOff x="2736064" y="1924615"/>
            <a:chExt cx="2495235" cy="1216629"/>
          </a:xfrm>
        </p:grpSpPr>
        <p:grpSp>
          <p:nvGrpSpPr>
            <p:cNvPr id="20" name="Groupe 19">
              <a:extLst>
                <a:ext uri="{FF2B5EF4-FFF2-40B4-BE49-F238E27FC236}">
                  <a16:creationId xmlns="" xmlns:a16="http://schemas.microsoft.com/office/drawing/2014/main" id="{5A24E318-18E9-467E-8E99-0FB011C9CE9B}"/>
                </a:ext>
              </a:extLst>
            </p:cNvPr>
            <p:cNvGrpSpPr/>
            <p:nvPr/>
          </p:nvGrpSpPr>
          <p:grpSpPr>
            <a:xfrm>
              <a:off x="2736064" y="1924615"/>
              <a:ext cx="2495235" cy="1216629"/>
              <a:chOff x="2738270" y="1924615"/>
              <a:chExt cx="2495235" cy="857363"/>
            </a:xfrm>
          </p:grpSpPr>
          <p:sp>
            <p:nvSpPr>
              <p:cNvPr id="8" name="Flèche : chevron 7">
                <a:extLst>
                  <a:ext uri="{FF2B5EF4-FFF2-40B4-BE49-F238E27FC236}">
                    <a16:creationId xmlns="" xmlns:a16="http://schemas.microsoft.com/office/drawing/2014/main" id="{6C97AEA3-188D-4A7B-B3F9-8B2A09D025F2}"/>
                  </a:ext>
                </a:extLst>
              </p:cNvPr>
              <p:cNvSpPr/>
              <p:nvPr/>
            </p:nvSpPr>
            <p:spPr>
              <a:xfrm>
                <a:off x="2738270" y="1924615"/>
                <a:ext cx="2495235" cy="837188"/>
              </a:xfrm>
              <a:prstGeom prst="chevron">
                <a:avLst/>
              </a:prstGeom>
              <a:solidFill>
                <a:schemeClr val="bg1">
                  <a:lumMod val="95000"/>
                </a:schemeClr>
              </a:solidFill>
              <a:ln w="3810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CA" kern="1200" dirty="0">
                  <a:solidFill>
                    <a:prstClr val="black"/>
                  </a:solidFill>
                </a:endParaRPr>
              </a:p>
            </p:txBody>
          </p:sp>
          <p:sp>
            <p:nvSpPr>
              <p:cNvPr id="18" name="ZoneTexte 17">
                <a:extLst>
                  <a:ext uri="{FF2B5EF4-FFF2-40B4-BE49-F238E27FC236}">
                    <a16:creationId xmlns="" xmlns:a16="http://schemas.microsoft.com/office/drawing/2014/main" id="{CFC12147-71A3-4DDE-B480-A0D7E08DA19E}"/>
                  </a:ext>
                </a:extLst>
              </p:cNvPr>
              <p:cNvSpPr txBox="1"/>
              <p:nvPr/>
            </p:nvSpPr>
            <p:spPr>
              <a:xfrm>
                <a:off x="3213400" y="1970568"/>
                <a:ext cx="1647950" cy="811410"/>
              </a:xfrm>
              <a:prstGeom prst="rect">
                <a:avLst/>
              </a:prstGeom>
              <a:noFill/>
            </p:spPr>
            <p:txBody>
              <a:bodyPr wrap="square" rIns="0" rtlCol="0">
                <a:noAutofit/>
              </a:bodyPr>
              <a:lstStyle/>
              <a:p>
                <a:pPr>
                  <a:buClrTx/>
                  <a:buFontTx/>
                  <a:buNone/>
                </a:pPr>
                <a:r>
                  <a:rPr lang="en-CA" sz="1600" b="1" i="1" kern="1200" dirty="0">
                    <a:solidFill>
                      <a:srgbClr val="008000"/>
                    </a:solidFill>
                    <a:latin typeface="Calibri" panose="020F0502020204030204"/>
                    <a:ea typeface="+mn-ea"/>
                    <a:cs typeface="+mn-cs"/>
                  </a:rPr>
                  <a:t>Notice of Nomination</a:t>
                </a:r>
                <a:r>
                  <a:rPr lang="en-CA" sz="1600" b="1" kern="1200" dirty="0">
                    <a:solidFill>
                      <a:srgbClr val="008000"/>
                    </a:solidFill>
                    <a:latin typeface="Calibri" panose="020F0502020204030204"/>
                    <a:ea typeface="+mn-ea"/>
                    <a:cs typeface="+mn-cs"/>
                  </a:rPr>
                  <a:t> </a:t>
                </a:r>
                <a:endParaRPr lang="en-CA" sz="1600" b="1" kern="1200" dirty="0">
                  <a:solidFill>
                    <a:prstClr val="black"/>
                  </a:solidFill>
                  <a:latin typeface="Calibri" panose="020F0502020204030204"/>
                  <a:ea typeface="+mn-ea"/>
                  <a:cs typeface="+mn-cs"/>
                </a:endParaRPr>
              </a:p>
              <a:p>
                <a:pPr>
                  <a:buClrTx/>
                  <a:buFontTx/>
                  <a:buNone/>
                </a:pPr>
                <a:r>
                  <a:rPr lang="en-CA" sz="1600" b="1" kern="1200" dirty="0">
                    <a:solidFill>
                      <a:prstClr val="black"/>
                    </a:solidFill>
                    <a:latin typeface="Calibri" panose="020F0502020204030204"/>
                    <a:ea typeface="+mn-ea"/>
                    <a:cs typeface="+mn-cs"/>
                  </a:rPr>
                  <a:t> to national office</a:t>
                </a:r>
                <a:br>
                  <a:rPr lang="en-CA" sz="1600" b="1" kern="1200" dirty="0">
                    <a:solidFill>
                      <a:prstClr val="black"/>
                    </a:solidFill>
                    <a:latin typeface="Calibri" panose="020F0502020204030204"/>
                    <a:ea typeface="+mn-ea"/>
                    <a:cs typeface="+mn-cs"/>
                  </a:rPr>
                </a:br>
                <a:r>
                  <a:rPr lang="en-CA" sz="1600" b="1" kern="1200" dirty="0">
                    <a:solidFill>
                      <a:prstClr val="black"/>
                    </a:solidFill>
                    <a:latin typeface="Calibri" panose="020F0502020204030204"/>
                    <a:ea typeface="+mn-ea"/>
                    <a:cs typeface="+mn-cs"/>
                  </a:rPr>
                  <a:t>September 15</a:t>
                </a:r>
              </a:p>
            </p:txBody>
          </p:sp>
        </p:grpSp>
        <p:pic>
          <p:nvPicPr>
            <p:cNvPr id="62" name="Graphic 61" descr="Clock">
              <a:extLst>
                <a:ext uri="{FF2B5EF4-FFF2-40B4-BE49-F238E27FC236}">
                  <a16:creationId xmlns="" xmlns:a16="http://schemas.microsoft.com/office/drawing/2014/main" id="{D1486F25-8B38-4C55-A7AA-E58E8E9007F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p:blipFill>
          <p:spPr>
            <a:xfrm>
              <a:off x="4719413" y="2272988"/>
              <a:ext cx="480017" cy="480017"/>
            </a:xfrm>
            <a:prstGeom prst="rect">
              <a:avLst/>
            </a:prstGeom>
          </p:spPr>
        </p:pic>
      </p:grpSp>
      <p:grpSp>
        <p:nvGrpSpPr>
          <p:cNvPr id="30" name="Group 29"/>
          <p:cNvGrpSpPr/>
          <p:nvPr/>
        </p:nvGrpSpPr>
        <p:grpSpPr>
          <a:xfrm>
            <a:off x="479065" y="1165523"/>
            <a:ext cx="11487659" cy="547531"/>
            <a:chOff x="479065" y="904267"/>
            <a:chExt cx="11487659" cy="547531"/>
          </a:xfrm>
        </p:grpSpPr>
        <p:grpSp>
          <p:nvGrpSpPr>
            <p:cNvPr id="31" name="Group 30"/>
            <p:cNvGrpSpPr/>
            <p:nvPr/>
          </p:nvGrpSpPr>
          <p:grpSpPr>
            <a:xfrm>
              <a:off x="479065" y="904267"/>
              <a:ext cx="8533189" cy="547531"/>
              <a:chOff x="479065" y="904267"/>
              <a:chExt cx="8533189" cy="547531"/>
            </a:xfrm>
          </p:grpSpPr>
          <p:grpSp>
            <p:nvGrpSpPr>
              <p:cNvPr id="35" name="Group 34"/>
              <p:cNvGrpSpPr/>
              <p:nvPr/>
            </p:nvGrpSpPr>
            <p:grpSpPr>
              <a:xfrm>
                <a:off x="479065" y="911876"/>
                <a:ext cx="8533189" cy="539922"/>
                <a:chOff x="479065" y="911876"/>
                <a:chExt cx="8533189" cy="539922"/>
              </a:xfrm>
            </p:grpSpPr>
            <p:pic>
              <p:nvPicPr>
                <p:cNvPr id="37" name="Graphic 64" descr="Document">
                  <a:extLst>
                    <a:ext uri="{FF2B5EF4-FFF2-40B4-BE49-F238E27FC236}">
                      <a16:creationId xmlns="" xmlns:a16="http://schemas.microsoft.com/office/drawing/2014/main" id="{F5BB8ABC-6A22-4B7A-BE0E-C4CC4BAFF40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479065" y="911876"/>
                  <a:ext cx="539922" cy="539922"/>
                </a:xfrm>
                <a:prstGeom prst="rect">
                  <a:avLst/>
                </a:prstGeom>
              </p:spPr>
            </p:pic>
            <p:sp>
              <p:nvSpPr>
                <p:cNvPr id="38" name="TextBox 37">
                  <a:extLst>
                    <a:ext uri="{FF2B5EF4-FFF2-40B4-BE49-F238E27FC236}">
                      <a16:creationId xmlns="" xmlns:a16="http://schemas.microsoft.com/office/drawing/2014/main" id="{54C65629-4738-4F9F-A00A-BCF79D968C6F}"/>
                    </a:ext>
                  </a:extLst>
                </p:cNvPr>
                <p:cNvSpPr txBox="1"/>
                <p:nvPr/>
              </p:nvSpPr>
              <p:spPr>
                <a:xfrm>
                  <a:off x="913804" y="1041462"/>
                  <a:ext cx="3883304" cy="369332"/>
                </a:xfrm>
                <a:prstGeom prst="rect">
                  <a:avLst/>
                </a:prstGeom>
                <a:noFill/>
              </p:spPr>
              <p:txBody>
                <a:bodyPr wrap="square" rtlCol="0">
                  <a:spAutoFit/>
                </a:bodyPr>
                <a:lstStyle/>
                <a:p>
                  <a:pPr>
                    <a:buClrTx/>
                    <a:buFontTx/>
                    <a:buNone/>
                  </a:pPr>
                  <a:r>
                    <a:rPr lang="en-CA" sz="1800" kern="1200" dirty="0">
                      <a:solidFill>
                        <a:prstClr val="black"/>
                      </a:solidFill>
                      <a:latin typeface="Calibri" panose="020F0502020204030204"/>
                      <a:ea typeface="+mn-ea"/>
                      <a:cs typeface="+mn-cs"/>
                    </a:rPr>
                    <a:t>Nomination for Life Membership</a:t>
                  </a:r>
                </a:p>
              </p:txBody>
            </p:sp>
            <p:sp>
              <p:nvSpPr>
                <p:cNvPr id="39" name="TextBox 38">
                  <a:extLst>
                    <a:ext uri="{FF2B5EF4-FFF2-40B4-BE49-F238E27FC236}">
                      <a16:creationId xmlns="" xmlns:a16="http://schemas.microsoft.com/office/drawing/2014/main" id="{83F2DCA9-8B88-4283-8DF9-6FF834905AE9}"/>
                    </a:ext>
                  </a:extLst>
                </p:cNvPr>
                <p:cNvSpPr txBox="1"/>
                <p:nvPr/>
              </p:nvSpPr>
              <p:spPr>
                <a:xfrm>
                  <a:off x="4754719" y="1043505"/>
                  <a:ext cx="4257535" cy="369332"/>
                </a:xfrm>
                <a:prstGeom prst="rect">
                  <a:avLst/>
                </a:prstGeom>
                <a:noFill/>
              </p:spPr>
              <p:txBody>
                <a:bodyPr wrap="square" rtlCol="0">
                  <a:spAutoFit/>
                </a:bodyPr>
                <a:lstStyle/>
                <a:p>
                  <a:pPr>
                    <a:buClrTx/>
                    <a:buFontTx/>
                    <a:buNone/>
                  </a:pPr>
                  <a:r>
                    <a:rPr lang="en-CA" sz="1800" kern="1200" dirty="0">
                      <a:solidFill>
                        <a:prstClr val="black"/>
                      </a:solidFill>
                      <a:latin typeface="Calibri" panose="020F0502020204030204"/>
                      <a:ea typeface="+mn-ea"/>
                      <a:cs typeface="+mn-cs"/>
                    </a:rPr>
                    <a:t>Life Member Nominee Questionnaire</a:t>
                  </a:r>
                </a:p>
              </p:txBody>
            </p:sp>
          </p:grpSp>
          <p:pic>
            <p:nvPicPr>
              <p:cNvPr id="36" name="Graphic 70" descr="Clipboard">
                <a:extLst>
                  <a:ext uri="{FF2B5EF4-FFF2-40B4-BE49-F238E27FC236}">
                    <a16:creationId xmlns="" xmlns:a16="http://schemas.microsoft.com/office/drawing/2014/main" id="{98BECBB9-65BD-4126-9B49-D63338D4B09E}"/>
                  </a:ext>
                </a:extLst>
              </p:cNvPr>
              <p:cNvPicPr>
                <a:picLocks noChangeAspect="1"/>
              </p:cNvPicPr>
              <p:nvPr/>
            </p:nvPicPr>
            <p:blipFill>
              <a:blip r:embed="rId7">
                <a:duotone>
                  <a:schemeClr val="accent1">
                    <a:shade val="45000"/>
                    <a:satMod val="135000"/>
                  </a:schemeClr>
                  <a:prstClr val="white"/>
                </a:duotone>
                <a:extLst>
                  <a:ext uri="{28A0092B-C50C-407E-A947-70E740481C1C}">
                    <a14:useLocalDpi xmlns:a14="http://schemas.microsoft.com/office/drawing/2010/main" val="0"/>
                  </a:ext>
                  <a:ext uri="{96DAC541-7B7A-43D3-8B79-37D633B846F1}">
                    <asvg:svgBlip xmlns="" xmlns:asvg="http://schemas.microsoft.com/office/drawing/2016/SVG/main" r:embed="rId8"/>
                  </a:ext>
                </a:extLst>
              </a:blip>
              <a:stretch>
                <a:fillRect/>
              </a:stretch>
            </p:blipFill>
            <p:spPr>
              <a:xfrm>
                <a:off x="4214797" y="904267"/>
                <a:ext cx="540000" cy="540000"/>
              </a:xfrm>
              <a:prstGeom prst="rect">
                <a:avLst/>
              </a:prstGeom>
            </p:spPr>
          </p:pic>
        </p:grpSp>
        <p:grpSp>
          <p:nvGrpSpPr>
            <p:cNvPr id="32" name="Group 31"/>
            <p:cNvGrpSpPr/>
            <p:nvPr/>
          </p:nvGrpSpPr>
          <p:grpSpPr>
            <a:xfrm>
              <a:off x="8279780" y="911876"/>
              <a:ext cx="3686944" cy="539922"/>
              <a:chOff x="8279780" y="911876"/>
              <a:chExt cx="3686944" cy="539922"/>
            </a:xfrm>
          </p:grpSpPr>
          <p:pic>
            <p:nvPicPr>
              <p:cNvPr id="33" name="Graphic 62" descr="Checklist">
                <a:extLst>
                  <a:ext uri="{FF2B5EF4-FFF2-40B4-BE49-F238E27FC236}">
                    <a16:creationId xmlns="" xmlns:a16="http://schemas.microsoft.com/office/drawing/2014/main" id="{CD1B58C0-FE55-4BCF-B1FA-6E10E4F2C17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tretch>
                <a:fillRect/>
              </a:stretch>
            </p:blipFill>
            <p:spPr>
              <a:xfrm>
                <a:off x="8279780" y="911876"/>
                <a:ext cx="539922" cy="539922"/>
              </a:xfrm>
              <a:prstGeom prst="rect">
                <a:avLst/>
              </a:prstGeom>
            </p:spPr>
          </p:pic>
          <p:sp>
            <p:nvSpPr>
              <p:cNvPr id="34" name="TextBox 33">
                <a:extLst>
                  <a:ext uri="{FF2B5EF4-FFF2-40B4-BE49-F238E27FC236}">
                    <a16:creationId xmlns="" xmlns:a16="http://schemas.microsoft.com/office/drawing/2014/main" id="{AEED1A26-2FC6-4F81-AECE-566F622751E6}"/>
                  </a:ext>
                </a:extLst>
              </p:cNvPr>
              <p:cNvSpPr txBox="1"/>
              <p:nvPr/>
            </p:nvSpPr>
            <p:spPr>
              <a:xfrm>
                <a:off x="8819702" y="1056010"/>
                <a:ext cx="3147022" cy="369332"/>
              </a:xfrm>
              <a:prstGeom prst="rect">
                <a:avLst/>
              </a:prstGeom>
              <a:noFill/>
            </p:spPr>
            <p:txBody>
              <a:bodyPr wrap="square" rtlCol="0">
                <a:spAutoFit/>
              </a:bodyPr>
              <a:lstStyle/>
              <a:p>
                <a:pPr>
                  <a:buClrTx/>
                  <a:buFontTx/>
                  <a:buNone/>
                </a:pPr>
                <a:r>
                  <a:rPr lang="en-CA" sz="1800" kern="1200" dirty="0">
                    <a:solidFill>
                      <a:prstClr val="black"/>
                    </a:solidFill>
                    <a:latin typeface="Calibri" panose="020F0502020204030204"/>
                    <a:ea typeface="+mn-ea"/>
                    <a:cs typeface="+mn-cs"/>
                  </a:rPr>
                  <a:t>Life Membership Checklist</a:t>
                </a:r>
              </a:p>
            </p:txBody>
          </p:sp>
        </p:grpSp>
      </p:grpSp>
    </p:spTree>
    <p:extLst>
      <p:ext uri="{BB962C8B-B14F-4D97-AF65-F5344CB8AC3E}">
        <p14:creationId xmlns:p14="http://schemas.microsoft.com/office/powerpoint/2010/main" val="2585079836"/>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0-#ppt_w/2"/>
                                          </p:val>
                                        </p:tav>
                                        <p:tav tm="100000">
                                          <p:val>
                                            <p:strVal val="#ppt_x"/>
                                          </p:val>
                                        </p:tav>
                                      </p:tavLst>
                                    </p:anim>
                                    <p:anim calcmode="lin" valueType="num">
                                      <p:cBhvr additive="base">
                                        <p:cTn id="8" dur="10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000" fill="hold"/>
                                        <p:tgtEl>
                                          <p:spTgt spid="11"/>
                                        </p:tgtEl>
                                        <p:attrNameLst>
                                          <p:attrName>ppt_x</p:attrName>
                                        </p:attrNameLst>
                                      </p:cBhvr>
                                      <p:tavLst>
                                        <p:tav tm="0">
                                          <p:val>
                                            <p:strVal val="0-#ppt_w/2"/>
                                          </p:val>
                                        </p:tav>
                                        <p:tav tm="100000">
                                          <p:val>
                                            <p:strVal val="#ppt_x"/>
                                          </p:val>
                                        </p:tav>
                                      </p:tavLst>
                                    </p:anim>
                                    <p:anim calcmode="lin" valueType="num">
                                      <p:cBhvr additive="base">
                                        <p:cTn id="12" dur="1000" fill="hold"/>
                                        <p:tgtEl>
                                          <p:spTgt spid="11"/>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27"/>
                                        </p:tgtEl>
                                        <p:attrNameLst>
                                          <p:attrName>style.visibility</p:attrName>
                                        </p:attrNameLst>
                                      </p:cBhvr>
                                      <p:to>
                                        <p:strVal val="visible"/>
                                      </p:to>
                                    </p:set>
                                    <p:anim calcmode="lin" valueType="num">
                                      <p:cBhvr additive="base">
                                        <p:cTn id="15" dur="1000" fill="hold"/>
                                        <p:tgtEl>
                                          <p:spTgt spid="27"/>
                                        </p:tgtEl>
                                        <p:attrNameLst>
                                          <p:attrName>ppt_x</p:attrName>
                                        </p:attrNameLst>
                                      </p:cBhvr>
                                      <p:tavLst>
                                        <p:tav tm="0">
                                          <p:val>
                                            <p:strVal val="0-#ppt_w/2"/>
                                          </p:val>
                                        </p:tav>
                                        <p:tav tm="100000">
                                          <p:val>
                                            <p:strVal val="#ppt_x"/>
                                          </p:val>
                                        </p:tav>
                                      </p:tavLst>
                                    </p:anim>
                                    <p:anim calcmode="lin" valueType="num">
                                      <p:cBhvr additive="base">
                                        <p:cTn id="16" dur="1000" fill="hold"/>
                                        <p:tgtEl>
                                          <p:spTgt spid="27"/>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1000" fill="hold"/>
                                        <p:tgtEl>
                                          <p:spTgt spid="12"/>
                                        </p:tgtEl>
                                        <p:attrNameLst>
                                          <p:attrName>ppt_x</p:attrName>
                                        </p:attrNameLst>
                                      </p:cBhvr>
                                      <p:tavLst>
                                        <p:tav tm="0">
                                          <p:val>
                                            <p:strVal val="0-#ppt_w/2"/>
                                          </p:val>
                                        </p:tav>
                                        <p:tav tm="100000">
                                          <p:val>
                                            <p:strVal val="#ppt_x"/>
                                          </p:val>
                                        </p:tav>
                                      </p:tavLst>
                                    </p:anim>
                                    <p:anim calcmode="lin" valueType="num">
                                      <p:cBhvr additive="base">
                                        <p:cTn id="20" dur="1000" fill="hold"/>
                                        <p:tgtEl>
                                          <p:spTgt spid="12"/>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1000" fill="hold"/>
                                        <p:tgtEl>
                                          <p:spTgt spid="6"/>
                                        </p:tgtEl>
                                        <p:attrNameLst>
                                          <p:attrName>ppt_x</p:attrName>
                                        </p:attrNameLst>
                                      </p:cBhvr>
                                      <p:tavLst>
                                        <p:tav tm="0">
                                          <p:val>
                                            <p:strVal val="0-#ppt_w/2"/>
                                          </p:val>
                                        </p:tav>
                                        <p:tav tm="100000">
                                          <p:val>
                                            <p:strVal val="#ppt_x"/>
                                          </p:val>
                                        </p:tav>
                                      </p:tavLst>
                                    </p:anim>
                                    <p:anim calcmode="lin" valueType="num">
                                      <p:cBhvr additive="base">
                                        <p:cTn id="24" dur="10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01E6EF32-9260-4CE4-AE62-50338625019C}"/>
              </a:ext>
            </a:extLst>
          </p:cNvPr>
          <p:cNvSpPr>
            <a:spLocks noGrp="1"/>
          </p:cNvSpPr>
          <p:nvPr>
            <p:ph type="title"/>
          </p:nvPr>
        </p:nvSpPr>
        <p:spPr>
          <a:xfrm>
            <a:off x="258417" y="510210"/>
            <a:ext cx="11483513" cy="1320800"/>
          </a:xfrm>
        </p:spPr>
        <p:txBody>
          <a:bodyPr>
            <a:normAutofit/>
          </a:bodyPr>
          <a:lstStyle/>
          <a:p>
            <a:pPr algn="ctr"/>
            <a:r>
              <a:rPr lang="en-CA" b="1" dirty="0">
                <a:solidFill>
                  <a:srgbClr val="002060"/>
                </a:solidFill>
                <a:latin typeface="Calibri" panose="020F0502020204030204" pitchFamily="34" charset="0"/>
                <a:cs typeface="Calibri" panose="020F0502020204030204" pitchFamily="34" charset="0"/>
              </a:rPr>
              <a:t>STEPS FOR NOMINATION</a:t>
            </a:r>
            <a:endParaRPr lang="en-CA" dirty="0">
              <a:solidFill>
                <a:srgbClr val="002060"/>
              </a:solidFill>
              <a:latin typeface="Calibri" panose="020F0502020204030204" pitchFamily="34" charset="0"/>
              <a:cs typeface="Calibri" panose="020F0502020204030204" pitchFamily="34" charset="0"/>
            </a:endParaRPr>
          </a:p>
        </p:txBody>
      </p:sp>
      <p:grpSp>
        <p:nvGrpSpPr>
          <p:cNvPr id="33" name="Groupe 32">
            <a:extLst>
              <a:ext uri="{FF2B5EF4-FFF2-40B4-BE49-F238E27FC236}">
                <a16:creationId xmlns="" xmlns:a16="http://schemas.microsoft.com/office/drawing/2014/main" id="{CC13EA9B-6C97-4234-92B2-2C6B94450F47}"/>
              </a:ext>
            </a:extLst>
          </p:cNvPr>
          <p:cNvGrpSpPr/>
          <p:nvPr/>
        </p:nvGrpSpPr>
        <p:grpSpPr>
          <a:xfrm>
            <a:off x="4808720" y="3503458"/>
            <a:ext cx="2495235" cy="1275011"/>
            <a:chOff x="5605107" y="3715456"/>
            <a:chExt cx="2495235" cy="898505"/>
          </a:xfrm>
        </p:grpSpPr>
        <p:sp>
          <p:nvSpPr>
            <p:cNvPr id="15" name="Flèche : chevron 14">
              <a:extLst>
                <a:ext uri="{FF2B5EF4-FFF2-40B4-BE49-F238E27FC236}">
                  <a16:creationId xmlns="" xmlns:a16="http://schemas.microsoft.com/office/drawing/2014/main" id="{FB260302-7B9B-4AD9-9AC7-BE15E55F3ABA}"/>
                </a:ext>
              </a:extLst>
            </p:cNvPr>
            <p:cNvSpPr/>
            <p:nvPr/>
          </p:nvSpPr>
          <p:spPr>
            <a:xfrm rot="10800000">
              <a:off x="5605107" y="3715456"/>
              <a:ext cx="2495235" cy="837188"/>
            </a:xfrm>
            <a:prstGeom prst="chevron">
              <a:avLst/>
            </a:prstGeom>
            <a:solidFill>
              <a:schemeClr val="bg1">
                <a:lumMod val="95000"/>
              </a:schemeClr>
            </a:solidFill>
            <a:ln w="38100">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rIns="0" rtlCol="0" anchor="ctr"/>
            <a:lstStyle/>
            <a:p>
              <a:pPr algn="ctr">
                <a:buClrTx/>
                <a:buFontTx/>
                <a:buNone/>
              </a:pPr>
              <a:endParaRPr lang="en-CA" kern="1200" dirty="0">
                <a:solidFill>
                  <a:prstClr val="black"/>
                </a:solidFill>
              </a:endParaRPr>
            </a:p>
          </p:txBody>
        </p:sp>
        <p:sp>
          <p:nvSpPr>
            <p:cNvPr id="32" name="ZoneTexte 31">
              <a:extLst>
                <a:ext uri="{FF2B5EF4-FFF2-40B4-BE49-F238E27FC236}">
                  <a16:creationId xmlns="" xmlns:a16="http://schemas.microsoft.com/office/drawing/2014/main" id="{08BDEFF1-178E-4890-8C4F-5CE226364A81}"/>
                </a:ext>
              </a:extLst>
            </p:cNvPr>
            <p:cNvSpPr txBox="1"/>
            <p:nvPr/>
          </p:nvSpPr>
          <p:spPr>
            <a:xfrm>
              <a:off x="6047580" y="3802551"/>
              <a:ext cx="1734869" cy="811410"/>
            </a:xfrm>
            <a:prstGeom prst="rect">
              <a:avLst/>
            </a:prstGeom>
            <a:noFill/>
          </p:spPr>
          <p:txBody>
            <a:bodyPr wrap="square" rIns="0" rtlCol="0">
              <a:noAutofit/>
            </a:bodyPr>
            <a:lstStyle/>
            <a:p>
              <a:pPr>
                <a:buClrTx/>
                <a:buFontTx/>
                <a:buNone/>
              </a:pPr>
              <a:r>
                <a:rPr lang="en-CA" sz="1600" b="1" kern="1200" dirty="0">
                  <a:solidFill>
                    <a:prstClr val="black"/>
                  </a:solidFill>
                  <a:latin typeface="Calibri" panose="020F0502020204030204"/>
                  <a:ea typeface="+mn-ea"/>
                  <a:cs typeface="+mn-cs"/>
                </a:rPr>
                <a:t>National office </a:t>
              </a:r>
            </a:p>
            <a:p>
              <a:pPr>
                <a:buClrTx/>
                <a:buFontTx/>
                <a:buNone/>
              </a:pPr>
              <a:r>
                <a:rPr lang="en-CA" sz="1600" b="1" kern="1200" dirty="0">
                  <a:solidFill>
                    <a:prstClr val="black"/>
                  </a:solidFill>
                  <a:latin typeface="Calibri" panose="020F0502020204030204"/>
                  <a:ea typeface="+mn-ea"/>
                  <a:cs typeface="+mn-cs"/>
                </a:rPr>
                <a:t>verifies </a:t>
              </a:r>
            </a:p>
            <a:p>
              <a:pPr>
                <a:buClrTx/>
                <a:buFontTx/>
                <a:buNone/>
              </a:pPr>
              <a:endParaRPr lang="en-CA" sz="1600" b="1" kern="1200" dirty="0">
                <a:solidFill>
                  <a:prstClr val="black"/>
                </a:solidFill>
                <a:latin typeface="Calibri" panose="020F0502020204030204"/>
                <a:ea typeface="+mn-ea"/>
                <a:cs typeface="+mn-cs"/>
              </a:endParaRPr>
            </a:p>
            <a:p>
              <a:pPr>
                <a:buClrTx/>
                <a:buFontTx/>
                <a:buNone/>
              </a:pPr>
              <a:r>
                <a:rPr lang="en-CA" sz="1600" b="1" kern="1200" dirty="0">
                  <a:solidFill>
                    <a:prstClr val="black"/>
                  </a:solidFill>
                  <a:latin typeface="Calibri" panose="020F0502020204030204"/>
                  <a:ea typeface="+mn-ea"/>
                  <a:cs typeface="+mn-cs"/>
                </a:rPr>
                <a:t>Criteria 1-4 met</a:t>
              </a:r>
            </a:p>
          </p:txBody>
        </p:sp>
      </p:grpSp>
      <p:sp>
        <p:nvSpPr>
          <p:cNvPr id="3" name="TextBox 2">
            <a:extLst>
              <a:ext uri="{FF2B5EF4-FFF2-40B4-BE49-F238E27FC236}">
                <a16:creationId xmlns="" xmlns:a16="http://schemas.microsoft.com/office/drawing/2014/main" id="{71A435A2-7319-498E-95C5-9C6AACB69131}"/>
              </a:ext>
            </a:extLst>
          </p:cNvPr>
          <p:cNvSpPr txBox="1"/>
          <p:nvPr/>
        </p:nvSpPr>
        <p:spPr>
          <a:xfrm>
            <a:off x="545314" y="6345567"/>
            <a:ext cx="11196616" cy="430887"/>
          </a:xfrm>
          <a:prstGeom prst="rect">
            <a:avLst/>
          </a:prstGeom>
          <a:noFill/>
        </p:spPr>
        <p:txBody>
          <a:bodyPr wrap="square" rtlCol="0">
            <a:spAutoFit/>
          </a:bodyPr>
          <a:lstStyle/>
          <a:p>
            <a:pPr>
              <a:buClrTx/>
              <a:buFontTx/>
              <a:buNone/>
            </a:pPr>
            <a:r>
              <a:rPr lang="en-CA" sz="2200" kern="1200" dirty="0">
                <a:solidFill>
                  <a:srgbClr val="990000"/>
                </a:solidFill>
                <a:latin typeface="Calibri" panose="020F0502020204030204"/>
                <a:ea typeface="+mn-ea"/>
                <a:cs typeface="+mn-cs"/>
                <a:sym typeface="Wingdings" panose="05000000000000000000" pitchFamily="2" charset="2"/>
              </a:rPr>
              <a:t></a:t>
            </a:r>
            <a:r>
              <a:rPr lang="en-CA" sz="2200" kern="1200" dirty="0">
                <a:solidFill>
                  <a:srgbClr val="990000"/>
                </a:solidFill>
                <a:latin typeface="Calibri" panose="020F0502020204030204"/>
                <a:ea typeface="+mn-ea"/>
                <a:cs typeface="+mn-cs"/>
              </a:rPr>
              <a:t>National, </a:t>
            </a:r>
            <a:r>
              <a:rPr lang="en-CA" sz="2200" kern="1200" dirty="0">
                <a:solidFill>
                  <a:srgbClr val="808000"/>
                </a:solidFill>
                <a:latin typeface="Calibri" panose="020F0502020204030204"/>
                <a:ea typeface="+mn-ea"/>
                <a:cs typeface="+mn-cs"/>
                <a:sym typeface="Wingdings" panose="05000000000000000000" pitchFamily="2" charset="2"/>
              </a:rPr>
              <a:t>P</a:t>
            </a:r>
            <a:r>
              <a:rPr lang="en-CA" sz="2200" kern="1200" dirty="0">
                <a:solidFill>
                  <a:srgbClr val="808000"/>
                </a:solidFill>
                <a:latin typeface="Calibri" panose="020F0502020204030204"/>
                <a:ea typeface="+mn-ea"/>
                <a:cs typeface="+mn-cs"/>
              </a:rPr>
              <a:t>rovincial</a:t>
            </a:r>
            <a:r>
              <a:rPr lang="en-CA" sz="2200" kern="1200" dirty="0">
                <a:solidFill>
                  <a:prstClr val="black"/>
                </a:solidFill>
                <a:latin typeface="Calibri" panose="020F0502020204030204"/>
                <a:ea typeface="+mn-ea"/>
                <a:cs typeface="+mn-cs"/>
              </a:rPr>
              <a:t>, </a:t>
            </a:r>
            <a:r>
              <a:rPr lang="en-CA" sz="2200" kern="1200" dirty="0">
                <a:solidFill>
                  <a:srgbClr val="7030A0"/>
                </a:solidFill>
                <a:latin typeface="Calibri" panose="020F0502020204030204"/>
                <a:ea typeface="+mn-ea"/>
                <a:cs typeface="+mn-cs"/>
                <a:sym typeface="Wingdings" panose="05000000000000000000" pitchFamily="2" charset="2"/>
              </a:rPr>
              <a:t>D</a:t>
            </a:r>
            <a:r>
              <a:rPr lang="en-CA" sz="2200" kern="1200" dirty="0">
                <a:solidFill>
                  <a:srgbClr val="7030A0"/>
                </a:solidFill>
                <a:latin typeface="Calibri" panose="020F0502020204030204"/>
                <a:ea typeface="+mn-ea"/>
                <a:cs typeface="+mn-cs"/>
              </a:rPr>
              <a:t>iocesan, </a:t>
            </a:r>
            <a:r>
              <a:rPr lang="en-CA" sz="2200" kern="1200" dirty="0">
                <a:solidFill>
                  <a:srgbClr val="009999"/>
                </a:solidFill>
                <a:latin typeface="Calibri" panose="020F0502020204030204"/>
                <a:ea typeface="+mn-ea"/>
                <a:cs typeface="+mn-cs"/>
                <a:sym typeface="Wingdings" panose="05000000000000000000" pitchFamily="2" charset="2"/>
              </a:rPr>
              <a:t>P</a:t>
            </a:r>
            <a:r>
              <a:rPr lang="en-CA" sz="2200" kern="1200" dirty="0">
                <a:solidFill>
                  <a:srgbClr val="009999"/>
                </a:solidFill>
                <a:latin typeface="Calibri" panose="020F0502020204030204"/>
                <a:ea typeface="+mn-ea"/>
                <a:cs typeface="+mn-cs"/>
              </a:rPr>
              <a:t>arish, </a:t>
            </a:r>
            <a:r>
              <a:rPr lang="en-CA" sz="2200" kern="1200" dirty="0">
                <a:solidFill>
                  <a:srgbClr val="00FF00"/>
                </a:solidFill>
                <a:latin typeface="Calibri" panose="020F0502020204030204"/>
                <a:ea typeface="+mn-ea"/>
                <a:cs typeface="+mn-cs"/>
                <a:sym typeface="Wingdings" panose="05000000000000000000" pitchFamily="2" charset="2"/>
              </a:rPr>
              <a:t>D</a:t>
            </a:r>
            <a:r>
              <a:rPr lang="en-CA" sz="2200" kern="1200" dirty="0">
                <a:solidFill>
                  <a:srgbClr val="00FF00"/>
                </a:solidFill>
                <a:latin typeface="Calibri" panose="020F0502020204030204"/>
                <a:ea typeface="+mn-ea"/>
                <a:cs typeface="+mn-cs"/>
              </a:rPr>
              <a:t>iocesan or Provincial,</a:t>
            </a:r>
            <a:r>
              <a:rPr lang="en-CA" sz="2200" kern="1200" dirty="0">
                <a:solidFill>
                  <a:srgbClr val="CC0066"/>
                </a:solidFill>
                <a:latin typeface="Calibri" panose="020F0502020204030204"/>
                <a:ea typeface="+mn-ea"/>
                <a:cs typeface="+mn-cs"/>
              </a:rPr>
              <a:t> </a:t>
            </a:r>
            <a:r>
              <a:rPr lang="en-CA" sz="2200" kern="1200" dirty="0">
                <a:solidFill>
                  <a:srgbClr val="CC0066"/>
                </a:solidFill>
                <a:latin typeface="Calibri" panose="020F0502020204030204"/>
                <a:ea typeface="+mn-ea"/>
                <a:cs typeface="+mn-cs"/>
                <a:sym typeface="Wingdings" panose="05000000000000000000" pitchFamily="2" charset="2"/>
              </a:rPr>
              <a:t>D</a:t>
            </a:r>
            <a:r>
              <a:rPr lang="en-CA" sz="2200" kern="1200" dirty="0">
                <a:solidFill>
                  <a:srgbClr val="CC0066"/>
                </a:solidFill>
                <a:latin typeface="Calibri" panose="020F0502020204030204"/>
                <a:ea typeface="+mn-ea"/>
                <a:cs typeface="+mn-cs"/>
              </a:rPr>
              <a:t>iocesan &amp; Provincial</a:t>
            </a:r>
          </a:p>
        </p:txBody>
      </p:sp>
      <p:grpSp>
        <p:nvGrpSpPr>
          <p:cNvPr id="6" name="Group 5"/>
          <p:cNvGrpSpPr/>
          <p:nvPr/>
        </p:nvGrpSpPr>
        <p:grpSpPr>
          <a:xfrm>
            <a:off x="7027707" y="3505853"/>
            <a:ext cx="2495235" cy="1258427"/>
            <a:chOff x="7027707" y="3505853"/>
            <a:chExt cx="2495235" cy="1258427"/>
          </a:xfrm>
        </p:grpSpPr>
        <p:grpSp>
          <p:nvGrpSpPr>
            <p:cNvPr id="35" name="Groupe 34">
              <a:extLst>
                <a:ext uri="{FF2B5EF4-FFF2-40B4-BE49-F238E27FC236}">
                  <a16:creationId xmlns="" xmlns:a16="http://schemas.microsoft.com/office/drawing/2014/main" id="{5C8CA43C-E382-4FDD-BF8A-1E8BE1F44930}"/>
                </a:ext>
              </a:extLst>
            </p:cNvPr>
            <p:cNvGrpSpPr/>
            <p:nvPr/>
          </p:nvGrpSpPr>
          <p:grpSpPr>
            <a:xfrm>
              <a:off x="7027707" y="3505853"/>
              <a:ext cx="2495235" cy="1258427"/>
              <a:chOff x="3404935" y="3715456"/>
              <a:chExt cx="2495235" cy="886818"/>
            </a:xfrm>
          </p:grpSpPr>
          <p:sp>
            <p:nvSpPr>
              <p:cNvPr id="14" name="Flèche : chevron 13">
                <a:extLst>
                  <a:ext uri="{FF2B5EF4-FFF2-40B4-BE49-F238E27FC236}">
                    <a16:creationId xmlns="" xmlns:a16="http://schemas.microsoft.com/office/drawing/2014/main" id="{41FC8C7F-EF19-4508-90A4-2C6E630BD83E}"/>
                  </a:ext>
                </a:extLst>
              </p:cNvPr>
              <p:cNvSpPr/>
              <p:nvPr/>
            </p:nvSpPr>
            <p:spPr>
              <a:xfrm rot="10800000">
                <a:off x="3404935" y="3715456"/>
                <a:ext cx="2495235" cy="837188"/>
              </a:xfrm>
              <a:prstGeom prst="chevron">
                <a:avLst/>
              </a:prstGeom>
              <a:solidFill>
                <a:schemeClr val="bg1">
                  <a:lumMod val="95000"/>
                </a:schemeClr>
              </a:solidFill>
              <a:ln w="3810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Ins="0" rtlCol="0" anchor="ctr"/>
              <a:lstStyle/>
              <a:p>
                <a:pPr algn="ctr">
                  <a:buClrTx/>
                  <a:buFontTx/>
                  <a:buNone/>
                </a:pPr>
                <a:endParaRPr lang="en-CA" kern="1200" dirty="0">
                  <a:solidFill>
                    <a:prstClr val="black"/>
                  </a:solidFill>
                </a:endParaRPr>
              </a:p>
            </p:txBody>
          </p:sp>
          <p:sp>
            <p:nvSpPr>
              <p:cNvPr id="34" name="ZoneTexte 33">
                <a:extLst>
                  <a:ext uri="{FF2B5EF4-FFF2-40B4-BE49-F238E27FC236}">
                    <a16:creationId xmlns="" xmlns:a16="http://schemas.microsoft.com/office/drawing/2014/main" id="{9910D4A0-312A-42FE-AA77-D41A73C753B9}"/>
                  </a:ext>
                </a:extLst>
              </p:cNvPr>
              <p:cNvSpPr txBox="1"/>
              <p:nvPr/>
            </p:nvSpPr>
            <p:spPr>
              <a:xfrm>
                <a:off x="4033977" y="3790864"/>
                <a:ext cx="1793301" cy="811410"/>
              </a:xfrm>
              <a:prstGeom prst="rect">
                <a:avLst/>
              </a:prstGeom>
              <a:noFill/>
              <a:ln>
                <a:noFill/>
              </a:ln>
            </p:spPr>
            <p:txBody>
              <a:bodyPr wrap="square" rIns="0" rtlCol="0">
                <a:noAutofit/>
              </a:bodyPr>
              <a:lstStyle/>
              <a:p>
                <a:pPr>
                  <a:buClrTx/>
                  <a:buFontTx/>
                  <a:buNone/>
                </a:pPr>
                <a:r>
                  <a:rPr lang="en-CA" sz="1600" b="1" i="1" kern="1200" dirty="0">
                    <a:solidFill>
                      <a:prstClr val="black"/>
                    </a:solidFill>
                    <a:latin typeface="Calibri" panose="020F0502020204030204"/>
                    <a:ea typeface="+mn-ea"/>
                    <a:cs typeface="+mn-cs"/>
                  </a:rPr>
                  <a:t>Life Member Nominee Questionnaire </a:t>
                </a:r>
              </a:p>
              <a:p>
                <a:pPr>
                  <a:buClrTx/>
                  <a:buFontTx/>
                  <a:buNone/>
                </a:pPr>
                <a:r>
                  <a:rPr lang="en-CA" sz="1600" b="1" kern="1200" dirty="0">
                    <a:solidFill>
                      <a:prstClr val="black"/>
                    </a:solidFill>
                    <a:latin typeface="Calibri" panose="020F0502020204030204"/>
                    <a:ea typeface="+mn-ea"/>
                    <a:cs typeface="+mn-cs"/>
                  </a:rPr>
                  <a:t>&amp; nominee</a:t>
                </a:r>
              </a:p>
            </p:txBody>
          </p:sp>
        </p:grpSp>
        <p:pic>
          <p:nvPicPr>
            <p:cNvPr id="95" name="Graphic 94" descr="Clipboard">
              <a:extLst>
                <a:ext uri="{FF2B5EF4-FFF2-40B4-BE49-F238E27FC236}">
                  <a16:creationId xmlns="" xmlns:a16="http://schemas.microsoft.com/office/drawing/2014/main" id="{E7A5FB2F-74A6-4AFF-8709-9FD54A64743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7213733" y="3819959"/>
              <a:ext cx="540000" cy="540000"/>
            </a:xfrm>
            <a:prstGeom prst="rect">
              <a:avLst/>
            </a:prstGeom>
          </p:spPr>
        </p:pic>
      </p:grpSp>
      <p:grpSp>
        <p:nvGrpSpPr>
          <p:cNvPr id="5" name="Group 4"/>
          <p:cNvGrpSpPr/>
          <p:nvPr/>
        </p:nvGrpSpPr>
        <p:grpSpPr>
          <a:xfrm>
            <a:off x="2589733" y="3478564"/>
            <a:ext cx="2495235" cy="1216629"/>
            <a:chOff x="2589733" y="3478564"/>
            <a:chExt cx="2495235" cy="1216629"/>
          </a:xfrm>
        </p:grpSpPr>
        <p:grpSp>
          <p:nvGrpSpPr>
            <p:cNvPr id="31" name="Groupe 30">
              <a:extLst>
                <a:ext uri="{FF2B5EF4-FFF2-40B4-BE49-F238E27FC236}">
                  <a16:creationId xmlns="" xmlns:a16="http://schemas.microsoft.com/office/drawing/2014/main" id="{9DE78512-8053-4617-A006-2297AA2DE71A}"/>
                </a:ext>
              </a:extLst>
            </p:cNvPr>
            <p:cNvGrpSpPr/>
            <p:nvPr/>
          </p:nvGrpSpPr>
          <p:grpSpPr>
            <a:xfrm>
              <a:off x="2589733" y="3478564"/>
              <a:ext cx="2495235" cy="1216629"/>
              <a:chOff x="7784432" y="3695281"/>
              <a:chExt cx="2495235" cy="857363"/>
            </a:xfrm>
          </p:grpSpPr>
          <p:sp>
            <p:nvSpPr>
              <p:cNvPr id="16" name="Flèche : chevron 15">
                <a:extLst>
                  <a:ext uri="{FF2B5EF4-FFF2-40B4-BE49-F238E27FC236}">
                    <a16:creationId xmlns="" xmlns:a16="http://schemas.microsoft.com/office/drawing/2014/main" id="{88BBF245-D10A-4BD5-A7BE-E6A434BF2560}"/>
                  </a:ext>
                </a:extLst>
              </p:cNvPr>
              <p:cNvSpPr/>
              <p:nvPr/>
            </p:nvSpPr>
            <p:spPr>
              <a:xfrm rot="10800000">
                <a:off x="7784432" y="3715456"/>
                <a:ext cx="2495235" cy="837188"/>
              </a:xfrm>
              <a:prstGeom prst="chevron">
                <a:avLst/>
              </a:prstGeom>
              <a:solidFill>
                <a:schemeClr val="bg1">
                  <a:lumMod val="95000"/>
                </a:schemeClr>
              </a:solidFill>
              <a:ln w="38100">
                <a:solidFill>
                  <a:srgbClr val="808000"/>
                </a:solidFill>
              </a:ln>
            </p:spPr>
            <p:style>
              <a:lnRef idx="2">
                <a:schemeClr val="accent1">
                  <a:shade val="50000"/>
                </a:schemeClr>
              </a:lnRef>
              <a:fillRef idx="1">
                <a:schemeClr val="accent1"/>
              </a:fillRef>
              <a:effectRef idx="0">
                <a:schemeClr val="accent1"/>
              </a:effectRef>
              <a:fontRef idx="minor">
                <a:schemeClr val="lt1"/>
              </a:fontRef>
            </p:style>
            <p:txBody>
              <a:bodyPr rIns="0" rtlCol="0" anchor="ctr"/>
              <a:lstStyle/>
              <a:p>
                <a:pPr algn="ctr">
                  <a:buClrTx/>
                  <a:buFontTx/>
                  <a:buNone/>
                </a:pPr>
                <a:endParaRPr lang="en-CA" kern="1200" dirty="0">
                  <a:solidFill>
                    <a:prstClr val="black"/>
                  </a:solidFill>
                </a:endParaRPr>
              </a:p>
            </p:txBody>
          </p:sp>
          <p:sp>
            <p:nvSpPr>
              <p:cNvPr id="30" name="ZoneTexte 29">
                <a:extLst>
                  <a:ext uri="{FF2B5EF4-FFF2-40B4-BE49-F238E27FC236}">
                    <a16:creationId xmlns="" xmlns:a16="http://schemas.microsoft.com/office/drawing/2014/main" id="{5E5AC851-D89C-4D82-BE60-EA98512C950C}"/>
                  </a:ext>
                </a:extLst>
              </p:cNvPr>
              <p:cNvSpPr txBox="1"/>
              <p:nvPr/>
            </p:nvSpPr>
            <p:spPr>
              <a:xfrm>
                <a:off x="8468124" y="3695281"/>
                <a:ext cx="1573560" cy="811410"/>
              </a:xfrm>
              <a:prstGeom prst="rect">
                <a:avLst/>
              </a:prstGeom>
              <a:noFill/>
            </p:spPr>
            <p:txBody>
              <a:bodyPr wrap="square" rIns="0" rtlCol="0">
                <a:noAutofit/>
              </a:bodyPr>
              <a:lstStyle/>
              <a:p>
                <a:pPr>
                  <a:buClrTx/>
                  <a:buFontTx/>
                  <a:buNone/>
                </a:pPr>
                <a:r>
                  <a:rPr lang="en-CA" sz="1600" b="1" i="1" kern="1200" dirty="0">
                    <a:solidFill>
                      <a:prstClr val="black"/>
                    </a:solidFill>
                    <a:latin typeface="Calibri" panose="020F0502020204030204"/>
                    <a:ea typeface="+mn-ea"/>
                    <a:cs typeface="+mn-cs"/>
                  </a:rPr>
                  <a:t> Life Membership Checklist </a:t>
                </a:r>
                <a:r>
                  <a:rPr lang="en-CA" sz="1600" b="1" kern="1200" dirty="0">
                    <a:solidFill>
                      <a:prstClr val="black"/>
                    </a:solidFill>
                    <a:latin typeface="Calibri" panose="020F0502020204030204"/>
                    <a:ea typeface="+mn-ea"/>
                    <a:cs typeface="+mn-cs"/>
                  </a:rPr>
                  <a:t>by </a:t>
                </a:r>
              </a:p>
              <a:p>
                <a:pPr>
                  <a:buClrTx/>
                  <a:buFontTx/>
                  <a:buNone/>
                </a:pPr>
                <a:r>
                  <a:rPr lang="en-CA" sz="1600" b="1" kern="1200" dirty="0">
                    <a:solidFill>
                      <a:prstClr val="black"/>
                    </a:solidFill>
                    <a:latin typeface="Calibri" panose="020F0502020204030204"/>
                    <a:ea typeface="+mn-ea"/>
                    <a:cs typeface="+mn-cs"/>
                  </a:rPr>
                  <a:t>Provincial President</a:t>
                </a:r>
              </a:p>
            </p:txBody>
          </p:sp>
        </p:grpSp>
        <p:pic>
          <p:nvPicPr>
            <p:cNvPr id="101" name="Graphic 100" descr="Checklist">
              <a:extLst>
                <a:ext uri="{FF2B5EF4-FFF2-40B4-BE49-F238E27FC236}">
                  <a16:creationId xmlns="" xmlns:a16="http://schemas.microsoft.com/office/drawing/2014/main" id="{073236DA-45DD-4779-ADBD-11A41600A7E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p:blipFill>
          <p:spPr>
            <a:xfrm>
              <a:off x="2766141" y="3833653"/>
              <a:ext cx="539922" cy="539922"/>
            </a:xfrm>
            <a:prstGeom prst="rect">
              <a:avLst/>
            </a:prstGeom>
          </p:spPr>
        </p:pic>
      </p:grpSp>
      <p:grpSp>
        <p:nvGrpSpPr>
          <p:cNvPr id="7" name="Group 6"/>
          <p:cNvGrpSpPr/>
          <p:nvPr/>
        </p:nvGrpSpPr>
        <p:grpSpPr>
          <a:xfrm>
            <a:off x="9246695" y="3492477"/>
            <a:ext cx="2668765" cy="1188000"/>
            <a:chOff x="9246695" y="3492477"/>
            <a:chExt cx="2668765" cy="1188000"/>
          </a:xfrm>
        </p:grpSpPr>
        <p:grpSp>
          <p:nvGrpSpPr>
            <p:cNvPr id="37" name="Groupe 36">
              <a:extLst>
                <a:ext uri="{FF2B5EF4-FFF2-40B4-BE49-F238E27FC236}">
                  <a16:creationId xmlns="" xmlns:a16="http://schemas.microsoft.com/office/drawing/2014/main" id="{FFDD39FC-4AB2-4AF3-AD19-77AA0FF494C0}"/>
                </a:ext>
              </a:extLst>
            </p:cNvPr>
            <p:cNvGrpSpPr/>
            <p:nvPr/>
          </p:nvGrpSpPr>
          <p:grpSpPr>
            <a:xfrm>
              <a:off x="9246695" y="3492477"/>
              <a:ext cx="2668765" cy="1188000"/>
              <a:chOff x="1211978" y="3715456"/>
              <a:chExt cx="2668765" cy="837188"/>
            </a:xfrm>
          </p:grpSpPr>
          <p:sp>
            <p:nvSpPr>
              <p:cNvPr id="13" name="Flèche : chevron 12">
                <a:extLst>
                  <a:ext uri="{FF2B5EF4-FFF2-40B4-BE49-F238E27FC236}">
                    <a16:creationId xmlns="" xmlns:a16="http://schemas.microsoft.com/office/drawing/2014/main" id="{979EE6EF-972F-4DCA-AEFC-9D2E88FF6EA9}"/>
                  </a:ext>
                </a:extLst>
              </p:cNvPr>
              <p:cNvSpPr/>
              <p:nvPr/>
            </p:nvSpPr>
            <p:spPr>
              <a:xfrm rot="10800000">
                <a:off x="1211978" y="3715456"/>
                <a:ext cx="2495235" cy="837188"/>
              </a:xfrm>
              <a:prstGeom prst="chevron">
                <a:avLst/>
              </a:prstGeom>
              <a:solidFill>
                <a:schemeClr val="bg1">
                  <a:lumMod val="95000"/>
                </a:schemeClr>
              </a:solidFill>
              <a:ln w="38100">
                <a:solidFill>
                  <a:srgbClr val="CC0066"/>
                </a:solidFill>
              </a:ln>
            </p:spPr>
            <p:style>
              <a:lnRef idx="2">
                <a:schemeClr val="accent1">
                  <a:shade val="50000"/>
                </a:schemeClr>
              </a:lnRef>
              <a:fillRef idx="1">
                <a:schemeClr val="accent1"/>
              </a:fillRef>
              <a:effectRef idx="0">
                <a:schemeClr val="accent1"/>
              </a:effectRef>
              <a:fontRef idx="minor">
                <a:schemeClr val="lt1"/>
              </a:fontRef>
            </p:style>
            <p:txBody>
              <a:bodyPr rIns="0" rtlCol="0" anchor="ctr"/>
              <a:lstStyle/>
              <a:p>
                <a:pPr algn="ctr">
                  <a:buClrTx/>
                  <a:buFontTx/>
                  <a:buNone/>
                </a:pPr>
                <a:endParaRPr lang="en-CA" kern="1200" dirty="0">
                  <a:solidFill>
                    <a:prstClr val="black"/>
                  </a:solidFill>
                </a:endParaRPr>
              </a:p>
            </p:txBody>
          </p:sp>
          <p:sp>
            <p:nvSpPr>
              <p:cNvPr id="36" name="ZoneTexte 35">
                <a:extLst>
                  <a:ext uri="{FF2B5EF4-FFF2-40B4-BE49-F238E27FC236}">
                    <a16:creationId xmlns="" xmlns:a16="http://schemas.microsoft.com/office/drawing/2014/main" id="{36738348-70ED-444C-B817-C471335C5013}"/>
                  </a:ext>
                </a:extLst>
              </p:cNvPr>
              <p:cNvSpPr txBox="1"/>
              <p:nvPr/>
            </p:nvSpPr>
            <p:spPr>
              <a:xfrm>
                <a:off x="1938003" y="3886999"/>
                <a:ext cx="1942740" cy="563328"/>
              </a:xfrm>
              <a:prstGeom prst="rect">
                <a:avLst/>
              </a:prstGeom>
              <a:noFill/>
            </p:spPr>
            <p:txBody>
              <a:bodyPr wrap="square" rIns="0" rtlCol="0">
                <a:noAutofit/>
              </a:bodyPr>
              <a:lstStyle/>
              <a:p>
                <a:pPr>
                  <a:buClrTx/>
                  <a:buFontTx/>
                  <a:buNone/>
                </a:pPr>
                <a:r>
                  <a:rPr lang="en-CA" sz="1600" b="1" kern="1200" dirty="0">
                    <a:solidFill>
                      <a:prstClr val="black"/>
                    </a:solidFill>
                    <a:latin typeface="Calibri" panose="020F0502020204030204"/>
                    <a:ea typeface="+mn-ea"/>
                    <a:cs typeface="+mn-cs"/>
                  </a:rPr>
                  <a:t>Signatures of </a:t>
                </a:r>
              </a:p>
              <a:p>
                <a:pPr>
                  <a:buClrTx/>
                  <a:buFontTx/>
                  <a:buNone/>
                </a:pPr>
                <a:r>
                  <a:rPr lang="en-CA" sz="1600" b="1" kern="1200" dirty="0">
                    <a:solidFill>
                      <a:prstClr val="black"/>
                    </a:solidFill>
                    <a:latin typeface="Calibri" panose="020F0502020204030204"/>
                    <a:ea typeface="+mn-ea"/>
                    <a:cs typeface="+mn-cs"/>
                  </a:rPr>
                  <a:t>both levels</a:t>
                </a:r>
              </a:p>
            </p:txBody>
          </p:sp>
        </p:grpSp>
        <p:pic>
          <p:nvPicPr>
            <p:cNvPr id="57" name="Graphic 56" descr="Document">
              <a:extLst>
                <a:ext uri="{FF2B5EF4-FFF2-40B4-BE49-F238E27FC236}">
                  <a16:creationId xmlns="" xmlns:a16="http://schemas.microsoft.com/office/drawing/2014/main" id="{F6732A5F-C355-482B-B11F-D28B942724D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tretch>
              <a:fillRect/>
            </a:stretch>
          </p:blipFill>
          <p:spPr>
            <a:xfrm>
              <a:off x="9501966" y="3816515"/>
              <a:ext cx="539922" cy="539922"/>
            </a:xfrm>
            <a:prstGeom prst="rect">
              <a:avLst/>
            </a:prstGeom>
          </p:spPr>
        </p:pic>
      </p:grpSp>
      <p:grpSp>
        <p:nvGrpSpPr>
          <p:cNvPr id="46" name="Group 45"/>
          <p:cNvGrpSpPr/>
          <p:nvPr/>
        </p:nvGrpSpPr>
        <p:grpSpPr>
          <a:xfrm>
            <a:off x="479065" y="1151362"/>
            <a:ext cx="8533189" cy="539922"/>
            <a:chOff x="479065" y="911876"/>
            <a:chExt cx="8533189" cy="539922"/>
          </a:xfrm>
        </p:grpSpPr>
        <p:pic>
          <p:nvPicPr>
            <p:cNvPr id="48" name="Graphic 64" descr="Document">
              <a:extLst>
                <a:ext uri="{FF2B5EF4-FFF2-40B4-BE49-F238E27FC236}">
                  <a16:creationId xmlns="" xmlns:a16="http://schemas.microsoft.com/office/drawing/2014/main" id="{F5BB8ABC-6A22-4B7A-BE0E-C4CC4BAFF40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tretch>
              <a:fillRect/>
            </a:stretch>
          </p:blipFill>
          <p:spPr>
            <a:xfrm>
              <a:off x="479065" y="911876"/>
              <a:ext cx="539922" cy="539922"/>
            </a:xfrm>
            <a:prstGeom prst="rect">
              <a:avLst/>
            </a:prstGeom>
          </p:spPr>
        </p:pic>
        <p:sp>
          <p:nvSpPr>
            <p:cNvPr id="49" name="TextBox 48">
              <a:extLst>
                <a:ext uri="{FF2B5EF4-FFF2-40B4-BE49-F238E27FC236}">
                  <a16:creationId xmlns="" xmlns:a16="http://schemas.microsoft.com/office/drawing/2014/main" id="{54C65629-4738-4F9F-A00A-BCF79D968C6F}"/>
                </a:ext>
              </a:extLst>
            </p:cNvPr>
            <p:cNvSpPr txBox="1"/>
            <p:nvPr/>
          </p:nvSpPr>
          <p:spPr>
            <a:xfrm>
              <a:off x="913804" y="1041462"/>
              <a:ext cx="3883304" cy="369332"/>
            </a:xfrm>
            <a:prstGeom prst="rect">
              <a:avLst/>
            </a:prstGeom>
            <a:noFill/>
          </p:spPr>
          <p:txBody>
            <a:bodyPr wrap="square" rtlCol="0">
              <a:spAutoFit/>
            </a:bodyPr>
            <a:lstStyle/>
            <a:p>
              <a:pPr>
                <a:buClrTx/>
                <a:buFontTx/>
                <a:buNone/>
              </a:pPr>
              <a:r>
                <a:rPr lang="en-CA" sz="1800" kern="1200" dirty="0">
                  <a:solidFill>
                    <a:prstClr val="black"/>
                  </a:solidFill>
                  <a:latin typeface="Calibri" panose="020F0502020204030204"/>
                  <a:ea typeface="+mn-ea"/>
                  <a:cs typeface="+mn-cs"/>
                </a:rPr>
                <a:t>Nomination for Life Membership</a:t>
              </a:r>
            </a:p>
          </p:txBody>
        </p:sp>
        <p:sp>
          <p:nvSpPr>
            <p:cNvPr id="50" name="TextBox 49">
              <a:extLst>
                <a:ext uri="{FF2B5EF4-FFF2-40B4-BE49-F238E27FC236}">
                  <a16:creationId xmlns="" xmlns:a16="http://schemas.microsoft.com/office/drawing/2014/main" id="{83F2DCA9-8B88-4283-8DF9-6FF834905AE9}"/>
                </a:ext>
              </a:extLst>
            </p:cNvPr>
            <p:cNvSpPr txBox="1"/>
            <p:nvPr/>
          </p:nvSpPr>
          <p:spPr>
            <a:xfrm>
              <a:off x="4754719" y="1043505"/>
              <a:ext cx="4257535" cy="369332"/>
            </a:xfrm>
            <a:prstGeom prst="rect">
              <a:avLst/>
            </a:prstGeom>
            <a:noFill/>
          </p:spPr>
          <p:txBody>
            <a:bodyPr wrap="square" rtlCol="0">
              <a:spAutoFit/>
            </a:bodyPr>
            <a:lstStyle/>
            <a:p>
              <a:pPr>
                <a:buClrTx/>
                <a:buFontTx/>
                <a:buNone/>
              </a:pPr>
              <a:r>
                <a:rPr lang="en-CA" sz="1800" kern="1200" dirty="0">
                  <a:solidFill>
                    <a:prstClr val="black"/>
                  </a:solidFill>
                  <a:latin typeface="Calibri" panose="020F0502020204030204"/>
                  <a:ea typeface="+mn-ea"/>
                  <a:cs typeface="+mn-cs"/>
                </a:rPr>
                <a:t>Life Member Nominee Questionnaire</a:t>
              </a:r>
            </a:p>
          </p:txBody>
        </p:sp>
      </p:grpSp>
      <p:pic>
        <p:nvPicPr>
          <p:cNvPr id="47" name="Graphic 70" descr="Clipboard">
            <a:extLst>
              <a:ext uri="{FF2B5EF4-FFF2-40B4-BE49-F238E27FC236}">
                <a16:creationId xmlns="" xmlns:a16="http://schemas.microsoft.com/office/drawing/2014/main" id="{98BECBB9-65BD-4126-9B49-D63338D4B09E}"/>
              </a:ext>
            </a:extLst>
          </p:cNvPr>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4214797" y="1143753"/>
            <a:ext cx="540000" cy="540000"/>
          </a:xfrm>
          <a:prstGeom prst="rect">
            <a:avLst/>
          </a:prstGeom>
          <a:ln>
            <a:noFill/>
          </a:ln>
        </p:spPr>
      </p:pic>
      <p:grpSp>
        <p:nvGrpSpPr>
          <p:cNvPr id="43" name="Group 42"/>
          <p:cNvGrpSpPr/>
          <p:nvPr/>
        </p:nvGrpSpPr>
        <p:grpSpPr>
          <a:xfrm>
            <a:off x="8279780" y="1151362"/>
            <a:ext cx="3686944" cy="539922"/>
            <a:chOff x="8279780" y="911876"/>
            <a:chExt cx="3686944" cy="539922"/>
          </a:xfrm>
        </p:grpSpPr>
        <p:pic>
          <p:nvPicPr>
            <p:cNvPr id="44" name="Graphic 62" descr="Checklist">
              <a:extLst>
                <a:ext uri="{FF2B5EF4-FFF2-40B4-BE49-F238E27FC236}">
                  <a16:creationId xmlns="" xmlns:a16="http://schemas.microsoft.com/office/drawing/2014/main" id="{CD1B58C0-FE55-4BCF-B1FA-6E10E4F2C17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p:blipFill>
          <p:spPr>
            <a:xfrm>
              <a:off x="8279780" y="911876"/>
              <a:ext cx="539922" cy="539922"/>
            </a:xfrm>
            <a:prstGeom prst="rect">
              <a:avLst/>
            </a:prstGeom>
          </p:spPr>
        </p:pic>
        <p:sp>
          <p:nvSpPr>
            <p:cNvPr id="45" name="TextBox 44">
              <a:extLst>
                <a:ext uri="{FF2B5EF4-FFF2-40B4-BE49-F238E27FC236}">
                  <a16:creationId xmlns="" xmlns:a16="http://schemas.microsoft.com/office/drawing/2014/main" id="{AEED1A26-2FC6-4F81-AECE-566F622751E6}"/>
                </a:ext>
              </a:extLst>
            </p:cNvPr>
            <p:cNvSpPr txBox="1"/>
            <p:nvPr/>
          </p:nvSpPr>
          <p:spPr>
            <a:xfrm>
              <a:off x="8819702" y="1056010"/>
              <a:ext cx="3147022" cy="369332"/>
            </a:xfrm>
            <a:prstGeom prst="rect">
              <a:avLst/>
            </a:prstGeom>
            <a:noFill/>
          </p:spPr>
          <p:txBody>
            <a:bodyPr wrap="square" rtlCol="0">
              <a:spAutoFit/>
            </a:bodyPr>
            <a:lstStyle/>
            <a:p>
              <a:pPr>
                <a:buClrTx/>
                <a:buFontTx/>
                <a:buNone/>
              </a:pPr>
              <a:r>
                <a:rPr lang="en-CA" sz="1800" kern="1200" dirty="0">
                  <a:solidFill>
                    <a:prstClr val="black"/>
                  </a:solidFill>
                  <a:latin typeface="Calibri" panose="020F0502020204030204"/>
                  <a:ea typeface="+mn-ea"/>
                  <a:cs typeface="+mn-cs"/>
                </a:rPr>
                <a:t>Life Membership Checklist</a:t>
              </a:r>
            </a:p>
          </p:txBody>
        </p:sp>
      </p:grpSp>
      <p:grpSp>
        <p:nvGrpSpPr>
          <p:cNvPr id="8" name="Group 7"/>
          <p:cNvGrpSpPr/>
          <p:nvPr/>
        </p:nvGrpSpPr>
        <p:grpSpPr>
          <a:xfrm>
            <a:off x="410408" y="3347688"/>
            <a:ext cx="2495235" cy="1386520"/>
            <a:chOff x="410408" y="3347688"/>
            <a:chExt cx="2495235" cy="1386520"/>
          </a:xfrm>
        </p:grpSpPr>
        <p:grpSp>
          <p:nvGrpSpPr>
            <p:cNvPr id="4" name="Group 3"/>
            <p:cNvGrpSpPr/>
            <p:nvPr/>
          </p:nvGrpSpPr>
          <p:grpSpPr>
            <a:xfrm>
              <a:off x="410408" y="3347688"/>
              <a:ext cx="2495235" cy="1347503"/>
              <a:chOff x="410408" y="3347688"/>
              <a:chExt cx="2495235" cy="1347503"/>
            </a:xfrm>
          </p:grpSpPr>
          <p:grpSp>
            <p:nvGrpSpPr>
              <p:cNvPr id="38" name="Groupe 37">
                <a:extLst>
                  <a:ext uri="{FF2B5EF4-FFF2-40B4-BE49-F238E27FC236}">
                    <a16:creationId xmlns="" xmlns:a16="http://schemas.microsoft.com/office/drawing/2014/main" id="{54ACFEF5-C252-45A7-820A-6F976D910371}"/>
                  </a:ext>
                </a:extLst>
              </p:cNvPr>
              <p:cNvGrpSpPr/>
              <p:nvPr/>
            </p:nvGrpSpPr>
            <p:grpSpPr>
              <a:xfrm>
                <a:off x="410408" y="3347688"/>
                <a:ext cx="2495235" cy="1347503"/>
                <a:chOff x="7784432" y="3603053"/>
                <a:chExt cx="2495235" cy="949591"/>
              </a:xfrm>
            </p:grpSpPr>
            <p:sp>
              <p:nvSpPr>
                <p:cNvPr id="39" name="Flèche : chevron 38">
                  <a:extLst>
                    <a:ext uri="{FF2B5EF4-FFF2-40B4-BE49-F238E27FC236}">
                      <a16:creationId xmlns="" xmlns:a16="http://schemas.microsoft.com/office/drawing/2014/main" id="{8FADB043-AEBD-45A3-B9C3-FE4992BC16FE}"/>
                    </a:ext>
                  </a:extLst>
                </p:cNvPr>
                <p:cNvSpPr/>
                <p:nvPr/>
              </p:nvSpPr>
              <p:spPr>
                <a:xfrm rot="10800000">
                  <a:off x="7784432" y="3715456"/>
                  <a:ext cx="2495235" cy="837188"/>
                </a:xfrm>
                <a:prstGeom prst="chevron">
                  <a:avLst/>
                </a:prstGeom>
                <a:solidFill>
                  <a:schemeClr val="bg1">
                    <a:lumMod val="95000"/>
                  </a:schemeClr>
                </a:solidFill>
                <a:ln w="3810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Ins="0" rtlCol="0" anchor="ctr"/>
                <a:lstStyle/>
                <a:p>
                  <a:pPr algn="ctr">
                    <a:buClrTx/>
                    <a:buFontTx/>
                    <a:buNone/>
                  </a:pPr>
                  <a:endParaRPr lang="en-CA" kern="1200" dirty="0">
                    <a:solidFill>
                      <a:srgbClr val="00FF00"/>
                    </a:solidFill>
                  </a:endParaRPr>
                </a:p>
              </p:txBody>
            </p:sp>
            <p:sp>
              <p:nvSpPr>
                <p:cNvPr id="40" name="ZoneTexte 39">
                  <a:extLst>
                    <a:ext uri="{FF2B5EF4-FFF2-40B4-BE49-F238E27FC236}">
                      <a16:creationId xmlns="" xmlns:a16="http://schemas.microsoft.com/office/drawing/2014/main" id="{EF048ED5-7347-4CE9-AB3F-9B5A1179809B}"/>
                    </a:ext>
                  </a:extLst>
                </p:cNvPr>
                <p:cNvSpPr txBox="1"/>
                <p:nvPr/>
              </p:nvSpPr>
              <p:spPr>
                <a:xfrm>
                  <a:off x="8228888" y="3603053"/>
                  <a:ext cx="1734869" cy="884789"/>
                </a:xfrm>
                <a:prstGeom prst="rect">
                  <a:avLst/>
                </a:prstGeom>
                <a:noFill/>
              </p:spPr>
              <p:txBody>
                <a:bodyPr wrap="square" rIns="0" rtlCol="0">
                  <a:noAutofit/>
                </a:bodyPr>
                <a:lstStyle/>
                <a:p>
                  <a:pPr>
                    <a:buClrTx/>
                    <a:buFontTx/>
                    <a:buNone/>
                  </a:pPr>
                  <a:endParaRPr lang="en-CA" sz="1600" b="1" kern="1200" dirty="0">
                    <a:solidFill>
                      <a:prstClr val="black"/>
                    </a:solidFill>
                    <a:latin typeface="Calibri" panose="020F0502020204030204"/>
                    <a:ea typeface="+mn-ea"/>
                    <a:cs typeface="+mn-cs"/>
                  </a:endParaRPr>
                </a:p>
                <a:p>
                  <a:pPr>
                    <a:buClrTx/>
                    <a:buFontTx/>
                    <a:buNone/>
                  </a:pPr>
                  <a:r>
                    <a:rPr lang="en-CA" sz="1600" b="1" kern="1200" dirty="0">
                      <a:solidFill>
                        <a:prstClr val="black"/>
                      </a:solidFill>
                      <a:latin typeface="Calibri" panose="020F0502020204030204"/>
                      <a:ea typeface="+mn-ea"/>
                      <a:cs typeface="+mn-cs"/>
                    </a:rPr>
                    <a:t>To national office</a:t>
                  </a:r>
                </a:p>
              </p:txBody>
            </p:sp>
          </p:grpSp>
          <p:pic>
            <p:nvPicPr>
              <p:cNvPr id="103" name="Graphic 102" descr="Checklist">
                <a:extLst>
                  <a:ext uri="{FF2B5EF4-FFF2-40B4-BE49-F238E27FC236}">
                    <a16:creationId xmlns="" xmlns:a16="http://schemas.microsoft.com/office/drawing/2014/main" id="{46C4D414-3ACF-4495-9084-E3A4D44030F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p:blipFill>
            <p:spPr>
              <a:xfrm>
                <a:off x="1772944" y="3928289"/>
                <a:ext cx="539922" cy="539922"/>
              </a:xfrm>
              <a:prstGeom prst="rect">
                <a:avLst/>
              </a:prstGeom>
            </p:spPr>
          </p:pic>
          <p:pic>
            <p:nvPicPr>
              <p:cNvPr id="56" name="Graphic 55" descr="Document">
                <a:extLst>
                  <a:ext uri="{FF2B5EF4-FFF2-40B4-BE49-F238E27FC236}">
                    <a16:creationId xmlns="" xmlns:a16="http://schemas.microsoft.com/office/drawing/2014/main" id="{12595267-A6CF-4025-89A7-160A85252CC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tretch>
                <a:fillRect/>
              </a:stretch>
            </p:blipFill>
            <p:spPr>
              <a:xfrm>
                <a:off x="911735" y="3935140"/>
                <a:ext cx="539922" cy="539922"/>
              </a:xfrm>
              <a:prstGeom prst="rect">
                <a:avLst/>
              </a:prstGeom>
            </p:spPr>
          </p:pic>
          <p:pic>
            <p:nvPicPr>
              <p:cNvPr id="64" name="Graphic 63" descr="Clock">
                <a:extLst>
                  <a:ext uri="{FF2B5EF4-FFF2-40B4-BE49-F238E27FC236}">
                    <a16:creationId xmlns="" xmlns:a16="http://schemas.microsoft.com/office/drawing/2014/main" id="{EA3F6E7C-5783-41F5-A2D0-64A525154D8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tretch>
                <a:fillRect/>
              </a:stretch>
            </p:blipFill>
            <p:spPr>
              <a:xfrm>
                <a:off x="451984" y="3888490"/>
                <a:ext cx="480017" cy="480017"/>
              </a:xfrm>
              <a:prstGeom prst="rect">
                <a:avLst/>
              </a:prstGeom>
            </p:spPr>
          </p:pic>
          <p:pic>
            <p:nvPicPr>
              <p:cNvPr id="51" name="Graphic 70" descr="Clipboard">
                <a:extLst>
                  <a:ext uri="{FF2B5EF4-FFF2-40B4-BE49-F238E27FC236}">
                    <a16:creationId xmlns="" xmlns:a16="http://schemas.microsoft.com/office/drawing/2014/main" id="{98BECBB9-65BD-4126-9B49-D63338D4B09E}"/>
                  </a:ext>
                </a:extLst>
              </p:cNvPr>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1326536" y="3907964"/>
                <a:ext cx="540000" cy="540000"/>
              </a:xfrm>
              <a:prstGeom prst="rect">
                <a:avLst/>
              </a:prstGeom>
              <a:ln>
                <a:noFill/>
              </a:ln>
            </p:spPr>
          </p:pic>
        </p:grpSp>
        <p:sp>
          <p:nvSpPr>
            <p:cNvPr id="12" name="TextBox 11">
              <a:extLst>
                <a:ext uri="{FF2B5EF4-FFF2-40B4-BE49-F238E27FC236}">
                  <a16:creationId xmlns="" xmlns:a16="http://schemas.microsoft.com/office/drawing/2014/main" id="{DB30C160-9E0C-4677-81CB-61C849F10C91}"/>
                </a:ext>
              </a:extLst>
            </p:cNvPr>
            <p:cNvSpPr txBox="1"/>
            <p:nvPr/>
          </p:nvSpPr>
          <p:spPr>
            <a:xfrm>
              <a:off x="1292248" y="4426431"/>
              <a:ext cx="1205950" cy="307777"/>
            </a:xfrm>
            <a:prstGeom prst="rect">
              <a:avLst/>
            </a:prstGeom>
            <a:noFill/>
          </p:spPr>
          <p:txBody>
            <a:bodyPr wrap="square" rtlCol="0">
              <a:spAutoFit/>
            </a:bodyPr>
            <a:lstStyle/>
            <a:p>
              <a:pPr>
                <a:buClrTx/>
                <a:buFontTx/>
                <a:buNone/>
              </a:pPr>
              <a:r>
                <a:rPr lang="en-CA" b="1" kern="1200" dirty="0">
                  <a:solidFill>
                    <a:prstClr val="black"/>
                  </a:solidFill>
                  <a:latin typeface="Calibri" panose="020F0502020204030204"/>
                  <a:ea typeface="+mn-ea"/>
                  <a:cs typeface="+mn-cs"/>
                </a:rPr>
                <a:t>December 15</a:t>
              </a:r>
            </a:p>
          </p:txBody>
        </p:sp>
      </p:grpSp>
    </p:spTree>
    <p:extLst>
      <p:ext uri="{BB962C8B-B14F-4D97-AF65-F5344CB8AC3E}">
        <p14:creationId xmlns:p14="http://schemas.microsoft.com/office/powerpoint/2010/main" val="1089587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1+#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1000" fill="hold"/>
                                        <p:tgtEl>
                                          <p:spTgt spid="5"/>
                                        </p:tgtEl>
                                        <p:attrNameLst>
                                          <p:attrName>ppt_x</p:attrName>
                                        </p:attrNameLst>
                                      </p:cBhvr>
                                      <p:tavLst>
                                        <p:tav tm="0">
                                          <p:val>
                                            <p:strVal val="1+#ppt_w/2"/>
                                          </p:val>
                                        </p:tav>
                                        <p:tav tm="100000">
                                          <p:val>
                                            <p:strVal val="#ppt_x"/>
                                          </p:val>
                                        </p:tav>
                                      </p:tavLst>
                                    </p:anim>
                                    <p:anim calcmode="lin" valueType="num">
                                      <p:cBhvr additive="base">
                                        <p:cTn id="12" dur="100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33"/>
                                        </p:tgtEl>
                                        <p:attrNameLst>
                                          <p:attrName>style.visibility</p:attrName>
                                        </p:attrNameLst>
                                      </p:cBhvr>
                                      <p:to>
                                        <p:strVal val="visible"/>
                                      </p:to>
                                    </p:set>
                                    <p:anim calcmode="lin" valueType="num">
                                      <p:cBhvr additive="base">
                                        <p:cTn id="15" dur="1000" fill="hold"/>
                                        <p:tgtEl>
                                          <p:spTgt spid="33"/>
                                        </p:tgtEl>
                                        <p:attrNameLst>
                                          <p:attrName>ppt_x</p:attrName>
                                        </p:attrNameLst>
                                      </p:cBhvr>
                                      <p:tavLst>
                                        <p:tav tm="0">
                                          <p:val>
                                            <p:strVal val="1+#ppt_w/2"/>
                                          </p:val>
                                        </p:tav>
                                        <p:tav tm="100000">
                                          <p:val>
                                            <p:strVal val="#ppt_x"/>
                                          </p:val>
                                        </p:tav>
                                      </p:tavLst>
                                    </p:anim>
                                    <p:anim calcmode="lin" valueType="num">
                                      <p:cBhvr additive="base">
                                        <p:cTn id="16" dur="1000" fill="hold"/>
                                        <p:tgtEl>
                                          <p:spTgt spid="33"/>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1000" fill="hold"/>
                                        <p:tgtEl>
                                          <p:spTgt spid="6"/>
                                        </p:tgtEl>
                                        <p:attrNameLst>
                                          <p:attrName>ppt_x</p:attrName>
                                        </p:attrNameLst>
                                      </p:cBhvr>
                                      <p:tavLst>
                                        <p:tav tm="0">
                                          <p:val>
                                            <p:strVal val="1+#ppt_w/2"/>
                                          </p:val>
                                        </p:tav>
                                        <p:tav tm="100000">
                                          <p:val>
                                            <p:strVal val="#ppt_x"/>
                                          </p:val>
                                        </p:tav>
                                      </p:tavLst>
                                    </p:anim>
                                    <p:anim calcmode="lin" valueType="num">
                                      <p:cBhvr additive="base">
                                        <p:cTn id="20" dur="1000" fill="hold"/>
                                        <p:tgtEl>
                                          <p:spTgt spid="6"/>
                                        </p:tgtEl>
                                        <p:attrNameLst>
                                          <p:attrName>ppt_y</p:attrName>
                                        </p:attrNameLst>
                                      </p:cBhvr>
                                      <p:tavLst>
                                        <p:tav tm="0">
                                          <p:val>
                                            <p:strVal val="#ppt_y"/>
                                          </p:val>
                                        </p:tav>
                                        <p:tav tm="100000">
                                          <p:val>
                                            <p:strVal val="#ppt_y"/>
                                          </p:val>
                                        </p:tav>
                                      </p:tavLst>
                                    </p:anim>
                                  </p:childTnLst>
                                </p:cTn>
                              </p:par>
                              <p:par>
                                <p:cTn id="21" presetID="2" presetClass="entr" presetSubtype="2"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1000" fill="hold"/>
                                        <p:tgtEl>
                                          <p:spTgt spid="7"/>
                                        </p:tgtEl>
                                        <p:attrNameLst>
                                          <p:attrName>ppt_x</p:attrName>
                                        </p:attrNameLst>
                                      </p:cBhvr>
                                      <p:tavLst>
                                        <p:tav tm="0">
                                          <p:val>
                                            <p:strVal val="1+#ppt_w/2"/>
                                          </p:val>
                                        </p:tav>
                                        <p:tav tm="100000">
                                          <p:val>
                                            <p:strVal val="#ppt_x"/>
                                          </p:val>
                                        </p:tav>
                                      </p:tavLst>
                                    </p:anim>
                                    <p:anim calcmode="lin" valueType="num">
                                      <p:cBhvr additive="base">
                                        <p:cTn id="24"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01E6EF32-9260-4CE4-AE62-50338625019C}"/>
              </a:ext>
            </a:extLst>
          </p:cNvPr>
          <p:cNvSpPr>
            <a:spLocks noGrp="1"/>
          </p:cNvSpPr>
          <p:nvPr>
            <p:ph type="title"/>
          </p:nvPr>
        </p:nvSpPr>
        <p:spPr>
          <a:xfrm>
            <a:off x="318053" y="510210"/>
            <a:ext cx="11212368" cy="1320800"/>
          </a:xfrm>
        </p:spPr>
        <p:txBody>
          <a:bodyPr>
            <a:normAutofit/>
          </a:bodyPr>
          <a:lstStyle/>
          <a:p>
            <a:pPr algn="ctr"/>
            <a:r>
              <a:rPr lang="en-CA" b="1" dirty="0">
                <a:solidFill>
                  <a:srgbClr val="002060"/>
                </a:solidFill>
                <a:latin typeface="Calibri" panose="020F0502020204030204" pitchFamily="34" charset="0"/>
                <a:cs typeface="Calibri" panose="020F0502020204030204" pitchFamily="34" charset="0"/>
              </a:rPr>
              <a:t>STEPS FOR NOMINATION</a:t>
            </a:r>
            <a:endParaRPr lang="en-CA" dirty="0">
              <a:solidFill>
                <a:srgbClr val="002060"/>
              </a:solidFill>
              <a:latin typeface="Calibri" panose="020F0502020204030204" pitchFamily="34" charset="0"/>
              <a:cs typeface="Calibri" panose="020F0502020204030204" pitchFamily="34" charset="0"/>
            </a:endParaRPr>
          </a:p>
        </p:txBody>
      </p:sp>
      <p:grpSp>
        <p:nvGrpSpPr>
          <p:cNvPr id="44" name="Groupe 43">
            <a:extLst>
              <a:ext uri="{FF2B5EF4-FFF2-40B4-BE49-F238E27FC236}">
                <a16:creationId xmlns="" xmlns:a16="http://schemas.microsoft.com/office/drawing/2014/main" id="{F5C1DD63-250F-48FF-AD48-E7576E4DEE68}"/>
              </a:ext>
            </a:extLst>
          </p:cNvPr>
          <p:cNvGrpSpPr/>
          <p:nvPr/>
        </p:nvGrpSpPr>
        <p:grpSpPr>
          <a:xfrm>
            <a:off x="9308314" y="5129263"/>
            <a:ext cx="2495235" cy="1220592"/>
            <a:chOff x="2738270" y="1901648"/>
            <a:chExt cx="2495235" cy="860155"/>
          </a:xfrm>
        </p:grpSpPr>
        <p:sp>
          <p:nvSpPr>
            <p:cNvPr id="45" name="Flèche : chevron 44">
              <a:extLst>
                <a:ext uri="{FF2B5EF4-FFF2-40B4-BE49-F238E27FC236}">
                  <a16:creationId xmlns="" xmlns:a16="http://schemas.microsoft.com/office/drawing/2014/main" id="{B6467EF1-3D32-4DEA-A6D5-62A1F87419E8}"/>
                </a:ext>
              </a:extLst>
            </p:cNvPr>
            <p:cNvSpPr/>
            <p:nvPr/>
          </p:nvSpPr>
          <p:spPr>
            <a:xfrm>
              <a:off x="2738270" y="1924615"/>
              <a:ext cx="2495235" cy="837188"/>
            </a:xfrm>
            <a:prstGeom prst="chevron">
              <a:avLst/>
            </a:prstGeom>
            <a:solidFill>
              <a:schemeClr val="bg1">
                <a:lumMod val="95000"/>
              </a:schemeClr>
            </a:solidFill>
            <a:ln w="38100">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rIns="0" rtlCol="0" anchor="ctr"/>
            <a:lstStyle/>
            <a:p>
              <a:pPr algn="ctr">
                <a:buClrTx/>
                <a:buFontTx/>
                <a:buNone/>
              </a:pPr>
              <a:endParaRPr lang="en-CA" kern="1200" dirty="0">
                <a:solidFill>
                  <a:prstClr val="black"/>
                </a:solidFill>
              </a:endParaRPr>
            </a:p>
          </p:txBody>
        </p:sp>
        <p:sp>
          <p:nvSpPr>
            <p:cNvPr id="46" name="ZoneTexte 45">
              <a:extLst>
                <a:ext uri="{FF2B5EF4-FFF2-40B4-BE49-F238E27FC236}">
                  <a16:creationId xmlns="" xmlns:a16="http://schemas.microsoft.com/office/drawing/2014/main" id="{A2C89604-BC6C-4563-B821-25E3E35C3C38}"/>
                </a:ext>
              </a:extLst>
            </p:cNvPr>
            <p:cNvSpPr txBox="1"/>
            <p:nvPr/>
          </p:nvSpPr>
          <p:spPr>
            <a:xfrm>
              <a:off x="3049312" y="1901648"/>
              <a:ext cx="1911065" cy="827935"/>
            </a:xfrm>
            <a:prstGeom prst="rect">
              <a:avLst/>
            </a:prstGeom>
            <a:noFill/>
          </p:spPr>
          <p:txBody>
            <a:bodyPr wrap="square" rIns="0" rtlCol="0">
              <a:noAutofit/>
            </a:bodyPr>
            <a:lstStyle/>
            <a:p>
              <a:pPr>
                <a:buClrTx/>
                <a:buFontTx/>
                <a:buNone/>
              </a:pPr>
              <a:r>
                <a:rPr lang="en-CA" sz="1550" b="1" kern="1200" dirty="0">
                  <a:solidFill>
                    <a:prstClr val="black"/>
                  </a:solidFill>
                  <a:latin typeface="Calibri" panose="020F0502020204030204"/>
                  <a:ea typeface="+mn-ea"/>
                  <a:cs typeface="+mn-cs"/>
                </a:rPr>
                <a:t>Notification to</a:t>
              </a:r>
            </a:p>
            <a:p>
              <a:pPr lvl="2" algn="ctr">
                <a:buClrTx/>
                <a:buFontTx/>
                <a:buNone/>
              </a:pPr>
              <a:r>
                <a:rPr lang="en-CA" sz="1550" b="1" kern="1200" dirty="0">
                  <a:solidFill>
                    <a:srgbClr val="009999"/>
                  </a:solidFill>
                  <a:latin typeface="Calibri" panose="020F0502020204030204"/>
                  <a:ea typeface="+mn-ea"/>
                  <a:cs typeface="+mn-cs"/>
                </a:rPr>
                <a:t>   parish</a:t>
              </a:r>
              <a:r>
                <a:rPr lang="en-CA" sz="1550" b="1" kern="1200" dirty="0">
                  <a:solidFill>
                    <a:prstClr val="black"/>
                  </a:solidFill>
                  <a:latin typeface="Calibri" panose="020F0502020204030204"/>
                  <a:ea typeface="+mn-ea"/>
                  <a:cs typeface="+mn-cs"/>
                </a:rPr>
                <a:t>, </a:t>
              </a:r>
              <a:r>
                <a:rPr lang="en-CA" sz="1550" b="1" kern="1200" dirty="0">
                  <a:solidFill>
                    <a:srgbClr val="7030A0"/>
                  </a:solidFill>
                  <a:latin typeface="Calibri" panose="020F0502020204030204"/>
                  <a:ea typeface="+mn-ea"/>
                  <a:cs typeface="+mn-cs"/>
                </a:rPr>
                <a:t>diocesan</a:t>
              </a:r>
              <a:r>
                <a:rPr lang="en-CA" sz="1550" b="1" kern="1200" dirty="0">
                  <a:solidFill>
                    <a:prstClr val="black"/>
                  </a:solidFill>
                  <a:latin typeface="Calibri" panose="020F0502020204030204"/>
                  <a:ea typeface="+mn-ea"/>
                  <a:cs typeface="+mn-cs"/>
                </a:rPr>
                <a:t>,      </a:t>
              </a:r>
              <a:r>
                <a:rPr lang="en-CA" sz="1550" b="1" kern="1200" dirty="0">
                  <a:solidFill>
                    <a:srgbClr val="808000"/>
                  </a:solidFill>
                  <a:latin typeface="Calibri" panose="020F0502020204030204"/>
                  <a:ea typeface="+mn-ea"/>
                  <a:cs typeface="+mn-cs"/>
                </a:rPr>
                <a:t>provincial</a:t>
              </a:r>
              <a:r>
                <a:rPr lang="en-CA" sz="1550" b="1" kern="1200" dirty="0">
                  <a:solidFill>
                    <a:prstClr val="black"/>
                  </a:solidFill>
                  <a:latin typeface="Calibri" panose="020F0502020204030204"/>
                  <a:ea typeface="+mn-ea"/>
                  <a:cs typeface="+mn-cs"/>
                </a:rPr>
                <a:t>  </a:t>
              </a:r>
            </a:p>
            <a:p>
              <a:pPr>
                <a:buClrTx/>
                <a:buFontTx/>
                <a:buNone/>
              </a:pPr>
              <a:r>
                <a:rPr lang="en-CA" sz="1550" b="1" kern="1200" dirty="0">
                  <a:solidFill>
                    <a:prstClr val="black"/>
                  </a:solidFill>
                  <a:latin typeface="Calibri" panose="020F0502020204030204"/>
                  <a:ea typeface="+mn-ea"/>
                  <a:cs typeface="+mn-cs"/>
                </a:rPr>
                <a:t>Pin and scroll sent to nominating council</a:t>
              </a:r>
            </a:p>
          </p:txBody>
        </p:sp>
      </p:grpSp>
      <p:grpSp>
        <p:nvGrpSpPr>
          <p:cNvPr id="50" name="Groupe 49">
            <a:extLst>
              <a:ext uri="{FF2B5EF4-FFF2-40B4-BE49-F238E27FC236}">
                <a16:creationId xmlns="" xmlns:a16="http://schemas.microsoft.com/office/drawing/2014/main" id="{D9126321-725A-4D67-B75B-B7B947C7F03C}"/>
              </a:ext>
            </a:extLst>
          </p:cNvPr>
          <p:cNvGrpSpPr/>
          <p:nvPr/>
        </p:nvGrpSpPr>
        <p:grpSpPr>
          <a:xfrm>
            <a:off x="4939929" y="5168559"/>
            <a:ext cx="2495235" cy="1249801"/>
            <a:chOff x="4938442" y="1924615"/>
            <a:chExt cx="2495235" cy="880739"/>
          </a:xfrm>
        </p:grpSpPr>
        <p:sp>
          <p:nvSpPr>
            <p:cNvPr id="51" name="Flèche : chevron 50">
              <a:extLst>
                <a:ext uri="{FF2B5EF4-FFF2-40B4-BE49-F238E27FC236}">
                  <a16:creationId xmlns="" xmlns:a16="http://schemas.microsoft.com/office/drawing/2014/main" id="{8AF18C3D-BCF8-4B08-819E-9C1CAD4EE121}"/>
                </a:ext>
              </a:extLst>
            </p:cNvPr>
            <p:cNvSpPr/>
            <p:nvPr/>
          </p:nvSpPr>
          <p:spPr>
            <a:xfrm>
              <a:off x="4938442" y="1924615"/>
              <a:ext cx="2495235" cy="837188"/>
            </a:xfrm>
            <a:prstGeom prst="chevron">
              <a:avLst/>
            </a:prstGeom>
            <a:solidFill>
              <a:schemeClr val="bg1">
                <a:lumMod val="95000"/>
              </a:schemeClr>
            </a:solidFill>
            <a:ln w="38100">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rIns="0" rtlCol="0" anchor="ctr"/>
            <a:lstStyle/>
            <a:p>
              <a:pPr algn="ctr">
                <a:buClrTx/>
                <a:buFontTx/>
                <a:buNone/>
              </a:pPr>
              <a:endParaRPr lang="en-CA" kern="1200" dirty="0">
                <a:solidFill>
                  <a:prstClr val="black"/>
                </a:solidFill>
              </a:endParaRPr>
            </a:p>
          </p:txBody>
        </p:sp>
        <p:sp>
          <p:nvSpPr>
            <p:cNvPr id="52" name="ZoneTexte 51">
              <a:extLst>
                <a:ext uri="{FF2B5EF4-FFF2-40B4-BE49-F238E27FC236}">
                  <a16:creationId xmlns="" xmlns:a16="http://schemas.microsoft.com/office/drawing/2014/main" id="{DFEAAC44-9022-464C-83FF-035719E19D53}"/>
                </a:ext>
              </a:extLst>
            </p:cNvPr>
            <p:cNvSpPr txBox="1"/>
            <p:nvPr/>
          </p:nvSpPr>
          <p:spPr>
            <a:xfrm>
              <a:off x="5209138" y="1993944"/>
              <a:ext cx="1864336" cy="811410"/>
            </a:xfrm>
            <a:prstGeom prst="rect">
              <a:avLst/>
            </a:prstGeom>
            <a:noFill/>
          </p:spPr>
          <p:txBody>
            <a:bodyPr wrap="square" rIns="0" rtlCol="0">
              <a:noAutofit/>
            </a:bodyPr>
            <a:lstStyle/>
            <a:p>
              <a:pPr algn="ctr">
                <a:buClrTx/>
                <a:buFontTx/>
                <a:buNone/>
              </a:pPr>
              <a:r>
                <a:rPr lang="en-CA" sz="1600" b="1" kern="1200" dirty="0">
                  <a:solidFill>
                    <a:prstClr val="black"/>
                  </a:solidFill>
                  <a:latin typeface="Calibri" panose="020F0502020204030204"/>
                  <a:ea typeface="+mn-ea"/>
                  <a:cs typeface="+mn-cs"/>
                </a:rPr>
                <a:t>National chairperson of organization</a:t>
              </a:r>
            </a:p>
            <a:p>
              <a:pPr algn="ctr">
                <a:buClrTx/>
                <a:buFontTx/>
                <a:buNone/>
              </a:pPr>
              <a:r>
                <a:rPr lang="en-CA" sz="1600" b="1" kern="1200" dirty="0">
                  <a:solidFill>
                    <a:prstClr val="black"/>
                  </a:solidFill>
                  <a:latin typeface="Calibri" panose="020F0502020204030204"/>
                  <a:ea typeface="+mn-ea"/>
                  <a:cs typeface="+mn-cs"/>
                </a:rPr>
                <a:t>prepares list of all nominees</a:t>
              </a:r>
            </a:p>
          </p:txBody>
        </p:sp>
      </p:grpSp>
      <p:sp>
        <p:nvSpPr>
          <p:cNvPr id="3" name="TextBox 2">
            <a:extLst>
              <a:ext uri="{FF2B5EF4-FFF2-40B4-BE49-F238E27FC236}">
                <a16:creationId xmlns="" xmlns:a16="http://schemas.microsoft.com/office/drawing/2014/main" id="{71A435A2-7319-498E-95C5-9C6AACB69131}"/>
              </a:ext>
            </a:extLst>
          </p:cNvPr>
          <p:cNvSpPr txBox="1"/>
          <p:nvPr/>
        </p:nvSpPr>
        <p:spPr>
          <a:xfrm>
            <a:off x="545314" y="6408702"/>
            <a:ext cx="11258235" cy="430887"/>
          </a:xfrm>
          <a:prstGeom prst="rect">
            <a:avLst/>
          </a:prstGeom>
          <a:noFill/>
        </p:spPr>
        <p:txBody>
          <a:bodyPr wrap="square" rtlCol="0">
            <a:spAutoFit/>
          </a:bodyPr>
          <a:lstStyle/>
          <a:p>
            <a:pPr>
              <a:buClrTx/>
              <a:buFontTx/>
              <a:buNone/>
            </a:pPr>
            <a:r>
              <a:rPr lang="en-CA" sz="2200" kern="1200" dirty="0">
                <a:solidFill>
                  <a:srgbClr val="990000"/>
                </a:solidFill>
                <a:latin typeface="Calibri" panose="020F0502020204030204"/>
                <a:ea typeface="+mn-ea"/>
                <a:cs typeface="+mn-cs"/>
                <a:sym typeface="Wingdings" panose="05000000000000000000" pitchFamily="2" charset="2"/>
              </a:rPr>
              <a:t></a:t>
            </a:r>
            <a:r>
              <a:rPr lang="en-CA" sz="2200" kern="1200" dirty="0">
                <a:solidFill>
                  <a:srgbClr val="990000"/>
                </a:solidFill>
                <a:latin typeface="Calibri" panose="020F0502020204030204"/>
                <a:ea typeface="+mn-ea"/>
                <a:cs typeface="+mn-cs"/>
              </a:rPr>
              <a:t>National, </a:t>
            </a:r>
            <a:r>
              <a:rPr lang="en-CA" sz="2200" kern="1200" dirty="0">
                <a:solidFill>
                  <a:srgbClr val="808000"/>
                </a:solidFill>
                <a:latin typeface="Calibri" panose="020F0502020204030204"/>
                <a:ea typeface="+mn-ea"/>
                <a:cs typeface="+mn-cs"/>
                <a:sym typeface="Wingdings" panose="05000000000000000000" pitchFamily="2" charset="2"/>
              </a:rPr>
              <a:t>P</a:t>
            </a:r>
            <a:r>
              <a:rPr lang="en-CA" sz="2200" kern="1200" dirty="0">
                <a:solidFill>
                  <a:srgbClr val="808000"/>
                </a:solidFill>
                <a:latin typeface="Calibri" panose="020F0502020204030204"/>
                <a:ea typeface="+mn-ea"/>
                <a:cs typeface="+mn-cs"/>
              </a:rPr>
              <a:t>rovincial</a:t>
            </a:r>
            <a:r>
              <a:rPr lang="en-CA" sz="2200" kern="1200" dirty="0">
                <a:solidFill>
                  <a:prstClr val="black"/>
                </a:solidFill>
                <a:latin typeface="Calibri" panose="020F0502020204030204"/>
                <a:ea typeface="+mn-ea"/>
                <a:cs typeface="+mn-cs"/>
              </a:rPr>
              <a:t>, </a:t>
            </a:r>
            <a:r>
              <a:rPr lang="en-CA" sz="2200" kern="1200" dirty="0">
                <a:solidFill>
                  <a:srgbClr val="7030A0"/>
                </a:solidFill>
                <a:latin typeface="Calibri" panose="020F0502020204030204"/>
                <a:ea typeface="+mn-ea"/>
                <a:cs typeface="+mn-cs"/>
                <a:sym typeface="Wingdings" panose="05000000000000000000" pitchFamily="2" charset="2"/>
              </a:rPr>
              <a:t>D</a:t>
            </a:r>
            <a:r>
              <a:rPr lang="en-CA" sz="2200" kern="1200" dirty="0">
                <a:solidFill>
                  <a:srgbClr val="7030A0"/>
                </a:solidFill>
                <a:latin typeface="Calibri" panose="020F0502020204030204"/>
                <a:ea typeface="+mn-ea"/>
                <a:cs typeface="+mn-cs"/>
              </a:rPr>
              <a:t>iocesan, </a:t>
            </a:r>
            <a:r>
              <a:rPr lang="en-CA" sz="2200" kern="1200" dirty="0">
                <a:solidFill>
                  <a:srgbClr val="009999"/>
                </a:solidFill>
                <a:latin typeface="Calibri" panose="020F0502020204030204"/>
                <a:ea typeface="+mn-ea"/>
                <a:cs typeface="+mn-cs"/>
                <a:sym typeface="Wingdings" panose="05000000000000000000" pitchFamily="2" charset="2"/>
              </a:rPr>
              <a:t>P</a:t>
            </a:r>
            <a:r>
              <a:rPr lang="en-CA" sz="2200" kern="1200" dirty="0">
                <a:solidFill>
                  <a:srgbClr val="009999"/>
                </a:solidFill>
                <a:latin typeface="Calibri" panose="020F0502020204030204"/>
                <a:ea typeface="+mn-ea"/>
                <a:cs typeface="+mn-cs"/>
              </a:rPr>
              <a:t>arish, </a:t>
            </a:r>
            <a:r>
              <a:rPr lang="en-CA" sz="2200" kern="1200" dirty="0">
                <a:solidFill>
                  <a:srgbClr val="00FF00"/>
                </a:solidFill>
                <a:latin typeface="Calibri" panose="020F0502020204030204"/>
                <a:ea typeface="+mn-ea"/>
                <a:cs typeface="+mn-cs"/>
                <a:sym typeface="Wingdings" panose="05000000000000000000" pitchFamily="2" charset="2"/>
              </a:rPr>
              <a:t>D</a:t>
            </a:r>
            <a:r>
              <a:rPr lang="en-CA" sz="2200" kern="1200" dirty="0">
                <a:solidFill>
                  <a:srgbClr val="00FF00"/>
                </a:solidFill>
                <a:latin typeface="Calibri" panose="020F0502020204030204"/>
                <a:ea typeface="+mn-ea"/>
                <a:cs typeface="+mn-cs"/>
              </a:rPr>
              <a:t>iocesan or Provincial,</a:t>
            </a:r>
            <a:r>
              <a:rPr lang="en-CA" sz="2200" kern="1200" dirty="0">
                <a:solidFill>
                  <a:srgbClr val="CC0066"/>
                </a:solidFill>
                <a:latin typeface="Calibri" panose="020F0502020204030204"/>
                <a:ea typeface="+mn-ea"/>
                <a:cs typeface="+mn-cs"/>
              </a:rPr>
              <a:t> </a:t>
            </a:r>
            <a:r>
              <a:rPr lang="en-CA" sz="2200" kern="1200" dirty="0">
                <a:solidFill>
                  <a:srgbClr val="CC0066"/>
                </a:solidFill>
                <a:latin typeface="Calibri" panose="020F0502020204030204"/>
                <a:ea typeface="+mn-ea"/>
                <a:cs typeface="+mn-cs"/>
                <a:sym typeface="Wingdings" panose="05000000000000000000" pitchFamily="2" charset="2"/>
              </a:rPr>
              <a:t>D</a:t>
            </a:r>
            <a:r>
              <a:rPr lang="en-CA" sz="2200" kern="1200" dirty="0">
                <a:solidFill>
                  <a:srgbClr val="CC0066"/>
                </a:solidFill>
                <a:latin typeface="Calibri" panose="020F0502020204030204"/>
                <a:ea typeface="+mn-ea"/>
                <a:cs typeface="+mn-cs"/>
              </a:rPr>
              <a:t>iocesan &amp; Provincial</a:t>
            </a:r>
          </a:p>
        </p:txBody>
      </p:sp>
      <p:grpSp>
        <p:nvGrpSpPr>
          <p:cNvPr id="5" name="Group 4"/>
          <p:cNvGrpSpPr/>
          <p:nvPr/>
        </p:nvGrpSpPr>
        <p:grpSpPr>
          <a:xfrm>
            <a:off x="2755737" y="5118855"/>
            <a:ext cx="2495235" cy="1243815"/>
            <a:chOff x="2755737" y="5118855"/>
            <a:chExt cx="2495235" cy="1243815"/>
          </a:xfrm>
        </p:grpSpPr>
        <p:grpSp>
          <p:nvGrpSpPr>
            <p:cNvPr id="41" name="Groupe 40">
              <a:extLst>
                <a:ext uri="{FF2B5EF4-FFF2-40B4-BE49-F238E27FC236}">
                  <a16:creationId xmlns="" xmlns:a16="http://schemas.microsoft.com/office/drawing/2014/main" id="{A62D5A0A-ACF6-41D8-BA38-1977A9D58EC6}"/>
                </a:ext>
              </a:extLst>
            </p:cNvPr>
            <p:cNvGrpSpPr/>
            <p:nvPr/>
          </p:nvGrpSpPr>
          <p:grpSpPr>
            <a:xfrm>
              <a:off x="2755737" y="5118855"/>
              <a:ext cx="2495235" cy="1237701"/>
              <a:chOff x="2738270" y="1889590"/>
              <a:chExt cx="2495235" cy="872213"/>
            </a:xfrm>
          </p:grpSpPr>
          <p:sp>
            <p:nvSpPr>
              <p:cNvPr id="42" name="Flèche : chevron 41">
                <a:extLst>
                  <a:ext uri="{FF2B5EF4-FFF2-40B4-BE49-F238E27FC236}">
                    <a16:creationId xmlns="" xmlns:a16="http://schemas.microsoft.com/office/drawing/2014/main" id="{A3124EF4-85B8-4074-8240-13AE9759445A}"/>
                  </a:ext>
                </a:extLst>
              </p:cNvPr>
              <p:cNvSpPr/>
              <p:nvPr/>
            </p:nvSpPr>
            <p:spPr>
              <a:xfrm>
                <a:off x="2738270" y="1924615"/>
                <a:ext cx="2495235" cy="837188"/>
              </a:xfrm>
              <a:prstGeom prst="chevron">
                <a:avLst/>
              </a:prstGeom>
              <a:solidFill>
                <a:schemeClr val="bg1">
                  <a:lumMod val="95000"/>
                </a:schemeClr>
              </a:solidFill>
              <a:ln w="38100">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rIns="0" rtlCol="0" anchor="ctr"/>
              <a:lstStyle/>
              <a:p>
                <a:pPr algn="ctr">
                  <a:buClrTx/>
                  <a:buFontTx/>
                  <a:buNone/>
                </a:pPr>
                <a:endParaRPr lang="en-CA" kern="1200" dirty="0">
                  <a:solidFill>
                    <a:prstClr val="black"/>
                  </a:solidFill>
                </a:endParaRPr>
              </a:p>
            </p:txBody>
          </p:sp>
          <p:sp>
            <p:nvSpPr>
              <p:cNvPr id="43" name="ZoneTexte 42">
                <a:extLst>
                  <a:ext uri="{FF2B5EF4-FFF2-40B4-BE49-F238E27FC236}">
                    <a16:creationId xmlns="" xmlns:a16="http://schemas.microsoft.com/office/drawing/2014/main" id="{7E637AC7-4112-40D8-8140-A48C1E405455}"/>
                  </a:ext>
                </a:extLst>
              </p:cNvPr>
              <p:cNvSpPr txBox="1"/>
              <p:nvPr/>
            </p:nvSpPr>
            <p:spPr>
              <a:xfrm>
                <a:off x="3460631" y="1889590"/>
                <a:ext cx="1746643" cy="811410"/>
              </a:xfrm>
              <a:prstGeom prst="rect">
                <a:avLst/>
              </a:prstGeom>
              <a:noFill/>
            </p:spPr>
            <p:txBody>
              <a:bodyPr wrap="square" rIns="0" rtlCol="0">
                <a:noAutofit/>
              </a:bodyPr>
              <a:lstStyle/>
              <a:p>
                <a:pPr>
                  <a:buClrTx/>
                  <a:buFontTx/>
                  <a:buNone/>
                </a:pPr>
                <a:r>
                  <a:rPr lang="en-CA" sz="1600" b="1" kern="1200" dirty="0">
                    <a:solidFill>
                      <a:prstClr val="black"/>
                    </a:solidFill>
                    <a:latin typeface="Calibri" panose="020F0502020204030204"/>
                    <a:ea typeface="+mn-ea"/>
                    <a:cs typeface="+mn-cs"/>
                  </a:rPr>
                  <a:t>to national chairperson of organization</a:t>
                </a:r>
              </a:p>
            </p:txBody>
          </p:sp>
        </p:grpSp>
        <p:pic>
          <p:nvPicPr>
            <p:cNvPr id="99" name="Graphic 98" descr="Clipboard">
              <a:extLst>
                <a:ext uri="{FF2B5EF4-FFF2-40B4-BE49-F238E27FC236}">
                  <a16:creationId xmlns="" xmlns:a16="http://schemas.microsoft.com/office/drawing/2014/main" id="{F199A711-78DA-44A5-AEE2-C917F8CB5C0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4062986" y="5819788"/>
              <a:ext cx="540000" cy="540000"/>
            </a:xfrm>
            <a:prstGeom prst="rect">
              <a:avLst/>
            </a:prstGeom>
          </p:spPr>
        </p:pic>
        <p:pic>
          <p:nvPicPr>
            <p:cNvPr id="58" name="Graphic 57" descr="Document">
              <a:extLst>
                <a:ext uri="{FF2B5EF4-FFF2-40B4-BE49-F238E27FC236}">
                  <a16:creationId xmlns="" xmlns:a16="http://schemas.microsoft.com/office/drawing/2014/main" id="{ED0B06D0-0A28-4B16-B1AF-4387354A8E0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8"/>
                </a:ext>
              </a:extLst>
            </a:blip>
            <a:stretch>
              <a:fillRect/>
            </a:stretch>
          </p:blipFill>
          <p:spPr>
            <a:xfrm>
              <a:off x="3383749" y="5822748"/>
              <a:ext cx="539922" cy="539922"/>
            </a:xfrm>
            <a:prstGeom prst="rect">
              <a:avLst/>
            </a:prstGeom>
          </p:spPr>
        </p:pic>
      </p:grpSp>
      <p:grpSp>
        <p:nvGrpSpPr>
          <p:cNvPr id="35" name="Group 34"/>
          <p:cNvGrpSpPr/>
          <p:nvPr/>
        </p:nvGrpSpPr>
        <p:grpSpPr>
          <a:xfrm>
            <a:off x="479065" y="1151360"/>
            <a:ext cx="8533189" cy="539922"/>
            <a:chOff x="479065" y="911876"/>
            <a:chExt cx="8533189" cy="539922"/>
          </a:xfrm>
        </p:grpSpPr>
        <p:pic>
          <p:nvPicPr>
            <p:cNvPr id="37" name="Graphic 64" descr="Document">
              <a:extLst>
                <a:ext uri="{FF2B5EF4-FFF2-40B4-BE49-F238E27FC236}">
                  <a16:creationId xmlns="" xmlns:a16="http://schemas.microsoft.com/office/drawing/2014/main" id="{F5BB8ABC-6A22-4B7A-BE0E-C4CC4BAFF40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8"/>
                </a:ext>
              </a:extLst>
            </a:blip>
            <a:stretch>
              <a:fillRect/>
            </a:stretch>
          </p:blipFill>
          <p:spPr>
            <a:xfrm>
              <a:off x="479065" y="911876"/>
              <a:ext cx="539922" cy="539922"/>
            </a:xfrm>
            <a:prstGeom prst="rect">
              <a:avLst/>
            </a:prstGeom>
          </p:spPr>
        </p:pic>
        <p:sp>
          <p:nvSpPr>
            <p:cNvPr id="38" name="TextBox 37">
              <a:extLst>
                <a:ext uri="{FF2B5EF4-FFF2-40B4-BE49-F238E27FC236}">
                  <a16:creationId xmlns="" xmlns:a16="http://schemas.microsoft.com/office/drawing/2014/main" id="{54C65629-4738-4F9F-A00A-BCF79D968C6F}"/>
                </a:ext>
              </a:extLst>
            </p:cNvPr>
            <p:cNvSpPr txBox="1"/>
            <p:nvPr/>
          </p:nvSpPr>
          <p:spPr>
            <a:xfrm>
              <a:off x="913804" y="1041462"/>
              <a:ext cx="3883304" cy="369332"/>
            </a:xfrm>
            <a:prstGeom prst="rect">
              <a:avLst/>
            </a:prstGeom>
            <a:noFill/>
          </p:spPr>
          <p:txBody>
            <a:bodyPr wrap="square" rtlCol="0">
              <a:spAutoFit/>
            </a:bodyPr>
            <a:lstStyle/>
            <a:p>
              <a:pPr>
                <a:buClrTx/>
                <a:buFontTx/>
                <a:buNone/>
              </a:pPr>
              <a:r>
                <a:rPr lang="en-CA" sz="1800" kern="1200" dirty="0">
                  <a:solidFill>
                    <a:prstClr val="black"/>
                  </a:solidFill>
                  <a:latin typeface="Calibri" panose="020F0502020204030204"/>
                  <a:ea typeface="+mn-ea"/>
                  <a:cs typeface="+mn-cs"/>
                </a:rPr>
                <a:t>Nomination for Life Membership</a:t>
              </a:r>
            </a:p>
          </p:txBody>
        </p:sp>
        <p:sp>
          <p:nvSpPr>
            <p:cNvPr id="39" name="TextBox 38">
              <a:extLst>
                <a:ext uri="{FF2B5EF4-FFF2-40B4-BE49-F238E27FC236}">
                  <a16:creationId xmlns="" xmlns:a16="http://schemas.microsoft.com/office/drawing/2014/main" id="{83F2DCA9-8B88-4283-8DF9-6FF834905AE9}"/>
                </a:ext>
              </a:extLst>
            </p:cNvPr>
            <p:cNvSpPr txBox="1"/>
            <p:nvPr/>
          </p:nvSpPr>
          <p:spPr>
            <a:xfrm>
              <a:off x="4754719" y="1043505"/>
              <a:ext cx="4257535" cy="369332"/>
            </a:xfrm>
            <a:prstGeom prst="rect">
              <a:avLst/>
            </a:prstGeom>
            <a:noFill/>
          </p:spPr>
          <p:txBody>
            <a:bodyPr wrap="square" rtlCol="0">
              <a:spAutoFit/>
            </a:bodyPr>
            <a:lstStyle/>
            <a:p>
              <a:pPr>
                <a:buClrTx/>
                <a:buFontTx/>
                <a:buNone/>
              </a:pPr>
              <a:r>
                <a:rPr lang="en-CA" sz="1800" kern="1200" dirty="0">
                  <a:solidFill>
                    <a:prstClr val="black"/>
                  </a:solidFill>
                  <a:latin typeface="Calibri" panose="020F0502020204030204"/>
                  <a:ea typeface="+mn-ea"/>
                  <a:cs typeface="+mn-cs"/>
                </a:rPr>
                <a:t>Life Member Nominee Questionnaire</a:t>
              </a:r>
            </a:p>
          </p:txBody>
        </p:sp>
      </p:grpSp>
      <p:pic>
        <p:nvPicPr>
          <p:cNvPr id="36" name="Graphic 70" descr="Clipboard">
            <a:extLst>
              <a:ext uri="{FF2B5EF4-FFF2-40B4-BE49-F238E27FC236}">
                <a16:creationId xmlns="" xmlns:a16="http://schemas.microsoft.com/office/drawing/2014/main" id="{98BECBB9-65BD-4126-9B49-D63338D4B09E}"/>
              </a:ext>
            </a:extLst>
          </p:cNvPr>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4214797" y="1143751"/>
            <a:ext cx="540000" cy="540000"/>
          </a:xfrm>
          <a:prstGeom prst="rect">
            <a:avLst/>
          </a:prstGeom>
        </p:spPr>
      </p:pic>
      <p:grpSp>
        <p:nvGrpSpPr>
          <p:cNvPr id="32" name="Group 31"/>
          <p:cNvGrpSpPr/>
          <p:nvPr/>
        </p:nvGrpSpPr>
        <p:grpSpPr>
          <a:xfrm>
            <a:off x="8279780" y="1151360"/>
            <a:ext cx="3686944" cy="539922"/>
            <a:chOff x="8279780" y="911876"/>
            <a:chExt cx="3686944" cy="539922"/>
          </a:xfrm>
        </p:grpSpPr>
        <p:pic>
          <p:nvPicPr>
            <p:cNvPr id="33" name="Graphic 62" descr="Checklist">
              <a:extLst>
                <a:ext uri="{FF2B5EF4-FFF2-40B4-BE49-F238E27FC236}">
                  <a16:creationId xmlns="" xmlns:a16="http://schemas.microsoft.com/office/drawing/2014/main" id="{CD1B58C0-FE55-4BCF-B1FA-6E10E4F2C17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p:blipFill>
          <p:spPr>
            <a:xfrm>
              <a:off x="8279780" y="911876"/>
              <a:ext cx="539922" cy="539922"/>
            </a:xfrm>
            <a:prstGeom prst="rect">
              <a:avLst/>
            </a:prstGeom>
          </p:spPr>
        </p:pic>
        <p:sp>
          <p:nvSpPr>
            <p:cNvPr id="34" name="TextBox 33">
              <a:extLst>
                <a:ext uri="{FF2B5EF4-FFF2-40B4-BE49-F238E27FC236}">
                  <a16:creationId xmlns="" xmlns:a16="http://schemas.microsoft.com/office/drawing/2014/main" id="{AEED1A26-2FC6-4F81-AECE-566F622751E6}"/>
                </a:ext>
              </a:extLst>
            </p:cNvPr>
            <p:cNvSpPr txBox="1"/>
            <p:nvPr/>
          </p:nvSpPr>
          <p:spPr>
            <a:xfrm>
              <a:off x="8819702" y="1056010"/>
              <a:ext cx="3147022" cy="369332"/>
            </a:xfrm>
            <a:prstGeom prst="rect">
              <a:avLst/>
            </a:prstGeom>
            <a:noFill/>
          </p:spPr>
          <p:txBody>
            <a:bodyPr wrap="square" rtlCol="0">
              <a:spAutoFit/>
            </a:bodyPr>
            <a:lstStyle/>
            <a:p>
              <a:pPr>
                <a:buClrTx/>
                <a:buFontTx/>
                <a:buNone/>
              </a:pPr>
              <a:r>
                <a:rPr lang="en-CA" sz="1800" kern="1200" dirty="0">
                  <a:solidFill>
                    <a:prstClr val="black"/>
                  </a:solidFill>
                  <a:latin typeface="Calibri" panose="020F0502020204030204"/>
                  <a:ea typeface="+mn-ea"/>
                  <a:cs typeface="+mn-cs"/>
                </a:rPr>
                <a:t>Life Membership Checklist</a:t>
              </a:r>
            </a:p>
          </p:txBody>
        </p:sp>
      </p:grpSp>
      <p:grpSp>
        <p:nvGrpSpPr>
          <p:cNvPr id="4" name="Group 3"/>
          <p:cNvGrpSpPr/>
          <p:nvPr/>
        </p:nvGrpSpPr>
        <p:grpSpPr>
          <a:xfrm>
            <a:off x="7124121" y="5168556"/>
            <a:ext cx="2495235" cy="1208320"/>
            <a:chOff x="7124121" y="5168556"/>
            <a:chExt cx="2495235" cy="1208320"/>
          </a:xfrm>
        </p:grpSpPr>
        <p:grpSp>
          <p:nvGrpSpPr>
            <p:cNvPr id="47" name="Groupe 46">
              <a:extLst>
                <a:ext uri="{FF2B5EF4-FFF2-40B4-BE49-F238E27FC236}">
                  <a16:creationId xmlns="" xmlns:a16="http://schemas.microsoft.com/office/drawing/2014/main" id="{EEEC4BB6-1ABD-4B18-B053-6E2FFCCBA231}"/>
                </a:ext>
              </a:extLst>
            </p:cNvPr>
            <p:cNvGrpSpPr/>
            <p:nvPr/>
          </p:nvGrpSpPr>
          <p:grpSpPr>
            <a:xfrm>
              <a:off x="7124121" y="5168556"/>
              <a:ext cx="2495235" cy="1208320"/>
              <a:chOff x="7108142" y="1924615"/>
              <a:chExt cx="2495235" cy="851508"/>
            </a:xfrm>
          </p:grpSpPr>
          <p:sp>
            <p:nvSpPr>
              <p:cNvPr id="48" name="Flèche : chevron 47">
                <a:extLst>
                  <a:ext uri="{FF2B5EF4-FFF2-40B4-BE49-F238E27FC236}">
                    <a16:creationId xmlns="" xmlns:a16="http://schemas.microsoft.com/office/drawing/2014/main" id="{3181598A-8314-4DF5-A98B-79E5B271F280}"/>
                  </a:ext>
                </a:extLst>
              </p:cNvPr>
              <p:cNvSpPr/>
              <p:nvPr/>
            </p:nvSpPr>
            <p:spPr>
              <a:xfrm>
                <a:off x="7108142" y="1924615"/>
                <a:ext cx="2495235" cy="837188"/>
              </a:xfrm>
              <a:prstGeom prst="chevron">
                <a:avLst/>
              </a:prstGeom>
              <a:solidFill>
                <a:schemeClr val="bg1">
                  <a:lumMod val="95000"/>
                </a:schemeClr>
              </a:solidFill>
              <a:ln w="38100">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rIns="0" rtlCol="0" anchor="ctr"/>
              <a:lstStyle/>
              <a:p>
                <a:pPr algn="ctr">
                  <a:buClrTx/>
                  <a:buFontTx/>
                  <a:buNone/>
                </a:pPr>
                <a:endParaRPr lang="en-CA" kern="1200" dirty="0">
                  <a:solidFill>
                    <a:prstClr val="black"/>
                  </a:solidFill>
                </a:endParaRPr>
              </a:p>
            </p:txBody>
          </p:sp>
          <p:sp>
            <p:nvSpPr>
              <p:cNvPr id="49" name="ZoneTexte 48">
                <a:extLst>
                  <a:ext uri="{FF2B5EF4-FFF2-40B4-BE49-F238E27FC236}">
                    <a16:creationId xmlns="" xmlns:a16="http://schemas.microsoft.com/office/drawing/2014/main" id="{CCA77BEE-E941-419C-BBB7-67A419EE4B2F}"/>
                  </a:ext>
                </a:extLst>
              </p:cNvPr>
              <p:cNvSpPr txBox="1"/>
              <p:nvPr/>
            </p:nvSpPr>
            <p:spPr>
              <a:xfrm>
                <a:off x="7508984" y="1938935"/>
                <a:ext cx="2094393" cy="837188"/>
              </a:xfrm>
              <a:prstGeom prst="rect">
                <a:avLst/>
              </a:prstGeom>
              <a:noFill/>
            </p:spPr>
            <p:txBody>
              <a:bodyPr wrap="square" rIns="0" rtlCol="0">
                <a:noAutofit/>
              </a:bodyPr>
              <a:lstStyle/>
              <a:p>
                <a:pPr>
                  <a:buClrTx/>
                  <a:buFontTx/>
                  <a:buNone/>
                </a:pPr>
                <a:r>
                  <a:rPr lang="en-CA" sz="1600" b="1" kern="1200" dirty="0">
                    <a:solidFill>
                      <a:prstClr val="black"/>
                    </a:solidFill>
                    <a:latin typeface="Calibri" panose="020F0502020204030204"/>
                    <a:ea typeface="+mn-ea"/>
                    <a:cs typeface="+mn-cs"/>
                  </a:rPr>
                  <a:t>National executive    approves life </a:t>
                </a:r>
              </a:p>
              <a:p>
                <a:pPr>
                  <a:buClrTx/>
                  <a:buFontTx/>
                  <a:buNone/>
                </a:pPr>
                <a:r>
                  <a:rPr lang="en-CA" sz="1600" b="1" kern="1200" dirty="0">
                    <a:solidFill>
                      <a:prstClr val="black"/>
                    </a:solidFill>
                    <a:latin typeface="Calibri" panose="020F0502020204030204"/>
                    <a:ea typeface="+mn-ea"/>
                    <a:cs typeface="+mn-cs"/>
                  </a:rPr>
                  <a:t>members by motion</a:t>
                </a:r>
              </a:p>
              <a:p>
                <a:pPr>
                  <a:buClrTx/>
                  <a:buFontTx/>
                  <a:buNone/>
                </a:pPr>
                <a:endParaRPr lang="en-CA" sz="600" b="1" kern="1200" dirty="0">
                  <a:solidFill>
                    <a:prstClr val="black"/>
                  </a:solidFill>
                  <a:latin typeface="Calibri" panose="020F0502020204030204"/>
                  <a:ea typeface="+mn-ea"/>
                  <a:cs typeface="+mn-cs"/>
                </a:endParaRPr>
              </a:p>
              <a:p>
                <a:pPr>
                  <a:buClrTx/>
                  <a:buFontTx/>
                  <a:buNone/>
                </a:pPr>
                <a:r>
                  <a:rPr lang="en-CA" sz="1600" b="1" kern="1200" dirty="0">
                    <a:solidFill>
                      <a:prstClr val="black"/>
                    </a:solidFill>
                    <a:latin typeface="Calibri" panose="020F0502020204030204"/>
                    <a:ea typeface="+mn-ea"/>
                    <a:cs typeface="+mn-cs"/>
                  </a:rPr>
                  <a:t>(Winter meeting)</a:t>
                </a:r>
              </a:p>
            </p:txBody>
          </p:sp>
        </p:grpSp>
        <p:pic>
          <p:nvPicPr>
            <p:cNvPr id="40" name="Graphic 65" descr="Clock">
              <a:extLst>
                <a:ext uri="{FF2B5EF4-FFF2-40B4-BE49-F238E27FC236}">
                  <a16:creationId xmlns="" xmlns:a16="http://schemas.microsoft.com/office/drawing/2014/main" id="{7BED8E05-562C-44E8-8116-3733F8A3A84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tretch>
              <a:fillRect/>
            </a:stretch>
          </p:blipFill>
          <p:spPr>
            <a:xfrm>
              <a:off x="8866210" y="5362115"/>
              <a:ext cx="480017" cy="480017"/>
            </a:xfrm>
            <a:prstGeom prst="rect">
              <a:avLst/>
            </a:prstGeom>
          </p:spPr>
        </p:pic>
      </p:grpSp>
      <p:grpSp>
        <p:nvGrpSpPr>
          <p:cNvPr id="7" name="Group 6"/>
          <p:cNvGrpSpPr/>
          <p:nvPr/>
        </p:nvGrpSpPr>
        <p:grpSpPr>
          <a:xfrm>
            <a:off x="545314" y="5134327"/>
            <a:ext cx="2495235" cy="1222230"/>
            <a:chOff x="545314" y="4306193"/>
            <a:chExt cx="2495235" cy="1222230"/>
          </a:xfrm>
        </p:grpSpPr>
        <p:grpSp>
          <p:nvGrpSpPr>
            <p:cNvPr id="6" name="Group 5"/>
            <p:cNvGrpSpPr/>
            <p:nvPr/>
          </p:nvGrpSpPr>
          <p:grpSpPr>
            <a:xfrm>
              <a:off x="545314" y="4306193"/>
              <a:ext cx="2495235" cy="1222230"/>
              <a:chOff x="545314" y="5134328"/>
              <a:chExt cx="2495235" cy="1222230"/>
            </a:xfrm>
          </p:grpSpPr>
          <p:grpSp>
            <p:nvGrpSpPr>
              <p:cNvPr id="53" name="Groupe 52">
                <a:extLst>
                  <a:ext uri="{FF2B5EF4-FFF2-40B4-BE49-F238E27FC236}">
                    <a16:creationId xmlns="" xmlns:a16="http://schemas.microsoft.com/office/drawing/2014/main" id="{B8FF0737-6571-4C37-977D-60AA0C13927B}"/>
                  </a:ext>
                </a:extLst>
              </p:cNvPr>
              <p:cNvGrpSpPr/>
              <p:nvPr/>
            </p:nvGrpSpPr>
            <p:grpSpPr>
              <a:xfrm>
                <a:off x="545314" y="5134328"/>
                <a:ext cx="2495235" cy="1222230"/>
                <a:chOff x="545314" y="1900493"/>
                <a:chExt cx="2495235" cy="861310"/>
              </a:xfrm>
            </p:grpSpPr>
            <p:sp>
              <p:nvSpPr>
                <p:cNvPr id="54" name="Flèche : chevron 53">
                  <a:extLst>
                    <a:ext uri="{FF2B5EF4-FFF2-40B4-BE49-F238E27FC236}">
                      <a16:creationId xmlns="" xmlns:a16="http://schemas.microsoft.com/office/drawing/2014/main" id="{F9796246-21E1-459B-9959-BF5FF40478A3}"/>
                    </a:ext>
                  </a:extLst>
                </p:cNvPr>
                <p:cNvSpPr/>
                <p:nvPr/>
              </p:nvSpPr>
              <p:spPr>
                <a:xfrm>
                  <a:off x="545314" y="1924615"/>
                  <a:ext cx="2495235" cy="837188"/>
                </a:xfrm>
                <a:prstGeom prst="chevron">
                  <a:avLst/>
                </a:prstGeom>
                <a:solidFill>
                  <a:schemeClr val="bg1">
                    <a:lumMod val="95000"/>
                  </a:schemeClr>
                </a:solidFill>
                <a:ln w="3810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Ins="0" rtlCol="0" anchor="ctr"/>
                <a:lstStyle/>
                <a:p>
                  <a:pPr algn="ctr">
                    <a:buClrTx/>
                    <a:buFontTx/>
                    <a:buNone/>
                  </a:pPr>
                  <a:endParaRPr lang="en-CA" kern="1200" dirty="0">
                    <a:solidFill>
                      <a:prstClr val="black"/>
                    </a:solidFill>
                  </a:endParaRPr>
                </a:p>
              </p:txBody>
            </p:sp>
            <p:sp>
              <p:nvSpPr>
                <p:cNvPr id="55" name="ZoneTexte 54">
                  <a:extLst>
                    <a:ext uri="{FF2B5EF4-FFF2-40B4-BE49-F238E27FC236}">
                      <a16:creationId xmlns="" xmlns:a16="http://schemas.microsoft.com/office/drawing/2014/main" id="{D989B43E-5FF9-4BEE-A8D6-13D671F1B817}"/>
                    </a:ext>
                  </a:extLst>
                </p:cNvPr>
                <p:cNvSpPr txBox="1"/>
                <p:nvPr/>
              </p:nvSpPr>
              <p:spPr>
                <a:xfrm>
                  <a:off x="1018987" y="1900493"/>
                  <a:ext cx="1565558" cy="811410"/>
                </a:xfrm>
                <a:prstGeom prst="rect">
                  <a:avLst/>
                </a:prstGeom>
                <a:noFill/>
                <a:ln>
                  <a:noFill/>
                </a:ln>
              </p:spPr>
              <p:txBody>
                <a:bodyPr wrap="square" rIns="0" rtlCol="0">
                  <a:noAutofit/>
                </a:bodyPr>
                <a:lstStyle/>
                <a:p>
                  <a:pPr>
                    <a:buClrTx/>
                    <a:buFontTx/>
                    <a:buNone/>
                  </a:pPr>
                  <a:r>
                    <a:rPr lang="en-CA" sz="1600" b="1" kern="1200" dirty="0">
                      <a:solidFill>
                        <a:prstClr val="black"/>
                      </a:solidFill>
                      <a:latin typeface="Calibri" panose="020F0502020204030204"/>
                      <a:ea typeface="+mn-ea"/>
                      <a:cs typeface="+mn-cs"/>
                    </a:rPr>
                    <a:t>$200, date for </a:t>
                  </a:r>
                </a:p>
                <a:p>
                  <a:pPr>
                    <a:buClrTx/>
                    <a:buFontTx/>
                    <a:buNone/>
                  </a:pPr>
                  <a:r>
                    <a:rPr lang="en-CA" sz="1600" b="1" kern="1200" dirty="0">
                      <a:solidFill>
                        <a:prstClr val="black"/>
                      </a:solidFill>
                      <a:latin typeface="Calibri" panose="020F0502020204030204"/>
                      <a:ea typeface="+mn-ea"/>
                      <a:cs typeface="+mn-cs"/>
                    </a:rPr>
                    <a:t>presentation </a:t>
                  </a:r>
                </a:p>
                <a:p>
                  <a:pPr>
                    <a:buClrTx/>
                    <a:buFontTx/>
                    <a:buNone/>
                  </a:pPr>
                  <a:r>
                    <a:rPr lang="en-CA" sz="1600" b="1" kern="1200" dirty="0">
                      <a:solidFill>
                        <a:prstClr val="black"/>
                      </a:solidFill>
                      <a:latin typeface="Calibri" panose="020F0502020204030204"/>
                      <a:ea typeface="+mn-ea"/>
                      <a:cs typeface="+mn-cs"/>
                    </a:rPr>
                    <a:t>to national</a:t>
                  </a:r>
                </a:p>
                <a:p>
                  <a:pPr>
                    <a:buClrTx/>
                    <a:buFontTx/>
                    <a:buNone/>
                  </a:pPr>
                  <a:endParaRPr lang="en-CA" sz="1600" b="1" kern="1200" dirty="0">
                    <a:solidFill>
                      <a:prstClr val="black"/>
                    </a:solidFill>
                    <a:latin typeface="Calibri" panose="020F0502020204030204"/>
                    <a:ea typeface="+mn-ea"/>
                    <a:cs typeface="+mn-cs"/>
                  </a:endParaRPr>
                </a:p>
              </p:txBody>
            </p:sp>
          </p:grpSp>
          <p:pic>
            <p:nvPicPr>
              <p:cNvPr id="105" name="Graphic 104" descr="Checklist">
                <a:extLst>
                  <a:ext uri="{FF2B5EF4-FFF2-40B4-BE49-F238E27FC236}">
                    <a16:creationId xmlns="" xmlns:a16="http://schemas.microsoft.com/office/drawing/2014/main" id="{B07559E2-7904-46DB-887B-0686BC34202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p:blipFill>
            <p:spPr>
              <a:xfrm>
                <a:off x="2015321" y="5660062"/>
                <a:ext cx="539922" cy="539922"/>
              </a:xfrm>
              <a:prstGeom prst="rect">
                <a:avLst/>
              </a:prstGeom>
            </p:spPr>
          </p:pic>
          <p:pic>
            <p:nvPicPr>
              <p:cNvPr id="66" name="Graphic 65" descr="Clock">
                <a:extLst>
                  <a:ext uri="{FF2B5EF4-FFF2-40B4-BE49-F238E27FC236}">
                    <a16:creationId xmlns="" xmlns:a16="http://schemas.microsoft.com/office/drawing/2014/main" id="{7BED8E05-562C-44E8-8116-3733F8A3A84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tretch>
                <a:fillRect/>
              </a:stretch>
            </p:blipFill>
            <p:spPr>
              <a:xfrm>
                <a:off x="2487536" y="5534059"/>
                <a:ext cx="480017" cy="480017"/>
              </a:xfrm>
              <a:prstGeom prst="rect">
                <a:avLst/>
              </a:prstGeom>
            </p:spPr>
          </p:pic>
        </p:grpSp>
        <p:sp>
          <p:nvSpPr>
            <p:cNvPr id="17" name="TextBox 16">
              <a:extLst>
                <a:ext uri="{FF2B5EF4-FFF2-40B4-BE49-F238E27FC236}">
                  <a16:creationId xmlns="" xmlns:a16="http://schemas.microsoft.com/office/drawing/2014/main" id="{B906FD0B-CAAF-417C-B1F8-CBDC268AB516}"/>
                </a:ext>
              </a:extLst>
            </p:cNvPr>
            <p:cNvSpPr txBox="1"/>
            <p:nvPr/>
          </p:nvSpPr>
          <p:spPr>
            <a:xfrm>
              <a:off x="1032546" y="5174015"/>
              <a:ext cx="1215062" cy="338554"/>
            </a:xfrm>
            <a:prstGeom prst="rect">
              <a:avLst/>
            </a:prstGeom>
            <a:noFill/>
          </p:spPr>
          <p:txBody>
            <a:bodyPr wrap="square" rtlCol="0">
              <a:spAutoFit/>
            </a:bodyPr>
            <a:lstStyle/>
            <a:p>
              <a:pPr>
                <a:buClrTx/>
                <a:buFontTx/>
                <a:buNone/>
              </a:pPr>
              <a:r>
                <a:rPr lang="en-CA" sz="1600" b="1" kern="1200" dirty="0">
                  <a:solidFill>
                    <a:prstClr val="black"/>
                  </a:solidFill>
                  <a:latin typeface="Calibri" panose="020F0502020204030204"/>
                  <a:ea typeface="+mn-ea"/>
                  <a:cs typeface="+mn-cs"/>
                </a:rPr>
                <a:t>February</a:t>
              </a:r>
              <a:r>
                <a:rPr lang="en-CA" b="1" kern="1200" dirty="0">
                  <a:solidFill>
                    <a:prstClr val="black"/>
                  </a:solidFill>
                  <a:latin typeface="Calibri" panose="020F0502020204030204"/>
                  <a:ea typeface="+mn-ea"/>
                  <a:cs typeface="+mn-cs"/>
                </a:rPr>
                <a:t> 1</a:t>
              </a:r>
            </a:p>
          </p:txBody>
        </p:sp>
      </p:grpSp>
    </p:spTree>
    <p:extLst>
      <p:ext uri="{BB962C8B-B14F-4D97-AF65-F5344CB8AC3E}">
        <p14:creationId xmlns:p14="http://schemas.microsoft.com/office/powerpoint/2010/main" val="1811636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additive="base">
                                        <p:cTn id="7" dur="1000" fill="hold"/>
                                        <p:tgtEl>
                                          <p:spTgt spid="44"/>
                                        </p:tgtEl>
                                        <p:attrNameLst>
                                          <p:attrName>ppt_x</p:attrName>
                                        </p:attrNameLst>
                                      </p:cBhvr>
                                      <p:tavLst>
                                        <p:tav tm="0">
                                          <p:val>
                                            <p:strVal val="0-#ppt_w/2"/>
                                          </p:val>
                                        </p:tav>
                                        <p:tav tm="100000">
                                          <p:val>
                                            <p:strVal val="#ppt_x"/>
                                          </p:val>
                                        </p:tav>
                                      </p:tavLst>
                                    </p:anim>
                                    <p:anim calcmode="lin" valueType="num">
                                      <p:cBhvr additive="base">
                                        <p:cTn id="8" dur="1000" fill="hold"/>
                                        <p:tgtEl>
                                          <p:spTgt spid="44"/>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1000" fill="hold"/>
                                        <p:tgtEl>
                                          <p:spTgt spid="4"/>
                                        </p:tgtEl>
                                        <p:attrNameLst>
                                          <p:attrName>ppt_x</p:attrName>
                                        </p:attrNameLst>
                                      </p:cBhvr>
                                      <p:tavLst>
                                        <p:tav tm="0">
                                          <p:val>
                                            <p:strVal val="0-#ppt_w/2"/>
                                          </p:val>
                                        </p:tav>
                                        <p:tav tm="100000">
                                          <p:val>
                                            <p:strVal val="#ppt_x"/>
                                          </p:val>
                                        </p:tav>
                                      </p:tavLst>
                                    </p:anim>
                                    <p:anim calcmode="lin" valueType="num">
                                      <p:cBhvr additive="base">
                                        <p:cTn id="12" dur="1000" fill="hold"/>
                                        <p:tgtEl>
                                          <p:spTgt spid="4"/>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50"/>
                                        </p:tgtEl>
                                        <p:attrNameLst>
                                          <p:attrName>style.visibility</p:attrName>
                                        </p:attrNameLst>
                                      </p:cBhvr>
                                      <p:to>
                                        <p:strVal val="visible"/>
                                      </p:to>
                                    </p:set>
                                    <p:anim calcmode="lin" valueType="num">
                                      <p:cBhvr additive="base">
                                        <p:cTn id="15" dur="1000" fill="hold"/>
                                        <p:tgtEl>
                                          <p:spTgt spid="50"/>
                                        </p:tgtEl>
                                        <p:attrNameLst>
                                          <p:attrName>ppt_x</p:attrName>
                                        </p:attrNameLst>
                                      </p:cBhvr>
                                      <p:tavLst>
                                        <p:tav tm="0">
                                          <p:val>
                                            <p:strVal val="0-#ppt_w/2"/>
                                          </p:val>
                                        </p:tav>
                                        <p:tav tm="100000">
                                          <p:val>
                                            <p:strVal val="#ppt_x"/>
                                          </p:val>
                                        </p:tav>
                                      </p:tavLst>
                                    </p:anim>
                                    <p:anim calcmode="lin" valueType="num">
                                      <p:cBhvr additive="base">
                                        <p:cTn id="16" dur="1000" fill="hold"/>
                                        <p:tgtEl>
                                          <p:spTgt spid="50"/>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1000" fill="hold"/>
                                        <p:tgtEl>
                                          <p:spTgt spid="5"/>
                                        </p:tgtEl>
                                        <p:attrNameLst>
                                          <p:attrName>ppt_x</p:attrName>
                                        </p:attrNameLst>
                                      </p:cBhvr>
                                      <p:tavLst>
                                        <p:tav tm="0">
                                          <p:val>
                                            <p:strVal val="0-#ppt_w/2"/>
                                          </p:val>
                                        </p:tav>
                                        <p:tav tm="100000">
                                          <p:val>
                                            <p:strVal val="#ppt_x"/>
                                          </p:val>
                                        </p:tav>
                                      </p:tavLst>
                                    </p:anim>
                                    <p:anim calcmode="lin" valueType="num">
                                      <p:cBhvr additive="base">
                                        <p:cTn id="20" dur="1000" fill="hold"/>
                                        <p:tgtEl>
                                          <p:spTgt spid="5"/>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1000" fill="hold"/>
                                        <p:tgtEl>
                                          <p:spTgt spid="7"/>
                                        </p:tgtEl>
                                        <p:attrNameLst>
                                          <p:attrName>ppt_x</p:attrName>
                                        </p:attrNameLst>
                                      </p:cBhvr>
                                      <p:tavLst>
                                        <p:tav tm="0">
                                          <p:val>
                                            <p:strVal val="0-#ppt_w/2"/>
                                          </p:val>
                                        </p:tav>
                                        <p:tav tm="100000">
                                          <p:val>
                                            <p:strVal val="#ppt_x"/>
                                          </p:val>
                                        </p:tav>
                                      </p:tavLst>
                                    </p:anim>
                                    <p:anim calcmode="lin" valueType="num">
                                      <p:cBhvr additive="base">
                                        <p:cTn id="24"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381001"/>
            <a:ext cx="8596668" cy="1320800"/>
          </a:xfrm>
        </p:spPr>
        <p:txBody>
          <a:bodyPr/>
          <a:lstStyle/>
          <a:p>
            <a:pPr algn="ctr"/>
            <a:r>
              <a:rPr lang="en-US" b="1" dirty="0">
                <a:solidFill>
                  <a:srgbClr val="002060"/>
                </a:solidFill>
                <a:latin typeface="Calibri" panose="020F0502020204030204" pitchFamily="34" charset="0"/>
              </a:rPr>
              <a:t>EXECUTIVE ORIENTATION</a:t>
            </a:r>
            <a:endParaRPr lang="en-CA" b="1" dirty="0">
              <a:solidFill>
                <a:srgbClr val="002060"/>
              </a:solidFill>
              <a:latin typeface="Calibri" panose="020F0502020204030204" pitchFamily="34" charset="0"/>
            </a:endParaRPr>
          </a:p>
        </p:txBody>
      </p:sp>
      <p:sp>
        <p:nvSpPr>
          <p:cNvPr id="3" name="Text Placeholder 2"/>
          <p:cNvSpPr>
            <a:spLocks noGrp="1"/>
          </p:cNvSpPr>
          <p:nvPr>
            <p:ph idx="1"/>
          </p:nvPr>
        </p:nvSpPr>
        <p:spPr>
          <a:xfrm>
            <a:off x="677334" y="986343"/>
            <a:ext cx="10164837" cy="3781602"/>
          </a:xfrm>
        </p:spPr>
        <p:txBody>
          <a:bodyPr>
            <a:noAutofit/>
          </a:bodyPr>
          <a:lstStyle/>
          <a:p>
            <a:pPr marL="0" indent="0">
              <a:buClr>
                <a:srgbClr val="2F5496"/>
              </a:buClr>
              <a:buNone/>
            </a:pPr>
            <a:r>
              <a:rPr lang="en-US" sz="2400" dirty="0">
                <a:solidFill>
                  <a:srgbClr val="2F5496"/>
                </a:solidFill>
              </a:rPr>
              <a:t>Modules:</a:t>
            </a:r>
          </a:p>
          <a:p>
            <a:pPr>
              <a:buClr>
                <a:srgbClr val="2F5496"/>
              </a:buClr>
              <a:buFont typeface="Arial" panose="020B0604020202020204" pitchFamily="34" charset="0"/>
              <a:buChar char="•"/>
            </a:pPr>
            <a:r>
              <a:rPr lang="en-US" sz="2400" dirty="0">
                <a:solidFill>
                  <a:srgbClr val="2F5496"/>
                </a:solidFill>
              </a:rPr>
              <a:t>History of the League (15 minutes)</a:t>
            </a:r>
          </a:p>
          <a:p>
            <a:pPr>
              <a:buClr>
                <a:srgbClr val="2F5496"/>
              </a:buClr>
              <a:buFont typeface="Arial" panose="020B0604020202020204" pitchFamily="34" charset="0"/>
              <a:buChar char="•"/>
            </a:pPr>
            <a:r>
              <a:rPr lang="en-US" sz="2400" dirty="0">
                <a:solidFill>
                  <a:srgbClr val="2F5496"/>
                </a:solidFill>
              </a:rPr>
              <a:t>Structure of the League and The Promise of the League (25 minutes)</a:t>
            </a:r>
          </a:p>
          <a:p>
            <a:pPr>
              <a:buClr>
                <a:srgbClr val="2F5496"/>
              </a:buClr>
              <a:buFont typeface="Arial" panose="020B0604020202020204" pitchFamily="34" charset="0"/>
              <a:buChar char="•"/>
            </a:pPr>
            <a:r>
              <a:rPr lang="en-US" sz="2400" dirty="0">
                <a:solidFill>
                  <a:srgbClr val="2F5496"/>
                </a:solidFill>
              </a:rPr>
              <a:t>Core Principles; </a:t>
            </a:r>
            <a:r>
              <a:rPr lang="en-US" sz="2400" i="1" dirty="0">
                <a:solidFill>
                  <a:srgbClr val="2F5496"/>
                </a:solidFill>
              </a:rPr>
              <a:t>Constitution &amp; Bylaws</a:t>
            </a:r>
            <a:r>
              <a:rPr lang="en-US" sz="2400" dirty="0">
                <a:solidFill>
                  <a:srgbClr val="2F5496"/>
                </a:solidFill>
              </a:rPr>
              <a:t>; Policy and Procedure; </a:t>
            </a:r>
            <a:r>
              <a:rPr lang="en-US" sz="2400" i="1" dirty="0">
                <a:solidFill>
                  <a:srgbClr val="2F5496"/>
                </a:solidFill>
              </a:rPr>
              <a:t>Executive Handbook </a:t>
            </a:r>
            <a:r>
              <a:rPr lang="en-US" sz="2400" dirty="0">
                <a:solidFill>
                  <a:srgbClr val="2F5496"/>
                </a:solidFill>
              </a:rPr>
              <a:t>(20 minutes)</a:t>
            </a:r>
          </a:p>
          <a:p>
            <a:pPr>
              <a:buClr>
                <a:srgbClr val="2F5496"/>
              </a:buClr>
              <a:buFont typeface="Arial" panose="020B0604020202020204" pitchFamily="34" charset="0"/>
              <a:buChar char="•"/>
            </a:pPr>
            <a:r>
              <a:rPr lang="en-US" sz="2400" dirty="0">
                <a:solidFill>
                  <a:srgbClr val="2F5496"/>
                </a:solidFill>
              </a:rPr>
              <a:t>Duties of Officers (20 minutes)</a:t>
            </a:r>
          </a:p>
          <a:p>
            <a:pPr>
              <a:buClr>
                <a:srgbClr val="2F5496"/>
              </a:buClr>
              <a:buFont typeface="Arial" panose="020B0604020202020204" pitchFamily="34" charset="0"/>
              <a:buChar char="•"/>
            </a:pPr>
            <a:r>
              <a:rPr lang="en-US" sz="2400" dirty="0">
                <a:solidFill>
                  <a:srgbClr val="2F5496"/>
                </a:solidFill>
              </a:rPr>
              <a:t>Life Membership and Honorary Life Membership (20 minutes)</a:t>
            </a:r>
          </a:p>
          <a:p>
            <a:pPr>
              <a:buClr>
                <a:srgbClr val="2F5496"/>
              </a:buClr>
              <a:buFont typeface="Arial" panose="020B0604020202020204" pitchFamily="34" charset="0"/>
              <a:buChar char="•"/>
            </a:pPr>
            <a:r>
              <a:rPr lang="en-US" sz="2400" dirty="0">
                <a:solidFill>
                  <a:srgbClr val="2F5496"/>
                </a:solidFill>
              </a:rPr>
              <a:t>Strategic Plan Summary (30 minutes)</a:t>
            </a:r>
          </a:p>
          <a:p>
            <a:pPr>
              <a:buClr>
                <a:srgbClr val="2F5496"/>
              </a:buClr>
              <a:buFont typeface="Arial" panose="020B0604020202020204" pitchFamily="34" charset="0"/>
              <a:buChar char="•"/>
            </a:pPr>
            <a:r>
              <a:rPr lang="en-US" sz="2400" dirty="0">
                <a:solidFill>
                  <a:srgbClr val="2F5496"/>
                </a:solidFill>
              </a:rPr>
              <a:t>Communication (45 minutes)</a:t>
            </a:r>
          </a:p>
          <a:p>
            <a:pPr>
              <a:buClr>
                <a:srgbClr val="2F5496"/>
              </a:buClr>
              <a:buFont typeface="Arial" panose="020B0604020202020204" pitchFamily="34" charset="0"/>
              <a:buChar char="•"/>
            </a:pPr>
            <a:r>
              <a:rPr lang="en-US" sz="2400" dirty="0">
                <a:solidFill>
                  <a:srgbClr val="2F5496"/>
                </a:solidFill>
              </a:rPr>
              <a:t>Budgets (15 minutes)</a:t>
            </a:r>
          </a:p>
          <a:p>
            <a:pPr>
              <a:buClr>
                <a:srgbClr val="2F5496"/>
              </a:buClr>
              <a:buFont typeface="Arial" panose="020B0604020202020204" pitchFamily="34" charset="0"/>
              <a:buChar char="•"/>
            </a:pPr>
            <a:r>
              <a:rPr lang="en-US" sz="2400" dirty="0">
                <a:solidFill>
                  <a:srgbClr val="2F5496"/>
                </a:solidFill>
              </a:rPr>
              <a:t>Member Recognition (10 minutes)</a:t>
            </a:r>
          </a:p>
          <a:p>
            <a:pPr>
              <a:buClr>
                <a:srgbClr val="2F5496"/>
              </a:buClr>
              <a:buFont typeface="Arial" panose="020B0604020202020204" pitchFamily="34" charset="0"/>
              <a:buChar char="•"/>
            </a:pPr>
            <a:r>
              <a:rPr lang="en-US" sz="2400" dirty="0">
                <a:solidFill>
                  <a:srgbClr val="2F5496"/>
                </a:solidFill>
              </a:rPr>
              <a:t>Public Presence and Member Development (30 minutes)</a:t>
            </a:r>
            <a:endParaRPr lang="en-CA" sz="2400" dirty="0">
              <a:solidFill>
                <a:srgbClr val="2F5496"/>
              </a:solidFill>
            </a:endParaRPr>
          </a:p>
          <a:p>
            <a:pPr marL="628650" indent="-457200">
              <a:lnSpc>
                <a:spcPct val="150000"/>
              </a:lnSpc>
              <a:buClr>
                <a:srgbClr val="2F5496"/>
              </a:buClr>
              <a:buFont typeface="Arial" panose="020B0604020202020204" pitchFamily="34" charset="0"/>
              <a:buChar char="•"/>
            </a:pPr>
            <a:endParaRPr lang="en-US" sz="2800" dirty="0">
              <a:solidFill>
                <a:srgbClr val="2F5496"/>
              </a:solidFill>
            </a:endParaRPr>
          </a:p>
          <a:p>
            <a:pPr marL="628650" indent="-457200">
              <a:lnSpc>
                <a:spcPct val="150000"/>
              </a:lnSpc>
              <a:buClr>
                <a:srgbClr val="2F5496"/>
              </a:buClr>
              <a:buFont typeface="Arial" panose="020B0604020202020204" pitchFamily="34" charset="0"/>
              <a:buChar char="•"/>
            </a:pPr>
            <a:endParaRPr lang="en-US" sz="2800" dirty="0">
              <a:solidFill>
                <a:srgbClr val="2F5496"/>
              </a:solidFill>
            </a:endParaRPr>
          </a:p>
        </p:txBody>
      </p:sp>
    </p:spTree>
    <p:extLst>
      <p:ext uri="{BB962C8B-B14F-4D97-AF65-F5344CB8AC3E}">
        <p14:creationId xmlns:p14="http://schemas.microsoft.com/office/powerpoint/2010/main" val="37429703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01E6EF32-9260-4CE4-AE62-50338625019C}"/>
              </a:ext>
            </a:extLst>
          </p:cNvPr>
          <p:cNvSpPr>
            <a:spLocks noGrp="1"/>
          </p:cNvSpPr>
          <p:nvPr>
            <p:ph type="title"/>
          </p:nvPr>
        </p:nvSpPr>
        <p:spPr>
          <a:xfrm>
            <a:off x="238539" y="450576"/>
            <a:ext cx="11565009" cy="1320800"/>
          </a:xfrm>
        </p:spPr>
        <p:txBody>
          <a:bodyPr>
            <a:normAutofit/>
          </a:bodyPr>
          <a:lstStyle/>
          <a:p>
            <a:pPr algn="ctr"/>
            <a:r>
              <a:rPr lang="en-CA" b="1" dirty="0">
                <a:solidFill>
                  <a:srgbClr val="002060"/>
                </a:solidFill>
                <a:latin typeface="Calibri" panose="020F0502020204030204" pitchFamily="34" charset="0"/>
                <a:cs typeface="Calibri" panose="020F0502020204030204" pitchFamily="34" charset="0"/>
              </a:rPr>
              <a:t>STEPS FOR NOMINATION</a:t>
            </a:r>
            <a:endParaRPr lang="en-CA" dirty="0">
              <a:solidFill>
                <a:srgbClr val="002060"/>
              </a:solidFill>
              <a:latin typeface="Calibri" panose="020F0502020204030204" pitchFamily="34" charset="0"/>
              <a:cs typeface="Calibri" panose="020F0502020204030204" pitchFamily="34" charset="0"/>
            </a:endParaRPr>
          </a:p>
        </p:txBody>
      </p:sp>
      <p:grpSp>
        <p:nvGrpSpPr>
          <p:cNvPr id="27" name="Groupe 26">
            <a:extLst>
              <a:ext uri="{FF2B5EF4-FFF2-40B4-BE49-F238E27FC236}">
                <a16:creationId xmlns="" xmlns:a16="http://schemas.microsoft.com/office/drawing/2014/main" id="{6FCDDC2D-F25A-4D2C-A9BA-0ABB527556FA}"/>
              </a:ext>
            </a:extLst>
          </p:cNvPr>
          <p:cNvGrpSpPr/>
          <p:nvPr/>
        </p:nvGrpSpPr>
        <p:grpSpPr>
          <a:xfrm>
            <a:off x="4926814" y="1924616"/>
            <a:ext cx="2495235" cy="1216628"/>
            <a:chOff x="4938442" y="1924615"/>
            <a:chExt cx="2495235" cy="857362"/>
          </a:xfrm>
        </p:grpSpPr>
        <p:sp>
          <p:nvSpPr>
            <p:cNvPr id="9" name="Flèche : chevron 8">
              <a:extLst>
                <a:ext uri="{FF2B5EF4-FFF2-40B4-BE49-F238E27FC236}">
                  <a16:creationId xmlns="" xmlns:a16="http://schemas.microsoft.com/office/drawing/2014/main" id="{891E7EEE-3B86-456D-A1E9-02907DC96E13}"/>
                </a:ext>
              </a:extLst>
            </p:cNvPr>
            <p:cNvSpPr/>
            <p:nvPr/>
          </p:nvSpPr>
          <p:spPr>
            <a:xfrm>
              <a:off x="4938442" y="1924615"/>
              <a:ext cx="2495235" cy="837188"/>
            </a:xfrm>
            <a:prstGeom prst="chevron">
              <a:avLst/>
            </a:prstGeom>
            <a:solidFill>
              <a:schemeClr val="bg1">
                <a:lumMod val="95000"/>
              </a:schemeClr>
            </a:solidFill>
            <a:ln w="38100">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CA" kern="1200" dirty="0">
                <a:solidFill>
                  <a:prstClr val="black"/>
                </a:solidFill>
              </a:endParaRPr>
            </a:p>
          </p:txBody>
        </p:sp>
        <p:sp>
          <p:nvSpPr>
            <p:cNvPr id="26" name="ZoneTexte 25">
              <a:extLst>
                <a:ext uri="{FF2B5EF4-FFF2-40B4-BE49-F238E27FC236}">
                  <a16:creationId xmlns="" xmlns:a16="http://schemas.microsoft.com/office/drawing/2014/main" id="{4BF97C04-79F7-47CD-A122-0D8E2B5FF292}"/>
                </a:ext>
              </a:extLst>
            </p:cNvPr>
            <p:cNvSpPr txBox="1"/>
            <p:nvPr/>
          </p:nvSpPr>
          <p:spPr>
            <a:xfrm>
              <a:off x="5412488" y="1970567"/>
              <a:ext cx="1734869" cy="811410"/>
            </a:xfrm>
            <a:prstGeom prst="rect">
              <a:avLst/>
            </a:prstGeom>
            <a:noFill/>
          </p:spPr>
          <p:txBody>
            <a:bodyPr wrap="square" rIns="0" rtlCol="0">
              <a:noAutofit/>
            </a:bodyPr>
            <a:lstStyle/>
            <a:p>
              <a:pPr>
                <a:buClrTx/>
                <a:buFontTx/>
                <a:buNone/>
              </a:pPr>
              <a:r>
                <a:rPr lang="en-CA" b="1" kern="1200" dirty="0">
                  <a:solidFill>
                    <a:prstClr val="black"/>
                  </a:solidFill>
                  <a:latin typeface="Calibri" panose="020F0502020204030204"/>
                  <a:ea typeface="+mn-ea"/>
                  <a:cs typeface="+mn-cs"/>
                </a:rPr>
                <a:t>Life Membership  Package </a:t>
              </a:r>
            </a:p>
            <a:p>
              <a:pPr>
                <a:buClrTx/>
                <a:buFontTx/>
                <a:buNone/>
              </a:pPr>
              <a:endParaRPr lang="en-CA" b="1" kern="1200" dirty="0">
                <a:solidFill>
                  <a:prstClr val="black"/>
                </a:solidFill>
                <a:latin typeface="Calibri" panose="020F0502020204030204"/>
                <a:ea typeface="+mn-ea"/>
                <a:cs typeface="+mn-cs"/>
              </a:endParaRPr>
            </a:p>
            <a:p>
              <a:pPr>
                <a:buClrTx/>
                <a:buFontTx/>
                <a:buNone/>
              </a:pPr>
              <a:r>
                <a:rPr lang="en-CA" b="1" kern="1200" dirty="0">
                  <a:solidFill>
                    <a:prstClr val="black"/>
                  </a:solidFill>
                  <a:latin typeface="Calibri" panose="020F0502020204030204"/>
                  <a:ea typeface="+mn-ea"/>
                  <a:cs typeface="+mn-cs"/>
                </a:rPr>
                <a:t>to nominating council</a:t>
              </a:r>
            </a:p>
          </p:txBody>
        </p:sp>
      </p:grpSp>
      <p:grpSp>
        <p:nvGrpSpPr>
          <p:cNvPr id="29" name="Groupe 28">
            <a:extLst>
              <a:ext uri="{FF2B5EF4-FFF2-40B4-BE49-F238E27FC236}">
                <a16:creationId xmlns="" xmlns:a16="http://schemas.microsoft.com/office/drawing/2014/main" id="{F547B9C9-73E8-41B2-8B62-6401AB35F756}"/>
              </a:ext>
            </a:extLst>
          </p:cNvPr>
          <p:cNvGrpSpPr/>
          <p:nvPr/>
        </p:nvGrpSpPr>
        <p:grpSpPr>
          <a:xfrm>
            <a:off x="545314" y="1924615"/>
            <a:ext cx="2495235" cy="1237990"/>
            <a:chOff x="545314" y="1924615"/>
            <a:chExt cx="2495235" cy="872416"/>
          </a:xfrm>
        </p:grpSpPr>
        <p:sp>
          <p:nvSpPr>
            <p:cNvPr id="5" name="Flèche : chevron 4">
              <a:extLst>
                <a:ext uri="{FF2B5EF4-FFF2-40B4-BE49-F238E27FC236}">
                  <a16:creationId xmlns="" xmlns:a16="http://schemas.microsoft.com/office/drawing/2014/main" id="{A8889874-876C-4B2C-A106-C93D6D85C082}"/>
                </a:ext>
              </a:extLst>
            </p:cNvPr>
            <p:cNvSpPr/>
            <p:nvPr/>
          </p:nvSpPr>
          <p:spPr>
            <a:xfrm>
              <a:off x="545314" y="1924615"/>
              <a:ext cx="2495235" cy="837188"/>
            </a:xfrm>
            <a:prstGeom prst="chevron">
              <a:avLst/>
            </a:prstGeom>
            <a:solidFill>
              <a:schemeClr val="bg1">
                <a:lumMod val="95000"/>
              </a:schemeClr>
            </a:solidFill>
            <a:ln w="3810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CA" kern="1200" dirty="0">
                <a:solidFill>
                  <a:srgbClr val="00FF00"/>
                </a:solidFill>
              </a:endParaRPr>
            </a:p>
          </p:txBody>
        </p:sp>
        <p:sp>
          <p:nvSpPr>
            <p:cNvPr id="28" name="ZoneTexte 27">
              <a:extLst>
                <a:ext uri="{FF2B5EF4-FFF2-40B4-BE49-F238E27FC236}">
                  <a16:creationId xmlns="" xmlns:a16="http://schemas.microsoft.com/office/drawing/2014/main" id="{8111A64E-9E6B-4D44-94AB-5BFAA7548FA2}"/>
                </a:ext>
              </a:extLst>
            </p:cNvPr>
            <p:cNvSpPr txBox="1"/>
            <p:nvPr/>
          </p:nvSpPr>
          <p:spPr>
            <a:xfrm>
              <a:off x="1149762" y="2227481"/>
              <a:ext cx="1734869" cy="569550"/>
            </a:xfrm>
            <a:prstGeom prst="rect">
              <a:avLst/>
            </a:prstGeom>
            <a:noFill/>
          </p:spPr>
          <p:txBody>
            <a:bodyPr wrap="square" lIns="72000" rIns="0" rtlCol="0">
              <a:noAutofit/>
            </a:bodyPr>
            <a:lstStyle/>
            <a:p>
              <a:pPr>
                <a:buClrTx/>
                <a:buFontTx/>
                <a:buNone/>
              </a:pPr>
              <a:r>
                <a:rPr lang="en-CA" b="1" kern="1200" dirty="0">
                  <a:solidFill>
                    <a:prstClr val="black"/>
                  </a:solidFill>
                  <a:latin typeface="Calibri" panose="020F0502020204030204"/>
                  <a:ea typeface="+mn-ea"/>
                  <a:cs typeface="+mn-cs"/>
                </a:rPr>
                <a:t>Motion to nominate</a:t>
              </a:r>
            </a:p>
            <a:p>
              <a:pPr>
                <a:buClrTx/>
                <a:buFontTx/>
                <a:buNone/>
              </a:pPr>
              <a:endParaRPr lang="en-CA" kern="1200" dirty="0">
                <a:solidFill>
                  <a:prstClr val="black"/>
                </a:solidFill>
                <a:latin typeface="Calibri" panose="020F0502020204030204"/>
                <a:ea typeface="+mn-ea"/>
                <a:cs typeface="+mn-cs"/>
              </a:endParaRPr>
            </a:p>
          </p:txBody>
        </p:sp>
      </p:grpSp>
      <p:grpSp>
        <p:nvGrpSpPr>
          <p:cNvPr id="33" name="Groupe 32">
            <a:extLst>
              <a:ext uri="{FF2B5EF4-FFF2-40B4-BE49-F238E27FC236}">
                <a16:creationId xmlns="" xmlns:a16="http://schemas.microsoft.com/office/drawing/2014/main" id="{CC13EA9B-6C97-4234-92B2-2C6B94450F47}"/>
              </a:ext>
            </a:extLst>
          </p:cNvPr>
          <p:cNvGrpSpPr/>
          <p:nvPr/>
        </p:nvGrpSpPr>
        <p:grpSpPr>
          <a:xfrm>
            <a:off x="4848382" y="3507193"/>
            <a:ext cx="2495235" cy="1275011"/>
            <a:chOff x="5605107" y="3715456"/>
            <a:chExt cx="2495235" cy="898505"/>
          </a:xfrm>
        </p:grpSpPr>
        <p:sp>
          <p:nvSpPr>
            <p:cNvPr id="15" name="Flèche : chevron 14">
              <a:extLst>
                <a:ext uri="{FF2B5EF4-FFF2-40B4-BE49-F238E27FC236}">
                  <a16:creationId xmlns="" xmlns:a16="http://schemas.microsoft.com/office/drawing/2014/main" id="{FB260302-7B9B-4AD9-9AC7-BE15E55F3ABA}"/>
                </a:ext>
              </a:extLst>
            </p:cNvPr>
            <p:cNvSpPr/>
            <p:nvPr/>
          </p:nvSpPr>
          <p:spPr>
            <a:xfrm rot="10800000">
              <a:off x="5605107" y="3715456"/>
              <a:ext cx="2495235" cy="837188"/>
            </a:xfrm>
            <a:prstGeom prst="chevron">
              <a:avLst/>
            </a:prstGeom>
            <a:solidFill>
              <a:schemeClr val="bg1">
                <a:lumMod val="95000"/>
              </a:schemeClr>
            </a:solidFill>
            <a:ln w="38100">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rIns="0" rtlCol="0" anchor="ctr"/>
            <a:lstStyle/>
            <a:p>
              <a:pPr algn="ctr">
                <a:buClrTx/>
                <a:buFontTx/>
                <a:buNone/>
              </a:pPr>
              <a:endParaRPr lang="en-CA" b="1" kern="1200" dirty="0">
                <a:solidFill>
                  <a:prstClr val="black"/>
                </a:solidFill>
              </a:endParaRPr>
            </a:p>
          </p:txBody>
        </p:sp>
        <p:sp>
          <p:nvSpPr>
            <p:cNvPr id="32" name="ZoneTexte 31">
              <a:extLst>
                <a:ext uri="{FF2B5EF4-FFF2-40B4-BE49-F238E27FC236}">
                  <a16:creationId xmlns="" xmlns:a16="http://schemas.microsoft.com/office/drawing/2014/main" id="{08BDEFF1-178E-4890-8C4F-5CE226364A81}"/>
                </a:ext>
              </a:extLst>
            </p:cNvPr>
            <p:cNvSpPr txBox="1"/>
            <p:nvPr/>
          </p:nvSpPr>
          <p:spPr>
            <a:xfrm>
              <a:off x="6047580" y="3802551"/>
              <a:ext cx="1734869" cy="811410"/>
            </a:xfrm>
            <a:prstGeom prst="rect">
              <a:avLst/>
            </a:prstGeom>
            <a:noFill/>
          </p:spPr>
          <p:txBody>
            <a:bodyPr wrap="square" rIns="0" rtlCol="0">
              <a:noAutofit/>
            </a:bodyPr>
            <a:lstStyle/>
            <a:p>
              <a:pPr>
                <a:buClrTx/>
                <a:buFontTx/>
                <a:buNone/>
              </a:pPr>
              <a:r>
                <a:rPr lang="en-CA" b="1" kern="1200" dirty="0">
                  <a:solidFill>
                    <a:prstClr val="black"/>
                  </a:solidFill>
                  <a:latin typeface="Calibri" panose="020F0502020204030204"/>
                  <a:ea typeface="+mn-ea"/>
                  <a:cs typeface="+mn-cs"/>
                </a:rPr>
                <a:t>National office </a:t>
              </a:r>
            </a:p>
            <a:p>
              <a:pPr>
                <a:buClrTx/>
                <a:buFontTx/>
                <a:buNone/>
              </a:pPr>
              <a:r>
                <a:rPr lang="en-CA" b="1" kern="1200" dirty="0">
                  <a:solidFill>
                    <a:prstClr val="black"/>
                  </a:solidFill>
                  <a:latin typeface="Calibri" panose="020F0502020204030204"/>
                  <a:ea typeface="+mn-ea"/>
                  <a:cs typeface="+mn-cs"/>
                </a:rPr>
                <a:t>verifies </a:t>
              </a:r>
            </a:p>
            <a:p>
              <a:pPr>
                <a:buClrTx/>
                <a:buFontTx/>
                <a:buNone/>
              </a:pPr>
              <a:endParaRPr lang="en-CA" b="1" kern="1200" dirty="0">
                <a:solidFill>
                  <a:prstClr val="black"/>
                </a:solidFill>
                <a:latin typeface="Calibri" panose="020F0502020204030204"/>
                <a:ea typeface="+mn-ea"/>
                <a:cs typeface="+mn-cs"/>
              </a:endParaRPr>
            </a:p>
            <a:p>
              <a:pPr>
                <a:buClrTx/>
                <a:buFontTx/>
                <a:buNone/>
              </a:pPr>
              <a:r>
                <a:rPr lang="en-CA" b="1" kern="1200" dirty="0">
                  <a:solidFill>
                    <a:prstClr val="black"/>
                  </a:solidFill>
                  <a:latin typeface="Calibri" panose="020F0502020204030204"/>
                  <a:ea typeface="+mn-ea"/>
                  <a:cs typeface="+mn-cs"/>
                </a:rPr>
                <a:t>Criteria 1-4 met</a:t>
              </a:r>
            </a:p>
          </p:txBody>
        </p:sp>
      </p:grpSp>
      <p:grpSp>
        <p:nvGrpSpPr>
          <p:cNvPr id="44" name="Groupe 43">
            <a:extLst>
              <a:ext uri="{FF2B5EF4-FFF2-40B4-BE49-F238E27FC236}">
                <a16:creationId xmlns="" xmlns:a16="http://schemas.microsoft.com/office/drawing/2014/main" id="{F5C1DD63-250F-48FF-AD48-E7576E4DEE68}"/>
              </a:ext>
            </a:extLst>
          </p:cNvPr>
          <p:cNvGrpSpPr/>
          <p:nvPr/>
        </p:nvGrpSpPr>
        <p:grpSpPr>
          <a:xfrm>
            <a:off x="9308314" y="5184712"/>
            <a:ext cx="2495235" cy="1233130"/>
            <a:chOff x="2738270" y="1924615"/>
            <a:chExt cx="2495235" cy="868991"/>
          </a:xfrm>
        </p:grpSpPr>
        <p:sp>
          <p:nvSpPr>
            <p:cNvPr id="45" name="Flèche : chevron 44">
              <a:extLst>
                <a:ext uri="{FF2B5EF4-FFF2-40B4-BE49-F238E27FC236}">
                  <a16:creationId xmlns="" xmlns:a16="http://schemas.microsoft.com/office/drawing/2014/main" id="{B6467EF1-3D32-4DEA-A6D5-62A1F87419E8}"/>
                </a:ext>
              </a:extLst>
            </p:cNvPr>
            <p:cNvSpPr/>
            <p:nvPr/>
          </p:nvSpPr>
          <p:spPr>
            <a:xfrm>
              <a:off x="2738270" y="1924615"/>
              <a:ext cx="2495235" cy="837188"/>
            </a:xfrm>
            <a:prstGeom prst="chevron">
              <a:avLst/>
            </a:prstGeom>
            <a:solidFill>
              <a:schemeClr val="bg1">
                <a:lumMod val="95000"/>
              </a:schemeClr>
            </a:solidFill>
            <a:ln w="38100">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rIns="0" rtlCol="0" anchor="ctr"/>
            <a:lstStyle/>
            <a:p>
              <a:pPr algn="ctr">
                <a:buClrTx/>
                <a:buFontTx/>
                <a:buNone/>
              </a:pPr>
              <a:endParaRPr lang="en-CA" kern="1200" dirty="0">
                <a:solidFill>
                  <a:prstClr val="black"/>
                </a:solidFill>
              </a:endParaRPr>
            </a:p>
          </p:txBody>
        </p:sp>
        <p:sp>
          <p:nvSpPr>
            <p:cNvPr id="46" name="ZoneTexte 45">
              <a:extLst>
                <a:ext uri="{FF2B5EF4-FFF2-40B4-BE49-F238E27FC236}">
                  <a16:creationId xmlns="" xmlns:a16="http://schemas.microsoft.com/office/drawing/2014/main" id="{A2C89604-BC6C-4563-B821-25E3E35C3C38}"/>
                </a:ext>
              </a:extLst>
            </p:cNvPr>
            <p:cNvSpPr txBox="1"/>
            <p:nvPr/>
          </p:nvSpPr>
          <p:spPr>
            <a:xfrm>
              <a:off x="3212493" y="1982196"/>
              <a:ext cx="1734869" cy="811410"/>
            </a:xfrm>
            <a:prstGeom prst="rect">
              <a:avLst/>
            </a:prstGeom>
            <a:noFill/>
          </p:spPr>
          <p:txBody>
            <a:bodyPr wrap="square" rIns="0" rtlCol="0">
              <a:noAutofit/>
            </a:bodyPr>
            <a:lstStyle/>
            <a:p>
              <a:pPr>
                <a:buClrTx/>
                <a:buFontTx/>
                <a:buNone/>
              </a:pPr>
              <a:r>
                <a:rPr lang="en-CA" b="1" kern="1200" dirty="0">
                  <a:solidFill>
                    <a:prstClr val="black"/>
                  </a:solidFill>
                  <a:latin typeface="Calibri" panose="020F0502020204030204"/>
                  <a:ea typeface="+mn-ea"/>
                  <a:cs typeface="+mn-cs"/>
                </a:rPr>
                <a:t>Notification to</a:t>
              </a:r>
              <a:br>
                <a:rPr lang="en-CA" b="1" kern="1200" dirty="0">
                  <a:solidFill>
                    <a:prstClr val="black"/>
                  </a:solidFill>
                  <a:latin typeface="Calibri" panose="020F0502020204030204"/>
                  <a:ea typeface="+mn-ea"/>
                  <a:cs typeface="+mn-cs"/>
                </a:rPr>
              </a:br>
              <a:r>
                <a:rPr lang="en-CA" b="1" kern="1200" dirty="0">
                  <a:solidFill>
                    <a:prstClr val="black"/>
                  </a:solidFill>
                  <a:latin typeface="Calibri" panose="020F0502020204030204"/>
                  <a:ea typeface="+mn-ea"/>
                  <a:cs typeface="+mn-cs"/>
                </a:rPr>
                <a:t> </a:t>
              </a:r>
              <a:r>
                <a:rPr lang="en-CA" b="1" kern="1200" dirty="0">
                  <a:solidFill>
                    <a:srgbClr val="009999"/>
                  </a:solidFill>
                  <a:latin typeface="Calibri" panose="020F0502020204030204"/>
                  <a:ea typeface="+mn-ea"/>
                  <a:cs typeface="+mn-cs"/>
                </a:rPr>
                <a:t>parish</a:t>
              </a:r>
              <a:r>
                <a:rPr lang="en-CA" b="1" kern="1200" dirty="0">
                  <a:solidFill>
                    <a:prstClr val="black"/>
                  </a:solidFill>
                  <a:latin typeface="Calibri" panose="020F0502020204030204"/>
                  <a:ea typeface="+mn-ea"/>
                  <a:cs typeface="+mn-cs"/>
                </a:rPr>
                <a:t>, </a:t>
              </a:r>
              <a:r>
                <a:rPr lang="en-CA" b="1" kern="1200" dirty="0">
                  <a:solidFill>
                    <a:srgbClr val="7030A0"/>
                  </a:solidFill>
                  <a:latin typeface="Calibri" panose="020F0502020204030204"/>
                  <a:ea typeface="+mn-ea"/>
                  <a:cs typeface="+mn-cs"/>
                </a:rPr>
                <a:t>diocesan</a:t>
              </a:r>
              <a:r>
                <a:rPr lang="en-CA" b="1" kern="1200" dirty="0">
                  <a:solidFill>
                    <a:prstClr val="black"/>
                  </a:solidFill>
                  <a:latin typeface="Calibri" panose="020F0502020204030204"/>
                  <a:ea typeface="+mn-ea"/>
                  <a:cs typeface="+mn-cs"/>
                </a:rPr>
                <a:t>, </a:t>
              </a:r>
              <a:r>
                <a:rPr lang="en-CA" b="1" kern="1200" dirty="0">
                  <a:solidFill>
                    <a:srgbClr val="808000"/>
                  </a:solidFill>
                  <a:latin typeface="Calibri" panose="020F0502020204030204"/>
                  <a:ea typeface="+mn-ea"/>
                  <a:cs typeface="+mn-cs"/>
                </a:rPr>
                <a:t>provincial</a:t>
              </a:r>
              <a:r>
                <a:rPr lang="en-CA" b="1" kern="1200" dirty="0">
                  <a:solidFill>
                    <a:prstClr val="black"/>
                  </a:solidFill>
                  <a:latin typeface="Calibri" panose="020F0502020204030204"/>
                  <a:ea typeface="+mn-ea"/>
                  <a:cs typeface="+mn-cs"/>
                </a:rPr>
                <a:t>  </a:t>
              </a:r>
            </a:p>
            <a:p>
              <a:pPr>
                <a:buClrTx/>
                <a:buFontTx/>
                <a:buNone/>
              </a:pPr>
              <a:r>
                <a:rPr lang="en-CA" b="1" kern="1200" dirty="0">
                  <a:solidFill>
                    <a:prstClr val="black"/>
                  </a:solidFill>
                  <a:latin typeface="Calibri" panose="020F0502020204030204"/>
                  <a:ea typeface="+mn-ea"/>
                  <a:cs typeface="+mn-cs"/>
                </a:rPr>
                <a:t>Pin and scroll sent to nominating council</a:t>
              </a:r>
            </a:p>
          </p:txBody>
        </p:sp>
      </p:grpSp>
      <p:grpSp>
        <p:nvGrpSpPr>
          <p:cNvPr id="50" name="Groupe 49">
            <a:extLst>
              <a:ext uri="{FF2B5EF4-FFF2-40B4-BE49-F238E27FC236}">
                <a16:creationId xmlns="" xmlns:a16="http://schemas.microsoft.com/office/drawing/2014/main" id="{D9126321-725A-4D67-B75B-B7B947C7F03C}"/>
              </a:ext>
            </a:extLst>
          </p:cNvPr>
          <p:cNvGrpSpPr/>
          <p:nvPr/>
        </p:nvGrpSpPr>
        <p:grpSpPr>
          <a:xfrm>
            <a:off x="4939929" y="5168558"/>
            <a:ext cx="2495235" cy="1188000"/>
            <a:chOff x="4938442" y="1924615"/>
            <a:chExt cx="2495235" cy="837188"/>
          </a:xfrm>
        </p:grpSpPr>
        <p:sp>
          <p:nvSpPr>
            <p:cNvPr id="51" name="Flèche : chevron 50">
              <a:extLst>
                <a:ext uri="{FF2B5EF4-FFF2-40B4-BE49-F238E27FC236}">
                  <a16:creationId xmlns="" xmlns:a16="http://schemas.microsoft.com/office/drawing/2014/main" id="{8AF18C3D-BCF8-4B08-819E-9C1CAD4EE121}"/>
                </a:ext>
              </a:extLst>
            </p:cNvPr>
            <p:cNvSpPr/>
            <p:nvPr/>
          </p:nvSpPr>
          <p:spPr>
            <a:xfrm>
              <a:off x="4938442" y="1924615"/>
              <a:ext cx="2495235" cy="837188"/>
            </a:xfrm>
            <a:prstGeom prst="chevron">
              <a:avLst/>
            </a:prstGeom>
            <a:solidFill>
              <a:schemeClr val="bg1">
                <a:lumMod val="95000"/>
              </a:schemeClr>
            </a:solidFill>
            <a:ln w="38100">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rIns="0" rtlCol="0" anchor="ctr"/>
            <a:lstStyle/>
            <a:p>
              <a:pPr algn="ctr">
                <a:buClrTx/>
                <a:buFontTx/>
                <a:buNone/>
              </a:pPr>
              <a:endParaRPr lang="en-CA" kern="1200" dirty="0">
                <a:solidFill>
                  <a:prstClr val="black"/>
                </a:solidFill>
              </a:endParaRPr>
            </a:p>
          </p:txBody>
        </p:sp>
        <p:sp>
          <p:nvSpPr>
            <p:cNvPr id="52" name="ZoneTexte 51">
              <a:extLst>
                <a:ext uri="{FF2B5EF4-FFF2-40B4-BE49-F238E27FC236}">
                  <a16:creationId xmlns="" xmlns:a16="http://schemas.microsoft.com/office/drawing/2014/main" id="{DFEAAC44-9022-464C-83FF-035719E19D53}"/>
                </a:ext>
              </a:extLst>
            </p:cNvPr>
            <p:cNvSpPr txBox="1"/>
            <p:nvPr/>
          </p:nvSpPr>
          <p:spPr>
            <a:xfrm>
              <a:off x="5300940" y="1945616"/>
              <a:ext cx="1734869" cy="811410"/>
            </a:xfrm>
            <a:prstGeom prst="rect">
              <a:avLst/>
            </a:prstGeom>
            <a:noFill/>
          </p:spPr>
          <p:txBody>
            <a:bodyPr wrap="square" rIns="0" rtlCol="0">
              <a:noAutofit/>
            </a:bodyPr>
            <a:lstStyle/>
            <a:p>
              <a:pPr algn="ctr">
                <a:buClrTx/>
                <a:buFontTx/>
                <a:buNone/>
              </a:pPr>
              <a:r>
                <a:rPr lang="en-CA" b="1" kern="1200" dirty="0">
                  <a:solidFill>
                    <a:prstClr val="black"/>
                  </a:solidFill>
                  <a:latin typeface="Calibri" panose="020F0502020204030204"/>
                  <a:ea typeface="+mn-ea"/>
                  <a:cs typeface="+mn-cs"/>
                </a:rPr>
                <a:t>National chairperson of organization </a:t>
              </a:r>
            </a:p>
            <a:p>
              <a:pPr>
                <a:buClrTx/>
                <a:buFontTx/>
                <a:buNone/>
              </a:pPr>
              <a:endParaRPr lang="en-CA" b="1" kern="1200" dirty="0">
                <a:solidFill>
                  <a:prstClr val="black"/>
                </a:solidFill>
                <a:latin typeface="Calibri" panose="020F0502020204030204"/>
                <a:ea typeface="+mn-ea"/>
                <a:cs typeface="+mn-cs"/>
              </a:endParaRPr>
            </a:p>
            <a:p>
              <a:pPr algn="ctr">
                <a:buClrTx/>
                <a:buFontTx/>
                <a:buNone/>
              </a:pPr>
              <a:r>
                <a:rPr lang="en-CA" b="1" kern="1200" dirty="0">
                  <a:solidFill>
                    <a:prstClr val="black"/>
                  </a:solidFill>
                  <a:latin typeface="Calibri" panose="020F0502020204030204"/>
                  <a:ea typeface="+mn-ea"/>
                  <a:cs typeface="+mn-cs"/>
                </a:rPr>
                <a:t>prepares list of all nominees</a:t>
              </a:r>
            </a:p>
          </p:txBody>
        </p:sp>
      </p:grpSp>
      <p:sp>
        <p:nvSpPr>
          <p:cNvPr id="3" name="TextBox 2">
            <a:extLst>
              <a:ext uri="{FF2B5EF4-FFF2-40B4-BE49-F238E27FC236}">
                <a16:creationId xmlns="" xmlns:a16="http://schemas.microsoft.com/office/drawing/2014/main" id="{71A435A2-7319-498E-95C5-9C6AACB69131}"/>
              </a:ext>
            </a:extLst>
          </p:cNvPr>
          <p:cNvSpPr txBox="1"/>
          <p:nvPr/>
        </p:nvSpPr>
        <p:spPr>
          <a:xfrm>
            <a:off x="479065" y="6454423"/>
            <a:ext cx="11324484" cy="430887"/>
          </a:xfrm>
          <a:prstGeom prst="rect">
            <a:avLst/>
          </a:prstGeom>
          <a:noFill/>
        </p:spPr>
        <p:txBody>
          <a:bodyPr wrap="square" rtlCol="0">
            <a:spAutoFit/>
          </a:bodyPr>
          <a:lstStyle/>
          <a:p>
            <a:pPr algn="ctr">
              <a:buClrTx/>
              <a:buFontTx/>
              <a:buNone/>
            </a:pPr>
            <a:r>
              <a:rPr lang="en-CA" sz="2200" kern="1200" dirty="0">
                <a:solidFill>
                  <a:srgbClr val="990000"/>
                </a:solidFill>
                <a:latin typeface="Calibri" panose="020F0502020204030204"/>
                <a:ea typeface="+mn-ea"/>
                <a:cs typeface="+mn-cs"/>
                <a:sym typeface="Wingdings" panose="05000000000000000000" pitchFamily="2" charset="2"/>
              </a:rPr>
              <a:t></a:t>
            </a:r>
            <a:r>
              <a:rPr lang="en-CA" sz="2200" kern="1200" dirty="0">
                <a:solidFill>
                  <a:srgbClr val="990000"/>
                </a:solidFill>
                <a:latin typeface="Calibri" panose="020F0502020204030204"/>
                <a:ea typeface="+mn-ea"/>
                <a:cs typeface="+mn-cs"/>
              </a:rPr>
              <a:t>National, </a:t>
            </a:r>
            <a:r>
              <a:rPr lang="en-CA" sz="2200" kern="1200" dirty="0">
                <a:solidFill>
                  <a:srgbClr val="808000"/>
                </a:solidFill>
                <a:latin typeface="Calibri" panose="020F0502020204030204"/>
                <a:ea typeface="+mn-ea"/>
                <a:cs typeface="+mn-cs"/>
                <a:sym typeface="Wingdings" panose="05000000000000000000" pitchFamily="2" charset="2"/>
              </a:rPr>
              <a:t>P</a:t>
            </a:r>
            <a:r>
              <a:rPr lang="en-CA" sz="2200" kern="1200" dirty="0">
                <a:solidFill>
                  <a:srgbClr val="808000"/>
                </a:solidFill>
                <a:latin typeface="Calibri" panose="020F0502020204030204"/>
                <a:ea typeface="+mn-ea"/>
                <a:cs typeface="+mn-cs"/>
              </a:rPr>
              <a:t>rovincial</a:t>
            </a:r>
            <a:r>
              <a:rPr lang="en-CA" sz="2200" kern="1200" dirty="0">
                <a:solidFill>
                  <a:prstClr val="black"/>
                </a:solidFill>
                <a:latin typeface="Calibri" panose="020F0502020204030204"/>
                <a:ea typeface="+mn-ea"/>
                <a:cs typeface="+mn-cs"/>
              </a:rPr>
              <a:t>, </a:t>
            </a:r>
            <a:r>
              <a:rPr lang="en-CA" sz="2200" kern="1200" dirty="0">
                <a:solidFill>
                  <a:srgbClr val="7030A0"/>
                </a:solidFill>
                <a:latin typeface="Calibri" panose="020F0502020204030204"/>
                <a:ea typeface="+mn-ea"/>
                <a:cs typeface="+mn-cs"/>
                <a:sym typeface="Wingdings" panose="05000000000000000000" pitchFamily="2" charset="2"/>
              </a:rPr>
              <a:t>D</a:t>
            </a:r>
            <a:r>
              <a:rPr lang="en-CA" sz="2200" kern="1200" dirty="0">
                <a:solidFill>
                  <a:srgbClr val="7030A0"/>
                </a:solidFill>
                <a:latin typeface="Calibri" panose="020F0502020204030204"/>
                <a:ea typeface="+mn-ea"/>
                <a:cs typeface="+mn-cs"/>
              </a:rPr>
              <a:t>iocesan, </a:t>
            </a:r>
            <a:r>
              <a:rPr lang="en-CA" sz="2200" kern="1200" dirty="0">
                <a:solidFill>
                  <a:srgbClr val="009999"/>
                </a:solidFill>
                <a:latin typeface="Calibri" panose="020F0502020204030204"/>
                <a:ea typeface="+mn-ea"/>
                <a:cs typeface="+mn-cs"/>
                <a:sym typeface="Wingdings" panose="05000000000000000000" pitchFamily="2" charset="2"/>
              </a:rPr>
              <a:t>P</a:t>
            </a:r>
            <a:r>
              <a:rPr lang="en-CA" sz="2200" kern="1200" dirty="0">
                <a:solidFill>
                  <a:srgbClr val="009999"/>
                </a:solidFill>
                <a:latin typeface="Calibri" panose="020F0502020204030204"/>
                <a:ea typeface="+mn-ea"/>
                <a:cs typeface="+mn-cs"/>
              </a:rPr>
              <a:t>arish, </a:t>
            </a:r>
            <a:r>
              <a:rPr lang="en-CA" sz="2200" kern="1200" dirty="0">
                <a:solidFill>
                  <a:srgbClr val="00FF00"/>
                </a:solidFill>
                <a:latin typeface="Calibri" panose="020F0502020204030204"/>
                <a:ea typeface="+mn-ea"/>
                <a:cs typeface="+mn-cs"/>
                <a:sym typeface="Wingdings" panose="05000000000000000000" pitchFamily="2" charset="2"/>
              </a:rPr>
              <a:t>D</a:t>
            </a:r>
            <a:r>
              <a:rPr lang="en-CA" sz="2200" kern="1200" dirty="0">
                <a:solidFill>
                  <a:srgbClr val="00FF00"/>
                </a:solidFill>
                <a:latin typeface="Calibri" panose="020F0502020204030204"/>
                <a:ea typeface="+mn-ea"/>
                <a:cs typeface="+mn-cs"/>
              </a:rPr>
              <a:t>iocesan or Provincial,</a:t>
            </a:r>
            <a:r>
              <a:rPr lang="en-CA" sz="2200" kern="1200" dirty="0">
                <a:solidFill>
                  <a:srgbClr val="CC0066"/>
                </a:solidFill>
                <a:latin typeface="Calibri" panose="020F0502020204030204"/>
                <a:ea typeface="+mn-ea"/>
                <a:cs typeface="+mn-cs"/>
              </a:rPr>
              <a:t> </a:t>
            </a:r>
            <a:r>
              <a:rPr lang="en-CA" sz="2200" kern="1200" dirty="0">
                <a:solidFill>
                  <a:srgbClr val="CC0066"/>
                </a:solidFill>
                <a:latin typeface="Calibri" panose="020F0502020204030204"/>
                <a:ea typeface="+mn-ea"/>
                <a:cs typeface="+mn-cs"/>
                <a:sym typeface="Wingdings" panose="05000000000000000000" pitchFamily="2" charset="2"/>
              </a:rPr>
              <a:t>D</a:t>
            </a:r>
            <a:r>
              <a:rPr lang="en-CA" sz="2200" kern="1200" dirty="0">
                <a:solidFill>
                  <a:srgbClr val="CC0066"/>
                </a:solidFill>
                <a:latin typeface="Calibri" panose="020F0502020204030204"/>
                <a:ea typeface="+mn-ea"/>
                <a:cs typeface="+mn-cs"/>
              </a:rPr>
              <a:t>iocesan &amp; Provincial</a:t>
            </a:r>
          </a:p>
        </p:txBody>
      </p:sp>
      <p:grpSp>
        <p:nvGrpSpPr>
          <p:cNvPr id="60" name="Group 59"/>
          <p:cNvGrpSpPr/>
          <p:nvPr/>
        </p:nvGrpSpPr>
        <p:grpSpPr>
          <a:xfrm>
            <a:off x="410408" y="3451817"/>
            <a:ext cx="2495235" cy="1286126"/>
            <a:chOff x="410408" y="3451817"/>
            <a:chExt cx="2495235" cy="1286126"/>
          </a:xfrm>
        </p:grpSpPr>
        <p:grpSp>
          <p:nvGrpSpPr>
            <p:cNvPr id="59" name="Group 58"/>
            <p:cNvGrpSpPr/>
            <p:nvPr/>
          </p:nvGrpSpPr>
          <p:grpSpPr>
            <a:xfrm>
              <a:off x="410408" y="3451817"/>
              <a:ext cx="2495235" cy="1243376"/>
              <a:chOff x="410408" y="3451817"/>
              <a:chExt cx="2495235" cy="1243376"/>
            </a:xfrm>
          </p:grpSpPr>
          <p:grpSp>
            <p:nvGrpSpPr>
              <p:cNvPr id="38" name="Groupe 37">
                <a:extLst>
                  <a:ext uri="{FF2B5EF4-FFF2-40B4-BE49-F238E27FC236}">
                    <a16:creationId xmlns="" xmlns:a16="http://schemas.microsoft.com/office/drawing/2014/main" id="{54ACFEF5-C252-45A7-820A-6F976D910371}"/>
                  </a:ext>
                </a:extLst>
              </p:cNvPr>
              <p:cNvGrpSpPr/>
              <p:nvPr/>
            </p:nvGrpSpPr>
            <p:grpSpPr>
              <a:xfrm>
                <a:off x="410408" y="3451817"/>
                <a:ext cx="2495235" cy="1243376"/>
                <a:chOff x="7784432" y="3676432"/>
                <a:chExt cx="2495235" cy="876212"/>
              </a:xfrm>
            </p:grpSpPr>
            <p:sp>
              <p:nvSpPr>
                <p:cNvPr id="39" name="Flèche : chevron 38">
                  <a:extLst>
                    <a:ext uri="{FF2B5EF4-FFF2-40B4-BE49-F238E27FC236}">
                      <a16:creationId xmlns="" xmlns:a16="http://schemas.microsoft.com/office/drawing/2014/main" id="{8FADB043-AEBD-45A3-B9C3-FE4992BC16FE}"/>
                    </a:ext>
                  </a:extLst>
                </p:cNvPr>
                <p:cNvSpPr/>
                <p:nvPr/>
              </p:nvSpPr>
              <p:spPr>
                <a:xfrm rot="10800000">
                  <a:off x="7784432" y="3715456"/>
                  <a:ext cx="2495235" cy="837188"/>
                </a:xfrm>
                <a:prstGeom prst="chevron">
                  <a:avLst/>
                </a:prstGeom>
                <a:solidFill>
                  <a:schemeClr val="bg1">
                    <a:lumMod val="95000"/>
                  </a:schemeClr>
                </a:solidFill>
                <a:ln w="3810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Ins="0" rtlCol="0" anchor="ctr"/>
                <a:lstStyle/>
                <a:p>
                  <a:pPr algn="ctr">
                    <a:buClrTx/>
                    <a:buFontTx/>
                    <a:buNone/>
                  </a:pPr>
                  <a:endParaRPr lang="en-CA" kern="1200" dirty="0">
                    <a:solidFill>
                      <a:srgbClr val="00FF00"/>
                    </a:solidFill>
                  </a:endParaRPr>
                </a:p>
              </p:txBody>
            </p:sp>
            <p:sp>
              <p:nvSpPr>
                <p:cNvPr id="40" name="ZoneTexte 39">
                  <a:extLst>
                    <a:ext uri="{FF2B5EF4-FFF2-40B4-BE49-F238E27FC236}">
                      <a16:creationId xmlns="" xmlns:a16="http://schemas.microsoft.com/office/drawing/2014/main" id="{EF048ED5-7347-4CE9-AB3F-9B5A1179809B}"/>
                    </a:ext>
                  </a:extLst>
                </p:cNvPr>
                <p:cNvSpPr txBox="1"/>
                <p:nvPr/>
              </p:nvSpPr>
              <p:spPr>
                <a:xfrm>
                  <a:off x="8228888" y="3676432"/>
                  <a:ext cx="1734869" cy="811410"/>
                </a:xfrm>
                <a:prstGeom prst="rect">
                  <a:avLst/>
                </a:prstGeom>
                <a:noFill/>
              </p:spPr>
              <p:txBody>
                <a:bodyPr wrap="square" rIns="0" rtlCol="0">
                  <a:noAutofit/>
                </a:bodyPr>
                <a:lstStyle/>
                <a:p>
                  <a:pPr>
                    <a:buClrTx/>
                    <a:buFontTx/>
                    <a:buNone/>
                  </a:pPr>
                  <a:endParaRPr lang="en-CA" b="1" kern="1200" dirty="0">
                    <a:solidFill>
                      <a:prstClr val="black"/>
                    </a:solidFill>
                    <a:latin typeface="Calibri" panose="020F0502020204030204"/>
                    <a:ea typeface="+mn-ea"/>
                    <a:cs typeface="+mn-cs"/>
                  </a:endParaRPr>
                </a:p>
                <a:p>
                  <a:pPr>
                    <a:buClrTx/>
                    <a:buFontTx/>
                    <a:buNone/>
                  </a:pPr>
                  <a:r>
                    <a:rPr lang="en-CA" b="1" kern="1200" dirty="0">
                      <a:solidFill>
                        <a:prstClr val="black"/>
                      </a:solidFill>
                      <a:latin typeface="Calibri" panose="020F0502020204030204"/>
                      <a:ea typeface="+mn-ea"/>
                      <a:cs typeface="+mn-cs"/>
                    </a:rPr>
                    <a:t>to national office</a:t>
                  </a:r>
                </a:p>
              </p:txBody>
            </p:sp>
          </p:grpSp>
          <p:pic>
            <p:nvPicPr>
              <p:cNvPr id="103" name="Graphic 102" descr="Checklist">
                <a:extLst>
                  <a:ext uri="{FF2B5EF4-FFF2-40B4-BE49-F238E27FC236}">
                    <a16:creationId xmlns="" xmlns:a16="http://schemas.microsoft.com/office/drawing/2014/main" id="{46C4D414-3ACF-4495-9084-E3A4D44030F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p:blipFill>
            <p:spPr>
              <a:xfrm>
                <a:off x="1792728" y="3932024"/>
                <a:ext cx="539922" cy="539922"/>
              </a:xfrm>
              <a:prstGeom prst="rect">
                <a:avLst/>
              </a:prstGeom>
            </p:spPr>
          </p:pic>
          <p:pic>
            <p:nvPicPr>
              <p:cNvPr id="56" name="Graphic 55" descr="Document">
                <a:extLst>
                  <a:ext uri="{FF2B5EF4-FFF2-40B4-BE49-F238E27FC236}">
                    <a16:creationId xmlns="" xmlns:a16="http://schemas.microsoft.com/office/drawing/2014/main" id="{12595267-A6CF-4025-89A7-160A85252CC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tretch>
                <a:fillRect/>
              </a:stretch>
            </p:blipFill>
            <p:spPr>
              <a:xfrm>
                <a:off x="971275" y="3938875"/>
                <a:ext cx="539922" cy="539922"/>
              </a:xfrm>
              <a:prstGeom prst="rect">
                <a:avLst/>
              </a:prstGeom>
            </p:spPr>
          </p:pic>
          <p:pic>
            <p:nvPicPr>
              <p:cNvPr id="64" name="Graphic 63" descr="Clock">
                <a:extLst>
                  <a:ext uri="{FF2B5EF4-FFF2-40B4-BE49-F238E27FC236}">
                    <a16:creationId xmlns="" xmlns:a16="http://schemas.microsoft.com/office/drawing/2014/main" id="{EA3F6E7C-5783-41F5-A2D0-64A525154D8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tretch>
                <a:fillRect/>
              </a:stretch>
            </p:blipFill>
            <p:spPr>
              <a:xfrm>
                <a:off x="451984" y="3888490"/>
                <a:ext cx="480017" cy="480017"/>
              </a:xfrm>
              <a:prstGeom prst="rect">
                <a:avLst/>
              </a:prstGeom>
            </p:spPr>
          </p:pic>
          <p:pic>
            <p:nvPicPr>
              <p:cNvPr id="76" name="Graphic 70" descr="Clipboard">
                <a:extLst>
                  <a:ext uri="{FF2B5EF4-FFF2-40B4-BE49-F238E27FC236}">
                    <a16:creationId xmlns="" xmlns:a16="http://schemas.microsoft.com/office/drawing/2014/main" id="{98BECBB9-65BD-4126-9B49-D63338D4B09E}"/>
                  </a:ext>
                </a:extLst>
              </p:cNvPr>
              <p:cNvPicPr>
                <a:picLocks noChangeAspect="1"/>
              </p:cNvPicPr>
              <p:nvPr/>
            </p:nvPicPr>
            <p:blipFill>
              <a:blip r:embed="rId11">
                <a:duotone>
                  <a:schemeClr val="accent1">
                    <a:shade val="45000"/>
                    <a:satMod val="135000"/>
                  </a:schemeClr>
                  <a:prstClr val="white"/>
                </a:duotone>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1346673" y="3936538"/>
                <a:ext cx="540000" cy="540000"/>
              </a:xfrm>
              <a:prstGeom prst="rect">
                <a:avLst/>
              </a:prstGeom>
            </p:spPr>
          </p:pic>
        </p:grpSp>
        <p:sp>
          <p:nvSpPr>
            <p:cNvPr id="12" name="TextBox 11">
              <a:extLst>
                <a:ext uri="{FF2B5EF4-FFF2-40B4-BE49-F238E27FC236}">
                  <a16:creationId xmlns="" xmlns:a16="http://schemas.microsoft.com/office/drawing/2014/main" id="{DB30C160-9E0C-4677-81CB-61C849F10C91}"/>
                </a:ext>
              </a:extLst>
            </p:cNvPr>
            <p:cNvSpPr txBox="1"/>
            <p:nvPr/>
          </p:nvSpPr>
          <p:spPr>
            <a:xfrm>
              <a:off x="1331910" y="4430166"/>
              <a:ext cx="1356075" cy="307777"/>
            </a:xfrm>
            <a:prstGeom prst="rect">
              <a:avLst/>
            </a:prstGeom>
            <a:noFill/>
          </p:spPr>
          <p:txBody>
            <a:bodyPr wrap="square" rtlCol="0">
              <a:spAutoFit/>
            </a:bodyPr>
            <a:lstStyle/>
            <a:p>
              <a:pPr>
                <a:buClrTx/>
                <a:buFontTx/>
                <a:buNone/>
              </a:pPr>
              <a:r>
                <a:rPr lang="en-CA" b="1" kern="1200" dirty="0">
                  <a:solidFill>
                    <a:prstClr val="black"/>
                  </a:solidFill>
                  <a:latin typeface="Calibri" panose="020F0502020204030204"/>
                  <a:ea typeface="+mn-ea"/>
                  <a:cs typeface="+mn-cs"/>
                </a:rPr>
                <a:t>December 15</a:t>
              </a:r>
            </a:p>
          </p:txBody>
        </p:sp>
      </p:grpSp>
      <p:grpSp>
        <p:nvGrpSpPr>
          <p:cNvPr id="63" name="Group 62"/>
          <p:cNvGrpSpPr/>
          <p:nvPr/>
        </p:nvGrpSpPr>
        <p:grpSpPr>
          <a:xfrm>
            <a:off x="7067369" y="3509588"/>
            <a:ext cx="2495235" cy="1258427"/>
            <a:chOff x="7067369" y="3509588"/>
            <a:chExt cx="2495235" cy="1258427"/>
          </a:xfrm>
        </p:grpSpPr>
        <p:grpSp>
          <p:nvGrpSpPr>
            <p:cNvPr id="35" name="Groupe 34">
              <a:extLst>
                <a:ext uri="{FF2B5EF4-FFF2-40B4-BE49-F238E27FC236}">
                  <a16:creationId xmlns="" xmlns:a16="http://schemas.microsoft.com/office/drawing/2014/main" id="{5C8CA43C-E382-4FDD-BF8A-1E8BE1F44930}"/>
                </a:ext>
              </a:extLst>
            </p:cNvPr>
            <p:cNvGrpSpPr/>
            <p:nvPr/>
          </p:nvGrpSpPr>
          <p:grpSpPr>
            <a:xfrm>
              <a:off x="7067369" y="3509588"/>
              <a:ext cx="2495235" cy="1258427"/>
              <a:chOff x="3404935" y="3715456"/>
              <a:chExt cx="2495235" cy="886818"/>
            </a:xfrm>
          </p:grpSpPr>
          <p:sp>
            <p:nvSpPr>
              <p:cNvPr id="14" name="Flèche : chevron 13">
                <a:extLst>
                  <a:ext uri="{FF2B5EF4-FFF2-40B4-BE49-F238E27FC236}">
                    <a16:creationId xmlns="" xmlns:a16="http://schemas.microsoft.com/office/drawing/2014/main" id="{41FC8C7F-EF19-4508-90A4-2C6E630BD83E}"/>
                  </a:ext>
                </a:extLst>
              </p:cNvPr>
              <p:cNvSpPr/>
              <p:nvPr/>
            </p:nvSpPr>
            <p:spPr>
              <a:xfrm rot="10800000">
                <a:off x="3404935" y="3715456"/>
                <a:ext cx="2495235" cy="837188"/>
              </a:xfrm>
              <a:prstGeom prst="chevron">
                <a:avLst/>
              </a:prstGeom>
              <a:solidFill>
                <a:schemeClr val="bg1">
                  <a:lumMod val="95000"/>
                </a:schemeClr>
              </a:solidFill>
              <a:ln w="3810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Ins="0" rtlCol="0" anchor="ctr"/>
              <a:lstStyle/>
              <a:p>
                <a:pPr algn="ctr">
                  <a:buClrTx/>
                  <a:buFontTx/>
                  <a:buNone/>
                </a:pPr>
                <a:endParaRPr lang="en-CA" kern="1200" dirty="0">
                  <a:solidFill>
                    <a:prstClr val="black"/>
                  </a:solidFill>
                </a:endParaRPr>
              </a:p>
            </p:txBody>
          </p:sp>
          <p:sp>
            <p:nvSpPr>
              <p:cNvPr id="34" name="ZoneTexte 33">
                <a:extLst>
                  <a:ext uri="{FF2B5EF4-FFF2-40B4-BE49-F238E27FC236}">
                    <a16:creationId xmlns="" xmlns:a16="http://schemas.microsoft.com/office/drawing/2014/main" id="{9910D4A0-312A-42FE-AA77-D41A73C753B9}"/>
                  </a:ext>
                </a:extLst>
              </p:cNvPr>
              <p:cNvSpPr txBox="1"/>
              <p:nvPr/>
            </p:nvSpPr>
            <p:spPr>
              <a:xfrm>
                <a:off x="3772717" y="3790864"/>
                <a:ext cx="1793301" cy="811410"/>
              </a:xfrm>
              <a:prstGeom prst="rect">
                <a:avLst/>
              </a:prstGeom>
              <a:noFill/>
              <a:ln>
                <a:noFill/>
              </a:ln>
            </p:spPr>
            <p:txBody>
              <a:bodyPr wrap="square" rIns="0" rtlCol="0">
                <a:noAutofit/>
              </a:bodyPr>
              <a:lstStyle/>
              <a:p>
                <a:pPr>
                  <a:buClrTx/>
                  <a:buFontTx/>
                  <a:buNone/>
                </a:pPr>
                <a:r>
                  <a:rPr lang="en-CA" b="1" i="1" kern="1200" dirty="0">
                    <a:solidFill>
                      <a:prstClr val="black"/>
                    </a:solidFill>
                    <a:latin typeface="Calibri" panose="020F0502020204030204"/>
                    <a:ea typeface="+mn-ea"/>
                    <a:cs typeface="+mn-cs"/>
                  </a:rPr>
                  <a:t>Life Member Nominee Questionnaire </a:t>
                </a:r>
                <a:r>
                  <a:rPr lang="en-CA" b="1" kern="1200" dirty="0">
                    <a:solidFill>
                      <a:prstClr val="black"/>
                    </a:solidFill>
                    <a:latin typeface="Calibri" panose="020F0502020204030204"/>
                    <a:ea typeface="+mn-ea"/>
                    <a:cs typeface="+mn-cs"/>
                  </a:rPr>
                  <a:t>&amp; nominee</a:t>
                </a:r>
              </a:p>
            </p:txBody>
          </p:sp>
        </p:grpSp>
        <p:pic>
          <p:nvPicPr>
            <p:cNvPr id="95" name="Graphic 94" descr="Clipboard">
              <a:extLst>
                <a:ext uri="{FF2B5EF4-FFF2-40B4-BE49-F238E27FC236}">
                  <a16:creationId xmlns="" xmlns:a16="http://schemas.microsoft.com/office/drawing/2014/main" id="{E7A5FB2F-74A6-4AFF-8709-9FD54A647436}"/>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8516142" y="4128499"/>
              <a:ext cx="540000" cy="540000"/>
            </a:xfrm>
            <a:prstGeom prst="rect">
              <a:avLst/>
            </a:prstGeom>
          </p:spPr>
        </p:pic>
      </p:grpSp>
      <p:grpSp>
        <p:nvGrpSpPr>
          <p:cNvPr id="61" name="Group 60"/>
          <p:cNvGrpSpPr/>
          <p:nvPr/>
        </p:nvGrpSpPr>
        <p:grpSpPr>
          <a:xfrm>
            <a:off x="2629395" y="3482299"/>
            <a:ext cx="2495235" cy="1220364"/>
            <a:chOff x="2629395" y="3482299"/>
            <a:chExt cx="2495235" cy="1220364"/>
          </a:xfrm>
        </p:grpSpPr>
        <p:grpSp>
          <p:nvGrpSpPr>
            <p:cNvPr id="31" name="Groupe 30">
              <a:extLst>
                <a:ext uri="{FF2B5EF4-FFF2-40B4-BE49-F238E27FC236}">
                  <a16:creationId xmlns="" xmlns:a16="http://schemas.microsoft.com/office/drawing/2014/main" id="{9DE78512-8053-4617-A006-2297AA2DE71A}"/>
                </a:ext>
              </a:extLst>
            </p:cNvPr>
            <p:cNvGrpSpPr/>
            <p:nvPr/>
          </p:nvGrpSpPr>
          <p:grpSpPr>
            <a:xfrm>
              <a:off x="2629395" y="3482299"/>
              <a:ext cx="2495235" cy="1216629"/>
              <a:chOff x="7784432" y="3695281"/>
              <a:chExt cx="2495235" cy="857363"/>
            </a:xfrm>
          </p:grpSpPr>
          <p:sp>
            <p:nvSpPr>
              <p:cNvPr id="16" name="Flèche : chevron 15">
                <a:extLst>
                  <a:ext uri="{FF2B5EF4-FFF2-40B4-BE49-F238E27FC236}">
                    <a16:creationId xmlns="" xmlns:a16="http://schemas.microsoft.com/office/drawing/2014/main" id="{88BBF245-D10A-4BD5-A7BE-E6A434BF2560}"/>
                  </a:ext>
                </a:extLst>
              </p:cNvPr>
              <p:cNvSpPr/>
              <p:nvPr/>
            </p:nvSpPr>
            <p:spPr>
              <a:xfrm rot="10800000">
                <a:off x="7784432" y="3715456"/>
                <a:ext cx="2495235" cy="837188"/>
              </a:xfrm>
              <a:prstGeom prst="chevron">
                <a:avLst/>
              </a:prstGeom>
              <a:solidFill>
                <a:schemeClr val="bg1">
                  <a:lumMod val="95000"/>
                </a:schemeClr>
              </a:solidFill>
              <a:ln w="38100">
                <a:solidFill>
                  <a:srgbClr val="808000"/>
                </a:solidFill>
              </a:ln>
            </p:spPr>
            <p:style>
              <a:lnRef idx="2">
                <a:schemeClr val="accent1">
                  <a:shade val="50000"/>
                </a:schemeClr>
              </a:lnRef>
              <a:fillRef idx="1">
                <a:schemeClr val="accent1"/>
              </a:fillRef>
              <a:effectRef idx="0">
                <a:schemeClr val="accent1"/>
              </a:effectRef>
              <a:fontRef idx="minor">
                <a:schemeClr val="lt1"/>
              </a:fontRef>
            </p:style>
            <p:txBody>
              <a:bodyPr rIns="0" rtlCol="0" anchor="ctr"/>
              <a:lstStyle/>
              <a:p>
                <a:pPr algn="ctr">
                  <a:buClrTx/>
                  <a:buFontTx/>
                  <a:buNone/>
                </a:pPr>
                <a:endParaRPr lang="en-CA" kern="1200" dirty="0">
                  <a:solidFill>
                    <a:prstClr val="black"/>
                  </a:solidFill>
                </a:endParaRPr>
              </a:p>
            </p:txBody>
          </p:sp>
          <p:sp>
            <p:nvSpPr>
              <p:cNvPr id="30" name="ZoneTexte 29">
                <a:extLst>
                  <a:ext uri="{FF2B5EF4-FFF2-40B4-BE49-F238E27FC236}">
                    <a16:creationId xmlns="" xmlns:a16="http://schemas.microsoft.com/office/drawing/2014/main" id="{5E5AC851-D89C-4D82-BE60-EA98512C950C}"/>
                  </a:ext>
                </a:extLst>
              </p:cNvPr>
              <p:cNvSpPr txBox="1"/>
              <p:nvPr/>
            </p:nvSpPr>
            <p:spPr>
              <a:xfrm>
                <a:off x="8165957" y="3695281"/>
                <a:ext cx="1875727" cy="811410"/>
              </a:xfrm>
              <a:prstGeom prst="rect">
                <a:avLst/>
              </a:prstGeom>
              <a:noFill/>
            </p:spPr>
            <p:txBody>
              <a:bodyPr wrap="square" rIns="0" rtlCol="0">
                <a:noAutofit/>
              </a:bodyPr>
              <a:lstStyle/>
              <a:p>
                <a:pPr>
                  <a:buClrTx/>
                  <a:buFontTx/>
                  <a:buNone/>
                </a:pPr>
                <a:r>
                  <a:rPr lang="en-CA" b="1" i="1" kern="1200" dirty="0">
                    <a:solidFill>
                      <a:prstClr val="black"/>
                    </a:solidFill>
                    <a:latin typeface="Calibri" panose="020F0502020204030204"/>
                    <a:ea typeface="+mn-ea"/>
                    <a:cs typeface="+mn-cs"/>
                  </a:rPr>
                  <a:t>Life Membership Checklist </a:t>
                </a:r>
                <a:r>
                  <a:rPr lang="en-CA" b="1" kern="1200" dirty="0">
                    <a:solidFill>
                      <a:prstClr val="black"/>
                    </a:solidFill>
                    <a:latin typeface="Calibri" panose="020F0502020204030204"/>
                    <a:ea typeface="+mn-ea"/>
                    <a:cs typeface="+mn-cs"/>
                  </a:rPr>
                  <a:t>by </a:t>
                </a:r>
              </a:p>
              <a:p>
                <a:pPr>
                  <a:buClrTx/>
                  <a:buFontTx/>
                  <a:buNone/>
                </a:pPr>
                <a:r>
                  <a:rPr lang="en-CA" b="1" kern="1200" dirty="0">
                    <a:solidFill>
                      <a:prstClr val="black"/>
                    </a:solidFill>
                    <a:latin typeface="Calibri" panose="020F0502020204030204"/>
                    <a:ea typeface="+mn-ea"/>
                    <a:cs typeface="+mn-cs"/>
                  </a:rPr>
                  <a:t>Provincial President</a:t>
                </a:r>
              </a:p>
            </p:txBody>
          </p:sp>
        </p:grpSp>
        <p:pic>
          <p:nvPicPr>
            <p:cNvPr id="101" name="Graphic 100" descr="Checklist">
              <a:extLst>
                <a:ext uri="{FF2B5EF4-FFF2-40B4-BE49-F238E27FC236}">
                  <a16:creationId xmlns="" xmlns:a16="http://schemas.microsoft.com/office/drawing/2014/main" id="{073236DA-45DD-4779-ADBD-11A41600A7E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p:blipFill>
          <p:spPr>
            <a:xfrm>
              <a:off x="3719459" y="4162741"/>
              <a:ext cx="539922" cy="539922"/>
            </a:xfrm>
            <a:prstGeom prst="rect">
              <a:avLst/>
            </a:prstGeom>
          </p:spPr>
        </p:pic>
      </p:grpSp>
      <p:grpSp>
        <p:nvGrpSpPr>
          <p:cNvPr id="7" name="Group 6"/>
          <p:cNvGrpSpPr/>
          <p:nvPr/>
        </p:nvGrpSpPr>
        <p:grpSpPr>
          <a:xfrm>
            <a:off x="7117564" y="1924615"/>
            <a:ext cx="2495235" cy="1188000"/>
            <a:chOff x="7117564" y="1924615"/>
            <a:chExt cx="2495235" cy="1188000"/>
          </a:xfrm>
        </p:grpSpPr>
        <p:grpSp>
          <p:nvGrpSpPr>
            <p:cNvPr id="25" name="Groupe 24">
              <a:extLst>
                <a:ext uri="{FF2B5EF4-FFF2-40B4-BE49-F238E27FC236}">
                  <a16:creationId xmlns="" xmlns:a16="http://schemas.microsoft.com/office/drawing/2014/main" id="{394D111E-B1AA-4E40-903F-525B62B0F4FB}"/>
                </a:ext>
              </a:extLst>
            </p:cNvPr>
            <p:cNvGrpSpPr/>
            <p:nvPr/>
          </p:nvGrpSpPr>
          <p:grpSpPr>
            <a:xfrm>
              <a:off x="7117564" y="1924615"/>
              <a:ext cx="2495235" cy="1188000"/>
              <a:chOff x="7108142" y="1924615"/>
              <a:chExt cx="2495235" cy="837188"/>
            </a:xfrm>
          </p:grpSpPr>
          <p:sp>
            <p:nvSpPr>
              <p:cNvPr id="10" name="Flèche : chevron 9">
                <a:extLst>
                  <a:ext uri="{FF2B5EF4-FFF2-40B4-BE49-F238E27FC236}">
                    <a16:creationId xmlns="" xmlns:a16="http://schemas.microsoft.com/office/drawing/2014/main" id="{12F142F1-D944-4753-801A-95D4A1CA7CCE}"/>
                  </a:ext>
                </a:extLst>
              </p:cNvPr>
              <p:cNvSpPr/>
              <p:nvPr/>
            </p:nvSpPr>
            <p:spPr>
              <a:xfrm>
                <a:off x="7108142" y="1924615"/>
                <a:ext cx="2495235" cy="837188"/>
              </a:xfrm>
              <a:prstGeom prst="chevron">
                <a:avLst/>
              </a:prstGeom>
              <a:solidFill>
                <a:schemeClr val="bg1">
                  <a:lumMod val="95000"/>
                </a:schemeClr>
              </a:solidFill>
              <a:ln w="3810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CA" kern="1200" dirty="0">
                  <a:solidFill>
                    <a:prstClr val="black"/>
                  </a:solidFill>
                </a:endParaRPr>
              </a:p>
            </p:txBody>
          </p:sp>
          <p:sp>
            <p:nvSpPr>
              <p:cNvPr id="24" name="ZoneTexte 23">
                <a:extLst>
                  <a:ext uri="{FF2B5EF4-FFF2-40B4-BE49-F238E27FC236}">
                    <a16:creationId xmlns="" xmlns:a16="http://schemas.microsoft.com/office/drawing/2014/main" id="{70F75313-552E-470C-9D83-B59F0CA0C82B}"/>
                  </a:ext>
                </a:extLst>
              </p:cNvPr>
              <p:cNvSpPr txBox="1"/>
              <p:nvPr/>
            </p:nvSpPr>
            <p:spPr>
              <a:xfrm>
                <a:off x="7503561" y="1937504"/>
                <a:ext cx="1734869" cy="811410"/>
              </a:xfrm>
              <a:prstGeom prst="rect">
                <a:avLst/>
              </a:prstGeom>
              <a:noFill/>
            </p:spPr>
            <p:txBody>
              <a:bodyPr wrap="square" rIns="0" rtlCol="0">
                <a:noAutofit/>
              </a:bodyPr>
              <a:lstStyle/>
              <a:p>
                <a:pPr>
                  <a:buClrTx/>
                  <a:buFontTx/>
                  <a:buNone/>
                </a:pPr>
                <a:r>
                  <a:rPr lang="en-CA" b="1" kern="1200" dirty="0">
                    <a:solidFill>
                      <a:prstClr val="black"/>
                    </a:solidFill>
                    <a:latin typeface="Calibri" panose="020F0502020204030204"/>
                    <a:ea typeface="+mn-ea"/>
                    <a:cs typeface="+mn-cs"/>
                  </a:rPr>
                  <a:t>Complete </a:t>
                </a:r>
                <a:r>
                  <a:rPr lang="en-CA" b="1" i="1" kern="1200" dirty="0">
                    <a:solidFill>
                      <a:prstClr val="black"/>
                    </a:solidFill>
                    <a:latin typeface="Calibri" panose="020F0502020204030204"/>
                    <a:ea typeface="+mn-ea"/>
                    <a:cs typeface="+mn-cs"/>
                  </a:rPr>
                  <a:t>Nomination for Life Membership</a:t>
                </a:r>
                <a:endParaRPr lang="en-CA" b="1" kern="1200" dirty="0">
                  <a:solidFill>
                    <a:prstClr val="black"/>
                  </a:solidFill>
                  <a:latin typeface="Calibri" panose="020F0502020204030204"/>
                  <a:ea typeface="+mn-ea"/>
                  <a:cs typeface="+mn-cs"/>
                </a:endParaRPr>
              </a:p>
            </p:txBody>
          </p:sp>
        </p:grpSp>
        <p:pic>
          <p:nvPicPr>
            <p:cNvPr id="4" name="Graphic 3" descr="Document">
              <a:extLst>
                <a:ext uri="{FF2B5EF4-FFF2-40B4-BE49-F238E27FC236}">
                  <a16:creationId xmlns="" xmlns:a16="http://schemas.microsoft.com/office/drawing/2014/main" id="{41E93145-0827-4D10-A037-6716F407B37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tretch>
              <a:fillRect/>
            </a:stretch>
          </p:blipFill>
          <p:spPr>
            <a:xfrm>
              <a:off x="8033394" y="2476240"/>
              <a:ext cx="539922" cy="539922"/>
            </a:xfrm>
            <a:prstGeom prst="rect">
              <a:avLst/>
            </a:prstGeom>
          </p:spPr>
        </p:pic>
      </p:grpSp>
      <p:grpSp>
        <p:nvGrpSpPr>
          <p:cNvPr id="6" name="Group 5"/>
          <p:cNvGrpSpPr/>
          <p:nvPr/>
        </p:nvGrpSpPr>
        <p:grpSpPr>
          <a:xfrm>
            <a:off x="9308314" y="1940768"/>
            <a:ext cx="2495235" cy="1188000"/>
            <a:chOff x="9308314" y="1940768"/>
            <a:chExt cx="2495235" cy="1188000"/>
          </a:xfrm>
        </p:grpSpPr>
        <p:grpSp>
          <p:nvGrpSpPr>
            <p:cNvPr id="21" name="Groupe 20">
              <a:extLst>
                <a:ext uri="{FF2B5EF4-FFF2-40B4-BE49-F238E27FC236}">
                  <a16:creationId xmlns="" xmlns:a16="http://schemas.microsoft.com/office/drawing/2014/main" id="{7A947C86-3747-4741-9905-757ACD54C16A}"/>
                </a:ext>
              </a:extLst>
            </p:cNvPr>
            <p:cNvGrpSpPr/>
            <p:nvPr/>
          </p:nvGrpSpPr>
          <p:grpSpPr>
            <a:xfrm>
              <a:off x="9308314" y="1940768"/>
              <a:ext cx="2495235" cy="1188000"/>
              <a:chOff x="2738270" y="1924615"/>
              <a:chExt cx="2495235" cy="837188"/>
            </a:xfrm>
          </p:grpSpPr>
          <p:sp>
            <p:nvSpPr>
              <p:cNvPr id="22" name="Flèche : chevron 21">
                <a:extLst>
                  <a:ext uri="{FF2B5EF4-FFF2-40B4-BE49-F238E27FC236}">
                    <a16:creationId xmlns="" xmlns:a16="http://schemas.microsoft.com/office/drawing/2014/main" id="{89A4CC7E-136B-4F7C-AD7B-21DF09C1E2B5}"/>
                  </a:ext>
                </a:extLst>
              </p:cNvPr>
              <p:cNvSpPr/>
              <p:nvPr/>
            </p:nvSpPr>
            <p:spPr>
              <a:xfrm>
                <a:off x="2738270" y="1924615"/>
                <a:ext cx="2495235" cy="837188"/>
              </a:xfrm>
              <a:prstGeom prst="chevron">
                <a:avLst/>
              </a:prstGeom>
              <a:solidFill>
                <a:schemeClr val="bg1">
                  <a:lumMod val="95000"/>
                </a:schemeClr>
              </a:solidFill>
              <a:ln w="38100">
                <a:solidFill>
                  <a:srgbClr val="8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CA" kern="1200" dirty="0">
                  <a:solidFill>
                    <a:prstClr val="black"/>
                  </a:solidFill>
                </a:endParaRPr>
              </a:p>
            </p:txBody>
          </p:sp>
          <p:sp>
            <p:nvSpPr>
              <p:cNvPr id="23" name="ZoneTexte 22">
                <a:extLst>
                  <a:ext uri="{FF2B5EF4-FFF2-40B4-BE49-F238E27FC236}">
                    <a16:creationId xmlns="" xmlns:a16="http://schemas.microsoft.com/office/drawing/2014/main" id="{B7630F1E-CB1C-4BEB-A916-63940EF7DC2B}"/>
                  </a:ext>
                </a:extLst>
              </p:cNvPr>
              <p:cNvSpPr txBox="1"/>
              <p:nvPr/>
            </p:nvSpPr>
            <p:spPr>
              <a:xfrm>
                <a:off x="3180316" y="1940768"/>
                <a:ext cx="1734869" cy="811410"/>
              </a:xfrm>
              <a:prstGeom prst="rect">
                <a:avLst/>
              </a:prstGeom>
              <a:noFill/>
            </p:spPr>
            <p:txBody>
              <a:bodyPr wrap="square" rIns="0" rtlCol="0">
                <a:noAutofit/>
              </a:bodyPr>
              <a:lstStyle/>
              <a:p>
                <a:pPr>
                  <a:buClrTx/>
                  <a:buFontTx/>
                  <a:buNone/>
                </a:pPr>
                <a:r>
                  <a:rPr lang="en-CA" b="1" kern="1200" dirty="0">
                    <a:solidFill>
                      <a:prstClr val="black"/>
                    </a:solidFill>
                    <a:latin typeface="Calibri" panose="020F0502020204030204"/>
                    <a:ea typeface="+mn-ea"/>
                    <a:cs typeface="+mn-cs"/>
                  </a:rPr>
                  <a:t>Motion to approve</a:t>
                </a:r>
                <a:endParaRPr lang="en-CA" b="1" i="1" kern="1200" dirty="0">
                  <a:solidFill>
                    <a:srgbClr val="ED7D31"/>
                  </a:solidFill>
                  <a:latin typeface="Calibri" panose="020F0502020204030204"/>
                  <a:ea typeface="+mn-ea"/>
                  <a:cs typeface="+mn-cs"/>
                </a:endParaRPr>
              </a:p>
              <a:p>
                <a:pPr>
                  <a:buClrTx/>
                  <a:buFontTx/>
                  <a:buNone/>
                </a:pPr>
                <a:r>
                  <a:rPr lang="en-CA" b="1" kern="1200" dirty="0">
                    <a:solidFill>
                      <a:prstClr val="black"/>
                    </a:solidFill>
                    <a:latin typeface="Calibri" panose="020F0502020204030204"/>
                    <a:ea typeface="+mn-ea"/>
                    <a:cs typeface="+mn-cs"/>
                  </a:rPr>
                  <a:t> </a:t>
                </a:r>
              </a:p>
            </p:txBody>
          </p:sp>
        </p:grpSp>
        <p:pic>
          <p:nvPicPr>
            <p:cNvPr id="19" name="Graphic 18" descr="Document">
              <a:extLst>
                <a:ext uri="{FF2B5EF4-FFF2-40B4-BE49-F238E27FC236}">
                  <a16:creationId xmlns="" xmlns:a16="http://schemas.microsoft.com/office/drawing/2014/main" id="{C63C4C1E-6ADC-4FE1-A605-BF20CB6B264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tretch>
              <a:fillRect/>
            </a:stretch>
          </p:blipFill>
          <p:spPr>
            <a:xfrm>
              <a:off x="10264013" y="2436078"/>
              <a:ext cx="539922" cy="539922"/>
            </a:xfrm>
            <a:prstGeom prst="rect">
              <a:avLst/>
            </a:prstGeom>
          </p:spPr>
        </p:pic>
      </p:grpSp>
      <p:grpSp>
        <p:nvGrpSpPr>
          <p:cNvPr id="65" name="Group 64"/>
          <p:cNvGrpSpPr/>
          <p:nvPr/>
        </p:nvGrpSpPr>
        <p:grpSpPr>
          <a:xfrm>
            <a:off x="9286357" y="3496212"/>
            <a:ext cx="2564194" cy="1188000"/>
            <a:chOff x="9286357" y="3496212"/>
            <a:chExt cx="2564194" cy="1188000"/>
          </a:xfrm>
        </p:grpSpPr>
        <p:grpSp>
          <p:nvGrpSpPr>
            <p:cNvPr id="37" name="Groupe 36">
              <a:extLst>
                <a:ext uri="{FF2B5EF4-FFF2-40B4-BE49-F238E27FC236}">
                  <a16:creationId xmlns="" xmlns:a16="http://schemas.microsoft.com/office/drawing/2014/main" id="{FFDD39FC-4AB2-4AF3-AD19-77AA0FF494C0}"/>
                </a:ext>
              </a:extLst>
            </p:cNvPr>
            <p:cNvGrpSpPr/>
            <p:nvPr/>
          </p:nvGrpSpPr>
          <p:grpSpPr>
            <a:xfrm>
              <a:off x="9286357" y="3496212"/>
              <a:ext cx="2564194" cy="1188000"/>
              <a:chOff x="1211978" y="3715456"/>
              <a:chExt cx="2564194" cy="837188"/>
            </a:xfrm>
          </p:grpSpPr>
          <p:sp>
            <p:nvSpPr>
              <p:cNvPr id="13" name="Flèche : chevron 12">
                <a:extLst>
                  <a:ext uri="{FF2B5EF4-FFF2-40B4-BE49-F238E27FC236}">
                    <a16:creationId xmlns="" xmlns:a16="http://schemas.microsoft.com/office/drawing/2014/main" id="{979EE6EF-972F-4DCA-AEFC-9D2E88FF6EA9}"/>
                  </a:ext>
                </a:extLst>
              </p:cNvPr>
              <p:cNvSpPr/>
              <p:nvPr/>
            </p:nvSpPr>
            <p:spPr>
              <a:xfrm rot="10800000">
                <a:off x="1211978" y="3715456"/>
                <a:ext cx="2495235" cy="837188"/>
              </a:xfrm>
              <a:prstGeom prst="chevron">
                <a:avLst/>
              </a:prstGeom>
              <a:solidFill>
                <a:schemeClr val="bg1">
                  <a:lumMod val="95000"/>
                </a:schemeClr>
              </a:solidFill>
              <a:ln w="38100">
                <a:solidFill>
                  <a:srgbClr val="CC0066"/>
                </a:solidFill>
              </a:ln>
            </p:spPr>
            <p:style>
              <a:lnRef idx="2">
                <a:schemeClr val="accent1">
                  <a:shade val="50000"/>
                </a:schemeClr>
              </a:lnRef>
              <a:fillRef idx="1">
                <a:schemeClr val="accent1"/>
              </a:fillRef>
              <a:effectRef idx="0">
                <a:schemeClr val="accent1"/>
              </a:effectRef>
              <a:fontRef idx="minor">
                <a:schemeClr val="lt1"/>
              </a:fontRef>
            </p:style>
            <p:txBody>
              <a:bodyPr rIns="0" rtlCol="0" anchor="ctr"/>
              <a:lstStyle/>
              <a:p>
                <a:pPr algn="ctr">
                  <a:buClrTx/>
                  <a:buFontTx/>
                  <a:buNone/>
                </a:pPr>
                <a:endParaRPr lang="en-CA" kern="1200" dirty="0">
                  <a:solidFill>
                    <a:prstClr val="black"/>
                  </a:solidFill>
                </a:endParaRPr>
              </a:p>
            </p:txBody>
          </p:sp>
          <p:sp>
            <p:nvSpPr>
              <p:cNvPr id="36" name="ZoneTexte 35">
                <a:extLst>
                  <a:ext uri="{FF2B5EF4-FFF2-40B4-BE49-F238E27FC236}">
                    <a16:creationId xmlns="" xmlns:a16="http://schemas.microsoft.com/office/drawing/2014/main" id="{36738348-70ED-444C-B817-C471335C5013}"/>
                  </a:ext>
                </a:extLst>
              </p:cNvPr>
              <p:cNvSpPr txBox="1"/>
              <p:nvPr/>
            </p:nvSpPr>
            <p:spPr>
              <a:xfrm>
                <a:off x="1958693" y="3991896"/>
                <a:ext cx="1817479" cy="549675"/>
              </a:xfrm>
              <a:prstGeom prst="rect">
                <a:avLst/>
              </a:prstGeom>
              <a:noFill/>
            </p:spPr>
            <p:txBody>
              <a:bodyPr wrap="square" rIns="0" rtlCol="0">
                <a:noAutofit/>
              </a:bodyPr>
              <a:lstStyle/>
              <a:p>
                <a:pPr>
                  <a:buClrTx/>
                  <a:buFontTx/>
                  <a:buNone/>
                </a:pPr>
                <a:r>
                  <a:rPr lang="en-CA" b="1" kern="1200" dirty="0">
                    <a:solidFill>
                      <a:prstClr val="black"/>
                    </a:solidFill>
                    <a:latin typeface="Calibri" panose="020F0502020204030204"/>
                    <a:ea typeface="+mn-ea"/>
                    <a:cs typeface="+mn-cs"/>
                  </a:rPr>
                  <a:t>Signature </a:t>
                </a:r>
                <a:r>
                  <a:rPr lang="en-CA" b="1" kern="1200" dirty="0" smtClean="0">
                    <a:solidFill>
                      <a:prstClr val="black"/>
                    </a:solidFill>
                    <a:latin typeface="Calibri" panose="020F0502020204030204"/>
                    <a:ea typeface="+mn-ea"/>
                    <a:cs typeface="+mn-cs"/>
                  </a:rPr>
                  <a:t>of</a:t>
                </a:r>
                <a:br>
                  <a:rPr lang="en-CA" b="1" kern="1200" dirty="0" smtClean="0">
                    <a:solidFill>
                      <a:prstClr val="black"/>
                    </a:solidFill>
                    <a:latin typeface="Calibri" panose="020F0502020204030204"/>
                    <a:ea typeface="+mn-ea"/>
                    <a:cs typeface="+mn-cs"/>
                  </a:rPr>
                </a:br>
                <a:r>
                  <a:rPr lang="en-CA" b="1" kern="1200" dirty="0" smtClean="0">
                    <a:solidFill>
                      <a:prstClr val="black"/>
                    </a:solidFill>
                    <a:latin typeface="Calibri" panose="020F0502020204030204"/>
                    <a:ea typeface="+mn-ea"/>
                    <a:cs typeface="+mn-cs"/>
                  </a:rPr>
                  <a:t>both levels</a:t>
                </a:r>
                <a:endParaRPr lang="en-CA" b="1" kern="1200" dirty="0">
                  <a:solidFill>
                    <a:prstClr val="black"/>
                  </a:solidFill>
                  <a:latin typeface="Calibri" panose="020F0502020204030204"/>
                  <a:ea typeface="+mn-ea"/>
                  <a:cs typeface="+mn-cs"/>
                </a:endParaRPr>
              </a:p>
            </p:txBody>
          </p:sp>
        </p:grpSp>
        <p:pic>
          <p:nvPicPr>
            <p:cNvPr id="57" name="Graphic 56" descr="Document">
              <a:extLst>
                <a:ext uri="{FF2B5EF4-FFF2-40B4-BE49-F238E27FC236}">
                  <a16:creationId xmlns="" xmlns:a16="http://schemas.microsoft.com/office/drawing/2014/main" id="{F6732A5F-C355-482B-B11F-D28B942724D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tretch>
              <a:fillRect/>
            </a:stretch>
          </p:blipFill>
          <p:spPr>
            <a:xfrm>
              <a:off x="9558620" y="3839485"/>
              <a:ext cx="539922" cy="539922"/>
            </a:xfrm>
            <a:prstGeom prst="rect">
              <a:avLst/>
            </a:prstGeom>
          </p:spPr>
        </p:pic>
      </p:grpSp>
      <p:grpSp>
        <p:nvGrpSpPr>
          <p:cNvPr id="68" name="Group 67"/>
          <p:cNvGrpSpPr/>
          <p:nvPr/>
        </p:nvGrpSpPr>
        <p:grpSpPr>
          <a:xfrm>
            <a:off x="2755737" y="5108921"/>
            <a:ext cx="2495235" cy="1247636"/>
            <a:chOff x="2755737" y="5108921"/>
            <a:chExt cx="2495235" cy="1247636"/>
          </a:xfrm>
        </p:grpSpPr>
        <p:grpSp>
          <p:nvGrpSpPr>
            <p:cNvPr id="41" name="Groupe 40">
              <a:extLst>
                <a:ext uri="{FF2B5EF4-FFF2-40B4-BE49-F238E27FC236}">
                  <a16:creationId xmlns="" xmlns:a16="http://schemas.microsoft.com/office/drawing/2014/main" id="{A62D5A0A-ACF6-41D8-BA38-1977A9D58EC6}"/>
                </a:ext>
              </a:extLst>
            </p:cNvPr>
            <p:cNvGrpSpPr/>
            <p:nvPr/>
          </p:nvGrpSpPr>
          <p:grpSpPr>
            <a:xfrm>
              <a:off x="2755737" y="5108921"/>
              <a:ext cx="2495235" cy="1247636"/>
              <a:chOff x="2738270" y="1882589"/>
              <a:chExt cx="2495235" cy="879214"/>
            </a:xfrm>
          </p:grpSpPr>
          <p:sp>
            <p:nvSpPr>
              <p:cNvPr id="42" name="Flèche : chevron 41">
                <a:extLst>
                  <a:ext uri="{FF2B5EF4-FFF2-40B4-BE49-F238E27FC236}">
                    <a16:creationId xmlns="" xmlns:a16="http://schemas.microsoft.com/office/drawing/2014/main" id="{A3124EF4-85B8-4074-8240-13AE9759445A}"/>
                  </a:ext>
                </a:extLst>
              </p:cNvPr>
              <p:cNvSpPr/>
              <p:nvPr/>
            </p:nvSpPr>
            <p:spPr>
              <a:xfrm>
                <a:off x="2738270" y="1924615"/>
                <a:ext cx="2495235" cy="837188"/>
              </a:xfrm>
              <a:prstGeom prst="chevron">
                <a:avLst/>
              </a:prstGeom>
              <a:solidFill>
                <a:schemeClr val="bg1">
                  <a:lumMod val="95000"/>
                </a:schemeClr>
              </a:solidFill>
              <a:ln w="38100">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rIns="0" rtlCol="0" anchor="ctr"/>
              <a:lstStyle/>
              <a:p>
                <a:pPr algn="ctr">
                  <a:buClrTx/>
                  <a:buFontTx/>
                  <a:buNone/>
                </a:pPr>
                <a:endParaRPr lang="en-CA" kern="1200" dirty="0">
                  <a:solidFill>
                    <a:prstClr val="black"/>
                  </a:solidFill>
                </a:endParaRPr>
              </a:p>
            </p:txBody>
          </p:sp>
          <p:sp>
            <p:nvSpPr>
              <p:cNvPr id="43" name="ZoneTexte 42">
                <a:extLst>
                  <a:ext uri="{FF2B5EF4-FFF2-40B4-BE49-F238E27FC236}">
                    <a16:creationId xmlns="" xmlns:a16="http://schemas.microsoft.com/office/drawing/2014/main" id="{7E637AC7-4112-40D8-8140-A48C1E405455}"/>
                  </a:ext>
                </a:extLst>
              </p:cNvPr>
              <p:cNvSpPr txBox="1"/>
              <p:nvPr/>
            </p:nvSpPr>
            <p:spPr>
              <a:xfrm>
                <a:off x="3478521" y="1882589"/>
                <a:ext cx="1746643" cy="811410"/>
              </a:xfrm>
              <a:prstGeom prst="rect">
                <a:avLst/>
              </a:prstGeom>
              <a:noFill/>
            </p:spPr>
            <p:txBody>
              <a:bodyPr wrap="square" rIns="0" rtlCol="0">
                <a:noAutofit/>
              </a:bodyPr>
              <a:lstStyle/>
              <a:p>
                <a:pPr>
                  <a:buClrTx/>
                  <a:buFontTx/>
                  <a:buNone/>
                </a:pPr>
                <a:r>
                  <a:rPr lang="en-CA" b="1" kern="1200" dirty="0">
                    <a:solidFill>
                      <a:prstClr val="black"/>
                    </a:solidFill>
                    <a:latin typeface="Calibri" panose="020F0502020204030204"/>
                    <a:ea typeface="+mn-ea"/>
                    <a:cs typeface="+mn-cs"/>
                  </a:rPr>
                  <a:t>to national chairperson of organization</a:t>
                </a:r>
              </a:p>
            </p:txBody>
          </p:sp>
        </p:grpSp>
        <p:pic>
          <p:nvPicPr>
            <p:cNvPr id="99" name="Graphic 98" descr="Clipboard">
              <a:extLst>
                <a:ext uri="{FF2B5EF4-FFF2-40B4-BE49-F238E27FC236}">
                  <a16:creationId xmlns="" xmlns:a16="http://schemas.microsoft.com/office/drawing/2014/main" id="{F199A711-78DA-44A5-AEE2-C917F8CB5C02}"/>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4062986" y="5774068"/>
              <a:ext cx="540000" cy="540000"/>
            </a:xfrm>
            <a:prstGeom prst="rect">
              <a:avLst/>
            </a:prstGeom>
          </p:spPr>
        </p:pic>
        <p:pic>
          <p:nvPicPr>
            <p:cNvPr id="58" name="Graphic 57" descr="Document">
              <a:extLst>
                <a:ext uri="{FF2B5EF4-FFF2-40B4-BE49-F238E27FC236}">
                  <a16:creationId xmlns="" xmlns:a16="http://schemas.microsoft.com/office/drawing/2014/main" id="{ED0B06D0-0A28-4B16-B1AF-4387354A8E0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tretch>
              <a:fillRect/>
            </a:stretch>
          </p:blipFill>
          <p:spPr>
            <a:xfrm>
              <a:off x="3383749" y="5777028"/>
              <a:ext cx="539922" cy="539922"/>
            </a:xfrm>
            <a:prstGeom prst="rect">
              <a:avLst/>
            </a:prstGeom>
          </p:spPr>
        </p:pic>
      </p:grpSp>
      <p:grpSp>
        <p:nvGrpSpPr>
          <p:cNvPr id="11" name="Group 10"/>
          <p:cNvGrpSpPr/>
          <p:nvPr/>
        </p:nvGrpSpPr>
        <p:grpSpPr>
          <a:xfrm>
            <a:off x="2736064" y="1924615"/>
            <a:ext cx="2495235" cy="1216629"/>
            <a:chOff x="2736064" y="1924615"/>
            <a:chExt cx="2495235" cy="1216629"/>
          </a:xfrm>
        </p:grpSpPr>
        <p:grpSp>
          <p:nvGrpSpPr>
            <p:cNvPr id="20" name="Groupe 19">
              <a:extLst>
                <a:ext uri="{FF2B5EF4-FFF2-40B4-BE49-F238E27FC236}">
                  <a16:creationId xmlns="" xmlns:a16="http://schemas.microsoft.com/office/drawing/2014/main" id="{5A24E318-18E9-467E-8E99-0FB011C9CE9B}"/>
                </a:ext>
              </a:extLst>
            </p:cNvPr>
            <p:cNvGrpSpPr/>
            <p:nvPr/>
          </p:nvGrpSpPr>
          <p:grpSpPr>
            <a:xfrm>
              <a:off x="2736064" y="1924615"/>
              <a:ext cx="2495235" cy="1216629"/>
              <a:chOff x="2738270" y="1924615"/>
              <a:chExt cx="2495235" cy="857363"/>
            </a:xfrm>
          </p:grpSpPr>
          <p:sp>
            <p:nvSpPr>
              <p:cNvPr id="8" name="Flèche : chevron 7">
                <a:extLst>
                  <a:ext uri="{FF2B5EF4-FFF2-40B4-BE49-F238E27FC236}">
                    <a16:creationId xmlns="" xmlns:a16="http://schemas.microsoft.com/office/drawing/2014/main" id="{6C97AEA3-188D-4A7B-B3F9-8B2A09D025F2}"/>
                  </a:ext>
                </a:extLst>
              </p:cNvPr>
              <p:cNvSpPr/>
              <p:nvPr/>
            </p:nvSpPr>
            <p:spPr>
              <a:xfrm>
                <a:off x="2738270" y="1924615"/>
                <a:ext cx="2495235" cy="837188"/>
              </a:xfrm>
              <a:prstGeom prst="chevron">
                <a:avLst/>
              </a:prstGeom>
              <a:solidFill>
                <a:schemeClr val="bg1">
                  <a:lumMod val="95000"/>
                </a:schemeClr>
              </a:solidFill>
              <a:ln w="3810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CA" kern="1200" dirty="0">
                  <a:solidFill>
                    <a:prstClr val="black"/>
                  </a:solidFill>
                </a:endParaRPr>
              </a:p>
            </p:txBody>
          </p:sp>
          <p:sp>
            <p:nvSpPr>
              <p:cNvPr id="18" name="ZoneTexte 17">
                <a:extLst>
                  <a:ext uri="{FF2B5EF4-FFF2-40B4-BE49-F238E27FC236}">
                    <a16:creationId xmlns="" xmlns:a16="http://schemas.microsoft.com/office/drawing/2014/main" id="{CFC12147-71A3-4DDE-B480-A0D7E08DA19E}"/>
                  </a:ext>
                </a:extLst>
              </p:cNvPr>
              <p:cNvSpPr txBox="1"/>
              <p:nvPr/>
            </p:nvSpPr>
            <p:spPr>
              <a:xfrm>
                <a:off x="3156952" y="1970568"/>
                <a:ext cx="1704398" cy="811410"/>
              </a:xfrm>
              <a:prstGeom prst="rect">
                <a:avLst/>
              </a:prstGeom>
              <a:noFill/>
            </p:spPr>
            <p:txBody>
              <a:bodyPr wrap="square" rIns="0" rtlCol="0">
                <a:noAutofit/>
              </a:bodyPr>
              <a:lstStyle/>
              <a:p>
                <a:pPr>
                  <a:buClrTx/>
                  <a:buFontTx/>
                  <a:buNone/>
                </a:pPr>
                <a:r>
                  <a:rPr lang="en-CA" b="1" i="1" kern="1200" dirty="0">
                    <a:solidFill>
                      <a:srgbClr val="008000"/>
                    </a:solidFill>
                    <a:latin typeface="Calibri" panose="020F0502020204030204"/>
                    <a:ea typeface="+mn-ea"/>
                    <a:cs typeface="+mn-cs"/>
                  </a:rPr>
                  <a:t>Notice of Nomination</a:t>
                </a:r>
                <a:r>
                  <a:rPr lang="en-CA" b="1" kern="1200" dirty="0">
                    <a:solidFill>
                      <a:srgbClr val="008000"/>
                    </a:solidFill>
                    <a:latin typeface="Calibri" panose="020F0502020204030204"/>
                    <a:ea typeface="+mn-ea"/>
                    <a:cs typeface="+mn-cs"/>
                  </a:rPr>
                  <a:t> </a:t>
                </a:r>
                <a:endParaRPr lang="en-CA" b="1" kern="1200" dirty="0">
                  <a:solidFill>
                    <a:prstClr val="black"/>
                  </a:solidFill>
                  <a:latin typeface="Calibri" panose="020F0502020204030204"/>
                  <a:ea typeface="+mn-ea"/>
                  <a:cs typeface="+mn-cs"/>
                </a:endParaRPr>
              </a:p>
              <a:p>
                <a:pPr>
                  <a:buClrTx/>
                  <a:buFontTx/>
                  <a:buNone/>
                </a:pPr>
                <a:r>
                  <a:rPr lang="en-CA" b="1" kern="1200" dirty="0">
                    <a:solidFill>
                      <a:prstClr val="black"/>
                    </a:solidFill>
                    <a:latin typeface="Calibri" panose="020F0502020204030204"/>
                    <a:ea typeface="+mn-ea"/>
                    <a:cs typeface="+mn-cs"/>
                  </a:rPr>
                  <a:t> to national office</a:t>
                </a:r>
              </a:p>
              <a:p>
                <a:pPr>
                  <a:buClrTx/>
                  <a:buFontTx/>
                  <a:buNone/>
                </a:pPr>
                <a:endParaRPr lang="en-CA" kern="1200" dirty="0">
                  <a:solidFill>
                    <a:prstClr val="black"/>
                  </a:solidFill>
                  <a:latin typeface="Calibri" panose="020F0502020204030204"/>
                  <a:ea typeface="+mn-ea"/>
                  <a:cs typeface="+mn-cs"/>
                </a:endParaRPr>
              </a:p>
              <a:p>
                <a:pPr algn="ctr">
                  <a:buClrTx/>
                  <a:buFontTx/>
                  <a:buNone/>
                </a:pPr>
                <a:r>
                  <a:rPr lang="en-CA" b="1" kern="1200" dirty="0">
                    <a:solidFill>
                      <a:prstClr val="black"/>
                    </a:solidFill>
                    <a:latin typeface="Calibri" panose="020F0502020204030204"/>
                    <a:ea typeface="+mn-ea"/>
                    <a:cs typeface="+mn-cs"/>
                  </a:rPr>
                  <a:t>September 15</a:t>
                </a:r>
              </a:p>
            </p:txBody>
          </p:sp>
        </p:grpSp>
        <p:pic>
          <p:nvPicPr>
            <p:cNvPr id="62" name="Graphic 61" descr="Clock">
              <a:extLst>
                <a:ext uri="{FF2B5EF4-FFF2-40B4-BE49-F238E27FC236}">
                  <a16:creationId xmlns="" xmlns:a16="http://schemas.microsoft.com/office/drawing/2014/main" id="{D1486F25-8B38-4C55-A7AA-E58E8E9007F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tretch>
              <a:fillRect/>
            </a:stretch>
          </p:blipFill>
          <p:spPr>
            <a:xfrm>
              <a:off x="4654100" y="2294759"/>
              <a:ext cx="480017" cy="480017"/>
            </a:xfrm>
            <a:prstGeom prst="rect">
              <a:avLst/>
            </a:prstGeom>
          </p:spPr>
        </p:pic>
      </p:grpSp>
      <p:grpSp>
        <p:nvGrpSpPr>
          <p:cNvPr id="69" name="Group 68"/>
          <p:cNvGrpSpPr/>
          <p:nvPr/>
        </p:nvGrpSpPr>
        <p:grpSpPr>
          <a:xfrm>
            <a:off x="545314" y="5168558"/>
            <a:ext cx="2521466" cy="1209630"/>
            <a:chOff x="545314" y="5168558"/>
            <a:chExt cx="2521466" cy="1209630"/>
          </a:xfrm>
        </p:grpSpPr>
        <p:grpSp>
          <p:nvGrpSpPr>
            <p:cNvPr id="53" name="Groupe 52">
              <a:extLst>
                <a:ext uri="{FF2B5EF4-FFF2-40B4-BE49-F238E27FC236}">
                  <a16:creationId xmlns="" xmlns:a16="http://schemas.microsoft.com/office/drawing/2014/main" id="{B8FF0737-6571-4C37-977D-60AA0C13927B}"/>
                </a:ext>
              </a:extLst>
            </p:cNvPr>
            <p:cNvGrpSpPr/>
            <p:nvPr/>
          </p:nvGrpSpPr>
          <p:grpSpPr>
            <a:xfrm>
              <a:off x="545314" y="5168558"/>
              <a:ext cx="2521466" cy="1188000"/>
              <a:chOff x="545314" y="1924615"/>
              <a:chExt cx="2521466" cy="837188"/>
            </a:xfrm>
          </p:grpSpPr>
          <p:sp>
            <p:nvSpPr>
              <p:cNvPr id="54" name="Flèche : chevron 53">
                <a:extLst>
                  <a:ext uri="{FF2B5EF4-FFF2-40B4-BE49-F238E27FC236}">
                    <a16:creationId xmlns="" xmlns:a16="http://schemas.microsoft.com/office/drawing/2014/main" id="{F9796246-21E1-459B-9959-BF5FF40478A3}"/>
                  </a:ext>
                </a:extLst>
              </p:cNvPr>
              <p:cNvSpPr/>
              <p:nvPr/>
            </p:nvSpPr>
            <p:spPr>
              <a:xfrm>
                <a:off x="545314" y="1924615"/>
                <a:ext cx="2495235" cy="837188"/>
              </a:xfrm>
              <a:prstGeom prst="chevron">
                <a:avLst/>
              </a:prstGeom>
              <a:solidFill>
                <a:schemeClr val="bg1">
                  <a:lumMod val="95000"/>
                </a:schemeClr>
              </a:solidFill>
              <a:ln w="3810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Ins="0" rtlCol="0" anchor="ctr"/>
              <a:lstStyle/>
              <a:p>
                <a:pPr algn="ctr">
                  <a:buClrTx/>
                  <a:buFontTx/>
                  <a:buNone/>
                </a:pPr>
                <a:endParaRPr lang="en-CA" kern="1200" dirty="0">
                  <a:solidFill>
                    <a:prstClr val="black"/>
                  </a:solidFill>
                </a:endParaRPr>
              </a:p>
            </p:txBody>
          </p:sp>
          <p:sp>
            <p:nvSpPr>
              <p:cNvPr id="55" name="ZoneTexte 54">
                <a:extLst>
                  <a:ext uri="{FF2B5EF4-FFF2-40B4-BE49-F238E27FC236}">
                    <a16:creationId xmlns="" xmlns:a16="http://schemas.microsoft.com/office/drawing/2014/main" id="{D989B43E-5FF9-4BEE-A8D6-13D671F1B817}"/>
                  </a:ext>
                </a:extLst>
              </p:cNvPr>
              <p:cNvSpPr txBox="1"/>
              <p:nvPr/>
            </p:nvSpPr>
            <p:spPr>
              <a:xfrm>
                <a:off x="1010616" y="1932712"/>
                <a:ext cx="2056164" cy="811410"/>
              </a:xfrm>
              <a:prstGeom prst="rect">
                <a:avLst/>
              </a:prstGeom>
              <a:noFill/>
              <a:ln>
                <a:noFill/>
              </a:ln>
            </p:spPr>
            <p:txBody>
              <a:bodyPr wrap="square" rIns="0" rtlCol="0">
                <a:noAutofit/>
              </a:bodyPr>
              <a:lstStyle/>
              <a:p>
                <a:pPr>
                  <a:buClrTx/>
                  <a:buFontTx/>
                  <a:buNone/>
                </a:pPr>
                <a:r>
                  <a:rPr lang="en-CA" b="1" kern="1200" dirty="0">
                    <a:solidFill>
                      <a:prstClr val="black"/>
                    </a:solidFill>
                    <a:latin typeface="Calibri" panose="020F0502020204030204"/>
                    <a:ea typeface="+mn-ea"/>
                    <a:cs typeface="+mn-cs"/>
                  </a:rPr>
                  <a:t>          $200, date </a:t>
                </a:r>
              </a:p>
              <a:p>
                <a:pPr algn="ctr">
                  <a:buClrTx/>
                  <a:buFontTx/>
                  <a:buNone/>
                </a:pPr>
                <a:r>
                  <a:rPr lang="en-CA" b="1" kern="1200" dirty="0">
                    <a:solidFill>
                      <a:prstClr val="black"/>
                    </a:solidFill>
                    <a:latin typeface="Calibri" panose="020F0502020204030204"/>
                    <a:ea typeface="+mn-ea"/>
                    <a:cs typeface="+mn-cs"/>
                  </a:rPr>
                  <a:t>for presentation </a:t>
                </a:r>
              </a:p>
              <a:p>
                <a:pPr>
                  <a:buClrTx/>
                  <a:buFontTx/>
                  <a:buNone/>
                </a:pPr>
                <a:endParaRPr lang="en-CA" b="1" kern="1200" dirty="0">
                  <a:solidFill>
                    <a:prstClr val="black"/>
                  </a:solidFill>
                  <a:latin typeface="Calibri" panose="020F0502020204030204"/>
                  <a:ea typeface="+mn-ea"/>
                  <a:cs typeface="+mn-cs"/>
                </a:endParaRPr>
              </a:p>
              <a:p>
                <a:pPr>
                  <a:buClrTx/>
                  <a:buFontTx/>
                  <a:buNone/>
                </a:pPr>
                <a:r>
                  <a:rPr lang="en-CA" b="1" kern="1200" dirty="0">
                    <a:solidFill>
                      <a:prstClr val="black"/>
                    </a:solidFill>
                    <a:latin typeface="Calibri" panose="020F0502020204030204"/>
                    <a:ea typeface="+mn-ea"/>
                    <a:cs typeface="+mn-cs"/>
                  </a:rPr>
                  <a:t>to national office</a:t>
                </a:r>
              </a:p>
            </p:txBody>
          </p:sp>
        </p:grpSp>
        <p:sp>
          <p:nvSpPr>
            <p:cNvPr id="17" name="TextBox 16">
              <a:extLst>
                <a:ext uri="{FF2B5EF4-FFF2-40B4-BE49-F238E27FC236}">
                  <a16:creationId xmlns="" xmlns:a16="http://schemas.microsoft.com/office/drawing/2014/main" id="{B906FD0B-CAAF-417C-B1F8-CBDC268AB516}"/>
                </a:ext>
              </a:extLst>
            </p:cNvPr>
            <p:cNvSpPr txBox="1"/>
            <p:nvPr/>
          </p:nvSpPr>
          <p:spPr>
            <a:xfrm>
              <a:off x="1085236" y="6070411"/>
              <a:ext cx="1026009" cy="307777"/>
            </a:xfrm>
            <a:prstGeom prst="rect">
              <a:avLst/>
            </a:prstGeom>
            <a:noFill/>
          </p:spPr>
          <p:txBody>
            <a:bodyPr wrap="square" rtlCol="0">
              <a:spAutoFit/>
            </a:bodyPr>
            <a:lstStyle/>
            <a:p>
              <a:pPr>
                <a:buClrTx/>
                <a:buFontTx/>
                <a:buNone/>
              </a:pPr>
              <a:r>
                <a:rPr lang="en-CA" b="1" kern="1200" dirty="0">
                  <a:solidFill>
                    <a:prstClr val="black"/>
                  </a:solidFill>
                  <a:latin typeface="Calibri" panose="020F0502020204030204"/>
                  <a:ea typeface="+mn-ea"/>
                  <a:cs typeface="+mn-cs"/>
                </a:rPr>
                <a:t>February 1</a:t>
              </a:r>
            </a:p>
          </p:txBody>
        </p:sp>
        <p:pic>
          <p:nvPicPr>
            <p:cNvPr id="105" name="Graphic 104" descr="Checklist">
              <a:extLst>
                <a:ext uri="{FF2B5EF4-FFF2-40B4-BE49-F238E27FC236}">
                  <a16:creationId xmlns="" xmlns:a16="http://schemas.microsoft.com/office/drawing/2014/main" id="{B07559E2-7904-46DB-887B-0686BC34202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p:blipFill>
          <p:spPr>
            <a:xfrm>
              <a:off x="995222" y="5191210"/>
              <a:ext cx="539922" cy="539922"/>
            </a:xfrm>
            <a:prstGeom prst="rect">
              <a:avLst/>
            </a:prstGeom>
          </p:spPr>
        </p:pic>
        <p:pic>
          <p:nvPicPr>
            <p:cNvPr id="66" name="Graphic 65" descr="Clock">
              <a:extLst>
                <a:ext uri="{FF2B5EF4-FFF2-40B4-BE49-F238E27FC236}">
                  <a16:creationId xmlns="" xmlns:a16="http://schemas.microsoft.com/office/drawing/2014/main" id="{7BED8E05-562C-44E8-8116-3733F8A3A84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tretch>
              <a:fillRect/>
            </a:stretch>
          </p:blipFill>
          <p:spPr>
            <a:xfrm>
              <a:off x="2487536" y="5534059"/>
              <a:ext cx="480017" cy="480017"/>
            </a:xfrm>
            <a:prstGeom prst="rect">
              <a:avLst/>
            </a:prstGeom>
          </p:spPr>
        </p:pic>
      </p:grpSp>
      <p:grpSp>
        <p:nvGrpSpPr>
          <p:cNvPr id="70" name="Group 69"/>
          <p:cNvGrpSpPr/>
          <p:nvPr/>
        </p:nvGrpSpPr>
        <p:grpSpPr>
          <a:xfrm>
            <a:off x="479065" y="1100209"/>
            <a:ext cx="11487659" cy="547531"/>
            <a:chOff x="479065" y="904267"/>
            <a:chExt cx="11487659" cy="547531"/>
          </a:xfrm>
        </p:grpSpPr>
        <p:grpSp>
          <p:nvGrpSpPr>
            <p:cNvPr id="72" name="Group 71"/>
            <p:cNvGrpSpPr/>
            <p:nvPr/>
          </p:nvGrpSpPr>
          <p:grpSpPr>
            <a:xfrm>
              <a:off x="479065" y="904267"/>
              <a:ext cx="8533189" cy="547531"/>
              <a:chOff x="479065" y="904267"/>
              <a:chExt cx="8533189" cy="547531"/>
            </a:xfrm>
          </p:grpSpPr>
          <p:grpSp>
            <p:nvGrpSpPr>
              <p:cNvPr id="77" name="Group 76"/>
              <p:cNvGrpSpPr/>
              <p:nvPr/>
            </p:nvGrpSpPr>
            <p:grpSpPr>
              <a:xfrm>
                <a:off x="479065" y="911876"/>
                <a:ext cx="8533189" cy="539922"/>
                <a:chOff x="479065" y="911876"/>
                <a:chExt cx="8533189" cy="539922"/>
              </a:xfrm>
            </p:grpSpPr>
            <p:pic>
              <p:nvPicPr>
                <p:cNvPr id="81" name="Graphic 64" descr="Document">
                  <a:extLst>
                    <a:ext uri="{FF2B5EF4-FFF2-40B4-BE49-F238E27FC236}">
                      <a16:creationId xmlns="" xmlns:a16="http://schemas.microsoft.com/office/drawing/2014/main" id="{F5BB8ABC-6A22-4B7A-BE0E-C4CC4BAFF40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tretch>
                  <a:fillRect/>
                </a:stretch>
              </p:blipFill>
              <p:spPr>
                <a:xfrm>
                  <a:off x="479065" y="911876"/>
                  <a:ext cx="539922" cy="539922"/>
                </a:xfrm>
                <a:prstGeom prst="rect">
                  <a:avLst/>
                </a:prstGeom>
              </p:spPr>
            </p:pic>
            <p:sp>
              <p:nvSpPr>
                <p:cNvPr id="82" name="TextBox 81">
                  <a:extLst>
                    <a:ext uri="{FF2B5EF4-FFF2-40B4-BE49-F238E27FC236}">
                      <a16:creationId xmlns="" xmlns:a16="http://schemas.microsoft.com/office/drawing/2014/main" id="{54C65629-4738-4F9F-A00A-BCF79D968C6F}"/>
                    </a:ext>
                  </a:extLst>
                </p:cNvPr>
                <p:cNvSpPr txBox="1"/>
                <p:nvPr/>
              </p:nvSpPr>
              <p:spPr>
                <a:xfrm>
                  <a:off x="913804" y="1041462"/>
                  <a:ext cx="3883304" cy="369332"/>
                </a:xfrm>
                <a:prstGeom prst="rect">
                  <a:avLst/>
                </a:prstGeom>
                <a:noFill/>
              </p:spPr>
              <p:txBody>
                <a:bodyPr wrap="square" rtlCol="0">
                  <a:spAutoFit/>
                </a:bodyPr>
                <a:lstStyle/>
                <a:p>
                  <a:pPr>
                    <a:buClrTx/>
                    <a:buFontTx/>
                    <a:buNone/>
                  </a:pPr>
                  <a:r>
                    <a:rPr lang="en-CA" sz="1800" kern="1200" dirty="0">
                      <a:solidFill>
                        <a:prstClr val="black"/>
                      </a:solidFill>
                      <a:latin typeface="Calibri" panose="020F0502020204030204"/>
                      <a:ea typeface="+mn-ea"/>
                      <a:cs typeface="+mn-cs"/>
                    </a:rPr>
                    <a:t>Nomination for Life Membership</a:t>
                  </a:r>
                </a:p>
              </p:txBody>
            </p:sp>
            <p:sp>
              <p:nvSpPr>
                <p:cNvPr id="83" name="TextBox 82">
                  <a:extLst>
                    <a:ext uri="{FF2B5EF4-FFF2-40B4-BE49-F238E27FC236}">
                      <a16:creationId xmlns="" xmlns:a16="http://schemas.microsoft.com/office/drawing/2014/main" id="{83F2DCA9-8B88-4283-8DF9-6FF834905AE9}"/>
                    </a:ext>
                  </a:extLst>
                </p:cNvPr>
                <p:cNvSpPr txBox="1"/>
                <p:nvPr/>
              </p:nvSpPr>
              <p:spPr>
                <a:xfrm>
                  <a:off x="4754719" y="1043505"/>
                  <a:ext cx="4257535" cy="369332"/>
                </a:xfrm>
                <a:prstGeom prst="rect">
                  <a:avLst/>
                </a:prstGeom>
                <a:noFill/>
              </p:spPr>
              <p:txBody>
                <a:bodyPr wrap="square" rtlCol="0">
                  <a:spAutoFit/>
                </a:bodyPr>
                <a:lstStyle/>
                <a:p>
                  <a:pPr>
                    <a:buClrTx/>
                    <a:buFontTx/>
                    <a:buNone/>
                  </a:pPr>
                  <a:r>
                    <a:rPr lang="en-CA" sz="1800" kern="1200" dirty="0">
                      <a:solidFill>
                        <a:prstClr val="black"/>
                      </a:solidFill>
                      <a:latin typeface="Calibri" panose="020F0502020204030204"/>
                      <a:ea typeface="+mn-ea"/>
                      <a:cs typeface="+mn-cs"/>
                    </a:rPr>
                    <a:t>Life Member Nominee Questionnaire</a:t>
                  </a:r>
                </a:p>
              </p:txBody>
            </p:sp>
          </p:grpSp>
          <p:pic>
            <p:nvPicPr>
              <p:cNvPr id="79" name="Graphic 70" descr="Clipboard">
                <a:extLst>
                  <a:ext uri="{FF2B5EF4-FFF2-40B4-BE49-F238E27FC236}">
                    <a16:creationId xmlns="" xmlns:a16="http://schemas.microsoft.com/office/drawing/2014/main" id="{98BECBB9-65BD-4126-9B49-D63338D4B09E}"/>
                  </a:ext>
                </a:extLst>
              </p:cNvPr>
              <p:cNvPicPr>
                <a:picLocks noChangeAspect="1"/>
              </p:cNvPicPr>
              <p:nvPr/>
            </p:nvPicPr>
            <p:blipFill>
              <a:blip r:embed="rId11">
                <a:duotone>
                  <a:schemeClr val="accent1">
                    <a:shade val="45000"/>
                    <a:satMod val="135000"/>
                  </a:schemeClr>
                  <a:prstClr val="white"/>
                </a:duotone>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4214797" y="904267"/>
                <a:ext cx="540000" cy="540000"/>
              </a:xfrm>
              <a:prstGeom prst="rect">
                <a:avLst/>
              </a:prstGeom>
            </p:spPr>
          </p:pic>
        </p:grpSp>
        <p:grpSp>
          <p:nvGrpSpPr>
            <p:cNvPr id="73" name="Group 72"/>
            <p:cNvGrpSpPr/>
            <p:nvPr/>
          </p:nvGrpSpPr>
          <p:grpSpPr>
            <a:xfrm>
              <a:off x="8279780" y="911876"/>
              <a:ext cx="3686944" cy="539922"/>
              <a:chOff x="8279780" y="911876"/>
              <a:chExt cx="3686944" cy="539922"/>
            </a:xfrm>
          </p:grpSpPr>
          <p:pic>
            <p:nvPicPr>
              <p:cNvPr id="74" name="Graphic 62" descr="Checklist">
                <a:extLst>
                  <a:ext uri="{FF2B5EF4-FFF2-40B4-BE49-F238E27FC236}">
                    <a16:creationId xmlns="" xmlns:a16="http://schemas.microsoft.com/office/drawing/2014/main" id="{CD1B58C0-FE55-4BCF-B1FA-6E10E4F2C17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p:blipFill>
            <p:spPr>
              <a:xfrm>
                <a:off x="8279780" y="911876"/>
                <a:ext cx="539922" cy="539922"/>
              </a:xfrm>
              <a:prstGeom prst="rect">
                <a:avLst/>
              </a:prstGeom>
            </p:spPr>
          </p:pic>
          <p:sp>
            <p:nvSpPr>
              <p:cNvPr id="75" name="TextBox 74">
                <a:extLst>
                  <a:ext uri="{FF2B5EF4-FFF2-40B4-BE49-F238E27FC236}">
                    <a16:creationId xmlns="" xmlns:a16="http://schemas.microsoft.com/office/drawing/2014/main" id="{AEED1A26-2FC6-4F81-AECE-566F622751E6}"/>
                  </a:ext>
                </a:extLst>
              </p:cNvPr>
              <p:cNvSpPr txBox="1"/>
              <p:nvPr/>
            </p:nvSpPr>
            <p:spPr>
              <a:xfrm>
                <a:off x="8819702" y="1056010"/>
                <a:ext cx="3147022" cy="369332"/>
              </a:xfrm>
              <a:prstGeom prst="rect">
                <a:avLst/>
              </a:prstGeom>
              <a:noFill/>
            </p:spPr>
            <p:txBody>
              <a:bodyPr wrap="square" rtlCol="0">
                <a:spAutoFit/>
              </a:bodyPr>
              <a:lstStyle/>
              <a:p>
                <a:pPr>
                  <a:buClrTx/>
                  <a:buFontTx/>
                  <a:buNone/>
                </a:pPr>
                <a:r>
                  <a:rPr lang="en-CA" sz="1800" kern="1200" dirty="0">
                    <a:solidFill>
                      <a:prstClr val="black"/>
                    </a:solidFill>
                    <a:latin typeface="Calibri" panose="020F0502020204030204"/>
                    <a:ea typeface="+mn-ea"/>
                    <a:cs typeface="+mn-cs"/>
                  </a:rPr>
                  <a:t>Life Membership Checklist</a:t>
                </a:r>
              </a:p>
            </p:txBody>
          </p:sp>
        </p:grpSp>
      </p:grpSp>
      <p:grpSp>
        <p:nvGrpSpPr>
          <p:cNvPr id="67" name="Group 66"/>
          <p:cNvGrpSpPr/>
          <p:nvPr/>
        </p:nvGrpSpPr>
        <p:grpSpPr>
          <a:xfrm>
            <a:off x="7124121" y="5168556"/>
            <a:ext cx="2495235" cy="1196078"/>
            <a:chOff x="7124121" y="5168556"/>
            <a:chExt cx="2495235" cy="1196078"/>
          </a:xfrm>
        </p:grpSpPr>
        <p:grpSp>
          <p:nvGrpSpPr>
            <p:cNvPr id="47" name="Groupe 46">
              <a:extLst>
                <a:ext uri="{FF2B5EF4-FFF2-40B4-BE49-F238E27FC236}">
                  <a16:creationId xmlns="" xmlns:a16="http://schemas.microsoft.com/office/drawing/2014/main" id="{EEEC4BB6-1ABD-4B18-B053-6E2FFCCBA231}"/>
                </a:ext>
              </a:extLst>
            </p:cNvPr>
            <p:cNvGrpSpPr/>
            <p:nvPr/>
          </p:nvGrpSpPr>
          <p:grpSpPr>
            <a:xfrm>
              <a:off x="7124121" y="5168556"/>
              <a:ext cx="2495235" cy="1196078"/>
              <a:chOff x="7108142" y="1924615"/>
              <a:chExt cx="2495235" cy="842881"/>
            </a:xfrm>
          </p:grpSpPr>
          <p:sp>
            <p:nvSpPr>
              <p:cNvPr id="48" name="Flèche : chevron 47">
                <a:extLst>
                  <a:ext uri="{FF2B5EF4-FFF2-40B4-BE49-F238E27FC236}">
                    <a16:creationId xmlns="" xmlns:a16="http://schemas.microsoft.com/office/drawing/2014/main" id="{3181598A-8314-4DF5-A98B-79E5B271F280}"/>
                  </a:ext>
                </a:extLst>
              </p:cNvPr>
              <p:cNvSpPr/>
              <p:nvPr/>
            </p:nvSpPr>
            <p:spPr>
              <a:xfrm>
                <a:off x="7108142" y="1924615"/>
                <a:ext cx="2495235" cy="837188"/>
              </a:xfrm>
              <a:prstGeom prst="chevron">
                <a:avLst/>
              </a:prstGeom>
              <a:solidFill>
                <a:schemeClr val="bg1">
                  <a:lumMod val="95000"/>
                </a:schemeClr>
              </a:solidFill>
              <a:ln w="38100">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rIns="0" rtlCol="0" anchor="ctr"/>
              <a:lstStyle/>
              <a:p>
                <a:pPr algn="ctr">
                  <a:buClrTx/>
                  <a:buFontTx/>
                  <a:buNone/>
                </a:pPr>
                <a:endParaRPr lang="en-CA" kern="1200" dirty="0">
                  <a:solidFill>
                    <a:prstClr val="black"/>
                  </a:solidFill>
                </a:endParaRPr>
              </a:p>
            </p:txBody>
          </p:sp>
          <p:sp>
            <p:nvSpPr>
              <p:cNvPr id="49" name="ZoneTexte 48">
                <a:extLst>
                  <a:ext uri="{FF2B5EF4-FFF2-40B4-BE49-F238E27FC236}">
                    <a16:creationId xmlns="" xmlns:a16="http://schemas.microsoft.com/office/drawing/2014/main" id="{CCA77BEE-E941-419C-BBB7-67A419EE4B2F}"/>
                  </a:ext>
                </a:extLst>
              </p:cNvPr>
              <p:cNvSpPr txBox="1"/>
              <p:nvPr/>
            </p:nvSpPr>
            <p:spPr>
              <a:xfrm>
                <a:off x="7666328" y="1956086"/>
                <a:ext cx="1734869" cy="811410"/>
              </a:xfrm>
              <a:prstGeom prst="rect">
                <a:avLst/>
              </a:prstGeom>
              <a:noFill/>
            </p:spPr>
            <p:txBody>
              <a:bodyPr wrap="square" rIns="0" rtlCol="0">
                <a:noAutofit/>
              </a:bodyPr>
              <a:lstStyle/>
              <a:p>
                <a:pPr>
                  <a:buClrTx/>
                  <a:buFontTx/>
                  <a:buNone/>
                </a:pPr>
                <a:r>
                  <a:rPr lang="en-CA" b="1" kern="1200" dirty="0">
                    <a:solidFill>
                      <a:prstClr val="black"/>
                    </a:solidFill>
                    <a:latin typeface="Calibri" panose="020F0502020204030204"/>
                    <a:ea typeface="+mn-ea"/>
                    <a:cs typeface="+mn-cs"/>
                  </a:rPr>
                  <a:t>National executive accepts life members by motion</a:t>
                </a:r>
              </a:p>
              <a:p>
                <a:pPr>
                  <a:buClrTx/>
                  <a:buFontTx/>
                  <a:buNone/>
                </a:pPr>
                <a:endParaRPr lang="en-CA" b="1" kern="1200" dirty="0">
                  <a:solidFill>
                    <a:prstClr val="black"/>
                  </a:solidFill>
                  <a:latin typeface="Calibri" panose="020F0502020204030204"/>
                  <a:ea typeface="+mn-ea"/>
                  <a:cs typeface="+mn-cs"/>
                </a:endParaRPr>
              </a:p>
              <a:p>
                <a:pPr>
                  <a:buClrTx/>
                  <a:buFontTx/>
                  <a:buNone/>
                </a:pPr>
                <a:r>
                  <a:rPr lang="en-CA" b="1" kern="1200" dirty="0">
                    <a:solidFill>
                      <a:prstClr val="black"/>
                    </a:solidFill>
                    <a:latin typeface="Calibri" panose="020F0502020204030204"/>
                    <a:ea typeface="+mn-ea"/>
                    <a:cs typeface="+mn-cs"/>
                  </a:rPr>
                  <a:t>(Winter meeting)</a:t>
                </a:r>
              </a:p>
            </p:txBody>
          </p:sp>
        </p:grpSp>
        <p:pic>
          <p:nvPicPr>
            <p:cNvPr id="84" name="Graphic 65" descr="Clock">
              <a:extLst>
                <a:ext uri="{FF2B5EF4-FFF2-40B4-BE49-F238E27FC236}">
                  <a16:creationId xmlns="" xmlns:a16="http://schemas.microsoft.com/office/drawing/2014/main" id="{7BED8E05-562C-44E8-8116-3733F8A3A84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tretch>
              <a:fillRect/>
            </a:stretch>
          </p:blipFill>
          <p:spPr>
            <a:xfrm>
              <a:off x="8761082" y="5708357"/>
              <a:ext cx="480017" cy="480017"/>
            </a:xfrm>
            <a:prstGeom prst="rect">
              <a:avLst/>
            </a:prstGeom>
          </p:spPr>
        </p:pic>
      </p:grpSp>
    </p:spTree>
    <p:extLst>
      <p:ext uri="{BB962C8B-B14F-4D97-AF65-F5344CB8AC3E}">
        <p14:creationId xmlns:p14="http://schemas.microsoft.com/office/powerpoint/2010/main" val="2447435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1000" fill="hold"/>
                                        <p:tgtEl>
                                          <p:spTgt spid="29"/>
                                        </p:tgtEl>
                                        <p:attrNameLst>
                                          <p:attrName>ppt_x</p:attrName>
                                        </p:attrNameLst>
                                      </p:cBhvr>
                                      <p:tavLst>
                                        <p:tav tm="0">
                                          <p:val>
                                            <p:strVal val="0-#ppt_w/2"/>
                                          </p:val>
                                        </p:tav>
                                        <p:tav tm="100000">
                                          <p:val>
                                            <p:strVal val="#ppt_x"/>
                                          </p:val>
                                        </p:tav>
                                      </p:tavLst>
                                    </p:anim>
                                    <p:anim calcmode="lin" valueType="num">
                                      <p:cBhvr additive="base">
                                        <p:cTn id="8" dur="10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000" fill="hold"/>
                                        <p:tgtEl>
                                          <p:spTgt spid="11"/>
                                        </p:tgtEl>
                                        <p:attrNameLst>
                                          <p:attrName>ppt_x</p:attrName>
                                        </p:attrNameLst>
                                      </p:cBhvr>
                                      <p:tavLst>
                                        <p:tav tm="0">
                                          <p:val>
                                            <p:strVal val="0-#ppt_w/2"/>
                                          </p:val>
                                        </p:tav>
                                        <p:tav tm="100000">
                                          <p:val>
                                            <p:strVal val="#ppt_x"/>
                                          </p:val>
                                        </p:tav>
                                      </p:tavLst>
                                    </p:anim>
                                    <p:anim calcmode="lin" valueType="num">
                                      <p:cBhvr additive="base">
                                        <p:cTn id="12" dur="1000" fill="hold"/>
                                        <p:tgtEl>
                                          <p:spTgt spid="11"/>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27"/>
                                        </p:tgtEl>
                                        <p:attrNameLst>
                                          <p:attrName>style.visibility</p:attrName>
                                        </p:attrNameLst>
                                      </p:cBhvr>
                                      <p:to>
                                        <p:strVal val="visible"/>
                                      </p:to>
                                    </p:set>
                                    <p:anim calcmode="lin" valueType="num">
                                      <p:cBhvr additive="base">
                                        <p:cTn id="15" dur="1000" fill="hold"/>
                                        <p:tgtEl>
                                          <p:spTgt spid="27"/>
                                        </p:tgtEl>
                                        <p:attrNameLst>
                                          <p:attrName>ppt_x</p:attrName>
                                        </p:attrNameLst>
                                      </p:cBhvr>
                                      <p:tavLst>
                                        <p:tav tm="0">
                                          <p:val>
                                            <p:strVal val="0-#ppt_w/2"/>
                                          </p:val>
                                        </p:tav>
                                        <p:tav tm="100000">
                                          <p:val>
                                            <p:strVal val="#ppt_x"/>
                                          </p:val>
                                        </p:tav>
                                      </p:tavLst>
                                    </p:anim>
                                    <p:anim calcmode="lin" valueType="num">
                                      <p:cBhvr additive="base">
                                        <p:cTn id="16" dur="1000" fill="hold"/>
                                        <p:tgtEl>
                                          <p:spTgt spid="27"/>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1000" fill="hold"/>
                                        <p:tgtEl>
                                          <p:spTgt spid="7"/>
                                        </p:tgtEl>
                                        <p:attrNameLst>
                                          <p:attrName>ppt_x</p:attrName>
                                        </p:attrNameLst>
                                      </p:cBhvr>
                                      <p:tavLst>
                                        <p:tav tm="0">
                                          <p:val>
                                            <p:strVal val="0-#ppt_w/2"/>
                                          </p:val>
                                        </p:tav>
                                        <p:tav tm="100000">
                                          <p:val>
                                            <p:strVal val="#ppt_x"/>
                                          </p:val>
                                        </p:tav>
                                      </p:tavLst>
                                    </p:anim>
                                    <p:anim calcmode="lin" valueType="num">
                                      <p:cBhvr additive="base">
                                        <p:cTn id="20" dur="1000" fill="hold"/>
                                        <p:tgtEl>
                                          <p:spTgt spid="7"/>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1000" fill="hold"/>
                                        <p:tgtEl>
                                          <p:spTgt spid="6"/>
                                        </p:tgtEl>
                                        <p:attrNameLst>
                                          <p:attrName>ppt_x</p:attrName>
                                        </p:attrNameLst>
                                      </p:cBhvr>
                                      <p:tavLst>
                                        <p:tav tm="0">
                                          <p:val>
                                            <p:strVal val="0-#ppt_w/2"/>
                                          </p:val>
                                        </p:tav>
                                        <p:tav tm="100000">
                                          <p:val>
                                            <p:strVal val="#ppt_x"/>
                                          </p:val>
                                        </p:tav>
                                      </p:tavLst>
                                    </p:anim>
                                    <p:anim calcmode="lin" valueType="num">
                                      <p:cBhvr additive="base">
                                        <p:cTn id="24" dur="1000" fill="hold"/>
                                        <p:tgtEl>
                                          <p:spTgt spid="6"/>
                                        </p:tgtEl>
                                        <p:attrNameLst>
                                          <p:attrName>ppt_y</p:attrName>
                                        </p:attrNameLst>
                                      </p:cBhvr>
                                      <p:tavLst>
                                        <p:tav tm="0">
                                          <p:val>
                                            <p:strVal val="#ppt_y"/>
                                          </p:val>
                                        </p:tav>
                                        <p:tav tm="100000">
                                          <p:val>
                                            <p:strVal val="#ppt_y"/>
                                          </p:val>
                                        </p:tav>
                                      </p:tavLst>
                                    </p:anim>
                                  </p:childTnLst>
                                </p:cTn>
                              </p:par>
                            </p:childTnLst>
                          </p:cTn>
                        </p:par>
                        <p:par>
                          <p:cTn id="25" fill="hold">
                            <p:stCondLst>
                              <p:cond delay="1000"/>
                            </p:stCondLst>
                            <p:childTnLst>
                              <p:par>
                                <p:cTn id="26" presetID="2" presetClass="entr" presetSubtype="2" fill="hold" nodeType="afterEffect">
                                  <p:stCondLst>
                                    <p:cond delay="0"/>
                                  </p:stCondLst>
                                  <p:childTnLst>
                                    <p:set>
                                      <p:cBhvr>
                                        <p:cTn id="27" dur="1" fill="hold">
                                          <p:stCondLst>
                                            <p:cond delay="0"/>
                                          </p:stCondLst>
                                        </p:cTn>
                                        <p:tgtEl>
                                          <p:spTgt spid="60"/>
                                        </p:tgtEl>
                                        <p:attrNameLst>
                                          <p:attrName>style.visibility</p:attrName>
                                        </p:attrNameLst>
                                      </p:cBhvr>
                                      <p:to>
                                        <p:strVal val="visible"/>
                                      </p:to>
                                    </p:set>
                                    <p:anim calcmode="lin" valueType="num">
                                      <p:cBhvr additive="base">
                                        <p:cTn id="28" dur="1000" fill="hold"/>
                                        <p:tgtEl>
                                          <p:spTgt spid="60"/>
                                        </p:tgtEl>
                                        <p:attrNameLst>
                                          <p:attrName>ppt_x</p:attrName>
                                        </p:attrNameLst>
                                      </p:cBhvr>
                                      <p:tavLst>
                                        <p:tav tm="0">
                                          <p:val>
                                            <p:strVal val="1+#ppt_w/2"/>
                                          </p:val>
                                        </p:tav>
                                        <p:tav tm="100000">
                                          <p:val>
                                            <p:strVal val="#ppt_x"/>
                                          </p:val>
                                        </p:tav>
                                      </p:tavLst>
                                    </p:anim>
                                    <p:anim calcmode="lin" valueType="num">
                                      <p:cBhvr additive="base">
                                        <p:cTn id="29" dur="1000" fill="hold"/>
                                        <p:tgtEl>
                                          <p:spTgt spid="60"/>
                                        </p:tgtEl>
                                        <p:attrNameLst>
                                          <p:attrName>ppt_y</p:attrName>
                                        </p:attrNameLst>
                                      </p:cBhvr>
                                      <p:tavLst>
                                        <p:tav tm="0">
                                          <p:val>
                                            <p:strVal val="#ppt_y"/>
                                          </p:val>
                                        </p:tav>
                                        <p:tav tm="100000">
                                          <p:val>
                                            <p:strVal val="#ppt_y"/>
                                          </p:val>
                                        </p:tav>
                                      </p:tavLst>
                                    </p:anim>
                                  </p:childTnLst>
                                </p:cTn>
                              </p:par>
                              <p:par>
                                <p:cTn id="30" presetID="2" presetClass="entr" presetSubtype="2" fill="hold" nodeType="withEffect">
                                  <p:stCondLst>
                                    <p:cond delay="0"/>
                                  </p:stCondLst>
                                  <p:childTnLst>
                                    <p:set>
                                      <p:cBhvr>
                                        <p:cTn id="31" dur="1" fill="hold">
                                          <p:stCondLst>
                                            <p:cond delay="0"/>
                                          </p:stCondLst>
                                        </p:cTn>
                                        <p:tgtEl>
                                          <p:spTgt spid="61"/>
                                        </p:tgtEl>
                                        <p:attrNameLst>
                                          <p:attrName>style.visibility</p:attrName>
                                        </p:attrNameLst>
                                      </p:cBhvr>
                                      <p:to>
                                        <p:strVal val="visible"/>
                                      </p:to>
                                    </p:set>
                                    <p:anim calcmode="lin" valueType="num">
                                      <p:cBhvr additive="base">
                                        <p:cTn id="32" dur="1000" fill="hold"/>
                                        <p:tgtEl>
                                          <p:spTgt spid="61"/>
                                        </p:tgtEl>
                                        <p:attrNameLst>
                                          <p:attrName>ppt_x</p:attrName>
                                        </p:attrNameLst>
                                      </p:cBhvr>
                                      <p:tavLst>
                                        <p:tav tm="0">
                                          <p:val>
                                            <p:strVal val="1+#ppt_w/2"/>
                                          </p:val>
                                        </p:tav>
                                        <p:tav tm="100000">
                                          <p:val>
                                            <p:strVal val="#ppt_x"/>
                                          </p:val>
                                        </p:tav>
                                      </p:tavLst>
                                    </p:anim>
                                    <p:anim calcmode="lin" valueType="num">
                                      <p:cBhvr additive="base">
                                        <p:cTn id="33" dur="1000" fill="hold"/>
                                        <p:tgtEl>
                                          <p:spTgt spid="61"/>
                                        </p:tgtEl>
                                        <p:attrNameLst>
                                          <p:attrName>ppt_y</p:attrName>
                                        </p:attrNameLst>
                                      </p:cBhvr>
                                      <p:tavLst>
                                        <p:tav tm="0">
                                          <p:val>
                                            <p:strVal val="#ppt_y"/>
                                          </p:val>
                                        </p:tav>
                                        <p:tav tm="100000">
                                          <p:val>
                                            <p:strVal val="#ppt_y"/>
                                          </p:val>
                                        </p:tav>
                                      </p:tavLst>
                                    </p:anim>
                                  </p:childTnLst>
                                </p:cTn>
                              </p:par>
                              <p:par>
                                <p:cTn id="34" presetID="2" presetClass="entr" presetSubtype="2" fill="hold" nodeType="withEffect">
                                  <p:stCondLst>
                                    <p:cond delay="0"/>
                                  </p:stCondLst>
                                  <p:childTnLst>
                                    <p:set>
                                      <p:cBhvr>
                                        <p:cTn id="35" dur="1" fill="hold">
                                          <p:stCondLst>
                                            <p:cond delay="0"/>
                                          </p:stCondLst>
                                        </p:cTn>
                                        <p:tgtEl>
                                          <p:spTgt spid="33"/>
                                        </p:tgtEl>
                                        <p:attrNameLst>
                                          <p:attrName>style.visibility</p:attrName>
                                        </p:attrNameLst>
                                      </p:cBhvr>
                                      <p:to>
                                        <p:strVal val="visible"/>
                                      </p:to>
                                    </p:set>
                                    <p:anim calcmode="lin" valueType="num">
                                      <p:cBhvr additive="base">
                                        <p:cTn id="36" dur="1000" fill="hold"/>
                                        <p:tgtEl>
                                          <p:spTgt spid="33"/>
                                        </p:tgtEl>
                                        <p:attrNameLst>
                                          <p:attrName>ppt_x</p:attrName>
                                        </p:attrNameLst>
                                      </p:cBhvr>
                                      <p:tavLst>
                                        <p:tav tm="0">
                                          <p:val>
                                            <p:strVal val="1+#ppt_w/2"/>
                                          </p:val>
                                        </p:tav>
                                        <p:tav tm="100000">
                                          <p:val>
                                            <p:strVal val="#ppt_x"/>
                                          </p:val>
                                        </p:tav>
                                      </p:tavLst>
                                    </p:anim>
                                    <p:anim calcmode="lin" valueType="num">
                                      <p:cBhvr additive="base">
                                        <p:cTn id="37" dur="1000" fill="hold"/>
                                        <p:tgtEl>
                                          <p:spTgt spid="33"/>
                                        </p:tgtEl>
                                        <p:attrNameLst>
                                          <p:attrName>ppt_y</p:attrName>
                                        </p:attrNameLst>
                                      </p:cBhvr>
                                      <p:tavLst>
                                        <p:tav tm="0">
                                          <p:val>
                                            <p:strVal val="#ppt_y"/>
                                          </p:val>
                                        </p:tav>
                                        <p:tav tm="100000">
                                          <p:val>
                                            <p:strVal val="#ppt_y"/>
                                          </p:val>
                                        </p:tav>
                                      </p:tavLst>
                                    </p:anim>
                                  </p:childTnLst>
                                </p:cTn>
                              </p:par>
                              <p:par>
                                <p:cTn id="38" presetID="2" presetClass="entr" presetSubtype="2" fill="hold" nodeType="withEffect">
                                  <p:stCondLst>
                                    <p:cond delay="0"/>
                                  </p:stCondLst>
                                  <p:childTnLst>
                                    <p:set>
                                      <p:cBhvr>
                                        <p:cTn id="39" dur="1" fill="hold">
                                          <p:stCondLst>
                                            <p:cond delay="0"/>
                                          </p:stCondLst>
                                        </p:cTn>
                                        <p:tgtEl>
                                          <p:spTgt spid="63"/>
                                        </p:tgtEl>
                                        <p:attrNameLst>
                                          <p:attrName>style.visibility</p:attrName>
                                        </p:attrNameLst>
                                      </p:cBhvr>
                                      <p:to>
                                        <p:strVal val="visible"/>
                                      </p:to>
                                    </p:set>
                                    <p:anim calcmode="lin" valueType="num">
                                      <p:cBhvr additive="base">
                                        <p:cTn id="40" dur="1000" fill="hold"/>
                                        <p:tgtEl>
                                          <p:spTgt spid="63"/>
                                        </p:tgtEl>
                                        <p:attrNameLst>
                                          <p:attrName>ppt_x</p:attrName>
                                        </p:attrNameLst>
                                      </p:cBhvr>
                                      <p:tavLst>
                                        <p:tav tm="0">
                                          <p:val>
                                            <p:strVal val="1+#ppt_w/2"/>
                                          </p:val>
                                        </p:tav>
                                        <p:tav tm="100000">
                                          <p:val>
                                            <p:strVal val="#ppt_x"/>
                                          </p:val>
                                        </p:tav>
                                      </p:tavLst>
                                    </p:anim>
                                    <p:anim calcmode="lin" valueType="num">
                                      <p:cBhvr additive="base">
                                        <p:cTn id="41" dur="1000" fill="hold"/>
                                        <p:tgtEl>
                                          <p:spTgt spid="63"/>
                                        </p:tgtEl>
                                        <p:attrNameLst>
                                          <p:attrName>ppt_y</p:attrName>
                                        </p:attrNameLst>
                                      </p:cBhvr>
                                      <p:tavLst>
                                        <p:tav tm="0">
                                          <p:val>
                                            <p:strVal val="#ppt_y"/>
                                          </p:val>
                                        </p:tav>
                                        <p:tav tm="100000">
                                          <p:val>
                                            <p:strVal val="#ppt_y"/>
                                          </p:val>
                                        </p:tav>
                                      </p:tavLst>
                                    </p:anim>
                                  </p:childTnLst>
                                </p:cTn>
                              </p:par>
                              <p:par>
                                <p:cTn id="42" presetID="2" presetClass="entr" presetSubtype="2" fill="hold" nodeType="withEffect">
                                  <p:stCondLst>
                                    <p:cond delay="0"/>
                                  </p:stCondLst>
                                  <p:childTnLst>
                                    <p:set>
                                      <p:cBhvr>
                                        <p:cTn id="43" dur="1" fill="hold">
                                          <p:stCondLst>
                                            <p:cond delay="0"/>
                                          </p:stCondLst>
                                        </p:cTn>
                                        <p:tgtEl>
                                          <p:spTgt spid="65"/>
                                        </p:tgtEl>
                                        <p:attrNameLst>
                                          <p:attrName>style.visibility</p:attrName>
                                        </p:attrNameLst>
                                      </p:cBhvr>
                                      <p:to>
                                        <p:strVal val="visible"/>
                                      </p:to>
                                    </p:set>
                                    <p:anim calcmode="lin" valueType="num">
                                      <p:cBhvr additive="base">
                                        <p:cTn id="44" dur="1000" fill="hold"/>
                                        <p:tgtEl>
                                          <p:spTgt spid="65"/>
                                        </p:tgtEl>
                                        <p:attrNameLst>
                                          <p:attrName>ppt_x</p:attrName>
                                        </p:attrNameLst>
                                      </p:cBhvr>
                                      <p:tavLst>
                                        <p:tav tm="0">
                                          <p:val>
                                            <p:strVal val="1+#ppt_w/2"/>
                                          </p:val>
                                        </p:tav>
                                        <p:tav tm="100000">
                                          <p:val>
                                            <p:strVal val="#ppt_x"/>
                                          </p:val>
                                        </p:tav>
                                      </p:tavLst>
                                    </p:anim>
                                    <p:anim calcmode="lin" valueType="num">
                                      <p:cBhvr additive="base">
                                        <p:cTn id="45" dur="1000" fill="hold"/>
                                        <p:tgtEl>
                                          <p:spTgt spid="65"/>
                                        </p:tgtEl>
                                        <p:attrNameLst>
                                          <p:attrName>ppt_y</p:attrName>
                                        </p:attrNameLst>
                                      </p:cBhvr>
                                      <p:tavLst>
                                        <p:tav tm="0">
                                          <p:val>
                                            <p:strVal val="#ppt_y"/>
                                          </p:val>
                                        </p:tav>
                                        <p:tav tm="100000">
                                          <p:val>
                                            <p:strVal val="#ppt_y"/>
                                          </p:val>
                                        </p:tav>
                                      </p:tavLst>
                                    </p:anim>
                                  </p:childTnLst>
                                </p:cTn>
                              </p:par>
                            </p:childTnLst>
                          </p:cTn>
                        </p:par>
                        <p:par>
                          <p:cTn id="46" fill="hold">
                            <p:stCondLst>
                              <p:cond delay="2000"/>
                            </p:stCondLst>
                            <p:childTnLst>
                              <p:par>
                                <p:cTn id="47" presetID="2" presetClass="entr" presetSubtype="8" fill="hold" nodeType="afterEffect">
                                  <p:stCondLst>
                                    <p:cond delay="0"/>
                                  </p:stCondLst>
                                  <p:childTnLst>
                                    <p:set>
                                      <p:cBhvr>
                                        <p:cTn id="48" dur="1" fill="hold">
                                          <p:stCondLst>
                                            <p:cond delay="0"/>
                                          </p:stCondLst>
                                        </p:cTn>
                                        <p:tgtEl>
                                          <p:spTgt spid="69"/>
                                        </p:tgtEl>
                                        <p:attrNameLst>
                                          <p:attrName>style.visibility</p:attrName>
                                        </p:attrNameLst>
                                      </p:cBhvr>
                                      <p:to>
                                        <p:strVal val="visible"/>
                                      </p:to>
                                    </p:set>
                                    <p:anim calcmode="lin" valueType="num">
                                      <p:cBhvr additive="base">
                                        <p:cTn id="49" dur="1000" fill="hold"/>
                                        <p:tgtEl>
                                          <p:spTgt spid="69"/>
                                        </p:tgtEl>
                                        <p:attrNameLst>
                                          <p:attrName>ppt_x</p:attrName>
                                        </p:attrNameLst>
                                      </p:cBhvr>
                                      <p:tavLst>
                                        <p:tav tm="0">
                                          <p:val>
                                            <p:strVal val="0-#ppt_w/2"/>
                                          </p:val>
                                        </p:tav>
                                        <p:tav tm="100000">
                                          <p:val>
                                            <p:strVal val="#ppt_x"/>
                                          </p:val>
                                        </p:tav>
                                      </p:tavLst>
                                    </p:anim>
                                    <p:anim calcmode="lin" valueType="num">
                                      <p:cBhvr additive="base">
                                        <p:cTn id="50" dur="1000" fill="hold"/>
                                        <p:tgtEl>
                                          <p:spTgt spid="69"/>
                                        </p:tgtEl>
                                        <p:attrNameLst>
                                          <p:attrName>ppt_y</p:attrName>
                                        </p:attrNameLst>
                                      </p:cBhvr>
                                      <p:tavLst>
                                        <p:tav tm="0">
                                          <p:val>
                                            <p:strVal val="#ppt_y"/>
                                          </p:val>
                                        </p:tav>
                                        <p:tav tm="100000">
                                          <p:val>
                                            <p:strVal val="#ppt_y"/>
                                          </p:val>
                                        </p:tav>
                                      </p:tavLst>
                                    </p:anim>
                                  </p:childTnLst>
                                </p:cTn>
                              </p:par>
                              <p:par>
                                <p:cTn id="51" presetID="2" presetClass="entr" presetSubtype="8" fill="hold" nodeType="withEffect">
                                  <p:stCondLst>
                                    <p:cond delay="0"/>
                                  </p:stCondLst>
                                  <p:childTnLst>
                                    <p:set>
                                      <p:cBhvr>
                                        <p:cTn id="52" dur="1" fill="hold">
                                          <p:stCondLst>
                                            <p:cond delay="0"/>
                                          </p:stCondLst>
                                        </p:cTn>
                                        <p:tgtEl>
                                          <p:spTgt spid="68"/>
                                        </p:tgtEl>
                                        <p:attrNameLst>
                                          <p:attrName>style.visibility</p:attrName>
                                        </p:attrNameLst>
                                      </p:cBhvr>
                                      <p:to>
                                        <p:strVal val="visible"/>
                                      </p:to>
                                    </p:set>
                                    <p:anim calcmode="lin" valueType="num">
                                      <p:cBhvr additive="base">
                                        <p:cTn id="53" dur="1000" fill="hold"/>
                                        <p:tgtEl>
                                          <p:spTgt spid="68"/>
                                        </p:tgtEl>
                                        <p:attrNameLst>
                                          <p:attrName>ppt_x</p:attrName>
                                        </p:attrNameLst>
                                      </p:cBhvr>
                                      <p:tavLst>
                                        <p:tav tm="0">
                                          <p:val>
                                            <p:strVal val="0-#ppt_w/2"/>
                                          </p:val>
                                        </p:tav>
                                        <p:tav tm="100000">
                                          <p:val>
                                            <p:strVal val="#ppt_x"/>
                                          </p:val>
                                        </p:tav>
                                      </p:tavLst>
                                    </p:anim>
                                    <p:anim calcmode="lin" valueType="num">
                                      <p:cBhvr additive="base">
                                        <p:cTn id="54" dur="1000" fill="hold"/>
                                        <p:tgtEl>
                                          <p:spTgt spid="68"/>
                                        </p:tgtEl>
                                        <p:attrNameLst>
                                          <p:attrName>ppt_y</p:attrName>
                                        </p:attrNameLst>
                                      </p:cBhvr>
                                      <p:tavLst>
                                        <p:tav tm="0">
                                          <p:val>
                                            <p:strVal val="#ppt_y"/>
                                          </p:val>
                                        </p:tav>
                                        <p:tav tm="100000">
                                          <p:val>
                                            <p:strVal val="#ppt_y"/>
                                          </p:val>
                                        </p:tav>
                                      </p:tavLst>
                                    </p:anim>
                                  </p:childTnLst>
                                </p:cTn>
                              </p:par>
                              <p:par>
                                <p:cTn id="55" presetID="2" presetClass="entr" presetSubtype="8" fill="hold" nodeType="withEffect">
                                  <p:stCondLst>
                                    <p:cond delay="0"/>
                                  </p:stCondLst>
                                  <p:childTnLst>
                                    <p:set>
                                      <p:cBhvr>
                                        <p:cTn id="56" dur="1" fill="hold">
                                          <p:stCondLst>
                                            <p:cond delay="0"/>
                                          </p:stCondLst>
                                        </p:cTn>
                                        <p:tgtEl>
                                          <p:spTgt spid="50"/>
                                        </p:tgtEl>
                                        <p:attrNameLst>
                                          <p:attrName>style.visibility</p:attrName>
                                        </p:attrNameLst>
                                      </p:cBhvr>
                                      <p:to>
                                        <p:strVal val="visible"/>
                                      </p:to>
                                    </p:set>
                                    <p:anim calcmode="lin" valueType="num">
                                      <p:cBhvr additive="base">
                                        <p:cTn id="57" dur="1000" fill="hold"/>
                                        <p:tgtEl>
                                          <p:spTgt spid="50"/>
                                        </p:tgtEl>
                                        <p:attrNameLst>
                                          <p:attrName>ppt_x</p:attrName>
                                        </p:attrNameLst>
                                      </p:cBhvr>
                                      <p:tavLst>
                                        <p:tav tm="0">
                                          <p:val>
                                            <p:strVal val="0-#ppt_w/2"/>
                                          </p:val>
                                        </p:tav>
                                        <p:tav tm="100000">
                                          <p:val>
                                            <p:strVal val="#ppt_x"/>
                                          </p:val>
                                        </p:tav>
                                      </p:tavLst>
                                    </p:anim>
                                    <p:anim calcmode="lin" valueType="num">
                                      <p:cBhvr additive="base">
                                        <p:cTn id="58" dur="1000" fill="hold"/>
                                        <p:tgtEl>
                                          <p:spTgt spid="50"/>
                                        </p:tgtEl>
                                        <p:attrNameLst>
                                          <p:attrName>ppt_y</p:attrName>
                                        </p:attrNameLst>
                                      </p:cBhvr>
                                      <p:tavLst>
                                        <p:tav tm="0">
                                          <p:val>
                                            <p:strVal val="#ppt_y"/>
                                          </p:val>
                                        </p:tav>
                                        <p:tav tm="100000">
                                          <p:val>
                                            <p:strVal val="#ppt_y"/>
                                          </p:val>
                                        </p:tav>
                                      </p:tavLst>
                                    </p:anim>
                                  </p:childTnLst>
                                </p:cTn>
                              </p:par>
                              <p:par>
                                <p:cTn id="59" presetID="2" presetClass="entr" presetSubtype="8" fill="hold" nodeType="withEffect">
                                  <p:stCondLst>
                                    <p:cond delay="0"/>
                                  </p:stCondLst>
                                  <p:childTnLst>
                                    <p:set>
                                      <p:cBhvr>
                                        <p:cTn id="60" dur="1" fill="hold">
                                          <p:stCondLst>
                                            <p:cond delay="0"/>
                                          </p:stCondLst>
                                        </p:cTn>
                                        <p:tgtEl>
                                          <p:spTgt spid="67"/>
                                        </p:tgtEl>
                                        <p:attrNameLst>
                                          <p:attrName>style.visibility</p:attrName>
                                        </p:attrNameLst>
                                      </p:cBhvr>
                                      <p:to>
                                        <p:strVal val="visible"/>
                                      </p:to>
                                    </p:set>
                                    <p:anim calcmode="lin" valueType="num">
                                      <p:cBhvr additive="base">
                                        <p:cTn id="61" dur="1000" fill="hold"/>
                                        <p:tgtEl>
                                          <p:spTgt spid="67"/>
                                        </p:tgtEl>
                                        <p:attrNameLst>
                                          <p:attrName>ppt_x</p:attrName>
                                        </p:attrNameLst>
                                      </p:cBhvr>
                                      <p:tavLst>
                                        <p:tav tm="0">
                                          <p:val>
                                            <p:strVal val="0-#ppt_w/2"/>
                                          </p:val>
                                        </p:tav>
                                        <p:tav tm="100000">
                                          <p:val>
                                            <p:strVal val="#ppt_x"/>
                                          </p:val>
                                        </p:tav>
                                      </p:tavLst>
                                    </p:anim>
                                    <p:anim calcmode="lin" valueType="num">
                                      <p:cBhvr additive="base">
                                        <p:cTn id="62" dur="1000" fill="hold"/>
                                        <p:tgtEl>
                                          <p:spTgt spid="67"/>
                                        </p:tgtEl>
                                        <p:attrNameLst>
                                          <p:attrName>ppt_y</p:attrName>
                                        </p:attrNameLst>
                                      </p:cBhvr>
                                      <p:tavLst>
                                        <p:tav tm="0">
                                          <p:val>
                                            <p:strVal val="#ppt_y"/>
                                          </p:val>
                                        </p:tav>
                                        <p:tav tm="100000">
                                          <p:val>
                                            <p:strVal val="#ppt_y"/>
                                          </p:val>
                                        </p:tav>
                                      </p:tavLst>
                                    </p:anim>
                                  </p:childTnLst>
                                </p:cTn>
                              </p:par>
                              <p:par>
                                <p:cTn id="63" presetID="2" presetClass="entr" presetSubtype="8" fill="hold" nodeType="withEffect">
                                  <p:stCondLst>
                                    <p:cond delay="0"/>
                                  </p:stCondLst>
                                  <p:childTnLst>
                                    <p:set>
                                      <p:cBhvr>
                                        <p:cTn id="64" dur="1" fill="hold">
                                          <p:stCondLst>
                                            <p:cond delay="0"/>
                                          </p:stCondLst>
                                        </p:cTn>
                                        <p:tgtEl>
                                          <p:spTgt spid="44"/>
                                        </p:tgtEl>
                                        <p:attrNameLst>
                                          <p:attrName>style.visibility</p:attrName>
                                        </p:attrNameLst>
                                      </p:cBhvr>
                                      <p:to>
                                        <p:strVal val="visible"/>
                                      </p:to>
                                    </p:set>
                                    <p:anim calcmode="lin" valueType="num">
                                      <p:cBhvr additive="base">
                                        <p:cTn id="65" dur="1000" fill="hold"/>
                                        <p:tgtEl>
                                          <p:spTgt spid="44"/>
                                        </p:tgtEl>
                                        <p:attrNameLst>
                                          <p:attrName>ppt_x</p:attrName>
                                        </p:attrNameLst>
                                      </p:cBhvr>
                                      <p:tavLst>
                                        <p:tav tm="0">
                                          <p:val>
                                            <p:strVal val="0-#ppt_w/2"/>
                                          </p:val>
                                        </p:tav>
                                        <p:tav tm="100000">
                                          <p:val>
                                            <p:strVal val="#ppt_x"/>
                                          </p:val>
                                        </p:tav>
                                      </p:tavLst>
                                    </p:anim>
                                    <p:anim calcmode="lin" valueType="num">
                                      <p:cBhvr additive="base">
                                        <p:cTn id="66" dur="1000" fill="hold"/>
                                        <p:tgtEl>
                                          <p:spTgt spid="4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34B0BCC-C015-4FD3-A97C-C44954681E3A}"/>
              </a:ext>
            </a:extLst>
          </p:cNvPr>
          <p:cNvSpPr>
            <a:spLocks noGrp="1"/>
          </p:cNvSpPr>
          <p:nvPr>
            <p:ph type="title"/>
          </p:nvPr>
        </p:nvSpPr>
        <p:spPr>
          <a:xfrm>
            <a:off x="298173" y="609600"/>
            <a:ext cx="9079013" cy="1320800"/>
          </a:xfrm>
        </p:spPr>
        <p:txBody>
          <a:bodyPr/>
          <a:lstStyle/>
          <a:p>
            <a:pPr algn="ctr"/>
            <a:r>
              <a:rPr lang="en-US" b="1" dirty="0">
                <a:solidFill>
                  <a:srgbClr val="002060"/>
                </a:solidFill>
                <a:latin typeface="Calibri" panose="020F0502020204030204" pitchFamily="34" charset="0"/>
                <a:cs typeface="Calibri" panose="020F0502020204030204" pitchFamily="34" charset="0"/>
              </a:rPr>
              <a:t>LIFE MEMBERSHIP</a:t>
            </a:r>
            <a:endParaRPr lang="en-CA" dirty="0">
              <a:solidFill>
                <a:srgbClr val="002060"/>
              </a:solidFill>
              <a:latin typeface="Calibri" panose="020F0502020204030204" pitchFamily="34" charset="0"/>
              <a:cs typeface="Calibri" panose="020F0502020204030204" pitchFamily="34" charset="0"/>
            </a:endParaRPr>
          </a:p>
        </p:txBody>
      </p:sp>
      <p:pic>
        <p:nvPicPr>
          <p:cNvPr id="6" name="Picture 5">
            <a:extLst>
              <a:ext uri="{FF2B5EF4-FFF2-40B4-BE49-F238E27FC236}">
                <a16:creationId xmlns="" xmlns:a16="http://schemas.microsoft.com/office/drawing/2014/main" id="{628ECE53-089A-4591-AFB1-C7B3090B0DC9}"/>
              </a:ext>
            </a:extLst>
          </p:cNvPr>
          <p:cNvPicPr>
            <a:picLocks noChangeAspect="1"/>
          </p:cNvPicPr>
          <p:nvPr/>
        </p:nvPicPr>
        <p:blipFill>
          <a:blip r:embed="rId3"/>
          <a:stretch>
            <a:fillRect/>
          </a:stretch>
        </p:blipFill>
        <p:spPr>
          <a:xfrm>
            <a:off x="5213715" y="1550508"/>
            <a:ext cx="3867690" cy="5020376"/>
          </a:xfrm>
          <a:prstGeom prst="rect">
            <a:avLst/>
          </a:prstGeom>
          <a:ln>
            <a:solidFill>
              <a:schemeClr val="tx1"/>
            </a:solidFill>
          </a:ln>
        </p:spPr>
      </p:pic>
      <p:sp>
        <p:nvSpPr>
          <p:cNvPr id="10" name="TextBox 9">
            <a:extLst>
              <a:ext uri="{FF2B5EF4-FFF2-40B4-BE49-F238E27FC236}">
                <a16:creationId xmlns="" xmlns:a16="http://schemas.microsoft.com/office/drawing/2014/main" id="{4BB67A65-22D6-4038-9888-DBB0DD2E16C9}"/>
              </a:ext>
            </a:extLst>
          </p:cNvPr>
          <p:cNvSpPr txBox="1"/>
          <p:nvPr/>
        </p:nvSpPr>
        <p:spPr>
          <a:xfrm>
            <a:off x="597080" y="1550508"/>
            <a:ext cx="4240599" cy="523220"/>
          </a:xfrm>
          <a:prstGeom prst="rect">
            <a:avLst/>
          </a:prstGeom>
          <a:noFill/>
        </p:spPr>
        <p:txBody>
          <a:bodyPr wrap="square" rtlCol="0">
            <a:spAutoFit/>
          </a:bodyPr>
          <a:lstStyle/>
          <a:p>
            <a:pPr>
              <a:buClrTx/>
              <a:buFontTx/>
              <a:buNone/>
            </a:pPr>
            <a:r>
              <a:rPr lang="en-CA" sz="2800" b="1" kern="1200" dirty="0">
                <a:solidFill>
                  <a:srgbClr val="0099CC"/>
                </a:solidFill>
                <a:latin typeface="+mn-lt"/>
                <a:ea typeface="+mn-ea"/>
                <a:cs typeface="+mn-cs"/>
              </a:rPr>
              <a:t>NOTICE OF NOMINATION</a:t>
            </a:r>
          </a:p>
        </p:txBody>
      </p:sp>
      <p:sp>
        <p:nvSpPr>
          <p:cNvPr id="11" name="TextBox 10">
            <a:extLst>
              <a:ext uri="{FF2B5EF4-FFF2-40B4-BE49-F238E27FC236}">
                <a16:creationId xmlns="" xmlns:a16="http://schemas.microsoft.com/office/drawing/2014/main" id="{C1D54BF9-F65A-4D85-B8E8-31A94CAF506A}"/>
              </a:ext>
            </a:extLst>
          </p:cNvPr>
          <p:cNvSpPr txBox="1"/>
          <p:nvPr/>
        </p:nvSpPr>
        <p:spPr>
          <a:xfrm>
            <a:off x="9377187" y="6570884"/>
            <a:ext cx="2572051" cy="276999"/>
          </a:xfrm>
          <a:prstGeom prst="rect">
            <a:avLst/>
          </a:prstGeom>
          <a:noFill/>
        </p:spPr>
        <p:txBody>
          <a:bodyPr wrap="none" rtlCol="0">
            <a:spAutoFit/>
          </a:bodyPr>
          <a:lstStyle/>
          <a:p>
            <a:pPr>
              <a:buClrTx/>
              <a:buFontTx/>
              <a:buNone/>
            </a:pPr>
            <a:r>
              <a:rPr lang="en-CA" sz="1200" kern="1200" dirty="0">
                <a:solidFill>
                  <a:prstClr val="black"/>
                </a:solidFill>
                <a:latin typeface="Calibri" panose="020F0502020204030204"/>
                <a:ea typeface="+mn-ea"/>
                <a:cs typeface="+mn-cs"/>
                <a:hlinkClick r:id="rId4"/>
              </a:rPr>
              <a:t>Link to Manual of Policy &amp; Procedure</a:t>
            </a:r>
            <a:endParaRPr lang="en-CA" sz="1200" kern="1200" dirty="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22731466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B3F9466-866C-4B06-A927-F97BF18276F0}"/>
              </a:ext>
            </a:extLst>
          </p:cNvPr>
          <p:cNvSpPr>
            <a:spLocks noGrp="1"/>
          </p:cNvSpPr>
          <p:nvPr>
            <p:ph type="title"/>
          </p:nvPr>
        </p:nvSpPr>
        <p:spPr>
          <a:xfrm>
            <a:off x="298173" y="450574"/>
            <a:ext cx="11524733" cy="1320800"/>
          </a:xfrm>
        </p:spPr>
        <p:txBody>
          <a:bodyPr/>
          <a:lstStyle/>
          <a:p>
            <a:pPr algn="ctr"/>
            <a:r>
              <a:rPr lang="en-US" b="1" dirty="0">
                <a:solidFill>
                  <a:srgbClr val="002060"/>
                </a:solidFill>
                <a:latin typeface="Calibri" panose="020F0502020204030204" pitchFamily="34" charset="0"/>
                <a:cs typeface="Calibri" panose="020F0502020204030204" pitchFamily="34" charset="0"/>
              </a:rPr>
              <a:t>LIFE MEMBERSHIP</a:t>
            </a:r>
            <a:endParaRPr lang="en-CA" dirty="0">
              <a:solidFill>
                <a:srgbClr val="002060"/>
              </a:solidFill>
              <a:latin typeface="Calibri" panose="020F0502020204030204" pitchFamily="34" charset="0"/>
              <a:cs typeface="Calibri" panose="020F0502020204030204" pitchFamily="34" charset="0"/>
            </a:endParaRPr>
          </a:p>
        </p:txBody>
      </p:sp>
      <p:sp>
        <p:nvSpPr>
          <p:cNvPr id="3" name="Text Placeholder 2"/>
          <p:cNvSpPr>
            <a:spLocks noGrp="1"/>
          </p:cNvSpPr>
          <p:nvPr>
            <p:ph idx="1"/>
          </p:nvPr>
        </p:nvSpPr>
        <p:spPr/>
        <p:txBody>
          <a:bodyPr/>
          <a:lstStyle/>
          <a:p>
            <a:endParaRPr lang="en-CA" dirty="0"/>
          </a:p>
        </p:txBody>
      </p:sp>
      <p:pic>
        <p:nvPicPr>
          <p:cNvPr id="9" name="Picture 8">
            <a:extLst>
              <a:ext uri="{FF2B5EF4-FFF2-40B4-BE49-F238E27FC236}">
                <a16:creationId xmlns="" xmlns:a16="http://schemas.microsoft.com/office/drawing/2014/main" id="{05DE7B58-E8C5-4C84-989B-B5EBB145CA2E}"/>
              </a:ext>
            </a:extLst>
          </p:cNvPr>
          <p:cNvPicPr>
            <a:picLocks noChangeAspect="1"/>
          </p:cNvPicPr>
          <p:nvPr/>
        </p:nvPicPr>
        <p:blipFill>
          <a:blip r:embed="rId3"/>
          <a:stretch>
            <a:fillRect/>
          </a:stretch>
        </p:blipFill>
        <p:spPr>
          <a:xfrm>
            <a:off x="8173836" y="1876637"/>
            <a:ext cx="3649071" cy="4716000"/>
          </a:xfrm>
          <a:prstGeom prst="rect">
            <a:avLst/>
          </a:prstGeom>
          <a:ln>
            <a:solidFill>
              <a:schemeClr val="tx1"/>
            </a:solidFill>
          </a:ln>
        </p:spPr>
      </p:pic>
      <p:pic>
        <p:nvPicPr>
          <p:cNvPr id="7" name="Picture 6">
            <a:extLst>
              <a:ext uri="{FF2B5EF4-FFF2-40B4-BE49-F238E27FC236}">
                <a16:creationId xmlns="" xmlns:a16="http://schemas.microsoft.com/office/drawing/2014/main" id="{AE3CC39E-E259-45A7-B506-958F9B5FB309}"/>
              </a:ext>
            </a:extLst>
          </p:cNvPr>
          <p:cNvPicPr>
            <a:picLocks noChangeAspect="1"/>
          </p:cNvPicPr>
          <p:nvPr/>
        </p:nvPicPr>
        <p:blipFill>
          <a:blip r:embed="rId4"/>
          <a:stretch>
            <a:fillRect/>
          </a:stretch>
        </p:blipFill>
        <p:spPr>
          <a:xfrm>
            <a:off x="4366942" y="1876636"/>
            <a:ext cx="3453154" cy="4716000"/>
          </a:xfrm>
          <a:prstGeom prst="rect">
            <a:avLst/>
          </a:prstGeom>
          <a:ln>
            <a:solidFill>
              <a:schemeClr val="tx1"/>
            </a:solidFill>
          </a:ln>
        </p:spPr>
      </p:pic>
      <p:pic>
        <p:nvPicPr>
          <p:cNvPr id="5" name="Picture 4">
            <a:extLst>
              <a:ext uri="{FF2B5EF4-FFF2-40B4-BE49-F238E27FC236}">
                <a16:creationId xmlns="" xmlns:a16="http://schemas.microsoft.com/office/drawing/2014/main" id="{29A45CCD-93B1-47F1-A97C-6150BE306411}"/>
              </a:ext>
            </a:extLst>
          </p:cNvPr>
          <p:cNvPicPr>
            <a:picLocks noChangeAspect="1"/>
          </p:cNvPicPr>
          <p:nvPr/>
        </p:nvPicPr>
        <p:blipFill>
          <a:blip r:embed="rId5"/>
          <a:stretch>
            <a:fillRect/>
          </a:stretch>
        </p:blipFill>
        <p:spPr>
          <a:xfrm>
            <a:off x="560052" y="1857583"/>
            <a:ext cx="3440074" cy="4716000"/>
          </a:xfrm>
          <a:prstGeom prst="rect">
            <a:avLst/>
          </a:prstGeom>
          <a:ln>
            <a:solidFill>
              <a:schemeClr val="tx1"/>
            </a:solidFill>
          </a:ln>
        </p:spPr>
      </p:pic>
      <p:sp>
        <p:nvSpPr>
          <p:cNvPr id="12" name="TextBox 11">
            <a:extLst>
              <a:ext uri="{FF2B5EF4-FFF2-40B4-BE49-F238E27FC236}">
                <a16:creationId xmlns="" xmlns:a16="http://schemas.microsoft.com/office/drawing/2014/main" id="{22DA4B8A-CB8F-4611-8AA4-4ED29B24F448}"/>
              </a:ext>
            </a:extLst>
          </p:cNvPr>
          <p:cNvSpPr txBox="1"/>
          <p:nvPr/>
        </p:nvSpPr>
        <p:spPr>
          <a:xfrm>
            <a:off x="4331218" y="1191366"/>
            <a:ext cx="3458642" cy="523220"/>
          </a:xfrm>
          <a:prstGeom prst="rect">
            <a:avLst/>
          </a:prstGeom>
          <a:noFill/>
        </p:spPr>
        <p:txBody>
          <a:bodyPr wrap="square" rtlCol="0">
            <a:spAutoFit/>
          </a:bodyPr>
          <a:lstStyle/>
          <a:p>
            <a:pPr>
              <a:buClrTx/>
              <a:buFontTx/>
              <a:buNone/>
            </a:pPr>
            <a:r>
              <a:rPr lang="en-CA" sz="2800" b="1" kern="1200" dirty="0">
                <a:solidFill>
                  <a:srgbClr val="0099CC"/>
                </a:solidFill>
                <a:latin typeface="+mn-lt"/>
                <a:ea typeface="+mn-ea"/>
                <a:cs typeface="+mn-cs"/>
              </a:rPr>
              <a:t>NOMINATION FORM</a:t>
            </a:r>
          </a:p>
        </p:txBody>
      </p:sp>
      <p:pic>
        <p:nvPicPr>
          <p:cNvPr id="14" name="Graphic 13" descr="Document">
            <a:extLst>
              <a:ext uri="{FF2B5EF4-FFF2-40B4-BE49-F238E27FC236}">
                <a16:creationId xmlns="" xmlns:a16="http://schemas.microsoft.com/office/drawing/2014/main" id="{BD5A65CB-EF01-43A9-9075-E5FB905EBD6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tretch>
            <a:fillRect/>
          </a:stretch>
        </p:blipFill>
        <p:spPr>
          <a:xfrm>
            <a:off x="3895908" y="1175062"/>
            <a:ext cx="539922" cy="539922"/>
          </a:xfrm>
          <a:prstGeom prst="rect">
            <a:avLst/>
          </a:prstGeom>
        </p:spPr>
      </p:pic>
      <p:sp>
        <p:nvSpPr>
          <p:cNvPr id="16" name="TextBox 15">
            <a:extLst>
              <a:ext uri="{FF2B5EF4-FFF2-40B4-BE49-F238E27FC236}">
                <a16:creationId xmlns="" xmlns:a16="http://schemas.microsoft.com/office/drawing/2014/main" id="{56274372-A5F3-4C1E-B862-36D0D8C4AE5E}"/>
              </a:ext>
            </a:extLst>
          </p:cNvPr>
          <p:cNvSpPr txBox="1"/>
          <p:nvPr/>
        </p:nvSpPr>
        <p:spPr>
          <a:xfrm>
            <a:off x="9377187" y="6570884"/>
            <a:ext cx="2572051" cy="276999"/>
          </a:xfrm>
          <a:prstGeom prst="rect">
            <a:avLst/>
          </a:prstGeom>
          <a:noFill/>
        </p:spPr>
        <p:txBody>
          <a:bodyPr wrap="none" rtlCol="0">
            <a:spAutoFit/>
          </a:bodyPr>
          <a:lstStyle/>
          <a:p>
            <a:pPr>
              <a:buClrTx/>
              <a:buFontTx/>
              <a:buNone/>
            </a:pPr>
            <a:r>
              <a:rPr lang="en-CA" sz="1200" kern="1200" dirty="0">
                <a:solidFill>
                  <a:prstClr val="black"/>
                </a:solidFill>
                <a:latin typeface="Calibri" panose="020F0502020204030204"/>
                <a:ea typeface="+mn-ea"/>
                <a:cs typeface="+mn-cs"/>
                <a:hlinkClick r:id="rId8"/>
              </a:rPr>
              <a:t>Link to Manual of Policy &amp; Procedure</a:t>
            </a:r>
            <a:endParaRPr lang="en-CA" sz="1200" kern="1200" dirty="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28804644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3507938-C8B2-4E4B-81B4-DFF6AFB22C8B}"/>
              </a:ext>
            </a:extLst>
          </p:cNvPr>
          <p:cNvSpPr>
            <a:spLocks noGrp="1"/>
          </p:cNvSpPr>
          <p:nvPr>
            <p:ph type="title"/>
          </p:nvPr>
        </p:nvSpPr>
        <p:spPr>
          <a:xfrm>
            <a:off x="322542" y="510210"/>
            <a:ext cx="11457091" cy="1320800"/>
          </a:xfrm>
        </p:spPr>
        <p:txBody>
          <a:bodyPr/>
          <a:lstStyle/>
          <a:p>
            <a:pPr algn="ctr"/>
            <a:r>
              <a:rPr lang="en-US" b="1" dirty="0">
                <a:solidFill>
                  <a:srgbClr val="002060"/>
                </a:solidFill>
                <a:latin typeface="Calibri" panose="020F0502020204030204" pitchFamily="34" charset="0"/>
                <a:cs typeface="Calibri" panose="020F0502020204030204" pitchFamily="34" charset="0"/>
              </a:rPr>
              <a:t>LIFE MEMBERSHIP</a:t>
            </a:r>
            <a:endParaRPr lang="en-CA" dirty="0">
              <a:solidFill>
                <a:srgbClr val="002060"/>
              </a:solidFill>
              <a:latin typeface="Calibri" panose="020F0502020204030204" pitchFamily="34" charset="0"/>
              <a:cs typeface="Calibri" panose="020F0502020204030204" pitchFamily="34" charset="0"/>
            </a:endParaRPr>
          </a:p>
        </p:txBody>
      </p:sp>
      <p:pic>
        <p:nvPicPr>
          <p:cNvPr id="5" name="Content Placeholder 4">
            <a:extLst>
              <a:ext uri="{FF2B5EF4-FFF2-40B4-BE49-F238E27FC236}">
                <a16:creationId xmlns="" xmlns:a16="http://schemas.microsoft.com/office/drawing/2014/main" id="{E5C01C7C-1039-4393-A7E7-753A7AB92035}"/>
              </a:ext>
            </a:extLst>
          </p:cNvPr>
          <p:cNvPicPr>
            <a:picLocks noGrp="1" noChangeAspect="1"/>
          </p:cNvPicPr>
          <p:nvPr>
            <p:ph idx="1"/>
          </p:nvPr>
        </p:nvPicPr>
        <p:blipFill>
          <a:blip r:embed="rId3"/>
          <a:stretch>
            <a:fillRect/>
          </a:stretch>
        </p:blipFill>
        <p:spPr>
          <a:xfrm>
            <a:off x="382176" y="1690688"/>
            <a:ext cx="3670300" cy="4716462"/>
          </a:xfrm>
          <a:ln>
            <a:solidFill>
              <a:schemeClr val="tx1"/>
            </a:solidFill>
          </a:ln>
        </p:spPr>
      </p:pic>
      <p:pic>
        <p:nvPicPr>
          <p:cNvPr id="7" name="Picture 6">
            <a:extLst>
              <a:ext uri="{FF2B5EF4-FFF2-40B4-BE49-F238E27FC236}">
                <a16:creationId xmlns="" xmlns:a16="http://schemas.microsoft.com/office/drawing/2014/main" id="{8C577BFE-7594-44C4-934E-4A42454E94CF}"/>
              </a:ext>
            </a:extLst>
          </p:cNvPr>
          <p:cNvPicPr>
            <a:picLocks noChangeAspect="1"/>
          </p:cNvPicPr>
          <p:nvPr/>
        </p:nvPicPr>
        <p:blipFill>
          <a:blip r:embed="rId4"/>
          <a:stretch>
            <a:fillRect/>
          </a:stretch>
        </p:blipFill>
        <p:spPr>
          <a:xfrm>
            <a:off x="4219548" y="1690688"/>
            <a:ext cx="3752905" cy="4716000"/>
          </a:xfrm>
          <a:prstGeom prst="rect">
            <a:avLst/>
          </a:prstGeom>
          <a:ln>
            <a:solidFill>
              <a:schemeClr val="tx1"/>
            </a:solidFill>
          </a:ln>
        </p:spPr>
      </p:pic>
      <p:pic>
        <p:nvPicPr>
          <p:cNvPr id="13" name="Picture 12">
            <a:extLst>
              <a:ext uri="{FF2B5EF4-FFF2-40B4-BE49-F238E27FC236}">
                <a16:creationId xmlns="" xmlns:a16="http://schemas.microsoft.com/office/drawing/2014/main" id="{951FA6B0-E3FA-47DB-BA20-8C69843210C4}"/>
              </a:ext>
            </a:extLst>
          </p:cNvPr>
          <p:cNvPicPr>
            <a:picLocks noChangeAspect="1"/>
          </p:cNvPicPr>
          <p:nvPr/>
        </p:nvPicPr>
        <p:blipFill>
          <a:blip r:embed="rId5"/>
          <a:stretch>
            <a:fillRect/>
          </a:stretch>
        </p:blipFill>
        <p:spPr>
          <a:xfrm>
            <a:off x="8139525" y="1690688"/>
            <a:ext cx="3640108" cy="4716000"/>
          </a:xfrm>
          <a:prstGeom prst="rect">
            <a:avLst/>
          </a:prstGeom>
          <a:ln>
            <a:solidFill>
              <a:schemeClr val="tx1"/>
            </a:solidFill>
          </a:ln>
        </p:spPr>
      </p:pic>
      <p:sp>
        <p:nvSpPr>
          <p:cNvPr id="15" name="TextBox 14">
            <a:extLst>
              <a:ext uri="{FF2B5EF4-FFF2-40B4-BE49-F238E27FC236}">
                <a16:creationId xmlns="" xmlns:a16="http://schemas.microsoft.com/office/drawing/2014/main" id="{8999C433-214C-4B79-AE2F-960954935923}"/>
              </a:ext>
            </a:extLst>
          </p:cNvPr>
          <p:cNvSpPr txBox="1"/>
          <p:nvPr/>
        </p:nvSpPr>
        <p:spPr>
          <a:xfrm>
            <a:off x="8999869" y="1155052"/>
            <a:ext cx="1992805" cy="523220"/>
          </a:xfrm>
          <a:prstGeom prst="rect">
            <a:avLst/>
          </a:prstGeom>
          <a:noFill/>
        </p:spPr>
        <p:txBody>
          <a:bodyPr wrap="square" rtlCol="0">
            <a:spAutoFit/>
          </a:bodyPr>
          <a:lstStyle/>
          <a:p>
            <a:pPr>
              <a:buClrTx/>
              <a:buFontTx/>
              <a:buNone/>
            </a:pPr>
            <a:r>
              <a:rPr lang="en-CA" sz="2800" b="1" kern="1200" dirty="0">
                <a:solidFill>
                  <a:srgbClr val="0099CC"/>
                </a:solidFill>
                <a:latin typeface="+mn-lt"/>
                <a:ea typeface="+mn-ea"/>
                <a:cs typeface="+mn-cs"/>
              </a:rPr>
              <a:t>CHECKLIST</a:t>
            </a:r>
          </a:p>
        </p:txBody>
      </p:sp>
      <p:pic>
        <p:nvPicPr>
          <p:cNvPr id="17" name="Graphic 16" descr="Checklist">
            <a:extLst>
              <a:ext uri="{FF2B5EF4-FFF2-40B4-BE49-F238E27FC236}">
                <a16:creationId xmlns="" xmlns:a16="http://schemas.microsoft.com/office/drawing/2014/main" id="{B17997FB-3D17-4925-BAD6-50DEA2A85FF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tretch>
            <a:fillRect/>
          </a:stretch>
        </p:blipFill>
        <p:spPr>
          <a:xfrm>
            <a:off x="8519587" y="1085146"/>
            <a:ext cx="539922" cy="539922"/>
          </a:xfrm>
          <a:prstGeom prst="rect">
            <a:avLst/>
          </a:prstGeom>
        </p:spPr>
      </p:pic>
      <p:sp>
        <p:nvSpPr>
          <p:cNvPr id="11" name="TextBox 10">
            <a:extLst>
              <a:ext uri="{FF2B5EF4-FFF2-40B4-BE49-F238E27FC236}">
                <a16:creationId xmlns="" xmlns:a16="http://schemas.microsoft.com/office/drawing/2014/main" id="{5970E54D-FB3A-4715-999B-A51FC8CC6EC0}"/>
              </a:ext>
            </a:extLst>
          </p:cNvPr>
          <p:cNvSpPr txBox="1"/>
          <p:nvPr/>
        </p:nvSpPr>
        <p:spPr>
          <a:xfrm>
            <a:off x="2700309" y="1170610"/>
            <a:ext cx="2871407" cy="523220"/>
          </a:xfrm>
          <a:prstGeom prst="rect">
            <a:avLst/>
          </a:prstGeom>
          <a:noFill/>
        </p:spPr>
        <p:txBody>
          <a:bodyPr wrap="square" rtlCol="0">
            <a:spAutoFit/>
          </a:bodyPr>
          <a:lstStyle/>
          <a:p>
            <a:pPr>
              <a:buClrTx/>
              <a:buFontTx/>
              <a:buNone/>
            </a:pPr>
            <a:r>
              <a:rPr lang="en-CA" sz="2800" b="1" kern="1200" dirty="0">
                <a:solidFill>
                  <a:srgbClr val="0099CC"/>
                </a:solidFill>
                <a:latin typeface="+mn-lt"/>
                <a:ea typeface="+mn-ea"/>
                <a:cs typeface="+mn-cs"/>
              </a:rPr>
              <a:t>QUESTIONNAIRE</a:t>
            </a:r>
          </a:p>
        </p:txBody>
      </p:sp>
      <p:pic>
        <p:nvPicPr>
          <p:cNvPr id="19" name="Graphic 18" descr="Clipboard">
            <a:extLst>
              <a:ext uri="{FF2B5EF4-FFF2-40B4-BE49-F238E27FC236}">
                <a16:creationId xmlns="" xmlns:a16="http://schemas.microsoft.com/office/drawing/2014/main" id="{4AE115B2-DD2B-4F83-AFB4-0690BFCFE14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tretch>
            <a:fillRect/>
          </a:stretch>
        </p:blipFill>
        <p:spPr>
          <a:xfrm>
            <a:off x="2250616" y="1087631"/>
            <a:ext cx="540000" cy="540000"/>
          </a:xfrm>
          <a:prstGeom prst="rect">
            <a:avLst/>
          </a:prstGeom>
        </p:spPr>
      </p:pic>
      <p:sp>
        <p:nvSpPr>
          <p:cNvPr id="21" name="TextBox 20">
            <a:extLst>
              <a:ext uri="{FF2B5EF4-FFF2-40B4-BE49-F238E27FC236}">
                <a16:creationId xmlns="" xmlns:a16="http://schemas.microsoft.com/office/drawing/2014/main" id="{5E407014-893F-4837-921D-605ED68DE8D9}"/>
              </a:ext>
            </a:extLst>
          </p:cNvPr>
          <p:cNvSpPr txBox="1"/>
          <p:nvPr/>
        </p:nvSpPr>
        <p:spPr>
          <a:xfrm>
            <a:off x="9377187" y="6570884"/>
            <a:ext cx="2572051" cy="276999"/>
          </a:xfrm>
          <a:prstGeom prst="rect">
            <a:avLst/>
          </a:prstGeom>
          <a:noFill/>
        </p:spPr>
        <p:txBody>
          <a:bodyPr wrap="none" rtlCol="0">
            <a:spAutoFit/>
          </a:bodyPr>
          <a:lstStyle/>
          <a:p>
            <a:pPr>
              <a:buClrTx/>
              <a:buFontTx/>
              <a:buNone/>
            </a:pPr>
            <a:r>
              <a:rPr lang="en-CA" sz="1200" kern="1200" dirty="0">
                <a:solidFill>
                  <a:prstClr val="black"/>
                </a:solidFill>
                <a:latin typeface="Calibri" panose="020F0502020204030204"/>
                <a:ea typeface="+mn-ea"/>
                <a:cs typeface="+mn-cs"/>
                <a:hlinkClick r:id="rId10"/>
              </a:rPr>
              <a:t>Link to Manual of Policy &amp; Procedure</a:t>
            </a:r>
            <a:endParaRPr lang="en-CA" sz="1200" kern="1200" dirty="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16657533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 xmlns:a16="http://schemas.microsoft.com/office/drawing/2014/main" id="{A53A3683-969E-4A0D-B58D-1747FF634B28}"/>
              </a:ext>
            </a:extLst>
          </p:cNvPr>
          <p:cNvSpPr>
            <a:spLocks noGrp="1"/>
          </p:cNvSpPr>
          <p:nvPr>
            <p:ph type="title"/>
          </p:nvPr>
        </p:nvSpPr>
        <p:spPr>
          <a:xfrm>
            <a:off x="298174" y="609600"/>
            <a:ext cx="9231872" cy="1320800"/>
          </a:xfrm>
        </p:spPr>
        <p:txBody>
          <a:bodyPr/>
          <a:lstStyle/>
          <a:p>
            <a:pPr algn="ctr"/>
            <a:r>
              <a:rPr lang="en-US" b="1" dirty="0">
                <a:solidFill>
                  <a:srgbClr val="002060"/>
                </a:solidFill>
                <a:latin typeface="Calibri" panose="020F0502020204030204" pitchFamily="34" charset="0"/>
                <a:cs typeface="Calibri" panose="020F0502020204030204" pitchFamily="34" charset="0"/>
              </a:rPr>
              <a:t>LIFE MEMBERSHIP</a:t>
            </a:r>
            <a:endParaRPr lang="en-CA" dirty="0">
              <a:solidFill>
                <a:srgbClr val="002060"/>
              </a:solidFill>
              <a:latin typeface="Calibri" panose="020F0502020204030204" pitchFamily="34" charset="0"/>
              <a:cs typeface="Calibri" panose="020F0502020204030204" pitchFamily="34" charset="0"/>
            </a:endParaRPr>
          </a:p>
        </p:txBody>
      </p:sp>
      <p:sp>
        <p:nvSpPr>
          <p:cNvPr id="5" name="TextBox 4">
            <a:extLst>
              <a:ext uri="{FF2B5EF4-FFF2-40B4-BE49-F238E27FC236}">
                <a16:creationId xmlns="" xmlns:a16="http://schemas.microsoft.com/office/drawing/2014/main" id="{D630CCEC-0486-4469-89EA-C6699340E15C}"/>
              </a:ext>
            </a:extLst>
          </p:cNvPr>
          <p:cNvSpPr txBox="1"/>
          <p:nvPr/>
        </p:nvSpPr>
        <p:spPr>
          <a:xfrm>
            <a:off x="677334" y="1407180"/>
            <a:ext cx="6260180" cy="523220"/>
          </a:xfrm>
          <a:prstGeom prst="rect">
            <a:avLst/>
          </a:prstGeom>
          <a:noFill/>
        </p:spPr>
        <p:txBody>
          <a:bodyPr wrap="square" rtlCol="0">
            <a:spAutoFit/>
          </a:bodyPr>
          <a:lstStyle/>
          <a:p>
            <a:pPr>
              <a:buClrTx/>
              <a:buFontTx/>
              <a:buNone/>
            </a:pPr>
            <a:r>
              <a:rPr lang="en-CA" sz="2800" b="1" kern="1200" dirty="0">
                <a:solidFill>
                  <a:srgbClr val="0099CC"/>
                </a:solidFill>
                <a:latin typeface="+mn-lt"/>
                <a:ea typeface="+mn-ea"/>
                <a:cs typeface="+mn-cs"/>
              </a:rPr>
              <a:t>PRESENTATION OF LIFE MEMBERSHIP</a:t>
            </a:r>
          </a:p>
        </p:txBody>
      </p:sp>
      <p:pic>
        <p:nvPicPr>
          <p:cNvPr id="8" name="Picture 7">
            <a:extLst>
              <a:ext uri="{FF2B5EF4-FFF2-40B4-BE49-F238E27FC236}">
                <a16:creationId xmlns="" xmlns:a16="http://schemas.microsoft.com/office/drawing/2014/main" id="{D9EFD0CC-05FE-44D9-9A7A-D5602A2BB50A}"/>
              </a:ext>
            </a:extLst>
          </p:cNvPr>
          <p:cNvPicPr>
            <a:picLocks noChangeAspect="1"/>
          </p:cNvPicPr>
          <p:nvPr/>
        </p:nvPicPr>
        <p:blipFill>
          <a:blip r:embed="rId3"/>
          <a:stretch>
            <a:fillRect/>
          </a:stretch>
        </p:blipFill>
        <p:spPr>
          <a:xfrm>
            <a:off x="1259388" y="2091175"/>
            <a:ext cx="1966460" cy="2128138"/>
          </a:xfrm>
          <a:prstGeom prst="rect">
            <a:avLst/>
          </a:prstGeom>
        </p:spPr>
      </p:pic>
      <p:pic>
        <p:nvPicPr>
          <p:cNvPr id="1026" name="Picture 2" descr="Graduation diploma. Diploma tied with gold ribbon on a white isolated  background.">
            <a:extLst>
              <a:ext uri="{FF2B5EF4-FFF2-40B4-BE49-F238E27FC236}">
                <a16:creationId xmlns="" xmlns:a16="http://schemas.microsoft.com/office/drawing/2014/main" id="{8A36D8D4-4FEF-4EF7-8C97-A54E44B18A3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4566" y="2091175"/>
            <a:ext cx="2828280" cy="198799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 xmlns:a16="http://schemas.microsoft.com/office/drawing/2014/main" id="{F21B6DBC-72DA-4B3D-A248-966E22317AB2}"/>
              </a:ext>
            </a:extLst>
          </p:cNvPr>
          <p:cNvPicPr>
            <a:picLocks noChangeAspect="1"/>
          </p:cNvPicPr>
          <p:nvPr/>
        </p:nvPicPr>
        <p:blipFill>
          <a:blip r:embed="rId5"/>
          <a:stretch>
            <a:fillRect/>
          </a:stretch>
        </p:blipFill>
        <p:spPr>
          <a:xfrm>
            <a:off x="3756399" y="3918394"/>
            <a:ext cx="2315422" cy="2814555"/>
          </a:xfrm>
          <a:prstGeom prst="rect">
            <a:avLst/>
          </a:prstGeom>
        </p:spPr>
      </p:pic>
    </p:spTree>
    <p:extLst>
      <p:ext uri="{BB962C8B-B14F-4D97-AF65-F5344CB8AC3E}">
        <p14:creationId xmlns:p14="http://schemas.microsoft.com/office/powerpoint/2010/main" val="1639273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par>
                          <p:cTn id="8" fill="hold">
                            <p:stCondLst>
                              <p:cond delay="2000"/>
                            </p:stCondLst>
                            <p:childTnLst>
                              <p:par>
                                <p:cTn id="9" presetID="6" presetClass="entr" presetSubtype="16" fill="hold" nodeType="afterEffect">
                                  <p:stCondLst>
                                    <p:cond delay="0"/>
                                  </p:stCondLst>
                                  <p:childTnLst>
                                    <p:set>
                                      <p:cBhvr>
                                        <p:cTn id="10" dur="1" fill="hold">
                                          <p:stCondLst>
                                            <p:cond delay="0"/>
                                          </p:stCondLst>
                                        </p:cTn>
                                        <p:tgtEl>
                                          <p:spTgt spid="1026"/>
                                        </p:tgtEl>
                                        <p:attrNameLst>
                                          <p:attrName>style.visibility</p:attrName>
                                        </p:attrNameLst>
                                      </p:cBhvr>
                                      <p:to>
                                        <p:strVal val="visible"/>
                                      </p:to>
                                    </p:set>
                                    <p:animEffect transition="in" filter="circle(in)">
                                      <p:cBhvr>
                                        <p:cTn id="11" dur="2000"/>
                                        <p:tgtEl>
                                          <p:spTgt spid="1026"/>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454C878-87C9-4357-982F-09676497BDE9}"/>
              </a:ext>
            </a:extLst>
          </p:cNvPr>
          <p:cNvSpPr>
            <a:spLocks noGrp="1"/>
          </p:cNvSpPr>
          <p:nvPr>
            <p:ph type="title"/>
          </p:nvPr>
        </p:nvSpPr>
        <p:spPr>
          <a:xfrm>
            <a:off x="298174" y="609600"/>
            <a:ext cx="9144000" cy="1320800"/>
          </a:xfrm>
        </p:spPr>
        <p:txBody>
          <a:bodyPr/>
          <a:lstStyle/>
          <a:p>
            <a:pPr algn="ctr"/>
            <a:r>
              <a:rPr lang="en-US" b="1" dirty="0">
                <a:solidFill>
                  <a:srgbClr val="002060"/>
                </a:solidFill>
                <a:latin typeface="Calibri" panose="020F0502020204030204" pitchFamily="34" charset="0"/>
                <a:cs typeface="Calibri" panose="020F0502020204030204" pitchFamily="34" charset="0"/>
              </a:rPr>
              <a:t>HONORARY LIFE MEMBERSHIP</a:t>
            </a:r>
            <a:endParaRPr lang="en-CA" dirty="0">
              <a:solidFill>
                <a:srgbClr val="002060"/>
              </a:solidFill>
              <a:latin typeface="Calibri" panose="020F0502020204030204" pitchFamily="34" charset="0"/>
              <a:cs typeface="Calibri" panose="020F0502020204030204" pitchFamily="34" charset="0"/>
            </a:endParaRPr>
          </a:p>
        </p:txBody>
      </p:sp>
      <p:sp>
        <p:nvSpPr>
          <p:cNvPr id="5" name="TextBox 4">
            <a:extLst>
              <a:ext uri="{FF2B5EF4-FFF2-40B4-BE49-F238E27FC236}">
                <a16:creationId xmlns="" xmlns:a16="http://schemas.microsoft.com/office/drawing/2014/main" id="{7540446E-BDF4-41FC-8824-D88B8F237A58}"/>
              </a:ext>
            </a:extLst>
          </p:cNvPr>
          <p:cNvSpPr txBox="1"/>
          <p:nvPr/>
        </p:nvSpPr>
        <p:spPr>
          <a:xfrm>
            <a:off x="463826" y="1589467"/>
            <a:ext cx="7686261" cy="523220"/>
          </a:xfrm>
          <a:prstGeom prst="rect">
            <a:avLst/>
          </a:prstGeom>
          <a:noFill/>
        </p:spPr>
        <p:txBody>
          <a:bodyPr wrap="square" rtlCol="0">
            <a:spAutoFit/>
          </a:bodyPr>
          <a:lstStyle/>
          <a:p>
            <a:pPr>
              <a:buClrTx/>
              <a:buFontTx/>
              <a:buNone/>
            </a:pPr>
            <a:r>
              <a:rPr lang="en-US" sz="2800" b="1" kern="1200" dirty="0">
                <a:solidFill>
                  <a:srgbClr val="0099CC"/>
                </a:solidFill>
                <a:latin typeface="+mn-lt"/>
                <a:ea typeface="+mn-ea"/>
                <a:cs typeface="+mn-cs"/>
              </a:rPr>
              <a:t>CRITERIA FOR HONORARY LIFE MEMBERSHIP </a:t>
            </a:r>
            <a:endParaRPr lang="en-CA" sz="2800" b="1" kern="1200" dirty="0">
              <a:solidFill>
                <a:srgbClr val="0099CC"/>
              </a:solidFill>
              <a:latin typeface="+mn-lt"/>
              <a:ea typeface="+mn-ea"/>
              <a:cs typeface="+mn-cs"/>
            </a:endParaRPr>
          </a:p>
        </p:txBody>
      </p:sp>
      <p:sp>
        <p:nvSpPr>
          <p:cNvPr id="6" name="TextBox 5">
            <a:extLst>
              <a:ext uri="{FF2B5EF4-FFF2-40B4-BE49-F238E27FC236}">
                <a16:creationId xmlns="" xmlns:a16="http://schemas.microsoft.com/office/drawing/2014/main" id="{1DE15F47-AB58-44FD-B373-1018B2D450F5}"/>
              </a:ext>
            </a:extLst>
          </p:cNvPr>
          <p:cNvSpPr txBox="1"/>
          <p:nvPr/>
        </p:nvSpPr>
        <p:spPr>
          <a:xfrm>
            <a:off x="1020417" y="2417984"/>
            <a:ext cx="8421757" cy="461665"/>
          </a:xfrm>
          <a:prstGeom prst="rect">
            <a:avLst/>
          </a:prstGeom>
          <a:noFill/>
        </p:spPr>
        <p:txBody>
          <a:bodyPr wrap="square" rtlCol="0">
            <a:spAutoFit/>
          </a:bodyPr>
          <a:lstStyle/>
          <a:p>
            <a:pPr>
              <a:buClrTx/>
              <a:buFontTx/>
              <a:buNone/>
            </a:pPr>
            <a:r>
              <a:rPr lang="en-US" sz="2400" kern="1200" dirty="0">
                <a:solidFill>
                  <a:prstClr val="black"/>
                </a:solidFill>
                <a:latin typeface="+mn-lt"/>
                <a:ea typeface="+mn-ea"/>
                <a:cs typeface="+mn-cs"/>
              </a:rPr>
              <a:t>Only </a:t>
            </a:r>
            <a:r>
              <a:rPr lang="en-US" sz="2400" b="1" kern="1200" dirty="0">
                <a:solidFill>
                  <a:prstClr val="black"/>
                </a:solidFill>
                <a:latin typeface="+mn-lt"/>
                <a:ea typeface="+mn-ea"/>
                <a:cs typeface="+mn-cs"/>
              </a:rPr>
              <a:t>past national presidents </a:t>
            </a:r>
            <a:r>
              <a:rPr lang="en-US" sz="2400" kern="1200" dirty="0">
                <a:solidFill>
                  <a:prstClr val="black"/>
                </a:solidFill>
                <a:latin typeface="+mn-lt"/>
                <a:ea typeface="+mn-ea"/>
                <a:cs typeface="+mn-cs"/>
              </a:rPr>
              <a:t>are honorary life members.</a:t>
            </a:r>
            <a:endParaRPr lang="en-CA" sz="2400" kern="1200" dirty="0">
              <a:solidFill>
                <a:prstClr val="black"/>
              </a:solidFill>
              <a:latin typeface="+mn-lt"/>
              <a:ea typeface="+mn-ea"/>
              <a:cs typeface="+mn-cs"/>
            </a:endParaRPr>
          </a:p>
        </p:txBody>
      </p:sp>
      <p:sp>
        <p:nvSpPr>
          <p:cNvPr id="9" name="TextBox 8">
            <a:extLst>
              <a:ext uri="{FF2B5EF4-FFF2-40B4-BE49-F238E27FC236}">
                <a16:creationId xmlns="" xmlns:a16="http://schemas.microsoft.com/office/drawing/2014/main" id="{0DE17387-657C-4E12-B8CA-75177A661986}"/>
              </a:ext>
            </a:extLst>
          </p:cNvPr>
          <p:cNvSpPr txBox="1"/>
          <p:nvPr/>
        </p:nvSpPr>
        <p:spPr>
          <a:xfrm>
            <a:off x="1020416" y="3179559"/>
            <a:ext cx="8421757" cy="830997"/>
          </a:xfrm>
          <a:prstGeom prst="rect">
            <a:avLst/>
          </a:prstGeom>
          <a:noFill/>
        </p:spPr>
        <p:txBody>
          <a:bodyPr wrap="square" rtlCol="0">
            <a:spAutoFit/>
          </a:bodyPr>
          <a:lstStyle/>
          <a:p>
            <a:pPr>
              <a:buClrTx/>
              <a:buFontTx/>
              <a:buNone/>
            </a:pPr>
            <a:r>
              <a:rPr lang="en-US" sz="2400" kern="1200" dirty="0">
                <a:solidFill>
                  <a:prstClr val="black"/>
                </a:solidFill>
                <a:latin typeface="+mn-lt"/>
                <a:ea typeface="+mn-ea"/>
                <a:cs typeface="+mn-cs"/>
              </a:rPr>
              <a:t>Honorary life membership is awarded to the national president upon completion of her term of office.</a:t>
            </a:r>
            <a:endParaRPr lang="en-CA" sz="2400" kern="1200" dirty="0">
              <a:solidFill>
                <a:prstClr val="black"/>
              </a:solidFill>
              <a:latin typeface="+mn-lt"/>
              <a:ea typeface="+mn-ea"/>
              <a:cs typeface="+mn-cs"/>
            </a:endParaRPr>
          </a:p>
        </p:txBody>
      </p:sp>
      <p:pic>
        <p:nvPicPr>
          <p:cNvPr id="1026" name="Picture 2" descr="Warmed Heart - Free Thank You Card Template | Greetings Island | Thank you  card template, Thank you gifs, Thank you images">
            <a:extLst>
              <a:ext uri="{FF2B5EF4-FFF2-40B4-BE49-F238E27FC236}">
                <a16:creationId xmlns="" xmlns:a16="http://schemas.microsoft.com/office/drawing/2014/main" id="{DB99432A-B69B-4AF0-B8D3-084AE854F4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00457" y="2596990"/>
            <a:ext cx="1996133" cy="199613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hank You Card Maker | Design Thank You Cards">
            <a:extLst>
              <a:ext uri="{FF2B5EF4-FFF2-40B4-BE49-F238E27FC236}">
                <a16:creationId xmlns="" xmlns:a16="http://schemas.microsoft.com/office/drawing/2014/main" id="{179CE54D-875B-47E4-8DCD-BC61612117D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0416" y="4310466"/>
            <a:ext cx="3316582" cy="1980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 xmlns:a16="http://schemas.microsoft.com/office/drawing/2014/main" id="{CE716968-59A7-4CB3-BCC0-753481E4CCF6}"/>
              </a:ext>
            </a:extLst>
          </p:cNvPr>
          <p:cNvPicPr>
            <a:picLocks noChangeAspect="1"/>
          </p:cNvPicPr>
          <p:nvPr/>
        </p:nvPicPr>
        <p:blipFill>
          <a:blip r:embed="rId5"/>
          <a:stretch>
            <a:fillRect/>
          </a:stretch>
        </p:blipFill>
        <p:spPr>
          <a:xfrm>
            <a:off x="6240686" y="4107516"/>
            <a:ext cx="2576772" cy="2385900"/>
          </a:xfrm>
          <a:prstGeom prst="rect">
            <a:avLst/>
          </a:prstGeom>
        </p:spPr>
      </p:pic>
    </p:spTree>
    <p:extLst>
      <p:ext uri="{BB962C8B-B14F-4D97-AF65-F5344CB8AC3E}">
        <p14:creationId xmlns:p14="http://schemas.microsoft.com/office/powerpoint/2010/main" val="1013045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type="lt">
                                    <p:tmAbs val="0"/>
                                  </p:iterate>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0"/>
                            </p:stCondLst>
                            <p:childTnLst>
                              <p:par>
                                <p:cTn id="8" presetID="34" presetClass="emph" presetSubtype="0" fill="hold" grpId="0" nodeType="afterEffect">
                                  <p:stCondLst>
                                    <p:cond delay="0"/>
                                  </p:stCondLst>
                                  <p:iterate type="lt">
                                    <p:tmPct val="10000"/>
                                  </p:iterate>
                                  <p:childTnLst>
                                    <p:animMotion origin="layout" path="M 3.54167E-6 4.07407E-6 L 3.54167E-6 -0.07223 " pathEditMode="relative" rAng="0" ptsTypes="AA">
                                      <p:cBhvr>
                                        <p:cTn id="9" dur="250" accel="50000" decel="50000" autoRev="1" fill="hold">
                                          <p:stCondLst>
                                            <p:cond delay="0"/>
                                          </p:stCondLst>
                                        </p:cTn>
                                        <p:tgtEl>
                                          <p:spTgt spid="6"/>
                                        </p:tgtEl>
                                        <p:attrNameLst>
                                          <p:attrName>ppt_x</p:attrName>
                                          <p:attrName>ppt_y</p:attrName>
                                        </p:attrNameLst>
                                      </p:cBhvr>
                                      <p:rCtr x="0" y="-3611"/>
                                    </p:animMotion>
                                    <p:animRot by="1500000">
                                      <p:cBhvr>
                                        <p:cTn id="10" dur="125" fill="hold">
                                          <p:stCondLst>
                                            <p:cond delay="0"/>
                                          </p:stCondLst>
                                        </p:cTn>
                                        <p:tgtEl>
                                          <p:spTgt spid="6"/>
                                        </p:tgtEl>
                                        <p:attrNameLst>
                                          <p:attrName>r</p:attrName>
                                        </p:attrNameLst>
                                      </p:cBhvr>
                                    </p:animRot>
                                    <p:animRot by="-1500000">
                                      <p:cBhvr>
                                        <p:cTn id="11" dur="125" fill="hold">
                                          <p:stCondLst>
                                            <p:cond delay="125"/>
                                          </p:stCondLst>
                                        </p:cTn>
                                        <p:tgtEl>
                                          <p:spTgt spid="6"/>
                                        </p:tgtEl>
                                        <p:attrNameLst>
                                          <p:attrName>r</p:attrName>
                                        </p:attrNameLst>
                                      </p:cBhvr>
                                    </p:animRot>
                                    <p:animRot by="-1500000">
                                      <p:cBhvr>
                                        <p:cTn id="12" dur="125" fill="hold">
                                          <p:stCondLst>
                                            <p:cond delay="250"/>
                                          </p:stCondLst>
                                        </p:cTn>
                                        <p:tgtEl>
                                          <p:spTgt spid="6"/>
                                        </p:tgtEl>
                                        <p:attrNameLst>
                                          <p:attrName>r</p:attrName>
                                        </p:attrNameLst>
                                      </p:cBhvr>
                                    </p:animRot>
                                    <p:animRot by="1500000">
                                      <p:cBhvr>
                                        <p:cTn id="13" dur="125" fill="hold">
                                          <p:stCondLst>
                                            <p:cond delay="375"/>
                                          </p:stCondLst>
                                        </p:cTn>
                                        <p:tgtEl>
                                          <p:spTgt spid="6"/>
                                        </p:tgtEl>
                                        <p:attrNameLst>
                                          <p:attrName>r</p:attrName>
                                        </p:attrNameLst>
                                      </p:cBhvr>
                                    </p:animRot>
                                  </p:childTnLst>
                                </p:cTn>
                              </p:par>
                            </p:childTnLst>
                          </p:cTn>
                        </p:par>
                        <p:par>
                          <p:cTn id="14" fill="hold">
                            <p:stCondLst>
                              <p:cond delay="2900"/>
                            </p:stCondLst>
                            <p:childTnLst>
                              <p:par>
                                <p:cTn id="15" presetID="1" presetClass="entr" presetSubtype="0" fill="hold" grpId="0" nodeType="afterEffect">
                                  <p:stCondLst>
                                    <p:cond delay="0"/>
                                  </p:stCondLst>
                                  <p:childTnLst>
                                    <p:set>
                                      <p:cBhvr>
                                        <p:cTn id="16" dur="1" fill="hold">
                                          <p:stCondLst>
                                            <p:cond delay="999"/>
                                          </p:stCondLst>
                                        </p:cTn>
                                        <p:tgtEl>
                                          <p:spTgt spid="9"/>
                                        </p:tgtEl>
                                        <p:attrNameLst>
                                          <p:attrName>style.visibility</p:attrName>
                                        </p:attrNameLst>
                                      </p:cBhvr>
                                      <p:to>
                                        <p:strVal val="visible"/>
                                      </p:to>
                                    </p:set>
                                  </p:childTnLst>
                                </p:cTn>
                              </p:par>
                            </p:childTnLst>
                          </p:cTn>
                        </p:par>
                        <p:par>
                          <p:cTn id="17" fill="hold">
                            <p:stCondLst>
                              <p:cond delay="3900"/>
                            </p:stCondLst>
                            <p:childTnLst>
                              <p:par>
                                <p:cTn id="18" presetID="6" presetClass="entr" presetSubtype="16" fill="hold" nodeType="afterEffect">
                                  <p:stCondLst>
                                    <p:cond delay="500"/>
                                  </p:stCondLst>
                                  <p:childTnLst>
                                    <p:set>
                                      <p:cBhvr>
                                        <p:cTn id="19" dur="1" fill="hold">
                                          <p:stCondLst>
                                            <p:cond delay="0"/>
                                          </p:stCondLst>
                                        </p:cTn>
                                        <p:tgtEl>
                                          <p:spTgt spid="4"/>
                                        </p:tgtEl>
                                        <p:attrNameLst>
                                          <p:attrName>style.visibility</p:attrName>
                                        </p:attrNameLst>
                                      </p:cBhvr>
                                      <p:to>
                                        <p:strVal val="visible"/>
                                      </p:to>
                                    </p:set>
                                    <p:animEffect transition="in" filter="circle(in)">
                                      <p:cBhvr>
                                        <p:cTn id="20"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5556EFE-ED03-4489-AE23-1FCE8E1B5E99}"/>
              </a:ext>
            </a:extLst>
          </p:cNvPr>
          <p:cNvSpPr>
            <a:spLocks noGrp="1"/>
          </p:cNvSpPr>
          <p:nvPr>
            <p:ph type="title"/>
          </p:nvPr>
        </p:nvSpPr>
        <p:spPr>
          <a:xfrm>
            <a:off x="298173" y="609600"/>
            <a:ext cx="9163879" cy="1320800"/>
          </a:xfrm>
        </p:spPr>
        <p:txBody>
          <a:bodyPr/>
          <a:lstStyle/>
          <a:p>
            <a:pPr algn="ctr"/>
            <a:r>
              <a:rPr lang="en-US" b="1" dirty="0">
                <a:solidFill>
                  <a:srgbClr val="002060"/>
                </a:solidFill>
                <a:latin typeface="Calibri" panose="020F0502020204030204" pitchFamily="34" charset="0"/>
                <a:cs typeface="Calibri" panose="020F0502020204030204" pitchFamily="34" charset="0"/>
              </a:rPr>
              <a:t>HONORARY LIFE AND LIFE MEMBERSHIP</a:t>
            </a:r>
            <a:endParaRPr lang="en-CA" dirty="0">
              <a:solidFill>
                <a:srgbClr val="002060"/>
              </a:solidFill>
              <a:latin typeface="Calibri" panose="020F0502020204030204" pitchFamily="34" charset="0"/>
              <a:cs typeface="Calibri" panose="020F0502020204030204" pitchFamily="34" charset="0"/>
            </a:endParaRPr>
          </a:p>
        </p:txBody>
      </p:sp>
      <p:sp>
        <p:nvSpPr>
          <p:cNvPr id="6" name="TextBox 5">
            <a:extLst>
              <a:ext uri="{FF2B5EF4-FFF2-40B4-BE49-F238E27FC236}">
                <a16:creationId xmlns="" xmlns:a16="http://schemas.microsoft.com/office/drawing/2014/main" id="{CB8FFDB7-FDFC-42FA-9BDC-DEEB8024A1FF}"/>
              </a:ext>
            </a:extLst>
          </p:cNvPr>
          <p:cNvSpPr txBox="1"/>
          <p:nvPr/>
        </p:nvSpPr>
        <p:spPr>
          <a:xfrm>
            <a:off x="786397" y="1414846"/>
            <a:ext cx="8675656" cy="5139612"/>
          </a:xfrm>
          <a:prstGeom prst="rect">
            <a:avLst/>
          </a:prstGeom>
          <a:noFill/>
        </p:spPr>
        <p:txBody>
          <a:bodyPr wrap="square" rtlCol="0">
            <a:spAutoFit/>
          </a:bodyPr>
          <a:lstStyle/>
          <a:p>
            <a:pPr marL="390525" indent="-6350">
              <a:lnSpc>
                <a:spcPct val="107000"/>
              </a:lnSpc>
              <a:spcAft>
                <a:spcPts val="675"/>
              </a:spcAft>
              <a:buClrTx/>
              <a:buFontTx/>
              <a:buNone/>
            </a:pPr>
            <a:r>
              <a:rPr lang="en-CA" sz="2800" b="1" kern="1200" dirty="0">
                <a:solidFill>
                  <a:srgbClr val="0099CC"/>
                </a:solidFill>
                <a:latin typeface="+mn-lt"/>
                <a:ea typeface="Cambria" panose="02040503050406030204" pitchFamily="18" charset="0"/>
                <a:cs typeface="Calibri" panose="020F0502020204030204" pitchFamily="34" charset="0"/>
              </a:rPr>
              <a:t>LIFE MEMBER PIN </a:t>
            </a:r>
          </a:p>
          <a:p>
            <a:pPr marL="669925" indent="-285750" algn="just">
              <a:lnSpc>
                <a:spcPct val="112000"/>
              </a:lnSpc>
              <a:spcAft>
                <a:spcPts val="600"/>
              </a:spcAft>
              <a:buClrTx/>
              <a:buFont typeface="Arial" panose="020B0604020202020204" pitchFamily="34" charset="0"/>
              <a:buChar char="•"/>
            </a:pPr>
            <a:r>
              <a:rPr lang="en-CA" sz="2400" kern="1200" dirty="0">
                <a:latin typeface="+mn-lt"/>
                <a:ea typeface="Cambria" panose="02040503050406030204" pitchFamily="18" charset="0"/>
                <a:cs typeface="Calibri" panose="020F0502020204030204" pitchFamily="34" charset="0"/>
              </a:rPr>
              <a:t>is presented to members awarded life membership </a:t>
            </a:r>
          </a:p>
          <a:p>
            <a:pPr marL="669925" indent="-285750">
              <a:lnSpc>
                <a:spcPct val="112000"/>
              </a:lnSpc>
              <a:spcAft>
                <a:spcPts val="600"/>
              </a:spcAft>
              <a:buClrTx/>
              <a:buFont typeface="Arial" panose="020B0604020202020204" pitchFamily="34" charset="0"/>
              <a:buChar char="•"/>
            </a:pPr>
            <a:r>
              <a:rPr lang="en-CA" sz="2400" kern="1200" dirty="0">
                <a:latin typeface="+mn-lt"/>
                <a:ea typeface="Cambria" panose="02040503050406030204" pitchFamily="18" charset="0"/>
                <a:cs typeface="Calibri" panose="020F0502020204030204" pitchFamily="34" charset="0"/>
              </a:rPr>
              <a:t>takes precedence over all other League pins, except the national president pin and honorary life member pin</a:t>
            </a:r>
          </a:p>
          <a:p>
            <a:pPr marL="669925" indent="-285750" algn="just">
              <a:lnSpc>
                <a:spcPct val="112000"/>
              </a:lnSpc>
              <a:spcAft>
                <a:spcPts val="600"/>
              </a:spcAft>
              <a:buClrTx/>
              <a:buFont typeface="Arial" panose="020B0604020202020204" pitchFamily="34" charset="0"/>
              <a:buChar char="•"/>
            </a:pPr>
            <a:r>
              <a:rPr lang="en-CA" sz="2400" kern="1200" dirty="0">
                <a:latin typeface="+mn-lt"/>
                <a:ea typeface="Cambria" panose="02040503050406030204" pitchFamily="18" charset="0"/>
                <a:cs typeface="Calibri" panose="020F0502020204030204" pitchFamily="34" charset="0"/>
              </a:rPr>
              <a:t>should be worn on all official occasions</a:t>
            </a:r>
          </a:p>
          <a:p>
            <a:pPr marL="389255" indent="-5080" algn="just">
              <a:lnSpc>
                <a:spcPct val="112000"/>
              </a:lnSpc>
              <a:spcAft>
                <a:spcPts val="600"/>
              </a:spcAft>
              <a:buClrTx/>
              <a:buFontTx/>
              <a:buNone/>
            </a:pPr>
            <a:endParaRPr lang="en-CA" sz="1800" kern="1200" dirty="0">
              <a:latin typeface="+mn-lt"/>
              <a:ea typeface="Cambria" panose="02040503050406030204" pitchFamily="18" charset="0"/>
              <a:cs typeface="Calibri" panose="020F0502020204030204" pitchFamily="34" charset="0"/>
            </a:endParaRPr>
          </a:p>
          <a:p>
            <a:pPr marL="390525" indent="-6350">
              <a:lnSpc>
                <a:spcPct val="107000"/>
              </a:lnSpc>
              <a:spcAft>
                <a:spcPts val="675"/>
              </a:spcAft>
              <a:buClrTx/>
              <a:buFontTx/>
              <a:buNone/>
            </a:pPr>
            <a:r>
              <a:rPr lang="en-CA" sz="2800" b="1" kern="1200" dirty="0">
                <a:solidFill>
                  <a:srgbClr val="0099CC"/>
                </a:solidFill>
                <a:latin typeface="+mn-lt"/>
                <a:ea typeface="Cambria" panose="02040503050406030204" pitchFamily="18" charset="0"/>
                <a:cs typeface="Calibri" panose="020F0502020204030204" pitchFamily="34" charset="0"/>
              </a:rPr>
              <a:t>HONORARY LIFE MEMBER PIN </a:t>
            </a:r>
          </a:p>
          <a:p>
            <a:pPr marL="669925" indent="-285750">
              <a:lnSpc>
                <a:spcPct val="112000"/>
              </a:lnSpc>
              <a:spcAft>
                <a:spcPts val="165"/>
              </a:spcAft>
              <a:buClrTx/>
              <a:buFont typeface="Arial" panose="020B0604020202020204" pitchFamily="34" charset="0"/>
              <a:buChar char="•"/>
            </a:pPr>
            <a:r>
              <a:rPr lang="en-CA" sz="2400" kern="1200" dirty="0">
                <a:latin typeface="+mn-lt"/>
                <a:ea typeface="Cambria" panose="02040503050406030204" pitchFamily="18" charset="0"/>
                <a:cs typeface="Calibri" panose="020F0502020204030204" pitchFamily="34" charset="0"/>
              </a:rPr>
              <a:t>is awarded to each retiring national president at the termination of her term of office</a:t>
            </a:r>
          </a:p>
          <a:p>
            <a:pPr marL="669925" indent="-285750" algn="just">
              <a:lnSpc>
                <a:spcPct val="112000"/>
              </a:lnSpc>
              <a:spcAft>
                <a:spcPts val="165"/>
              </a:spcAft>
              <a:buClrTx/>
              <a:buFont typeface="Arial" panose="020B0604020202020204" pitchFamily="34" charset="0"/>
              <a:buChar char="•"/>
            </a:pPr>
            <a:r>
              <a:rPr lang="en-CA" sz="2400" kern="1200" dirty="0">
                <a:latin typeface="+mn-lt"/>
                <a:ea typeface="Cambria" panose="02040503050406030204" pitchFamily="18" charset="0"/>
                <a:cs typeface="Calibri" panose="020F0502020204030204" pitchFamily="34" charset="0"/>
              </a:rPr>
              <a:t>takes precedence over all other League pins</a:t>
            </a:r>
          </a:p>
          <a:p>
            <a:pPr marL="669925" indent="-285750" algn="just">
              <a:lnSpc>
                <a:spcPct val="112000"/>
              </a:lnSpc>
              <a:spcAft>
                <a:spcPts val="165"/>
              </a:spcAft>
              <a:buClrTx/>
              <a:buFont typeface="Arial" panose="020B0604020202020204" pitchFamily="34" charset="0"/>
              <a:buChar char="•"/>
            </a:pPr>
            <a:r>
              <a:rPr lang="en-CA" sz="2400" kern="1200" dirty="0">
                <a:latin typeface="+mn-lt"/>
                <a:ea typeface="Cambria" panose="02040503050406030204" pitchFamily="18" charset="0"/>
                <a:cs typeface="Calibri" panose="020F0502020204030204" pitchFamily="34" charset="0"/>
              </a:rPr>
              <a:t>should be worn on all official occasions</a:t>
            </a:r>
          </a:p>
        </p:txBody>
      </p:sp>
      <p:pic>
        <p:nvPicPr>
          <p:cNvPr id="4098" name="Picture 2">
            <a:extLst>
              <a:ext uri="{FF2B5EF4-FFF2-40B4-BE49-F238E27FC236}">
                <a16:creationId xmlns="" xmlns:a16="http://schemas.microsoft.com/office/drawing/2014/main" id="{47A0BB55-808D-4875-8152-DAA0B69485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44150" y="1885155"/>
            <a:ext cx="1296307" cy="1403169"/>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 xmlns:a16="http://schemas.microsoft.com/office/drawing/2014/main" id="{06346FDF-AC80-4D0A-BE26-688F2D35C18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44150" y="4807531"/>
            <a:ext cx="1296307" cy="12864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7892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circle(in)">
                                      <p:cBhvr>
                                        <p:cTn id="7" dur="2000"/>
                                        <p:tgtEl>
                                          <p:spTgt spid="4098"/>
                                        </p:tgtEl>
                                      </p:cBhvr>
                                    </p:animEffect>
                                  </p:childTnLst>
                                </p:cTn>
                              </p:par>
                              <p:par>
                                <p:cTn id="8" presetID="1" presetClass="entr" presetSubtype="0" fill="hold"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childTnLst>
                                </p:cTn>
                              </p:par>
                              <p:par>
                                <p:cTn id="10" presetID="1" presetClass="entr" presetSubtype="0" fill="hold" nodeType="with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4100"/>
                                        </p:tgtEl>
                                        <p:attrNameLst>
                                          <p:attrName>style.visibility</p:attrName>
                                        </p:attrNameLst>
                                      </p:cBhvr>
                                      <p:to>
                                        <p:strVal val="visible"/>
                                      </p:to>
                                    </p:set>
                                    <p:animEffect transition="in" filter="circle(in)">
                                      <p:cBhvr>
                                        <p:cTn id="18" dur="2000"/>
                                        <p:tgtEl>
                                          <p:spTgt spid="4100"/>
                                        </p:tgtEl>
                                      </p:cBhvr>
                                    </p:animEffect>
                                  </p:childTnLst>
                                </p:cTn>
                              </p:par>
                              <p:par>
                                <p:cTn id="19" presetID="1" presetClass="entr" presetSubtype="0" fill="hold" nodeType="withEffect">
                                  <p:stCondLst>
                                    <p:cond delay="0"/>
                                  </p:stCondLst>
                                  <p:childTnLst>
                                    <p:set>
                                      <p:cBhvr>
                                        <p:cTn id="20" dur="1" fill="hold">
                                          <p:stCondLst>
                                            <p:cond delay="0"/>
                                          </p:stCondLst>
                                        </p:cTn>
                                        <p:tgtEl>
                                          <p:spTgt spid="6">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68532F3-8A0D-4886-8BEA-F1FC98F96456}"/>
              </a:ext>
            </a:extLst>
          </p:cNvPr>
          <p:cNvSpPr>
            <a:spLocks noGrp="1"/>
          </p:cNvSpPr>
          <p:nvPr>
            <p:ph type="title"/>
          </p:nvPr>
        </p:nvSpPr>
        <p:spPr>
          <a:xfrm>
            <a:off x="298174" y="609600"/>
            <a:ext cx="9163878" cy="1320800"/>
          </a:xfrm>
        </p:spPr>
        <p:txBody>
          <a:bodyPr/>
          <a:lstStyle/>
          <a:p>
            <a:pPr algn="ctr"/>
            <a:r>
              <a:rPr lang="en-US" b="1" dirty="0">
                <a:solidFill>
                  <a:srgbClr val="002060"/>
                </a:solidFill>
                <a:latin typeface="Calibri" panose="020F0502020204030204" pitchFamily="34" charset="0"/>
                <a:cs typeface="Calibri" panose="020F0502020204030204" pitchFamily="34" charset="0"/>
              </a:rPr>
              <a:t>HONORARY LIFE AND LIFE MEMBERSHIP</a:t>
            </a:r>
            <a:endParaRPr lang="en-CA" dirty="0">
              <a:solidFill>
                <a:srgbClr val="002060"/>
              </a:solidFill>
              <a:latin typeface="Calibri" panose="020F0502020204030204" pitchFamily="34" charset="0"/>
              <a:cs typeface="Calibri" panose="020F0502020204030204" pitchFamily="34" charset="0"/>
            </a:endParaRPr>
          </a:p>
        </p:txBody>
      </p:sp>
      <p:sp>
        <p:nvSpPr>
          <p:cNvPr id="7" name="TextBox 6">
            <a:extLst>
              <a:ext uri="{FF2B5EF4-FFF2-40B4-BE49-F238E27FC236}">
                <a16:creationId xmlns="" xmlns:a16="http://schemas.microsoft.com/office/drawing/2014/main" id="{E82833F2-FD99-4D62-81FC-F417911DC64B}"/>
              </a:ext>
            </a:extLst>
          </p:cNvPr>
          <p:cNvSpPr txBox="1"/>
          <p:nvPr/>
        </p:nvSpPr>
        <p:spPr>
          <a:xfrm>
            <a:off x="516835" y="1307703"/>
            <a:ext cx="8945217" cy="523220"/>
          </a:xfrm>
          <a:prstGeom prst="rect">
            <a:avLst/>
          </a:prstGeom>
          <a:noFill/>
        </p:spPr>
        <p:txBody>
          <a:bodyPr wrap="square" rtlCol="0">
            <a:spAutoFit/>
          </a:bodyPr>
          <a:lstStyle/>
          <a:p>
            <a:pPr>
              <a:buClrTx/>
              <a:buFontTx/>
              <a:buNone/>
            </a:pPr>
            <a:r>
              <a:rPr lang="en-US" sz="2800" b="1" kern="1200" dirty="0">
                <a:solidFill>
                  <a:srgbClr val="0099CC"/>
                </a:solidFill>
                <a:latin typeface="+mn-lt"/>
                <a:ea typeface="+mn-ea"/>
                <a:cs typeface="+mn-cs"/>
              </a:rPr>
              <a:t>THE GIFT OF LIFE MEMBERS</a:t>
            </a:r>
            <a:endParaRPr lang="en-CA" sz="2800" b="1" kern="1200" dirty="0">
              <a:solidFill>
                <a:srgbClr val="0099CC"/>
              </a:solidFill>
              <a:latin typeface="+mn-lt"/>
              <a:ea typeface="+mn-ea"/>
              <a:cs typeface="+mn-cs"/>
            </a:endParaRPr>
          </a:p>
        </p:txBody>
      </p:sp>
      <p:sp>
        <p:nvSpPr>
          <p:cNvPr id="8" name="TextBox 7">
            <a:extLst>
              <a:ext uri="{FF2B5EF4-FFF2-40B4-BE49-F238E27FC236}">
                <a16:creationId xmlns="" xmlns:a16="http://schemas.microsoft.com/office/drawing/2014/main" id="{869A7BE4-79E1-4F76-B6E0-72063B44509B}"/>
              </a:ext>
            </a:extLst>
          </p:cNvPr>
          <p:cNvSpPr txBox="1"/>
          <p:nvPr/>
        </p:nvSpPr>
        <p:spPr>
          <a:xfrm>
            <a:off x="738810" y="2023477"/>
            <a:ext cx="8723242" cy="830997"/>
          </a:xfrm>
          <a:prstGeom prst="rect">
            <a:avLst/>
          </a:prstGeom>
          <a:noFill/>
        </p:spPr>
        <p:txBody>
          <a:bodyPr wrap="square" rtlCol="0">
            <a:spAutoFit/>
          </a:bodyPr>
          <a:lstStyle/>
          <a:p>
            <a:pPr>
              <a:buClrTx/>
              <a:buFontTx/>
              <a:buNone/>
            </a:pPr>
            <a:r>
              <a:rPr lang="en-US" sz="2400" kern="1200" dirty="0">
                <a:solidFill>
                  <a:prstClr val="black"/>
                </a:solidFill>
                <a:latin typeface="+mn-lt"/>
                <a:ea typeface="+mn-ea"/>
                <a:cs typeface="+mn-cs"/>
              </a:rPr>
              <a:t>Honorary and life members are the living history of the League.</a:t>
            </a:r>
            <a:endParaRPr lang="en-CA" sz="2400" kern="1200" dirty="0">
              <a:solidFill>
                <a:prstClr val="black"/>
              </a:solidFill>
              <a:latin typeface="+mn-lt"/>
              <a:ea typeface="+mn-ea"/>
              <a:cs typeface="+mn-cs"/>
            </a:endParaRPr>
          </a:p>
        </p:txBody>
      </p:sp>
      <p:sp>
        <p:nvSpPr>
          <p:cNvPr id="9" name="TextBox 8">
            <a:extLst>
              <a:ext uri="{FF2B5EF4-FFF2-40B4-BE49-F238E27FC236}">
                <a16:creationId xmlns="" xmlns:a16="http://schemas.microsoft.com/office/drawing/2014/main" id="{4BDB2059-5936-43BC-8BCF-A2B2F41BC8D2}"/>
              </a:ext>
            </a:extLst>
          </p:cNvPr>
          <p:cNvSpPr txBox="1"/>
          <p:nvPr/>
        </p:nvSpPr>
        <p:spPr>
          <a:xfrm>
            <a:off x="738810" y="3114017"/>
            <a:ext cx="8723242" cy="461665"/>
          </a:xfrm>
          <a:prstGeom prst="rect">
            <a:avLst/>
          </a:prstGeom>
          <a:noFill/>
        </p:spPr>
        <p:txBody>
          <a:bodyPr wrap="square" rtlCol="0">
            <a:spAutoFit/>
          </a:bodyPr>
          <a:lstStyle/>
          <a:p>
            <a:pPr>
              <a:buClrTx/>
              <a:buFontTx/>
              <a:buNone/>
            </a:pPr>
            <a:r>
              <a:rPr lang="en-US" sz="2400" kern="1200" dirty="0">
                <a:solidFill>
                  <a:prstClr val="black"/>
                </a:solidFill>
                <a:latin typeface="+mn-lt"/>
                <a:ea typeface="+mn-ea"/>
                <a:cs typeface="+mn-cs"/>
              </a:rPr>
              <a:t>They are important resources for </a:t>
            </a:r>
            <a:r>
              <a:rPr lang="en-US" sz="2400" u="sng" kern="1200" dirty="0">
                <a:solidFill>
                  <a:prstClr val="black"/>
                </a:solidFill>
                <a:latin typeface="+mn-lt"/>
                <a:ea typeface="+mn-ea"/>
                <a:cs typeface="+mn-cs"/>
              </a:rPr>
              <a:t>all</a:t>
            </a:r>
            <a:r>
              <a:rPr lang="en-US" sz="2400" kern="1200" dirty="0">
                <a:solidFill>
                  <a:prstClr val="black"/>
                </a:solidFill>
                <a:latin typeface="+mn-lt"/>
                <a:ea typeface="+mn-ea"/>
                <a:cs typeface="+mn-cs"/>
              </a:rPr>
              <a:t> councils.</a:t>
            </a:r>
            <a:endParaRPr lang="en-CA" sz="2400" kern="1200" dirty="0">
              <a:solidFill>
                <a:prstClr val="black"/>
              </a:solidFill>
              <a:latin typeface="+mn-lt"/>
              <a:ea typeface="+mn-ea"/>
              <a:cs typeface="+mn-cs"/>
            </a:endParaRPr>
          </a:p>
        </p:txBody>
      </p:sp>
      <p:sp>
        <p:nvSpPr>
          <p:cNvPr id="10" name="TextBox 9">
            <a:extLst>
              <a:ext uri="{FF2B5EF4-FFF2-40B4-BE49-F238E27FC236}">
                <a16:creationId xmlns="" xmlns:a16="http://schemas.microsoft.com/office/drawing/2014/main" id="{93E7FE82-78CE-4BE1-B6AC-2AC51398FD8B}"/>
              </a:ext>
            </a:extLst>
          </p:cNvPr>
          <p:cNvSpPr txBox="1"/>
          <p:nvPr/>
        </p:nvSpPr>
        <p:spPr>
          <a:xfrm>
            <a:off x="795666" y="3833368"/>
            <a:ext cx="8666386" cy="830997"/>
          </a:xfrm>
          <a:prstGeom prst="rect">
            <a:avLst/>
          </a:prstGeom>
          <a:noFill/>
        </p:spPr>
        <p:txBody>
          <a:bodyPr wrap="square" rtlCol="0">
            <a:spAutoFit/>
          </a:bodyPr>
          <a:lstStyle/>
          <a:p>
            <a:pPr>
              <a:buClrTx/>
              <a:buFontTx/>
              <a:buNone/>
            </a:pPr>
            <a:r>
              <a:rPr lang="en-US" sz="2400" kern="1200" dirty="0">
                <a:solidFill>
                  <a:prstClr val="black"/>
                </a:solidFill>
                <a:latin typeface="+mn-lt"/>
                <a:ea typeface="+mn-ea"/>
                <a:cs typeface="+mn-cs"/>
              </a:rPr>
              <a:t>Honorary and life members are resources for all members and especially members of executives.</a:t>
            </a:r>
            <a:endParaRPr lang="en-CA" sz="2400" kern="1200" dirty="0">
              <a:solidFill>
                <a:prstClr val="black"/>
              </a:solidFill>
              <a:latin typeface="+mn-lt"/>
              <a:ea typeface="+mn-ea"/>
              <a:cs typeface="+mn-cs"/>
            </a:endParaRPr>
          </a:p>
        </p:txBody>
      </p:sp>
      <p:sp>
        <p:nvSpPr>
          <p:cNvPr id="11" name="TextBox 10">
            <a:extLst>
              <a:ext uri="{FF2B5EF4-FFF2-40B4-BE49-F238E27FC236}">
                <a16:creationId xmlns="" xmlns:a16="http://schemas.microsoft.com/office/drawing/2014/main" id="{29C17872-5B2B-4C8C-8AB8-31E6F90896B0}"/>
              </a:ext>
            </a:extLst>
          </p:cNvPr>
          <p:cNvSpPr txBox="1"/>
          <p:nvPr/>
        </p:nvSpPr>
        <p:spPr>
          <a:xfrm>
            <a:off x="738809" y="4987426"/>
            <a:ext cx="8723243" cy="461665"/>
          </a:xfrm>
          <a:prstGeom prst="rect">
            <a:avLst/>
          </a:prstGeom>
          <a:noFill/>
        </p:spPr>
        <p:txBody>
          <a:bodyPr wrap="square" rtlCol="0">
            <a:spAutoFit/>
          </a:bodyPr>
          <a:lstStyle/>
          <a:p>
            <a:pPr>
              <a:buClrTx/>
              <a:buFontTx/>
              <a:buNone/>
            </a:pPr>
            <a:r>
              <a:rPr lang="en-US" sz="2400" kern="1200" dirty="0">
                <a:solidFill>
                  <a:prstClr val="black"/>
                </a:solidFill>
                <a:latin typeface="+mn-lt"/>
                <a:ea typeface="+mn-ea"/>
                <a:cs typeface="+mn-cs"/>
              </a:rPr>
              <a:t>They are mentors to all members.</a:t>
            </a:r>
            <a:endParaRPr lang="en-CA" sz="2400" kern="1200" dirty="0">
              <a:solidFill>
                <a:prstClr val="black"/>
              </a:solidFill>
              <a:latin typeface="+mn-lt"/>
              <a:ea typeface="+mn-ea"/>
              <a:cs typeface="+mn-cs"/>
            </a:endParaRPr>
          </a:p>
        </p:txBody>
      </p:sp>
      <p:sp>
        <p:nvSpPr>
          <p:cNvPr id="12" name="TextBox 11">
            <a:extLst>
              <a:ext uri="{FF2B5EF4-FFF2-40B4-BE49-F238E27FC236}">
                <a16:creationId xmlns="" xmlns:a16="http://schemas.microsoft.com/office/drawing/2014/main" id="{0B058315-63F4-4234-846E-49A562CF3264}"/>
              </a:ext>
            </a:extLst>
          </p:cNvPr>
          <p:cNvSpPr txBox="1"/>
          <p:nvPr/>
        </p:nvSpPr>
        <p:spPr>
          <a:xfrm>
            <a:off x="778081" y="5708634"/>
            <a:ext cx="8683971" cy="830997"/>
          </a:xfrm>
          <a:prstGeom prst="rect">
            <a:avLst/>
          </a:prstGeom>
          <a:noFill/>
        </p:spPr>
        <p:txBody>
          <a:bodyPr wrap="square" rtlCol="0">
            <a:spAutoFit/>
          </a:bodyPr>
          <a:lstStyle/>
          <a:p>
            <a:pPr>
              <a:buClrTx/>
              <a:buFontTx/>
              <a:buNone/>
            </a:pPr>
            <a:r>
              <a:rPr lang="en-US" sz="2400" kern="1200" dirty="0">
                <a:solidFill>
                  <a:prstClr val="black"/>
                </a:solidFill>
                <a:latin typeface="+mn-lt"/>
                <a:ea typeface="+mn-ea"/>
                <a:cs typeface="+mn-cs"/>
              </a:rPr>
              <a:t>Honorary and life members are gifts to every member of the League.</a:t>
            </a:r>
            <a:endParaRPr lang="en-CA" sz="2400" kern="1200" dirty="0">
              <a:solidFill>
                <a:prstClr val="black"/>
              </a:solidFill>
              <a:latin typeface="+mn-lt"/>
              <a:ea typeface="+mn-ea"/>
              <a:cs typeface="+mn-cs"/>
            </a:endParaRPr>
          </a:p>
        </p:txBody>
      </p:sp>
      <p:pic>
        <p:nvPicPr>
          <p:cNvPr id="1028" name="Picture 4" descr="Digital Resources - Digital Resources">
            <a:extLst>
              <a:ext uri="{FF2B5EF4-FFF2-40B4-BE49-F238E27FC236}">
                <a16:creationId xmlns="" xmlns:a16="http://schemas.microsoft.com/office/drawing/2014/main" id="{4CB195EC-0FA5-4428-A5EA-17E1DD9CC4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49516" y="2741151"/>
            <a:ext cx="1276371" cy="10800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Looking for a Fashion Mentor? Here's Where to Begin | Intelligence | BoF">
            <a:extLst>
              <a:ext uri="{FF2B5EF4-FFF2-40B4-BE49-F238E27FC236}">
                <a16:creationId xmlns="" xmlns:a16="http://schemas.microsoft.com/office/drawing/2014/main" id="{12213BE4-CA50-4345-8F08-327E8E22446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4473" r="19736"/>
          <a:stretch/>
        </p:blipFill>
        <p:spPr bwMode="auto">
          <a:xfrm>
            <a:off x="7949516" y="4484969"/>
            <a:ext cx="1276372" cy="10800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The Right Way to Deal With Gifts You Don't Want | Real Simple">
            <a:extLst>
              <a:ext uri="{FF2B5EF4-FFF2-40B4-BE49-F238E27FC236}">
                <a16:creationId xmlns="" xmlns:a16="http://schemas.microsoft.com/office/drawing/2014/main" id="{D13731FD-7B94-4419-B3F6-AE44DD49F6C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03215" y="5333339"/>
            <a:ext cx="1438750" cy="10800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 xmlns:a16="http://schemas.microsoft.com/office/drawing/2014/main" id="{ACDCE74F-A8B7-4ED2-A2A1-1E81B5D20634}"/>
              </a:ext>
            </a:extLst>
          </p:cNvPr>
          <p:cNvPicPr/>
          <p:nvPr/>
        </p:nvPicPr>
        <p:blipFill>
          <a:blip r:embed="rId6"/>
          <a:stretch>
            <a:fillRect/>
          </a:stretch>
        </p:blipFill>
        <p:spPr>
          <a:xfrm>
            <a:off x="9800446" y="1431880"/>
            <a:ext cx="1913714" cy="1440000"/>
          </a:xfrm>
          <a:prstGeom prst="rect">
            <a:avLst/>
          </a:prstGeom>
        </p:spPr>
      </p:pic>
    </p:spTree>
    <p:extLst>
      <p:ext uri="{BB962C8B-B14F-4D97-AF65-F5344CB8AC3E}">
        <p14:creationId xmlns:p14="http://schemas.microsoft.com/office/powerpoint/2010/main" val="1953625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6" presetClass="entr" presetSubtype="16"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circle(in)">
                                      <p:cBhvr>
                                        <p:cTn id="10" dur="2000"/>
                                        <p:tgtEl>
                                          <p:spTgt spid="14"/>
                                        </p:tgtEl>
                                      </p:cBhvr>
                                    </p:animEffect>
                                  </p:childTnLst>
                                </p:cTn>
                              </p:par>
                            </p:childTnLst>
                          </p:cTn>
                        </p:par>
                        <p:par>
                          <p:cTn id="11" fill="hold">
                            <p:stCondLst>
                              <p:cond delay="2000"/>
                            </p:stCondLst>
                            <p:childTnLst>
                              <p:par>
                                <p:cTn id="12" presetID="22" presetClass="entr" presetSubtype="8" fill="hold" grpId="0"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left)">
                                      <p:cBhvr>
                                        <p:cTn id="14" dur="500"/>
                                        <p:tgtEl>
                                          <p:spTgt spid="9"/>
                                        </p:tgtEl>
                                      </p:cBhvr>
                                    </p:animEffect>
                                  </p:childTnLst>
                                </p:cTn>
                              </p:par>
                              <p:par>
                                <p:cTn id="15" presetID="6" presetClass="entr" presetSubtype="16" fill="hold" nodeType="withEffect">
                                  <p:stCondLst>
                                    <p:cond delay="0"/>
                                  </p:stCondLst>
                                  <p:childTnLst>
                                    <p:set>
                                      <p:cBhvr>
                                        <p:cTn id="16" dur="1" fill="hold">
                                          <p:stCondLst>
                                            <p:cond delay="0"/>
                                          </p:stCondLst>
                                        </p:cTn>
                                        <p:tgtEl>
                                          <p:spTgt spid="1028"/>
                                        </p:tgtEl>
                                        <p:attrNameLst>
                                          <p:attrName>style.visibility</p:attrName>
                                        </p:attrNameLst>
                                      </p:cBhvr>
                                      <p:to>
                                        <p:strVal val="visible"/>
                                      </p:to>
                                    </p:set>
                                    <p:animEffect transition="in" filter="circle(in)">
                                      <p:cBhvr>
                                        <p:cTn id="17" dur="2000"/>
                                        <p:tgtEl>
                                          <p:spTgt spid="1028"/>
                                        </p:tgtEl>
                                      </p:cBhvr>
                                    </p:animEffect>
                                  </p:childTnLst>
                                </p:cTn>
                              </p:par>
                            </p:childTnLst>
                          </p:cTn>
                        </p:par>
                        <p:par>
                          <p:cTn id="18" fill="hold">
                            <p:stCondLst>
                              <p:cond delay="4000"/>
                            </p:stCondLst>
                            <p:childTnLst>
                              <p:par>
                                <p:cTn id="19" presetID="22" presetClass="entr" presetSubtype="8" fill="hold" grpId="0"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left)">
                                      <p:cBhvr>
                                        <p:cTn id="21" dur="500"/>
                                        <p:tgtEl>
                                          <p:spTgt spid="10"/>
                                        </p:tgtEl>
                                      </p:cBhvr>
                                    </p:animEffect>
                                  </p:childTnLst>
                                </p:cTn>
                              </p:par>
                            </p:childTnLst>
                          </p:cTn>
                        </p:par>
                        <p:par>
                          <p:cTn id="22" fill="hold">
                            <p:stCondLst>
                              <p:cond delay="4500"/>
                            </p:stCondLst>
                            <p:childTnLst>
                              <p:par>
                                <p:cTn id="23" presetID="22" presetClass="entr" presetSubtype="8" fill="hold" grpId="0" nodeType="after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left)">
                                      <p:cBhvr>
                                        <p:cTn id="25" dur="500"/>
                                        <p:tgtEl>
                                          <p:spTgt spid="11"/>
                                        </p:tgtEl>
                                      </p:cBhvr>
                                    </p:animEffect>
                                  </p:childTnLst>
                                </p:cTn>
                              </p:par>
                              <p:par>
                                <p:cTn id="26" presetID="6" presetClass="entr" presetSubtype="16" fill="hold" nodeType="withEffect">
                                  <p:stCondLst>
                                    <p:cond delay="0"/>
                                  </p:stCondLst>
                                  <p:childTnLst>
                                    <p:set>
                                      <p:cBhvr>
                                        <p:cTn id="27" dur="1" fill="hold">
                                          <p:stCondLst>
                                            <p:cond delay="0"/>
                                          </p:stCondLst>
                                        </p:cTn>
                                        <p:tgtEl>
                                          <p:spTgt spid="1030"/>
                                        </p:tgtEl>
                                        <p:attrNameLst>
                                          <p:attrName>style.visibility</p:attrName>
                                        </p:attrNameLst>
                                      </p:cBhvr>
                                      <p:to>
                                        <p:strVal val="visible"/>
                                      </p:to>
                                    </p:set>
                                    <p:animEffect transition="in" filter="circle(in)">
                                      <p:cBhvr>
                                        <p:cTn id="28" dur="2000"/>
                                        <p:tgtEl>
                                          <p:spTgt spid="1030"/>
                                        </p:tgtEl>
                                      </p:cBhvr>
                                    </p:animEffect>
                                  </p:childTnLst>
                                </p:cTn>
                              </p:par>
                            </p:childTnLst>
                          </p:cTn>
                        </p:par>
                        <p:par>
                          <p:cTn id="29" fill="hold">
                            <p:stCondLst>
                              <p:cond delay="6500"/>
                            </p:stCondLst>
                            <p:childTnLst>
                              <p:par>
                                <p:cTn id="30" presetID="22" presetClass="entr" presetSubtype="8" fill="hold" grpId="0" nodeType="after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left)">
                                      <p:cBhvr>
                                        <p:cTn id="32" dur="500"/>
                                        <p:tgtEl>
                                          <p:spTgt spid="12"/>
                                        </p:tgtEl>
                                      </p:cBhvr>
                                    </p:animEffect>
                                  </p:childTnLst>
                                </p:cTn>
                              </p:par>
                              <p:par>
                                <p:cTn id="33" presetID="6" presetClass="entr" presetSubtype="16" fill="hold" nodeType="withEffect">
                                  <p:stCondLst>
                                    <p:cond delay="0"/>
                                  </p:stCondLst>
                                  <p:childTnLst>
                                    <p:set>
                                      <p:cBhvr>
                                        <p:cTn id="34" dur="1" fill="hold">
                                          <p:stCondLst>
                                            <p:cond delay="0"/>
                                          </p:stCondLst>
                                        </p:cTn>
                                        <p:tgtEl>
                                          <p:spTgt spid="1032"/>
                                        </p:tgtEl>
                                        <p:attrNameLst>
                                          <p:attrName>style.visibility</p:attrName>
                                        </p:attrNameLst>
                                      </p:cBhvr>
                                      <p:to>
                                        <p:strVal val="visible"/>
                                      </p:to>
                                    </p:set>
                                    <p:animEffect transition="in" filter="circle(in)">
                                      <p:cBhvr>
                                        <p:cTn id="35" dur="2000"/>
                                        <p:tgtEl>
                                          <p:spTgt spid="10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6127C25-74C0-43FC-825C-A2C99654CEC3}"/>
              </a:ext>
            </a:extLst>
          </p:cNvPr>
          <p:cNvSpPr>
            <a:spLocks noGrp="1"/>
          </p:cNvSpPr>
          <p:nvPr>
            <p:ph type="title"/>
          </p:nvPr>
        </p:nvSpPr>
        <p:spPr>
          <a:xfrm>
            <a:off x="298174" y="609600"/>
            <a:ext cx="9144000" cy="1320800"/>
          </a:xfrm>
        </p:spPr>
        <p:txBody>
          <a:bodyPr/>
          <a:lstStyle/>
          <a:p>
            <a:pPr algn="ctr"/>
            <a:r>
              <a:rPr lang="en-US" b="1" dirty="0" smtClean="0">
                <a:solidFill>
                  <a:srgbClr val="002060"/>
                </a:solidFill>
                <a:latin typeface="Calibri" panose="020F0502020204030204" pitchFamily="34" charset="0"/>
                <a:cs typeface="Calibri" panose="020F0502020204030204" pitchFamily="34" charset="0"/>
              </a:rPr>
              <a:t>LIFE MEMBERSHIP AND HONORARY LIFE MEMBERSHIP</a:t>
            </a:r>
            <a:endParaRPr lang="en-CA" dirty="0">
              <a:solidFill>
                <a:srgbClr val="002060"/>
              </a:solidFill>
              <a:latin typeface="Calibri" panose="020F0502020204030204" pitchFamily="34" charset="0"/>
              <a:cs typeface="Calibri" panose="020F0502020204030204" pitchFamily="34" charset="0"/>
            </a:endParaRPr>
          </a:p>
        </p:txBody>
      </p:sp>
      <p:pic>
        <p:nvPicPr>
          <p:cNvPr id="4" name="Picture 2" descr="C:\Users\Alice\AppData\Local\Microsoft\Windows\INetCache\IE\BAGOCGF0\thank_you[1].jpg">
            <a:extLst>
              <a:ext uri="{FF2B5EF4-FFF2-40B4-BE49-F238E27FC236}">
                <a16:creationId xmlns="" xmlns:a16="http://schemas.microsoft.com/office/drawing/2014/main" id="{FB579BA2-F9B1-46C0-868A-56145E01F332}"/>
              </a:ext>
            </a:extLst>
          </p:cNvPr>
          <p:cNvPicPr>
            <a:picLocks noChangeAspect="1" noChangeArrowheads="1"/>
          </p:cNvPicPr>
          <p:nvPr/>
        </p:nvPicPr>
        <p:blipFill>
          <a:blip r:embed="rId3"/>
          <a:srcRect/>
          <a:stretch>
            <a:fillRect/>
          </a:stretch>
        </p:blipFill>
        <p:spPr bwMode="auto">
          <a:xfrm>
            <a:off x="1227327" y="1700089"/>
            <a:ext cx="7285694" cy="4966920"/>
          </a:xfrm>
          <a:prstGeom prst="rect">
            <a:avLst/>
          </a:prstGeom>
          <a:noFill/>
        </p:spPr>
      </p:pic>
    </p:spTree>
    <p:extLst>
      <p:ext uri="{BB962C8B-B14F-4D97-AF65-F5344CB8AC3E}">
        <p14:creationId xmlns:p14="http://schemas.microsoft.com/office/powerpoint/2010/main" val="1787931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3" y="381001"/>
            <a:ext cx="8725083" cy="1320800"/>
          </a:xfrm>
        </p:spPr>
        <p:txBody>
          <a:bodyPr/>
          <a:lstStyle/>
          <a:p>
            <a:pPr algn="ctr"/>
            <a:r>
              <a:rPr lang="en-US" b="1" dirty="0">
                <a:solidFill>
                  <a:srgbClr val="002060"/>
                </a:solidFill>
                <a:latin typeface="Calibri" panose="020F0502020204030204" pitchFamily="34" charset="0"/>
              </a:rPr>
              <a:t>EXECUTIVE ORIENTATION</a:t>
            </a:r>
            <a:endParaRPr lang="en-CA" b="1" dirty="0">
              <a:solidFill>
                <a:srgbClr val="002060"/>
              </a:solidFill>
              <a:latin typeface="Calibri" panose="020F0502020204030204" pitchFamily="34" charset="0"/>
            </a:endParaRPr>
          </a:p>
        </p:txBody>
      </p:sp>
      <p:sp>
        <p:nvSpPr>
          <p:cNvPr id="3" name="Text Placeholder 2"/>
          <p:cNvSpPr>
            <a:spLocks noGrp="1"/>
          </p:cNvSpPr>
          <p:nvPr>
            <p:ph idx="1"/>
          </p:nvPr>
        </p:nvSpPr>
        <p:spPr>
          <a:xfrm>
            <a:off x="677334" y="888372"/>
            <a:ext cx="10164837" cy="3781602"/>
          </a:xfrm>
        </p:spPr>
        <p:txBody>
          <a:bodyPr>
            <a:noAutofit/>
          </a:bodyPr>
          <a:lstStyle/>
          <a:p>
            <a:pPr marL="0" indent="0">
              <a:buClr>
                <a:srgbClr val="2F5496"/>
              </a:buClr>
              <a:buNone/>
            </a:pPr>
            <a:r>
              <a:rPr lang="en-US" sz="2400" dirty="0">
                <a:solidFill>
                  <a:srgbClr val="2F5496"/>
                </a:solidFill>
              </a:rPr>
              <a:t>Modules:</a:t>
            </a:r>
          </a:p>
          <a:p>
            <a:pPr>
              <a:buClr>
                <a:srgbClr val="2F5496"/>
              </a:buClr>
              <a:buFont typeface="Arial" panose="020B0604020202020204" pitchFamily="34" charset="0"/>
              <a:buChar char="•"/>
            </a:pPr>
            <a:r>
              <a:rPr lang="en-US" sz="2400" dirty="0">
                <a:solidFill>
                  <a:srgbClr val="2F5496"/>
                </a:solidFill>
              </a:rPr>
              <a:t>History of the League (15 minutes)</a:t>
            </a:r>
          </a:p>
          <a:p>
            <a:pPr>
              <a:buClr>
                <a:srgbClr val="2F5496"/>
              </a:buClr>
              <a:buFont typeface="Arial" panose="020B0604020202020204" pitchFamily="34" charset="0"/>
              <a:buChar char="•"/>
            </a:pPr>
            <a:r>
              <a:rPr lang="en-US" sz="2400" dirty="0">
                <a:solidFill>
                  <a:srgbClr val="2F5496"/>
                </a:solidFill>
              </a:rPr>
              <a:t>Structure of the League and The Promise of the League (25 minutes)</a:t>
            </a:r>
            <a:endParaRPr lang="en-US" sz="3200" b="1" dirty="0">
              <a:solidFill>
                <a:srgbClr val="2F5496"/>
              </a:solidFill>
            </a:endParaRPr>
          </a:p>
          <a:p>
            <a:pPr>
              <a:buClr>
                <a:srgbClr val="2F5496"/>
              </a:buClr>
              <a:buFont typeface="Arial" panose="020B0604020202020204" pitchFamily="34" charset="0"/>
              <a:buChar char="•"/>
            </a:pPr>
            <a:r>
              <a:rPr lang="en-US" sz="2400" dirty="0">
                <a:solidFill>
                  <a:srgbClr val="2F5496"/>
                </a:solidFill>
              </a:rPr>
              <a:t>Core Principles; </a:t>
            </a:r>
            <a:r>
              <a:rPr lang="en-US" sz="2400" i="1" dirty="0">
                <a:solidFill>
                  <a:srgbClr val="2F5496"/>
                </a:solidFill>
              </a:rPr>
              <a:t>Constitution &amp; Bylaws</a:t>
            </a:r>
            <a:r>
              <a:rPr lang="en-US" sz="2400" dirty="0">
                <a:solidFill>
                  <a:srgbClr val="2F5496"/>
                </a:solidFill>
              </a:rPr>
              <a:t>; Policy and Procedure; </a:t>
            </a:r>
            <a:r>
              <a:rPr lang="en-US" sz="2400" i="1" dirty="0">
                <a:solidFill>
                  <a:srgbClr val="2F5496"/>
                </a:solidFill>
              </a:rPr>
              <a:t>Executive Handbook </a:t>
            </a:r>
            <a:r>
              <a:rPr lang="en-US" sz="2400" dirty="0">
                <a:solidFill>
                  <a:srgbClr val="2F5496"/>
                </a:solidFill>
              </a:rPr>
              <a:t>(20 minutes)</a:t>
            </a:r>
            <a:endParaRPr lang="en-US" sz="3200" dirty="0">
              <a:solidFill>
                <a:srgbClr val="2F5496"/>
              </a:solidFill>
            </a:endParaRPr>
          </a:p>
          <a:p>
            <a:pPr>
              <a:buClr>
                <a:srgbClr val="2F5496"/>
              </a:buClr>
              <a:buFont typeface="Arial" panose="020B0604020202020204" pitchFamily="34" charset="0"/>
              <a:buChar char="•"/>
            </a:pPr>
            <a:r>
              <a:rPr lang="en-US" sz="2400" dirty="0">
                <a:solidFill>
                  <a:srgbClr val="2F5496"/>
                </a:solidFill>
              </a:rPr>
              <a:t>Duties of Officers (20 minutes)</a:t>
            </a:r>
            <a:endParaRPr lang="en-US" sz="3200" dirty="0">
              <a:solidFill>
                <a:srgbClr val="2F5496"/>
              </a:solidFill>
            </a:endParaRPr>
          </a:p>
          <a:p>
            <a:pPr>
              <a:buClr>
                <a:srgbClr val="2F5496"/>
              </a:buClr>
              <a:buFont typeface="Arial" panose="020B0604020202020204" pitchFamily="34" charset="0"/>
              <a:buChar char="•"/>
            </a:pPr>
            <a:r>
              <a:rPr lang="en-US" sz="2400" dirty="0">
                <a:solidFill>
                  <a:srgbClr val="2F5496"/>
                </a:solidFill>
              </a:rPr>
              <a:t>Life Membership and Honorary Life Membership (20 minutes) </a:t>
            </a:r>
            <a:r>
              <a:rPr lang="en-US" sz="3200" b="1" dirty="0">
                <a:solidFill>
                  <a:srgbClr val="00B050"/>
                </a:solidFill>
                <a:latin typeface="Wingdings 2" panose="05020102010507070707" pitchFamily="18" charset="2"/>
              </a:rPr>
              <a:t>P</a:t>
            </a:r>
            <a:endParaRPr lang="en-US" sz="3200" dirty="0">
              <a:solidFill>
                <a:srgbClr val="2F5496"/>
              </a:solidFill>
            </a:endParaRPr>
          </a:p>
          <a:p>
            <a:pPr>
              <a:buClr>
                <a:srgbClr val="2F5496"/>
              </a:buClr>
              <a:buFont typeface="Arial" panose="020B0604020202020204" pitchFamily="34" charset="0"/>
              <a:buChar char="•"/>
            </a:pPr>
            <a:r>
              <a:rPr lang="en-US" sz="2400" dirty="0">
                <a:solidFill>
                  <a:srgbClr val="2F5496"/>
                </a:solidFill>
              </a:rPr>
              <a:t>Strategic Plan Summary (30 minutes)</a:t>
            </a:r>
          </a:p>
          <a:p>
            <a:pPr>
              <a:buClr>
                <a:srgbClr val="2F5496"/>
              </a:buClr>
              <a:buFont typeface="Arial" panose="020B0604020202020204" pitchFamily="34" charset="0"/>
              <a:buChar char="•"/>
            </a:pPr>
            <a:r>
              <a:rPr lang="en-US" sz="2400" dirty="0">
                <a:solidFill>
                  <a:srgbClr val="2F5496"/>
                </a:solidFill>
              </a:rPr>
              <a:t>Communication (45 minutes)</a:t>
            </a:r>
          </a:p>
          <a:p>
            <a:pPr>
              <a:buClr>
                <a:srgbClr val="2F5496"/>
              </a:buClr>
              <a:buFont typeface="Arial" panose="020B0604020202020204" pitchFamily="34" charset="0"/>
              <a:buChar char="•"/>
            </a:pPr>
            <a:r>
              <a:rPr lang="en-US" sz="2400" dirty="0">
                <a:solidFill>
                  <a:srgbClr val="2F5496"/>
                </a:solidFill>
              </a:rPr>
              <a:t>Budgets (15 minutes)</a:t>
            </a:r>
          </a:p>
          <a:p>
            <a:pPr>
              <a:buClr>
                <a:srgbClr val="2F5496"/>
              </a:buClr>
              <a:buFont typeface="Arial" panose="020B0604020202020204" pitchFamily="34" charset="0"/>
              <a:buChar char="•"/>
            </a:pPr>
            <a:r>
              <a:rPr lang="en-US" sz="2400" dirty="0">
                <a:solidFill>
                  <a:srgbClr val="2F5496"/>
                </a:solidFill>
              </a:rPr>
              <a:t>Member Recognition (10 minutes)</a:t>
            </a:r>
          </a:p>
          <a:p>
            <a:pPr>
              <a:buClr>
                <a:srgbClr val="2F5496"/>
              </a:buClr>
              <a:buFont typeface="Arial" panose="020B0604020202020204" pitchFamily="34" charset="0"/>
              <a:buChar char="•"/>
            </a:pPr>
            <a:r>
              <a:rPr lang="en-US" sz="2400" dirty="0">
                <a:solidFill>
                  <a:srgbClr val="2F5496"/>
                </a:solidFill>
              </a:rPr>
              <a:t>Public Presence and Member Development (30 minutes)</a:t>
            </a:r>
            <a:endParaRPr lang="en-CA" sz="2400" dirty="0">
              <a:solidFill>
                <a:srgbClr val="2F5496"/>
              </a:solidFill>
            </a:endParaRPr>
          </a:p>
          <a:p>
            <a:pPr marL="628650" indent="-457200">
              <a:lnSpc>
                <a:spcPct val="150000"/>
              </a:lnSpc>
              <a:buClr>
                <a:srgbClr val="2F5496"/>
              </a:buClr>
              <a:buFont typeface="Arial" panose="020B0604020202020204" pitchFamily="34" charset="0"/>
              <a:buChar char="•"/>
            </a:pPr>
            <a:endParaRPr lang="en-US" sz="2800" dirty="0">
              <a:solidFill>
                <a:srgbClr val="2F5496"/>
              </a:solidFill>
            </a:endParaRPr>
          </a:p>
          <a:p>
            <a:pPr marL="628650" indent="-457200">
              <a:lnSpc>
                <a:spcPct val="150000"/>
              </a:lnSpc>
              <a:buClr>
                <a:srgbClr val="2F5496"/>
              </a:buClr>
              <a:buFont typeface="Arial" panose="020B0604020202020204" pitchFamily="34" charset="0"/>
              <a:buChar char="•"/>
            </a:pPr>
            <a:endParaRPr lang="en-US" sz="2800" dirty="0">
              <a:solidFill>
                <a:srgbClr val="2F5496"/>
              </a:solidFill>
            </a:endParaRPr>
          </a:p>
        </p:txBody>
      </p:sp>
    </p:spTree>
    <p:extLst>
      <p:ext uri="{BB962C8B-B14F-4D97-AF65-F5344CB8AC3E}">
        <p14:creationId xmlns:p14="http://schemas.microsoft.com/office/powerpoint/2010/main" val="2317086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93A7AC0-DFA4-4752-802F-AF0E6BCEBBED}"/>
              </a:ext>
            </a:extLst>
          </p:cNvPr>
          <p:cNvSpPr>
            <a:spLocks noGrp="1"/>
          </p:cNvSpPr>
          <p:nvPr>
            <p:ph type="ctrTitle"/>
          </p:nvPr>
        </p:nvSpPr>
        <p:spPr>
          <a:xfrm>
            <a:off x="1524000" y="2065143"/>
            <a:ext cx="9144000" cy="2387600"/>
          </a:xfrm>
        </p:spPr>
        <p:txBody>
          <a:bodyPr/>
          <a:lstStyle/>
          <a:p>
            <a:pPr algn="ctr"/>
            <a:r>
              <a:rPr lang="en-US" sz="6000" b="1" kern="1200" dirty="0">
                <a:solidFill>
                  <a:srgbClr val="3B4576"/>
                </a:solidFill>
                <a:latin typeface="Calibri" panose="020F0502020204030204" pitchFamily="34" charset="0"/>
              </a:rPr>
              <a:t>THE CATHOLIC WOMEN’S LEAGUE OF CANADA</a:t>
            </a:r>
            <a:endParaRPr lang="en-CA" dirty="0">
              <a:solidFill>
                <a:srgbClr val="3B4576"/>
              </a:solidFill>
              <a:latin typeface="Calibri" panose="020F0502020204030204" pitchFamily="34" charset="0"/>
            </a:endParaRPr>
          </a:p>
        </p:txBody>
      </p:sp>
      <p:sp>
        <p:nvSpPr>
          <p:cNvPr id="3" name="Subtitle 2">
            <a:extLst>
              <a:ext uri="{FF2B5EF4-FFF2-40B4-BE49-F238E27FC236}">
                <a16:creationId xmlns="" xmlns:a16="http://schemas.microsoft.com/office/drawing/2014/main" id="{84FD2EB2-8469-49B6-A767-400BFE586894}"/>
              </a:ext>
            </a:extLst>
          </p:cNvPr>
          <p:cNvSpPr>
            <a:spLocks noGrp="1"/>
          </p:cNvSpPr>
          <p:nvPr>
            <p:ph type="subTitle" idx="1"/>
          </p:nvPr>
        </p:nvSpPr>
        <p:spPr>
          <a:xfrm>
            <a:off x="1524000" y="4452743"/>
            <a:ext cx="9144000" cy="1655762"/>
          </a:xfrm>
        </p:spPr>
        <p:txBody>
          <a:bodyPr anchor="ctr">
            <a:normAutofit/>
          </a:bodyPr>
          <a:lstStyle/>
          <a:p>
            <a:pPr algn="ctr"/>
            <a:r>
              <a:rPr lang="en-US" sz="3200" b="1" smtClean="0">
                <a:solidFill>
                  <a:srgbClr val="2F5496"/>
                </a:solidFill>
              </a:rPr>
              <a:t>LIFE MEMBERSHIP AND</a:t>
            </a:r>
          </a:p>
          <a:p>
            <a:pPr algn="ctr"/>
            <a:r>
              <a:rPr lang="en-US" sz="3200" b="1" smtClean="0">
                <a:solidFill>
                  <a:srgbClr val="2F5496"/>
                </a:solidFill>
              </a:rPr>
              <a:t>HONORARY LIFE MEMBERSHIP</a:t>
            </a:r>
            <a:endParaRPr lang="en-US" sz="3200" dirty="0"/>
          </a:p>
        </p:txBody>
      </p:sp>
      <p:pic>
        <p:nvPicPr>
          <p:cNvPr id="9" name="Google Shape;85;p13">
            <a:extLst>
              <a:ext uri="{FF2B5EF4-FFF2-40B4-BE49-F238E27FC236}">
                <a16:creationId xmlns="" xmlns:a16="http://schemas.microsoft.com/office/drawing/2014/main" id="{A2FB0FAA-39A5-4A3F-80ED-F7CC5859D13E}"/>
              </a:ext>
            </a:extLst>
          </p:cNvPr>
          <p:cNvPicPr preferRelativeResize="0"/>
          <p:nvPr/>
        </p:nvPicPr>
        <p:blipFill>
          <a:blip r:embed="rId3">
            <a:extLst>
              <a:ext uri="{28A0092B-C50C-407E-A947-70E740481C1C}">
                <a14:useLocalDpi xmlns:a14="http://schemas.microsoft.com/office/drawing/2010/main" val="0"/>
              </a:ext>
            </a:extLst>
          </a:blip>
          <a:stretch>
            <a:fillRect/>
          </a:stretch>
        </p:blipFill>
        <p:spPr>
          <a:xfrm>
            <a:off x="5219585" y="786075"/>
            <a:ext cx="1752830" cy="1752830"/>
          </a:xfrm>
          <a:prstGeom prst="rect">
            <a:avLst/>
          </a:prstGeom>
          <a:noFill/>
          <a:ln>
            <a:noFill/>
          </a:ln>
        </p:spPr>
      </p:pic>
      <p:sp>
        <p:nvSpPr>
          <p:cNvPr id="6" name="TextBox 5"/>
          <p:cNvSpPr txBox="1"/>
          <p:nvPr/>
        </p:nvSpPr>
        <p:spPr>
          <a:xfrm>
            <a:off x="8747185" y="6210272"/>
            <a:ext cx="3191773" cy="276999"/>
          </a:xfrm>
          <a:prstGeom prst="rect">
            <a:avLst/>
          </a:prstGeom>
          <a:noFill/>
        </p:spPr>
        <p:txBody>
          <a:bodyPr wrap="square" rtlCol="0">
            <a:spAutoFit/>
          </a:bodyPr>
          <a:lstStyle/>
          <a:p>
            <a:r>
              <a:rPr lang="en-CA" sz="1200" dirty="0"/>
              <a:t>Gifted to National by Alice Noble (QC)</a:t>
            </a:r>
          </a:p>
        </p:txBody>
      </p:sp>
    </p:spTree>
    <p:extLst>
      <p:ext uri="{BB962C8B-B14F-4D97-AF65-F5344CB8AC3E}">
        <p14:creationId xmlns:p14="http://schemas.microsoft.com/office/powerpoint/2010/main" val="1899882561"/>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9D442D5-F96A-45A1-B0B9-2C4B41B8B06F}"/>
              </a:ext>
            </a:extLst>
          </p:cNvPr>
          <p:cNvSpPr>
            <a:spLocks noGrp="1"/>
          </p:cNvSpPr>
          <p:nvPr>
            <p:ph type="title"/>
          </p:nvPr>
        </p:nvSpPr>
        <p:spPr>
          <a:xfrm>
            <a:off x="298174" y="658841"/>
            <a:ext cx="9237712" cy="743239"/>
          </a:xfrm>
        </p:spPr>
        <p:txBody>
          <a:bodyPr>
            <a:noAutofit/>
          </a:bodyPr>
          <a:lstStyle/>
          <a:p>
            <a:pPr algn="ctr"/>
            <a:r>
              <a:rPr lang="en-CA" b="1" dirty="0">
                <a:solidFill>
                  <a:srgbClr val="002060"/>
                </a:solidFill>
                <a:latin typeface="Calibri" panose="020F0502020204030204" pitchFamily="34" charset="0"/>
                <a:cs typeface="Calibri" panose="020F0502020204030204" pitchFamily="34" charset="0"/>
              </a:rPr>
              <a:t>LIFE MEMBERSHIP AND </a:t>
            </a:r>
            <a:br>
              <a:rPr lang="en-CA" b="1" dirty="0">
                <a:solidFill>
                  <a:srgbClr val="002060"/>
                </a:solidFill>
                <a:latin typeface="Calibri" panose="020F0502020204030204" pitchFamily="34" charset="0"/>
                <a:cs typeface="Calibri" panose="020F0502020204030204" pitchFamily="34" charset="0"/>
              </a:rPr>
            </a:br>
            <a:r>
              <a:rPr lang="en-CA" b="1" dirty="0">
                <a:solidFill>
                  <a:srgbClr val="002060"/>
                </a:solidFill>
                <a:latin typeface="Calibri" panose="020F0502020204030204" pitchFamily="34" charset="0"/>
                <a:cs typeface="Calibri" panose="020F0502020204030204" pitchFamily="34" charset="0"/>
              </a:rPr>
              <a:t>HONORARY LIFE MEMBERSHIP</a:t>
            </a:r>
          </a:p>
        </p:txBody>
      </p:sp>
      <p:pic>
        <p:nvPicPr>
          <p:cNvPr id="8" name="Picture 7">
            <a:extLst>
              <a:ext uri="{FF2B5EF4-FFF2-40B4-BE49-F238E27FC236}">
                <a16:creationId xmlns="" xmlns:a16="http://schemas.microsoft.com/office/drawing/2014/main" id="{B278F58E-BB6B-441F-BDC4-D1CF672DDD67}"/>
              </a:ext>
            </a:extLst>
          </p:cNvPr>
          <p:cNvPicPr/>
          <p:nvPr/>
        </p:nvPicPr>
        <p:blipFill>
          <a:blip r:embed="rId3"/>
          <a:stretch>
            <a:fillRect/>
          </a:stretch>
        </p:blipFill>
        <p:spPr>
          <a:xfrm>
            <a:off x="889316" y="2074816"/>
            <a:ext cx="8055427" cy="4325984"/>
          </a:xfrm>
          <a:prstGeom prst="rect">
            <a:avLst/>
          </a:prstGeom>
        </p:spPr>
      </p:pic>
    </p:spTree>
    <p:extLst>
      <p:ext uri="{BB962C8B-B14F-4D97-AF65-F5344CB8AC3E}">
        <p14:creationId xmlns:p14="http://schemas.microsoft.com/office/powerpoint/2010/main" val="35318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100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9D442D5-F96A-45A1-B0B9-2C4B41B8B06F}"/>
              </a:ext>
            </a:extLst>
          </p:cNvPr>
          <p:cNvSpPr>
            <a:spLocks noGrp="1"/>
          </p:cNvSpPr>
          <p:nvPr>
            <p:ph type="title"/>
          </p:nvPr>
        </p:nvSpPr>
        <p:spPr>
          <a:xfrm>
            <a:off x="297128" y="370085"/>
            <a:ext cx="10732168" cy="640570"/>
          </a:xfrm>
        </p:spPr>
        <p:txBody>
          <a:bodyPr>
            <a:noAutofit/>
          </a:bodyPr>
          <a:lstStyle/>
          <a:p>
            <a:pPr algn="ctr"/>
            <a:r>
              <a:rPr lang="en-CA" b="1" dirty="0">
                <a:solidFill>
                  <a:srgbClr val="002060"/>
                </a:solidFill>
                <a:latin typeface="Calibri" panose="020F0502020204030204" pitchFamily="34" charset="0"/>
                <a:cs typeface="Calibri" panose="020F0502020204030204" pitchFamily="34" charset="0"/>
              </a:rPr>
              <a:t>LIFE MEMBERSHIP AND HONORARY LIFE MEMBERSHIP</a:t>
            </a:r>
          </a:p>
        </p:txBody>
      </p:sp>
      <p:sp>
        <p:nvSpPr>
          <p:cNvPr id="4" name="TextBox 3"/>
          <p:cNvSpPr txBox="1"/>
          <p:nvPr/>
        </p:nvSpPr>
        <p:spPr>
          <a:xfrm>
            <a:off x="297129" y="988884"/>
            <a:ext cx="10732167" cy="523220"/>
          </a:xfrm>
          <a:prstGeom prst="rect">
            <a:avLst/>
          </a:prstGeom>
          <a:noFill/>
        </p:spPr>
        <p:txBody>
          <a:bodyPr wrap="square" rtlCol="0">
            <a:spAutoFit/>
          </a:bodyPr>
          <a:lstStyle/>
          <a:p>
            <a:pPr algn="ctr"/>
            <a:r>
              <a:rPr lang="en-US" sz="2800" b="1" dirty="0">
                <a:solidFill>
                  <a:srgbClr val="0099CC"/>
                </a:solidFill>
                <a:latin typeface="+mn-lt"/>
              </a:rPr>
              <a:t>AGENDA</a:t>
            </a:r>
            <a:endParaRPr lang="en-CA" sz="2800" b="1" dirty="0">
              <a:solidFill>
                <a:srgbClr val="0099CC"/>
              </a:solidFill>
              <a:latin typeface="+mn-lt"/>
            </a:endParaRPr>
          </a:p>
        </p:txBody>
      </p:sp>
      <p:sp>
        <p:nvSpPr>
          <p:cNvPr id="11" name="TextBox 10"/>
          <p:cNvSpPr txBox="1"/>
          <p:nvPr/>
        </p:nvSpPr>
        <p:spPr>
          <a:xfrm>
            <a:off x="297129" y="1379582"/>
            <a:ext cx="10732167" cy="5493812"/>
          </a:xfrm>
          <a:prstGeom prst="rect">
            <a:avLst/>
          </a:prstGeom>
          <a:noFill/>
        </p:spPr>
        <p:txBody>
          <a:bodyPr wrap="square" rtlCol="0">
            <a:spAutoFit/>
          </a:bodyPr>
          <a:lstStyle/>
          <a:p>
            <a:pPr algn="ctr">
              <a:lnSpc>
                <a:spcPct val="150000"/>
              </a:lnSpc>
            </a:pPr>
            <a:r>
              <a:rPr lang="en-US" sz="2600" b="1" dirty="0">
                <a:solidFill>
                  <a:srgbClr val="2F5496"/>
                </a:solidFill>
                <a:latin typeface="+mn-lt"/>
              </a:rPr>
              <a:t>Definition of Life Membership</a:t>
            </a:r>
          </a:p>
          <a:p>
            <a:pPr algn="ctr">
              <a:lnSpc>
                <a:spcPct val="150000"/>
              </a:lnSpc>
            </a:pPr>
            <a:r>
              <a:rPr lang="en-US" sz="2600" b="1" dirty="0">
                <a:solidFill>
                  <a:srgbClr val="2F5496"/>
                </a:solidFill>
                <a:latin typeface="+mn-lt"/>
              </a:rPr>
              <a:t>Privileges &amp; Responsibilities of Life Membership</a:t>
            </a:r>
          </a:p>
          <a:p>
            <a:pPr algn="ctr">
              <a:lnSpc>
                <a:spcPct val="150000"/>
              </a:lnSpc>
            </a:pPr>
            <a:r>
              <a:rPr lang="en-US" sz="2600" b="1" dirty="0">
                <a:solidFill>
                  <a:srgbClr val="2F5496"/>
                </a:solidFill>
                <a:latin typeface="+mn-lt"/>
              </a:rPr>
              <a:t>Responsibilities of National to Life Members</a:t>
            </a:r>
          </a:p>
          <a:p>
            <a:pPr algn="ctr">
              <a:lnSpc>
                <a:spcPct val="150000"/>
              </a:lnSpc>
            </a:pPr>
            <a:r>
              <a:rPr lang="en-US" sz="2600" b="1" dirty="0">
                <a:solidFill>
                  <a:srgbClr val="2F5496"/>
                </a:solidFill>
                <a:latin typeface="+mn-lt"/>
              </a:rPr>
              <a:t>Nominating Councils &amp; Criteria for Life Membership</a:t>
            </a:r>
          </a:p>
          <a:p>
            <a:pPr algn="ctr">
              <a:lnSpc>
                <a:spcPct val="150000"/>
              </a:lnSpc>
            </a:pPr>
            <a:r>
              <a:rPr lang="en-US" sz="2600" b="1" dirty="0">
                <a:solidFill>
                  <a:srgbClr val="2F5496"/>
                </a:solidFill>
                <a:latin typeface="+mn-lt"/>
              </a:rPr>
              <a:t>Steps for Nomination of Life Membership</a:t>
            </a:r>
          </a:p>
          <a:p>
            <a:pPr algn="ctr">
              <a:lnSpc>
                <a:spcPct val="150000"/>
              </a:lnSpc>
            </a:pPr>
            <a:r>
              <a:rPr lang="en-US" sz="2600" b="1" dirty="0">
                <a:solidFill>
                  <a:srgbClr val="2F5496"/>
                </a:solidFill>
                <a:latin typeface="+mn-lt"/>
              </a:rPr>
              <a:t>Honorary Life Membership Criteria</a:t>
            </a:r>
          </a:p>
          <a:p>
            <a:pPr algn="ctr">
              <a:lnSpc>
                <a:spcPct val="150000"/>
              </a:lnSpc>
            </a:pPr>
            <a:r>
              <a:rPr lang="en-US" sz="2600" b="1" dirty="0">
                <a:solidFill>
                  <a:srgbClr val="2F5496"/>
                </a:solidFill>
                <a:latin typeface="+mn-lt"/>
              </a:rPr>
              <a:t>Life Membership &amp; Honorary Life Membership Pins</a:t>
            </a:r>
          </a:p>
          <a:p>
            <a:pPr algn="ctr">
              <a:lnSpc>
                <a:spcPct val="150000"/>
              </a:lnSpc>
            </a:pPr>
            <a:r>
              <a:rPr lang="en-US" sz="2600" b="1" dirty="0">
                <a:solidFill>
                  <a:srgbClr val="2F5496"/>
                </a:solidFill>
                <a:latin typeface="+mn-lt"/>
              </a:rPr>
              <a:t>Gifts of Life Members to the League</a:t>
            </a:r>
          </a:p>
          <a:p>
            <a:pPr algn="ctr">
              <a:lnSpc>
                <a:spcPct val="150000"/>
              </a:lnSpc>
            </a:pPr>
            <a:r>
              <a:rPr lang="en-US" sz="2600" b="1" dirty="0">
                <a:solidFill>
                  <a:srgbClr val="2F5496"/>
                </a:solidFill>
                <a:latin typeface="+mn-lt"/>
              </a:rPr>
              <a:t>Question Period</a:t>
            </a:r>
            <a:endParaRPr lang="en-CA" sz="2600" b="1" dirty="0">
              <a:solidFill>
                <a:srgbClr val="2F5496"/>
              </a:solidFill>
              <a:latin typeface="+mn-lt"/>
            </a:endParaRPr>
          </a:p>
        </p:txBody>
      </p:sp>
    </p:spTree>
    <p:extLst>
      <p:ext uri="{BB962C8B-B14F-4D97-AF65-F5344CB8AC3E}">
        <p14:creationId xmlns:p14="http://schemas.microsoft.com/office/powerpoint/2010/main" val="280668908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F648DA4-4D13-4E9E-8347-B79AF292008A}"/>
              </a:ext>
            </a:extLst>
          </p:cNvPr>
          <p:cNvSpPr>
            <a:spLocks noGrp="1"/>
          </p:cNvSpPr>
          <p:nvPr>
            <p:ph type="title"/>
          </p:nvPr>
        </p:nvSpPr>
        <p:spPr>
          <a:xfrm>
            <a:off x="298173" y="609600"/>
            <a:ext cx="9267857" cy="833119"/>
          </a:xfrm>
        </p:spPr>
        <p:txBody>
          <a:bodyPr/>
          <a:lstStyle/>
          <a:p>
            <a:pPr algn="ctr"/>
            <a:r>
              <a:rPr lang="en-US" b="1" dirty="0">
                <a:solidFill>
                  <a:srgbClr val="002060"/>
                </a:solidFill>
                <a:latin typeface="Calibri" panose="020F0502020204030204" pitchFamily="34" charset="0"/>
                <a:cs typeface="Calibri" panose="020F0502020204030204" pitchFamily="34" charset="0"/>
              </a:rPr>
              <a:t>LIFE MEMBERSHIP</a:t>
            </a:r>
            <a:endParaRPr lang="en-CA" b="1" dirty="0">
              <a:solidFill>
                <a:srgbClr val="002060"/>
              </a:solidFill>
              <a:latin typeface="Calibri" panose="020F0502020204030204" pitchFamily="34" charset="0"/>
              <a:cs typeface="Calibri" panose="020F0502020204030204" pitchFamily="34" charset="0"/>
            </a:endParaRPr>
          </a:p>
        </p:txBody>
      </p:sp>
      <p:sp>
        <p:nvSpPr>
          <p:cNvPr id="5" name="Content Placeholder 2">
            <a:extLst>
              <a:ext uri="{FF2B5EF4-FFF2-40B4-BE49-F238E27FC236}">
                <a16:creationId xmlns="" xmlns:a16="http://schemas.microsoft.com/office/drawing/2014/main" id="{C49CD70A-9E4C-4A59-977E-0512BEACEFBB}"/>
              </a:ext>
            </a:extLst>
          </p:cNvPr>
          <p:cNvSpPr>
            <a:spLocks noGrp="1"/>
          </p:cNvSpPr>
          <p:nvPr>
            <p:ph idx="1"/>
          </p:nvPr>
        </p:nvSpPr>
        <p:spPr>
          <a:xfrm>
            <a:off x="677334" y="1569721"/>
            <a:ext cx="8596668" cy="4471642"/>
          </a:xfrm>
        </p:spPr>
        <p:txBody>
          <a:bodyPr>
            <a:noAutofit/>
          </a:bodyPr>
          <a:lstStyle/>
          <a:p>
            <a:pPr marL="0" indent="0">
              <a:buNone/>
            </a:pPr>
            <a:r>
              <a:rPr lang="en-US" sz="2400" b="1" dirty="0">
                <a:solidFill>
                  <a:srgbClr val="0099CC"/>
                </a:solidFill>
              </a:rPr>
              <a:t>QUIZ &amp; ANSWERS:</a:t>
            </a:r>
            <a:endParaRPr lang="en-CA" sz="2400" b="1" dirty="0">
              <a:solidFill>
                <a:srgbClr val="0099CC"/>
              </a:solidFill>
            </a:endParaRPr>
          </a:p>
        </p:txBody>
      </p:sp>
      <p:sp>
        <p:nvSpPr>
          <p:cNvPr id="4" name="TextBox 3">
            <a:extLst>
              <a:ext uri="{FF2B5EF4-FFF2-40B4-BE49-F238E27FC236}">
                <a16:creationId xmlns="" xmlns:a16="http://schemas.microsoft.com/office/drawing/2014/main" id="{57ADB1ED-65D6-4221-8D03-52DA34B5D277}"/>
              </a:ext>
            </a:extLst>
          </p:cNvPr>
          <p:cNvSpPr txBox="1"/>
          <p:nvPr/>
        </p:nvSpPr>
        <p:spPr>
          <a:xfrm>
            <a:off x="838199" y="2360693"/>
            <a:ext cx="8119891" cy="461665"/>
          </a:xfrm>
          <a:prstGeom prst="rect">
            <a:avLst/>
          </a:prstGeom>
          <a:noFill/>
        </p:spPr>
        <p:txBody>
          <a:bodyPr wrap="square" rtlCol="0">
            <a:spAutoFit/>
          </a:bodyPr>
          <a:lstStyle/>
          <a:p>
            <a:pPr>
              <a:buClrTx/>
              <a:buFontTx/>
              <a:buNone/>
            </a:pPr>
            <a:r>
              <a:rPr lang="en-US" sz="2400" b="1" kern="1200" dirty="0">
                <a:solidFill>
                  <a:prstClr val="black"/>
                </a:solidFill>
                <a:latin typeface="+mn-lt"/>
                <a:ea typeface="+mn-ea"/>
                <a:cs typeface="+mn-cs"/>
              </a:rPr>
              <a:t>Where do you find information on life membership?</a:t>
            </a:r>
            <a:endParaRPr lang="en-CA" sz="2400" b="1" kern="1200" dirty="0">
              <a:solidFill>
                <a:prstClr val="black"/>
              </a:solidFill>
              <a:latin typeface="+mn-lt"/>
              <a:ea typeface="+mn-ea"/>
              <a:cs typeface="+mn-cs"/>
            </a:endParaRPr>
          </a:p>
        </p:txBody>
      </p:sp>
      <p:sp>
        <p:nvSpPr>
          <p:cNvPr id="6" name="TextBox 5">
            <a:extLst>
              <a:ext uri="{FF2B5EF4-FFF2-40B4-BE49-F238E27FC236}">
                <a16:creationId xmlns="" xmlns:a16="http://schemas.microsoft.com/office/drawing/2014/main" id="{BDCC9F91-806C-4C98-986F-49501595AF8D}"/>
              </a:ext>
            </a:extLst>
          </p:cNvPr>
          <p:cNvSpPr txBox="1"/>
          <p:nvPr/>
        </p:nvSpPr>
        <p:spPr>
          <a:xfrm>
            <a:off x="1354339" y="3064128"/>
            <a:ext cx="7311722" cy="461665"/>
          </a:xfrm>
          <a:prstGeom prst="rect">
            <a:avLst/>
          </a:prstGeom>
          <a:noFill/>
        </p:spPr>
        <p:txBody>
          <a:bodyPr wrap="square" rtlCol="0">
            <a:spAutoFit/>
          </a:bodyPr>
          <a:lstStyle/>
          <a:p>
            <a:pPr>
              <a:buClrTx/>
              <a:buFontTx/>
              <a:buNone/>
            </a:pPr>
            <a:r>
              <a:rPr lang="en-US" sz="2400" b="1" i="1" kern="1200" dirty="0">
                <a:solidFill>
                  <a:srgbClr val="2F5496"/>
                </a:solidFill>
                <a:latin typeface="+mn-lt"/>
                <a:ea typeface="+mn-ea"/>
                <a:cs typeface="+mn-cs"/>
              </a:rPr>
              <a:t>NATIONAL MANUAL OF POLICY AND PROCEDURE</a:t>
            </a:r>
            <a:endParaRPr lang="en-CA" sz="2400" b="1" i="1" kern="1200" dirty="0">
              <a:solidFill>
                <a:srgbClr val="2F5496"/>
              </a:solidFill>
              <a:latin typeface="+mn-lt"/>
              <a:ea typeface="+mn-ea"/>
              <a:cs typeface="+mn-cs"/>
            </a:endParaRPr>
          </a:p>
        </p:txBody>
      </p:sp>
      <p:sp>
        <p:nvSpPr>
          <p:cNvPr id="7" name="TextBox 6">
            <a:extLst>
              <a:ext uri="{FF2B5EF4-FFF2-40B4-BE49-F238E27FC236}">
                <a16:creationId xmlns="" xmlns:a16="http://schemas.microsoft.com/office/drawing/2014/main" id="{1FE878E4-E7D3-4406-B6C2-A2BF7F1BE491}"/>
              </a:ext>
            </a:extLst>
          </p:cNvPr>
          <p:cNvSpPr txBox="1"/>
          <p:nvPr/>
        </p:nvSpPr>
        <p:spPr>
          <a:xfrm>
            <a:off x="1354339" y="3814082"/>
            <a:ext cx="6690609" cy="1631216"/>
          </a:xfrm>
          <a:prstGeom prst="rect">
            <a:avLst/>
          </a:prstGeom>
          <a:noFill/>
        </p:spPr>
        <p:txBody>
          <a:bodyPr wrap="square" rtlCol="0">
            <a:spAutoFit/>
          </a:bodyPr>
          <a:lstStyle/>
          <a:p>
            <a:pPr marL="342900" indent="-342900">
              <a:buClr>
                <a:srgbClr val="7030A0"/>
              </a:buClr>
              <a:buFont typeface="Arial" panose="020B0604020202020204" pitchFamily="34" charset="0"/>
              <a:buChar char="•"/>
            </a:pPr>
            <a:r>
              <a:rPr lang="en-US" sz="2000" kern="1200" dirty="0">
                <a:solidFill>
                  <a:prstClr val="black"/>
                </a:solidFill>
                <a:latin typeface="+mn-lt"/>
                <a:ea typeface="+mn-ea"/>
                <a:cs typeface="+mn-cs"/>
              </a:rPr>
              <a:t>Definition, criteria, application, approval pages 32-34</a:t>
            </a:r>
          </a:p>
          <a:p>
            <a:pPr marL="342900" indent="-342900">
              <a:buClr>
                <a:srgbClr val="7030A0"/>
              </a:buClr>
              <a:buFont typeface="Arial" panose="020B0604020202020204" pitchFamily="34" charset="0"/>
              <a:buChar char="•"/>
            </a:pPr>
            <a:r>
              <a:rPr lang="en-CA" sz="2000" kern="1200" dirty="0">
                <a:solidFill>
                  <a:prstClr val="black"/>
                </a:solidFill>
                <a:latin typeface="+mn-lt"/>
                <a:ea typeface="+mn-ea"/>
                <a:cs typeface="+mn-cs"/>
              </a:rPr>
              <a:t>Conferring of life membership pin, page 37</a:t>
            </a:r>
          </a:p>
          <a:p>
            <a:pPr marL="342900" indent="-342900">
              <a:buClr>
                <a:srgbClr val="7030A0"/>
              </a:buClr>
              <a:buFont typeface="Arial" panose="020B0604020202020204" pitchFamily="34" charset="0"/>
              <a:buChar char="•"/>
            </a:pPr>
            <a:r>
              <a:rPr lang="en-CA" sz="2000" kern="1200" dirty="0">
                <a:solidFill>
                  <a:prstClr val="black"/>
                </a:solidFill>
                <a:latin typeface="+mn-lt"/>
                <a:ea typeface="+mn-ea"/>
                <a:cs typeface="+mn-cs"/>
              </a:rPr>
              <a:t>Comparison to other awards &amp; pins, pages 37-39</a:t>
            </a:r>
          </a:p>
          <a:p>
            <a:pPr marL="342900" indent="-342900">
              <a:buClr>
                <a:srgbClr val="7030A0"/>
              </a:buClr>
              <a:buFont typeface="Arial" panose="020B0604020202020204" pitchFamily="34" charset="0"/>
              <a:buChar char="•"/>
            </a:pPr>
            <a:r>
              <a:rPr lang="en-CA" sz="2000" kern="1200" dirty="0">
                <a:solidFill>
                  <a:prstClr val="black"/>
                </a:solidFill>
                <a:latin typeface="+mn-lt"/>
                <a:ea typeface="+mn-ea"/>
                <a:cs typeface="+mn-cs"/>
              </a:rPr>
              <a:t>League magazine, page 132</a:t>
            </a:r>
          </a:p>
          <a:p>
            <a:pPr marL="342900" indent="-342900">
              <a:buClr>
                <a:srgbClr val="7030A0"/>
              </a:buClr>
              <a:buFont typeface="Arial" panose="020B0604020202020204" pitchFamily="34" charset="0"/>
              <a:buChar char="•"/>
            </a:pPr>
            <a:r>
              <a:rPr lang="en-CA" sz="2000" kern="1200" dirty="0">
                <a:solidFill>
                  <a:prstClr val="black"/>
                </a:solidFill>
                <a:latin typeface="+mn-lt"/>
                <a:ea typeface="+mn-ea"/>
                <a:cs typeface="+mn-cs"/>
              </a:rPr>
              <a:t>National database, page 173</a:t>
            </a:r>
          </a:p>
        </p:txBody>
      </p:sp>
      <p:pic>
        <p:nvPicPr>
          <p:cNvPr id="11" name="Picture 10">
            <a:extLst>
              <a:ext uri="{FF2B5EF4-FFF2-40B4-BE49-F238E27FC236}">
                <a16:creationId xmlns="" xmlns:a16="http://schemas.microsoft.com/office/drawing/2014/main" id="{A626876E-6BF8-4664-8647-36F346CF808E}"/>
              </a:ext>
            </a:extLst>
          </p:cNvPr>
          <p:cNvPicPr>
            <a:picLocks noChangeAspect="1"/>
          </p:cNvPicPr>
          <p:nvPr/>
        </p:nvPicPr>
        <p:blipFill>
          <a:blip r:embed="rId3"/>
          <a:stretch>
            <a:fillRect/>
          </a:stretch>
        </p:blipFill>
        <p:spPr>
          <a:xfrm>
            <a:off x="8678862" y="1771326"/>
            <a:ext cx="2835804" cy="3673972"/>
          </a:xfrm>
          <a:prstGeom prst="rect">
            <a:avLst/>
          </a:prstGeom>
        </p:spPr>
      </p:pic>
      <p:sp>
        <p:nvSpPr>
          <p:cNvPr id="12" name="TextBox 11">
            <a:extLst>
              <a:ext uri="{FF2B5EF4-FFF2-40B4-BE49-F238E27FC236}">
                <a16:creationId xmlns="" xmlns:a16="http://schemas.microsoft.com/office/drawing/2014/main" id="{8F13A538-F4CA-4CEC-BFA6-9BA6C31CEAEF}"/>
              </a:ext>
            </a:extLst>
          </p:cNvPr>
          <p:cNvSpPr txBox="1"/>
          <p:nvPr/>
        </p:nvSpPr>
        <p:spPr>
          <a:xfrm>
            <a:off x="9566031" y="6046111"/>
            <a:ext cx="1938800" cy="369332"/>
          </a:xfrm>
          <a:prstGeom prst="rect">
            <a:avLst/>
          </a:prstGeom>
          <a:noFill/>
        </p:spPr>
        <p:txBody>
          <a:bodyPr wrap="none" rtlCol="0">
            <a:spAutoFit/>
          </a:bodyPr>
          <a:lstStyle/>
          <a:p>
            <a:pPr>
              <a:buClrTx/>
              <a:buFontTx/>
              <a:buNone/>
            </a:pPr>
            <a:r>
              <a:rPr lang="en-CA" sz="1800" kern="1200" dirty="0">
                <a:solidFill>
                  <a:prstClr val="black"/>
                </a:solidFill>
                <a:latin typeface="Calibri" panose="020F0502020204030204"/>
                <a:ea typeface="+mn-ea"/>
                <a:cs typeface="+mn-cs"/>
                <a:hlinkClick r:id="rId4"/>
              </a:rPr>
              <a:t>Link to document </a:t>
            </a:r>
            <a:endParaRPr lang="en-CA" sz="1800" kern="1200" dirty="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1110591173"/>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09FBF8A-9C89-4301-B919-83E31995AB11}"/>
              </a:ext>
            </a:extLst>
          </p:cNvPr>
          <p:cNvSpPr>
            <a:spLocks noGrp="1"/>
          </p:cNvSpPr>
          <p:nvPr>
            <p:ph type="title"/>
          </p:nvPr>
        </p:nvSpPr>
        <p:spPr>
          <a:xfrm>
            <a:off x="278296" y="609600"/>
            <a:ext cx="9203634" cy="1320800"/>
          </a:xfrm>
        </p:spPr>
        <p:txBody>
          <a:bodyPr/>
          <a:lstStyle/>
          <a:p>
            <a:pPr algn="ctr"/>
            <a:r>
              <a:rPr lang="en-US" b="1" dirty="0">
                <a:solidFill>
                  <a:srgbClr val="002060"/>
                </a:solidFill>
                <a:latin typeface="Calibri" panose="020F0502020204030204" pitchFamily="34" charset="0"/>
                <a:cs typeface="Calibri" panose="020F0502020204030204" pitchFamily="34" charset="0"/>
              </a:rPr>
              <a:t>LIFE MEMBERSHIP</a:t>
            </a:r>
            <a:endParaRPr lang="en-CA" dirty="0">
              <a:solidFill>
                <a:srgbClr val="002060"/>
              </a:solidFill>
              <a:latin typeface="Calibri" panose="020F0502020204030204" pitchFamily="34" charset="0"/>
              <a:cs typeface="Calibri" panose="020F0502020204030204" pitchFamily="34" charset="0"/>
            </a:endParaRPr>
          </a:p>
        </p:txBody>
      </p:sp>
      <p:sp>
        <p:nvSpPr>
          <p:cNvPr id="4" name="TextBox 3">
            <a:extLst>
              <a:ext uri="{FF2B5EF4-FFF2-40B4-BE49-F238E27FC236}">
                <a16:creationId xmlns="" xmlns:a16="http://schemas.microsoft.com/office/drawing/2014/main" id="{85E74A0B-2EBF-44E3-8C51-6B0694624745}"/>
              </a:ext>
            </a:extLst>
          </p:cNvPr>
          <p:cNvSpPr txBox="1"/>
          <p:nvPr/>
        </p:nvSpPr>
        <p:spPr>
          <a:xfrm>
            <a:off x="1126435" y="1802296"/>
            <a:ext cx="5560115" cy="523220"/>
          </a:xfrm>
          <a:prstGeom prst="rect">
            <a:avLst/>
          </a:prstGeom>
          <a:noFill/>
        </p:spPr>
        <p:txBody>
          <a:bodyPr wrap="square" rtlCol="0">
            <a:spAutoFit/>
          </a:bodyPr>
          <a:lstStyle/>
          <a:p>
            <a:pPr>
              <a:buClrTx/>
              <a:buFontTx/>
              <a:buNone/>
            </a:pPr>
            <a:r>
              <a:rPr lang="en-US" sz="2800" b="1" kern="1200" dirty="0">
                <a:solidFill>
                  <a:srgbClr val="0099CC"/>
                </a:solidFill>
                <a:latin typeface="+mn-lt"/>
                <a:ea typeface="+mn-ea"/>
                <a:cs typeface="+mn-cs"/>
              </a:rPr>
              <a:t>WHAT IS LIFE MEMBERSHIP?</a:t>
            </a:r>
            <a:endParaRPr lang="en-CA" sz="2800" b="1" kern="1200" dirty="0">
              <a:solidFill>
                <a:srgbClr val="0099CC"/>
              </a:solidFill>
              <a:latin typeface="+mn-lt"/>
              <a:ea typeface="+mn-ea"/>
              <a:cs typeface="+mn-cs"/>
            </a:endParaRPr>
          </a:p>
        </p:txBody>
      </p:sp>
      <p:sp>
        <p:nvSpPr>
          <p:cNvPr id="5" name="TextBox 4">
            <a:extLst>
              <a:ext uri="{FF2B5EF4-FFF2-40B4-BE49-F238E27FC236}">
                <a16:creationId xmlns="" xmlns:a16="http://schemas.microsoft.com/office/drawing/2014/main" id="{D3B08FC6-204B-485A-BB00-46A60F0CC128}"/>
              </a:ext>
            </a:extLst>
          </p:cNvPr>
          <p:cNvSpPr txBox="1"/>
          <p:nvPr/>
        </p:nvSpPr>
        <p:spPr>
          <a:xfrm>
            <a:off x="1126435" y="2734781"/>
            <a:ext cx="8355495" cy="830997"/>
          </a:xfrm>
          <a:prstGeom prst="rect">
            <a:avLst/>
          </a:prstGeom>
          <a:noFill/>
        </p:spPr>
        <p:txBody>
          <a:bodyPr wrap="square" rtlCol="0">
            <a:spAutoFit/>
          </a:bodyPr>
          <a:lstStyle/>
          <a:p>
            <a:pPr>
              <a:buClrTx/>
              <a:buFontTx/>
              <a:buNone/>
            </a:pPr>
            <a:r>
              <a:rPr lang="en-CA" sz="2400" kern="1200" dirty="0">
                <a:latin typeface="+mn-lt"/>
                <a:ea typeface="Cambria" panose="02040503050406030204" pitchFamily="18" charset="0"/>
                <a:cs typeface="Cambria" panose="02040503050406030204" pitchFamily="18" charset="0"/>
              </a:rPr>
              <a:t>“In The Catholic Women’s League of Canada, life membership… (is an) </a:t>
            </a:r>
            <a:r>
              <a:rPr lang="en-CA" sz="2400" b="1" kern="1200" dirty="0">
                <a:solidFill>
                  <a:srgbClr val="7030A0"/>
                </a:solidFill>
                <a:latin typeface="+mn-lt"/>
                <a:ea typeface="Cambria" panose="02040503050406030204" pitchFamily="18" charset="0"/>
                <a:cs typeface="Cambria" panose="02040503050406030204" pitchFamily="18" charset="0"/>
              </a:rPr>
              <a:t>honour</a:t>
            </a:r>
            <a:r>
              <a:rPr lang="en-CA" sz="2400" kern="1200" dirty="0">
                <a:latin typeface="+mn-lt"/>
                <a:ea typeface="Cambria" panose="02040503050406030204" pitchFamily="18" charset="0"/>
                <a:cs typeface="Cambria" panose="02040503050406030204" pitchFamily="18" charset="0"/>
              </a:rPr>
              <a:t>…”</a:t>
            </a:r>
            <a:r>
              <a:rPr lang="en-CA" sz="2000" kern="1200" dirty="0">
                <a:latin typeface="Calibri" panose="020F0502020204030204"/>
                <a:ea typeface="Cambria" panose="02040503050406030204" pitchFamily="18" charset="0"/>
                <a:cs typeface="Cambria" panose="02040503050406030204" pitchFamily="18" charset="0"/>
              </a:rPr>
              <a:t>	</a:t>
            </a:r>
            <a:endParaRPr lang="en-CA" sz="2000" kern="1200" dirty="0">
              <a:solidFill>
                <a:prstClr val="black"/>
              </a:solidFill>
              <a:latin typeface="Calibri" panose="020F0502020204030204"/>
              <a:ea typeface="+mn-ea"/>
              <a:cs typeface="+mn-cs"/>
            </a:endParaRPr>
          </a:p>
        </p:txBody>
      </p:sp>
      <p:sp>
        <p:nvSpPr>
          <p:cNvPr id="7" name="TextBox 6">
            <a:extLst>
              <a:ext uri="{FF2B5EF4-FFF2-40B4-BE49-F238E27FC236}">
                <a16:creationId xmlns="" xmlns:a16="http://schemas.microsoft.com/office/drawing/2014/main" id="{7857F157-29C7-429F-90E5-EACF325F770F}"/>
              </a:ext>
            </a:extLst>
          </p:cNvPr>
          <p:cNvSpPr txBox="1"/>
          <p:nvPr/>
        </p:nvSpPr>
        <p:spPr>
          <a:xfrm>
            <a:off x="1126435" y="3698044"/>
            <a:ext cx="8355495" cy="830997"/>
          </a:xfrm>
          <a:prstGeom prst="rect">
            <a:avLst/>
          </a:prstGeom>
          <a:noFill/>
        </p:spPr>
        <p:txBody>
          <a:bodyPr wrap="square" rtlCol="0">
            <a:spAutoFit/>
          </a:bodyPr>
          <a:lstStyle/>
          <a:p>
            <a:pPr>
              <a:buClrTx/>
              <a:buFontTx/>
              <a:buNone/>
            </a:pPr>
            <a:r>
              <a:rPr lang="en-CA" sz="2400" kern="1200" dirty="0">
                <a:latin typeface="+mn-lt"/>
                <a:ea typeface="Cambria" panose="02040503050406030204" pitchFamily="18" charset="0"/>
                <a:cs typeface="Cambria" panose="02040503050406030204" pitchFamily="18" charset="0"/>
              </a:rPr>
              <a:t>Life membership is a “</a:t>
            </a:r>
            <a:r>
              <a:rPr lang="en-CA" sz="2400" b="1" kern="1200" dirty="0">
                <a:solidFill>
                  <a:srgbClr val="7030A0"/>
                </a:solidFill>
                <a:latin typeface="+mn-lt"/>
                <a:ea typeface="Cambria" panose="02040503050406030204" pitchFamily="18" charset="0"/>
                <a:cs typeface="Cambria" panose="02040503050406030204" pitchFamily="18" charset="0"/>
              </a:rPr>
              <a:t>privilege</a:t>
            </a:r>
            <a:r>
              <a:rPr lang="en-CA" sz="2400" kern="1200" dirty="0">
                <a:latin typeface="+mn-lt"/>
                <a:ea typeface="Cambria" panose="02040503050406030204" pitchFamily="18" charset="0"/>
                <a:cs typeface="Cambria" panose="02040503050406030204" pitchFamily="18" charset="0"/>
              </a:rPr>
              <a:t>” that “entails </a:t>
            </a:r>
            <a:r>
              <a:rPr lang="en-CA" sz="2400" b="1" kern="1200" dirty="0">
                <a:solidFill>
                  <a:srgbClr val="7030A0"/>
                </a:solidFill>
                <a:latin typeface="+mn-lt"/>
                <a:ea typeface="Cambria" panose="02040503050406030204" pitchFamily="18" charset="0"/>
                <a:cs typeface="Cambria" panose="02040503050406030204" pitchFamily="18" charset="0"/>
              </a:rPr>
              <a:t>responsibility</a:t>
            </a:r>
            <a:r>
              <a:rPr lang="en-CA" sz="2400" kern="1200" dirty="0">
                <a:latin typeface="+mn-lt"/>
                <a:ea typeface="Cambria" panose="02040503050406030204" pitchFamily="18" charset="0"/>
                <a:cs typeface="Cambria" panose="02040503050406030204" pitchFamily="18" charset="0"/>
              </a:rPr>
              <a:t>”.  </a:t>
            </a:r>
            <a:endParaRPr lang="en-CA" sz="2400" kern="1200" dirty="0">
              <a:solidFill>
                <a:prstClr val="black"/>
              </a:solidFill>
              <a:latin typeface="+mn-lt"/>
              <a:ea typeface="+mn-ea"/>
              <a:cs typeface="+mn-cs"/>
            </a:endParaRPr>
          </a:p>
        </p:txBody>
      </p:sp>
      <p:sp>
        <p:nvSpPr>
          <p:cNvPr id="8" name="TextBox 7">
            <a:extLst>
              <a:ext uri="{FF2B5EF4-FFF2-40B4-BE49-F238E27FC236}">
                <a16:creationId xmlns="" xmlns:a16="http://schemas.microsoft.com/office/drawing/2014/main" id="{091B5F0A-03F1-4E2F-8D52-F2BF8DE4471B}"/>
              </a:ext>
            </a:extLst>
          </p:cNvPr>
          <p:cNvSpPr txBox="1"/>
          <p:nvPr/>
        </p:nvSpPr>
        <p:spPr>
          <a:xfrm>
            <a:off x="1126435" y="4661308"/>
            <a:ext cx="8355495" cy="830997"/>
          </a:xfrm>
          <a:prstGeom prst="rect">
            <a:avLst/>
          </a:prstGeom>
          <a:noFill/>
        </p:spPr>
        <p:txBody>
          <a:bodyPr wrap="square" rtlCol="0">
            <a:spAutoFit/>
          </a:bodyPr>
          <a:lstStyle/>
          <a:p>
            <a:pPr>
              <a:buClrTx/>
              <a:buFontTx/>
              <a:buNone/>
            </a:pPr>
            <a:r>
              <a:rPr lang="en-US" sz="2400" kern="1200" dirty="0">
                <a:solidFill>
                  <a:prstClr val="black"/>
                </a:solidFill>
                <a:latin typeface="+mn-lt"/>
                <a:ea typeface="+mn-ea"/>
                <a:cs typeface="+mn-cs"/>
              </a:rPr>
              <a:t>Life membership is a </a:t>
            </a:r>
            <a:r>
              <a:rPr lang="en-US" sz="2400" b="1" kern="1200" dirty="0">
                <a:solidFill>
                  <a:srgbClr val="7030A0"/>
                </a:solidFill>
                <a:latin typeface="+mn-lt"/>
                <a:ea typeface="+mn-ea"/>
                <a:cs typeface="+mn-cs"/>
              </a:rPr>
              <a:t>promise</a:t>
            </a:r>
            <a:r>
              <a:rPr lang="en-US" sz="2400" kern="1200" dirty="0">
                <a:solidFill>
                  <a:prstClr val="black"/>
                </a:solidFill>
                <a:latin typeface="+mn-lt"/>
                <a:ea typeface="+mn-ea"/>
                <a:cs typeface="+mn-cs"/>
              </a:rPr>
              <a:t> and a call to </a:t>
            </a:r>
            <a:r>
              <a:rPr lang="en-US" sz="2400" b="1" kern="1200" dirty="0">
                <a:solidFill>
                  <a:srgbClr val="7030A0"/>
                </a:solidFill>
                <a:latin typeface="+mn-lt"/>
                <a:ea typeface="+mn-ea"/>
                <a:cs typeface="+mn-cs"/>
              </a:rPr>
              <a:t>active service </a:t>
            </a:r>
            <a:r>
              <a:rPr lang="en-US" sz="2400" kern="1200" dirty="0">
                <a:solidFill>
                  <a:prstClr val="black"/>
                </a:solidFill>
                <a:latin typeface="+mn-lt"/>
                <a:ea typeface="+mn-ea"/>
                <a:cs typeface="+mn-cs"/>
              </a:rPr>
              <a:t>and </a:t>
            </a:r>
            <a:r>
              <a:rPr lang="en-US" sz="2400" b="1" kern="1200" dirty="0">
                <a:solidFill>
                  <a:srgbClr val="7030A0"/>
                </a:solidFill>
                <a:latin typeface="+mn-lt"/>
                <a:ea typeface="+mn-ea"/>
                <a:cs typeface="+mn-cs"/>
              </a:rPr>
              <a:t>support</a:t>
            </a:r>
            <a:r>
              <a:rPr lang="en-US" sz="2400" kern="1200" dirty="0">
                <a:solidFill>
                  <a:prstClr val="black"/>
                </a:solidFill>
                <a:latin typeface="+mn-lt"/>
                <a:ea typeface="+mn-ea"/>
                <a:cs typeface="+mn-cs"/>
              </a:rPr>
              <a:t> to councils at all levels.</a:t>
            </a:r>
            <a:endParaRPr lang="en-CA" sz="2400" kern="1200" dirty="0">
              <a:solidFill>
                <a:prstClr val="black"/>
              </a:solidFill>
              <a:latin typeface="+mn-lt"/>
              <a:ea typeface="+mn-ea"/>
              <a:cs typeface="+mn-cs"/>
            </a:endParaRPr>
          </a:p>
        </p:txBody>
      </p:sp>
      <p:pic>
        <p:nvPicPr>
          <p:cNvPr id="7170" name="Picture 2" descr="Before, During, and After: How to Improve Customer Service Every Step of  the Way - Salesforce Canada Blog">
            <a:extLst>
              <a:ext uri="{FF2B5EF4-FFF2-40B4-BE49-F238E27FC236}">
                <a16:creationId xmlns="" xmlns:a16="http://schemas.microsoft.com/office/drawing/2014/main" id="{B042633A-2111-46E7-9FFF-745074989E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42118" y="5624572"/>
            <a:ext cx="1733550" cy="905780"/>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The meaning and symbolism of the word - «Honour»">
            <a:extLst>
              <a:ext uri="{FF2B5EF4-FFF2-40B4-BE49-F238E27FC236}">
                <a16:creationId xmlns="" xmlns:a16="http://schemas.microsoft.com/office/drawing/2014/main" id="{D0959D32-7F80-4EC5-B7EE-A98FA77163F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19519" y="3167811"/>
            <a:ext cx="1955523" cy="8860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1045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6" presetClass="entr" presetSubtype="16" fill="hold" nodeType="withEffect">
                                  <p:stCondLst>
                                    <p:cond delay="0"/>
                                  </p:stCondLst>
                                  <p:childTnLst>
                                    <p:set>
                                      <p:cBhvr>
                                        <p:cTn id="11" dur="1" fill="hold">
                                          <p:stCondLst>
                                            <p:cond delay="0"/>
                                          </p:stCondLst>
                                        </p:cTn>
                                        <p:tgtEl>
                                          <p:spTgt spid="7172"/>
                                        </p:tgtEl>
                                        <p:attrNameLst>
                                          <p:attrName>style.visibility</p:attrName>
                                        </p:attrNameLst>
                                      </p:cBhvr>
                                      <p:to>
                                        <p:strVal val="visible"/>
                                      </p:to>
                                    </p:set>
                                    <p:animEffect transition="in" filter="circle(in)">
                                      <p:cBhvr>
                                        <p:cTn id="12" dur="2000"/>
                                        <p:tgtEl>
                                          <p:spTgt spid="7172"/>
                                        </p:tgtEl>
                                      </p:cBhvr>
                                    </p:animEffect>
                                  </p:childTnLst>
                                </p:cTn>
                              </p:par>
                            </p:childTnLst>
                          </p:cTn>
                        </p:par>
                        <p:par>
                          <p:cTn id="13" fill="hold">
                            <p:stCondLst>
                              <p:cond delay="2000"/>
                            </p:stCondLst>
                            <p:childTnLst>
                              <p:par>
                                <p:cTn id="14" presetID="42" presetClass="entr" presetSubtype="0"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1000"/>
                                        <p:tgtEl>
                                          <p:spTgt spid="7"/>
                                        </p:tgtEl>
                                      </p:cBhvr>
                                    </p:animEffect>
                                    <p:anim calcmode="lin" valueType="num">
                                      <p:cBhvr>
                                        <p:cTn id="17" dur="1000" fill="hold"/>
                                        <p:tgtEl>
                                          <p:spTgt spid="7"/>
                                        </p:tgtEl>
                                        <p:attrNameLst>
                                          <p:attrName>ppt_x</p:attrName>
                                        </p:attrNameLst>
                                      </p:cBhvr>
                                      <p:tavLst>
                                        <p:tav tm="0">
                                          <p:val>
                                            <p:strVal val="#ppt_x"/>
                                          </p:val>
                                        </p:tav>
                                        <p:tav tm="100000">
                                          <p:val>
                                            <p:strVal val="#ppt_x"/>
                                          </p:val>
                                        </p:tav>
                                      </p:tavLst>
                                    </p:anim>
                                    <p:anim calcmode="lin" valueType="num">
                                      <p:cBhvr>
                                        <p:cTn id="18" dur="1000" fill="hold"/>
                                        <p:tgtEl>
                                          <p:spTgt spid="7"/>
                                        </p:tgtEl>
                                        <p:attrNameLst>
                                          <p:attrName>ppt_y</p:attrName>
                                        </p:attrNameLst>
                                      </p:cBhvr>
                                      <p:tavLst>
                                        <p:tav tm="0">
                                          <p:val>
                                            <p:strVal val="#ppt_y+.1"/>
                                          </p:val>
                                        </p:tav>
                                        <p:tav tm="100000">
                                          <p:val>
                                            <p:strVal val="#ppt_y"/>
                                          </p:val>
                                        </p:tav>
                                      </p:tavLst>
                                    </p:anim>
                                  </p:childTnLst>
                                </p:cTn>
                              </p:par>
                            </p:childTnLst>
                          </p:cTn>
                        </p:par>
                        <p:par>
                          <p:cTn id="19" fill="hold">
                            <p:stCondLst>
                              <p:cond delay="3000"/>
                            </p:stCondLst>
                            <p:childTnLst>
                              <p:par>
                                <p:cTn id="20" presetID="42" presetClass="entr" presetSubtype="0"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par>
                                <p:cTn id="25" presetID="6" presetClass="entr" presetSubtype="16" fill="hold" nodeType="withEffect">
                                  <p:stCondLst>
                                    <p:cond delay="0"/>
                                  </p:stCondLst>
                                  <p:childTnLst>
                                    <p:set>
                                      <p:cBhvr>
                                        <p:cTn id="26" dur="1" fill="hold">
                                          <p:stCondLst>
                                            <p:cond delay="0"/>
                                          </p:stCondLst>
                                        </p:cTn>
                                        <p:tgtEl>
                                          <p:spTgt spid="7170"/>
                                        </p:tgtEl>
                                        <p:attrNameLst>
                                          <p:attrName>style.visibility</p:attrName>
                                        </p:attrNameLst>
                                      </p:cBhvr>
                                      <p:to>
                                        <p:strVal val="visible"/>
                                      </p:to>
                                    </p:set>
                                    <p:animEffect transition="in" filter="circle(in)">
                                      <p:cBhvr>
                                        <p:cTn id="27" dur="20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D26041B-0329-4DA9-A43D-1797F722247A}"/>
              </a:ext>
            </a:extLst>
          </p:cNvPr>
          <p:cNvSpPr>
            <a:spLocks noGrp="1"/>
          </p:cNvSpPr>
          <p:nvPr>
            <p:ph type="title"/>
          </p:nvPr>
        </p:nvSpPr>
        <p:spPr>
          <a:xfrm>
            <a:off x="278297" y="450576"/>
            <a:ext cx="9202622" cy="1320800"/>
          </a:xfrm>
        </p:spPr>
        <p:txBody>
          <a:bodyPr/>
          <a:lstStyle/>
          <a:p>
            <a:pPr algn="ctr"/>
            <a:r>
              <a:rPr lang="en-US" b="1" dirty="0">
                <a:solidFill>
                  <a:srgbClr val="002060"/>
                </a:solidFill>
                <a:latin typeface="Calibri" panose="020F0502020204030204" pitchFamily="34" charset="0"/>
                <a:cs typeface="Calibri" panose="020F0502020204030204" pitchFamily="34" charset="0"/>
              </a:rPr>
              <a:t>LIFE MEMBERSHIP</a:t>
            </a:r>
            <a:endParaRPr lang="en-CA" dirty="0">
              <a:solidFill>
                <a:srgbClr val="002060"/>
              </a:solidFill>
              <a:latin typeface="Calibri" panose="020F0502020204030204" pitchFamily="34" charset="0"/>
              <a:cs typeface="Calibri" panose="020F0502020204030204" pitchFamily="34" charset="0"/>
            </a:endParaRPr>
          </a:p>
        </p:txBody>
      </p:sp>
      <p:sp>
        <p:nvSpPr>
          <p:cNvPr id="5" name="TextBox 4">
            <a:extLst>
              <a:ext uri="{FF2B5EF4-FFF2-40B4-BE49-F238E27FC236}">
                <a16:creationId xmlns="" xmlns:a16="http://schemas.microsoft.com/office/drawing/2014/main" id="{048E4124-0B2C-467D-BA91-CB431B376D29}"/>
              </a:ext>
            </a:extLst>
          </p:cNvPr>
          <p:cNvSpPr txBox="1"/>
          <p:nvPr/>
        </p:nvSpPr>
        <p:spPr>
          <a:xfrm>
            <a:off x="435026" y="1192562"/>
            <a:ext cx="9045893" cy="523220"/>
          </a:xfrm>
          <a:prstGeom prst="rect">
            <a:avLst/>
          </a:prstGeom>
          <a:noFill/>
        </p:spPr>
        <p:txBody>
          <a:bodyPr wrap="square" rtlCol="0">
            <a:spAutoFit/>
          </a:bodyPr>
          <a:lstStyle/>
          <a:p>
            <a:pPr>
              <a:buClrTx/>
              <a:buFontTx/>
              <a:buNone/>
            </a:pPr>
            <a:r>
              <a:rPr lang="en-US" sz="2800" b="1" kern="1200" dirty="0">
                <a:solidFill>
                  <a:srgbClr val="0099CC"/>
                </a:solidFill>
                <a:latin typeface="+mn-lt"/>
                <a:ea typeface="+mn-ea"/>
                <a:cs typeface="+mn-cs"/>
              </a:rPr>
              <a:t>WHAT IS NOT PART LIFE MEMBERSHIP?</a:t>
            </a:r>
            <a:endParaRPr lang="en-CA" sz="2800" b="1" kern="1200" dirty="0">
              <a:solidFill>
                <a:srgbClr val="0099CC"/>
              </a:solidFill>
              <a:latin typeface="+mn-lt"/>
              <a:ea typeface="+mn-ea"/>
              <a:cs typeface="+mn-cs"/>
            </a:endParaRPr>
          </a:p>
        </p:txBody>
      </p:sp>
      <p:sp>
        <p:nvSpPr>
          <p:cNvPr id="10" name="TextBox 9">
            <a:extLst>
              <a:ext uri="{FF2B5EF4-FFF2-40B4-BE49-F238E27FC236}">
                <a16:creationId xmlns="" xmlns:a16="http://schemas.microsoft.com/office/drawing/2014/main" id="{6FB7CDAB-6298-4BC2-9A1F-44724B6DDB4D}"/>
              </a:ext>
            </a:extLst>
          </p:cNvPr>
          <p:cNvSpPr txBox="1"/>
          <p:nvPr/>
        </p:nvSpPr>
        <p:spPr>
          <a:xfrm>
            <a:off x="435026" y="4677960"/>
            <a:ext cx="9045893" cy="830997"/>
          </a:xfrm>
          <a:prstGeom prst="rect">
            <a:avLst/>
          </a:prstGeom>
          <a:noFill/>
        </p:spPr>
        <p:txBody>
          <a:bodyPr wrap="square" rtlCol="0">
            <a:spAutoFit/>
          </a:bodyPr>
          <a:lstStyle/>
          <a:p>
            <a:pPr algn="ctr">
              <a:buClrTx/>
              <a:buFontTx/>
              <a:buNone/>
            </a:pPr>
            <a:r>
              <a:rPr lang="en-US" sz="2400" kern="1200" dirty="0">
                <a:solidFill>
                  <a:prstClr val="black"/>
                </a:solidFill>
                <a:latin typeface="+mn-lt"/>
                <a:ea typeface="+mn-ea"/>
                <a:cs typeface="+mn-cs"/>
              </a:rPr>
              <a:t>Life members do not attend parish, diocesan or provincial executive meetings </a:t>
            </a:r>
            <a:r>
              <a:rPr lang="en-US" sz="2400" kern="1200" dirty="0">
                <a:solidFill>
                  <a:srgbClr val="7030A0"/>
                </a:solidFill>
                <a:latin typeface="+mn-lt"/>
                <a:ea typeface="+mn-ea"/>
                <a:cs typeface="+mn-cs"/>
              </a:rPr>
              <a:t>unless invited or appointed to a position</a:t>
            </a:r>
            <a:r>
              <a:rPr lang="en-US" sz="2400" kern="1200" dirty="0">
                <a:solidFill>
                  <a:schemeClr val="tx1"/>
                </a:solidFill>
                <a:latin typeface="+mn-lt"/>
                <a:ea typeface="+mn-ea"/>
                <a:cs typeface="+mn-cs"/>
              </a:rPr>
              <a:t>.</a:t>
            </a:r>
            <a:endParaRPr lang="en-CA" sz="2400" kern="1200" dirty="0">
              <a:solidFill>
                <a:schemeClr val="tx1"/>
              </a:solidFill>
              <a:latin typeface="+mn-lt"/>
              <a:ea typeface="+mn-ea"/>
              <a:cs typeface="+mn-cs"/>
            </a:endParaRPr>
          </a:p>
        </p:txBody>
      </p:sp>
      <p:sp>
        <p:nvSpPr>
          <p:cNvPr id="6" name="TextBox 5">
            <a:extLst>
              <a:ext uri="{FF2B5EF4-FFF2-40B4-BE49-F238E27FC236}">
                <a16:creationId xmlns="" xmlns:a16="http://schemas.microsoft.com/office/drawing/2014/main" id="{2551EDA2-0D78-4032-A2CB-72B5E9182E54}"/>
              </a:ext>
            </a:extLst>
          </p:cNvPr>
          <p:cNvSpPr txBox="1"/>
          <p:nvPr/>
        </p:nvSpPr>
        <p:spPr>
          <a:xfrm>
            <a:off x="1755145" y="2141377"/>
            <a:ext cx="7584362" cy="461665"/>
          </a:xfrm>
          <a:prstGeom prst="rect">
            <a:avLst/>
          </a:prstGeom>
          <a:noFill/>
        </p:spPr>
        <p:txBody>
          <a:bodyPr wrap="square" rtlCol="0">
            <a:spAutoFit/>
          </a:bodyPr>
          <a:lstStyle/>
          <a:p>
            <a:pPr algn="ctr">
              <a:buClrTx/>
              <a:buFontTx/>
              <a:buNone/>
            </a:pPr>
            <a:r>
              <a:rPr lang="en-US" sz="2400" kern="1200" dirty="0">
                <a:solidFill>
                  <a:prstClr val="black"/>
                </a:solidFill>
                <a:latin typeface="+mn-lt"/>
                <a:ea typeface="+mn-ea"/>
                <a:cs typeface="+mn-cs"/>
              </a:rPr>
              <a:t>Life membership is </a:t>
            </a:r>
            <a:r>
              <a:rPr lang="en-US" sz="2400" kern="1200" dirty="0">
                <a:solidFill>
                  <a:srgbClr val="7030A0"/>
                </a:solidFill>
                <a:latin typeface="+mn-lt"/>
                <a:ea typeface="+mn-ea"/>
                <a:cs typeface="+mn-cs"/>
              </a:rPr>
              <a:t>not a reward for years of service.</a:t>
            </a:r>
            <a:endParaRPr lang="en-CA" sz="2400" kern="1200" dirty="0">
              <a:solidFill>
                <a:srgbClr val="7030A0"/>
              </a:solidFill>
              <a:latin typeface="+mn-lt"/>
              <a:ea typeface="+mn-ea"/>
              <a:cs typeface="+mn-cs"/>
            </a:endParaRPr>
          </a:p>
        </p:txBody>
      </p:sp>
      <p:pic>
        <p:nvPicPr>
          <p:cNvPr id="1026" name="Picture 2" descr="Writing Note Showing Service Awards. Business Concept For Recognizing..  Stock Photo, Picture And Royalty Free Image. Image 128358955.">
            <a:extLst>
              <a:ext uri="{FF2B5EF4-FFF2-40B4-BE49-F238E27FC236}">
                <a16:creationId xmlns="" xmlns:a16="http://schemas.microsoft.com/office/drawing/2014/main" id="{3D5D46F9-02F2-4034-A387-4B7C043CEA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145" y="1928802"/>
            <a:ext cx="1260000" cy="12600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Amazon.com: Birthday Retirement Gift - Funny Coffee Mug - 65 Years OR ANY  YEAR YOU NEED - Gold Star - Major Achievement Award - A fun gag gift for  Mom, Dad, Grandma,">
            <a:extLst>
              <a:ext uri="{FF2B5EF4-FFF2-40B4-BE49-F238E27FC236}">
                <a16:creationId xmlns="" xmlns:a16="http://schemas.microsoft.com/office/drawing/2014/main" id="{93333D06-E854-4D9F-91B8-C6261E6C346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39507" y="1851246"/>
            <a:ext cx="1402041" cy="1260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 xmlns:a16="http://schemas.microsoft.com/office/drawing/2014/main" id="{5169D7DF-EC02-4562-8D75-E132F3DD45A7}"/>
              </a:ext>
            </a:extLst>
          </p:cNvPr>
          <p:cNvSpPr txBox="1"/>
          <p:nvPr/>
        </p:nvSpPr>
        <p:spPr>
          <a:xfrm>
            <a:off x="2089963" y="3468895"/>
            <a:ext cx="5736018" cy="830997"/>
          </a:xfrm>
          <a:prstGeom prst="rect">
            <a:avLst/>
          </a:prstGeom>
          <a:noFill/>
        </p:spPr>
        <p:txBody>
          <a:bodyPr wrap="square" rtlCol="0">
            <a:spAutoFit/>
          </a:bodyPr>
          <a:lstStyle/>
          <a:p>
            <a:pPr algn="ctr">
              <a:buClrTx/>
              <a:buFontTx/>
              <a:buNone/>
            </a:pPr>
            <a:r>
              <a:rPr lang="en-US" sz="2400" kern="1200" dirty="0">
                <a:solidFill>
                  <a:prstClr val="black"/>
                </a:solidFill>
                <a:latin typeface="+mn-lt"/>
                <a:ea typeface="+mn-ea"/>
                <a:cs typeface="+mn-cs"/>
              </a:rPr>
              <a:t>Life membership is </a:t>
            </a:r>
            <a:r>
              <a:rPr lang="en-US" sz="2400" kern="1200" dirty="0">
                <a:solidFill>
                  <a:srgbClr val="7030A0"/>
                </a:solidFill>
                <a:latin typeface="+mn-lt"/>
                <a:ea typeface="+mn-ea"/>
                <a:cs typeface="+mn-cs"/>
              </a:rPr>
              <a:t>not a retirement gift.</a:t>
            </a:r>
            <a:endParaRPr lang="en-CA" sz="2400" kern="1200" dirty="0">
              <a:solidFill>
                <a:srgbClr val="7030A0"/>
              </a:solidFill>
              <a:latin typeface="+mn-lt"/>
              <a:ea typeface="+mn-ea"/>
              <a:cs typeface="+mn-cs"/>
            </a:endParaRPr>
          </a:p>
        </p:txBody>
      </p:sp>
      <p:pic>
        <p:nvPicPr>
          <p:cNvPr id="1028" name="Picture 4" descr="Funniest Retirement Gag Gifts - Free Printables and Instructions">
            <a:extLst>
              <a:ext uri="{FF2B5EF4-FFF2-40B4-BE49-F238E27FC236}">
                <a16:creationId xmlns="" xmlns:a16="http://schemas.microsoft.com/office/drawing/2014/main" id="{ECFCF192-BACD-4FA0-BAA2-9E92C669FE2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31500" y="3310526"/>
            <a:ext cx="850959" cy="110023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Funny Retirement Awards &amp; Certificates | Zazzle">
            <a:extLst>
              <a:ext uri="{FF2B5EF4-FFF2-40B4-BE49-F238E27FC236}">
                <a16:creationId xmlns="" xmlns:a16="http://schemas.microsoft.com/office/drawing/2014/main" id="{6F69FCE0-40C1-4611-A060-9E18781766F0}"/>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0579" t="25593" r="7771"/>
          <a:stretch/>
        </p:blipFill>
        <p:spPr bwMode="auto">
          <a:xfrm rot="10800000" flipH="1" flipV="1">
            <a:off x="7956847" y="3188802"/>
            <a:ext cx="1382660" cy="126000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Free Women Meeting Cliparts, Download Free Clip Art, Free Clip Art on  Clipart Library">
            <a:extLst>
              <a:ext uri="{FF2B5EF4-FFF2-40B4-BE49-F238E27FC236}">
                <a16:creationId xmlns="" xmlns:a16="http://schemas.microsoft.com/office/drawing/2014/main" id="{4233C438-4B05-4ED4-AE90-F56E6C17F97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72802" y="5508957"/>
            <a:ext cx="1413612" cy="108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0399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500"/>
                                        <p:tgtEl>
                                          <p:spTgt spid="6"/>
                                        </p:tgtEl>
                                      </p:cBhvr>
                                    </p:animEffect>
                                    <p:anim calcmode="lin" valueType="num">
                                      <p:cBhvr>
                                        <p:cTn id="8" dur="1500" fill="hold"/>
                                        <p:tgtEl>
                                          <p:spTgt spid="6"/>
                                        </p:tgtEl>
                                        <p:attrNameLst>
                                          <p:attrName>ppt_w</p:attrName>
                                        </p:attrNameLst>
                                      </p:cBhvr>
                                      <p:tavLst>
                                        <p:tav tm="0" fmla="#ppt_w*sin(2.5*pi*$)">
                                          <p:val>
                                            <p:fltVal val="0"/>
                                          </p:val>
                                        </p:tav>
                                        <p:tav tm="100000">
                                          <p:val>
                                            <p:fltVal val="1"/>
                                          </p:val>
                                        </p:tav>
                                      </p:tavLst>
                                    </p:anim>
                                    <p:anim calcmode="lin" valueType="num">
                                      <p:cBhvr>
                                        <p:cTn id="9" dur="1500" fill="hold"/>
                                        <p:tgtEl>
                                          <p:spTgt spid="6"/>
                                        </p:tgtEl>
                                        <p:attrNameLst>
                                          <p:attrName>ppt_h</p:attrName>
                                        </p:attrNameLst>
                                      </p:cBhvr>
                                      <p:tavLst>
                                        <p:tav tm="0">
                                          <p:val>
                                            <p:strVal val="#ppt_h"/>
                                          </p:val>
                                        </p:tav>
                                        <p:tav tm="100000">
                                          <p:val>
                                            <p:strVal val="#ppt_h"/>
                                          </p:val>
                                        </p:tav>
                                      </p:tavLst>
                                    </p:anim>
                                  </p:childTnLst>
                                </p:cTn>
                              </p:par>
                            </p:childTnLst>
                          </p:cTn>
                        </p:par>
                        <p:par>
                          <p:cTn id="10" fill="hold">
                            <p:stCondLst>
                              <p:cond delay="1500"/>
                            </p:stCondLst>
                            <p:childTnLst>
                              <p:par>
                                <p:cTn id="11" presetID="10" presetClass="entr" presetSubtype="0" fill="hold" nodeType="after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fade">
                                      <p:cBhvr>
                                        <p:cTn id="13" dur="10"/>
                                        <p:tgtEl>
                                          <p:spTgt spid="1026"/>
                                        </p:tgtEl>
                                      </p:cBhvr>
                                    </p:animEffect>
                                  </p:childTnLst>
                                </p:cTn>
                              </p:par>
                              <p:par>
                                <p:cTn id="14" presetID="10" presetClass="entr" presetSubtype="0" fill="hold" nodeType="withEffect">
                                  <p:stCondLst>
                                    <p:cond delay="0"/>
                                  </p:stCondLst>
                                  <p:childTnLst>
                                    <p:set>
                                      <p:cBhvr>
                                        <p:cTn id="15" dur="1" fill="hold">
                                          <p:stCondLst>
                                            <p:cond delay="0"/>
                                          </p:stCondLst>
                                        </p:cTn>
                                        <p:tgtEl>
                                          <p:spTgt spid="1030"/>
                                        </p:tgtEl>
                                        <p:attrNameLst>
                                          <p:attrName>style.visibility</p:attrName>
                                        </p:attrNameLst>
                                      </p:cBhvr>
                                      <p:to>
                                        <p:strVal val="visible"/>
                                      </p:to>
                                    </p:set>
                                    <p:animEffect transition="in" filter="fade">
                                      <p:cBhvr>
                                        <p:cTn id="16" dur="10"/>
                                        <p:tgtEl>
                                          <p:spTgt spid="1030"/>
                                        </p:tgtEl>
                                      </p:cBhvr>
                                    </p:animEffect>
                                  </p:childTnLst>
                                </p:cTn>
                              </p:par>
                              <p:par>
                                <p:cTn id="17" presetID="45"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2500"/>
                                        <p:tgtEl>
                                          <p:spTgt spid="8"/>
                                        </p:tgtEl>
                                      </p:cBhvr>
                                    </p:animEffect>
                                    <p:anim calcmode="lin" valueType="num">
                                      <p:cBhvr>
                                        <p:cTn id="20" dur="2500" fill="hold"/>
                                        <p:tgtEl>
                                          <p:spTgt spid="8"/>
                                        </p:tgtEl>
                                        <p:attrNameLst>
                                          <p:attrName>ppt_w</p:attrName>
                                        </p:attrNameLst>
                                      </p:cBhvr>
                                      <p:tavLst>
                                        <p:tav tm="0" fmla="#ppt_w*sin(2.5*pi*$)">
                                          <p:val>
                                            <p:fltVal val="0"/>
                                          </p:val>
                                        </p:tav>
                                        <p:tav tm="100000">
                                          <p:val>
                                            <p:fltVal val="1"/>
                                          </p:val>
                                        </p:tav>
                                      </p:tavLst>
                                    </p:anim>
                                    <p:anim calcmode="lin" valueType="num">
                                      <p:cBhvr>
                                        <p:cTn id="21" dur="2500" fill="hold"/>
                                        <p:tgtEl>
                                          <p:spTgt spid="8"/>
                                        </p:tgtEl>
                                        <p:attrNameLst>
                                          <p:attrName>ppt_h</p:attrName>
                                        </p:attrNameLst>
                                      </p:cBhvr>
                                      <p:tavLst>
                                        <p:tav tm="0">
                                          <p:val>
                                            <p:strVal val="#ppt_h"/>
                                          </p:val>
                                        </p:tav>
                                        <p:tav tm="100000">
                                          <p:val>
                                            <p:strVal val="#ppt_h"/>
                                          </p:val>
                                        </p:tav>
                                      </p:tavLst>
                                    </p:anim>
                                  </p:childTnLst>
                                </p:cTn>
                              </p:par>
                              <p:par>
                                <p:cTn id="22" presetID="10" presetClass="entr" presetSubtype="0" fill="hold" nodeType="withEffect">
                                  <p:stCondLst>
                                    <p:cond delay="0"/>
                                  </p:stCondLst>
                                  <p:childTnLst>
                                    <p:set>
                                      <p:cBhvr>
                                        <p:cTn id="23" dur="1" fill="hold">
                                          <p:stCondLst>
                                            <p:cond delay="0"/>
                                          </p:stCondLst>
                                        </p:cTn>
                                        <p:tgtEl>
                                          <p:spTgt spid="1028"/>
                                        </p:tgtEl>
                                        <p:attrNameLst>
                                          <p:attrName>style.visibility</p:attrName>
                                        </p:attrNameLst>
                                      </p:cBhvr>
                                      <p:to>
                                        <p:strVal val="visible"/>
                                      </p:to>
                                    </p:set>
                                    <p:animEffect transition="in" filter="fade">
                                      <p:cBhvr>
                                        <p:cTn id="24" dur="10"/>
                                        <p:tgtEl>
                                          <p:spTgt spid="1028"/>
                                        </p:tgtEl>
                                      </p:cBhvr>
                                    </p:animEffect>
                                  </p:childTnLst>
                                </p:cTn>
                              </p:par>
                              <p:par>
                                <p:cTn id="25" presetID="10" presetClass="entr" presetSubtype="0" fill="hold" nodeType="withEffect">
                                  <p:stCondLst>
                                    <p:cond delay="0"/>
                                  </p:stCondLst>
                                  <p:childTnLst>
                                    <p:set>
                                      <p:cBhvr>
                                        <p:cTn id="26" dur="1" fill="hold">
                                          <p:stCondLst>
                                            <p:cond delay="0"/>
                                          </p:stCondLst>
                                        </p:cTn>
                                        <p:tgtEl>
                                          <p:spTgt spid="1032"/>
                                        </p:tgtEl>
                                        <p:attrNameLst>
                                          <p:attrName>style.visibility</p:attrName>
                                        </p:attrNameLst>
                                      </p:cBhvr>
                                      <p:to>
                                        <p:strVal val="visible"/>
                                      </p:to>
                                    </p:set>
                                    <p:animEffect transition="in" filter="fade">
                                      <p:cBhvr>
                                        <p:cTn id="27" dur="10"/>
                                        <p:tgtEl>
                                          <p:spTgt spid="1032"/>
                                        </p:tgtEl>
                                      </p:cBhvr>
                                    </p:animEffect>
                                  </p:childTnLst>
                                </p:cTn>
                              </p:par>
                            </p:childTnLst>
                          </p:cTn>
                        </p:par>
                        <p:par>
                          <p:cTn id="28" fill="hold">
                            <p:stCondLst>
                              <p:cond delay="4000"/>
                            </p:stCondLst>
                            <p:childTnLst>
                              <p:par>
                                <p:cTn id="29" presetID="45" presetClass="entr" presetSubtype="0" fill="hold" grpId="0" nodeType="after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2500"/>
                                        <p:tgtEl>
                                          <p:spTgt spid="10"/>
                                        </p:tgtEl>
                                      </p:cBhvr>
                                    </p:animEffect>
                                    <p:anim calcmode="lin" valueType="num">
                                      <p:cBhvr>
                                        <p:cTn id="32" dur="2500" fill="hold"/>
                                        <p:tgtEl>
                                          <p:spTgt spid="10"/>
                                        </p:tgtEl>
                                        <p:attrNameLst>
                                          <p:attrName>ppt_w</p:attrName>
                                        </p:attrNameLst>
                                      </p:cBhvr>
                                      <p:tavLst>
                                        <p:tav tm="0" fmla="#ppt_w*sin(2.5*pi*$)">
                                          <p:val>
                                            <p:fltVal val="0"/>
                                          </p:val>
                                        </p:tav>
                                        <p:tav tm="100000">
                                          <p:val>
                                            <p:fltVal val="1"/>
                                          </p:val>
                                        </p:tav>
                                      </p:tavLst>
                                    </p:anim>
                                    <p:anim calcmode="lin" valueType="num">
                                      <p:cBhvr>
                                        <p:cTn id="33" dur="2500" fill="hold"/>
                                        <p:tgtEl>
                                          <p:spTgt spid="10"/>
                                        </p:tgtEl>
                                        <p:attrNameLst>
                                          <p:attrName>ppt_h</p:attrName>
                                        </p:attrNameLst>
                                      </p:cBhvr>
                                      <p:tavLst>
                                        <p:tav tm="0">
                                          <p:val>
                                            <p:strVal val="#ppt_h"/>
                                          </p:val>
                                        </p:tav>
                                        <p:tav tm="100000">
                                          <p:val>
                                            <p:strVal val="#ppt_h"/>
                                          </p:val>
                                        </p:tav>
                                      </p:tavLst>
                                    </p:anim>
                                  </p:childTnLst>
                                </p:cTn>
                              </p:par>
                              <p:par>
                                <p:cTn id="34" presetID="10" presetClass="entr" presetSubtype="0" fill="hold" nodeType="withEffect">
                                  <p:stCondLst>
                                    <p:cond delay="0"/>
                                  </p:stCondLst>
                                  <p:childTnLst>
                                    <p:set>
                                      <p:cBhvr>
                                        <p:cTn id="35" dur="1" fill="hold">
                                          <p:stCondLst>
                                            <p:cond delay="0"/>
                                          </p:stCondLst>
                                        </p:cTn>
                                        <p:tgtEl>
                                          <p:spTgt spid="1034"/>
                                        </p:tgtEl>
                                        <p:attrNameLst>
                                          <p:attrName>style.visibility</p:attrName>
                                        </p:attrNameLst>
                                      </p:cBhvr>
                                      <p:to>
                                        <p:strVal val="visible"/>
                                      </p:to>
                                    </p:set>
                                    <p:animEffect transition="in" filter="fade">
                                      <p:cBhvr>
                                        <p:cTn id="36" dur="10"/>
                                        <p:tgtEl>
                                          <p:spTgt spid="10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6"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CFA648D-146F-44BA-95C1-A2DFDA298744}"/>
              </a:ext>
            </a:extLst>
          </p:cNvPr>
          <p:cNvSpPr>
            <a:spLocks noGrp="1"/>
          </p:cNvSpPr>
          <p:nvPr>
            <p:ph type="title"/>
          </p:nvPr>
        </p:nvSpPr>
        <p:spPr/>
        <p:txBody>
          <a:bodyPr/>
          <a:lstStyle/>
          <a:p>
            <a:pPr algn="ctr"/>
            <a:r>
              <a:rPr lang="en-US" b="1" dirty="0">
                <a:solidFill>
                  <a:srgbClr val="002060"/>
                </a:solidFill>
                <a:latin typeface="Calibri" panose="020F0502020204030204" pitchFamily="34" charset="0"/>
                <a:cs typeface="Calibri" panose="020F0502020204030204" pitchFamily="34" charset="0"/>
              </a:rPr>
              <a:t>LIFE MEMBERSHIP</a:t>
            </a:r>
            <a:endParaRPr lang="en-CA" dirty="0">
              <a:solidFill>
                <a:srgbClr val="002060"/>
              </a:solidFill>
              <a:latin typeface="Calibri" panose="020F0502020204030204" pitchFamily="34" charset="0"/>
              <a:cs typeface="Calibri" panose="020F0502020204030204" pitchFamily="34" charset="0"/>
            </a:endParaRPr>
          </a:p>
        </p:txBody>
      </p:sp>
      <p:sp>
        <p:nvSpPr>
          <p:cNvPr id="4" name="TextBox 3">
            <a:extLst>
              <a:ext uri="{FF2B5EF4-FFF2-40B4-BE49-F238E27FC236}">
                <a16:creationId xmlns="" xmlns:a16="http://schemas.microsoft.com/office/drawing/2014/main" id="{82B5F8CF-7397-486A-BBDF-B823019CB808}"/>
              </a:ext>
            </a:extLst>
          </p:cNvPr>
          <p:cNvSpPr txBox="1"/>
          <p:nvPr/>
        </p:nvSpPr>
        <p:spPr>
          <a:xfrm>
            <a:off x="504376" y="1430742"/>
            <a:ext cx="8769626" cy="523220"/>
          </a:xfrm>
          <a:prstGeom prst="rect">
            <a:avLst/>
          </a:prstGeom>
          <a:noFill/>
        </p:spPr>
        <p:txBody>
          <a:bodyPr wrap="square" rtlCol="0">
            <a:spAutoFit/>
          </a:bodyPr>
          <a:lstStyle/>
          <a:p>
            <a:pPr>
              <a:buClrTx/>
              <a:buFontTx/>
              <a:buNone/>
            </a:pPr>
            <a:r>
              <a:rPr lang="en-US" sz="2800" b="1" kern="1200" dirty="0">
                <a:solidFill>
                  <a:srgbClr val="0099CC"/>
                </a:solidFill>
                <a:latin typeface="+mn-lt"/>
                <a:ea typeface="+mn-ea"/>
                <a:cs typeface="+mn-cs"/>
              </a:rPr>
              <a:t>WHAT ARE THE PRIVILEGES OF LIFE MEMBERSHIP?</a:t>
            </a:r>
            <a:endParaRPr lang="en-CA" sz="2800" b="1" kern="1200" dirty="0">
              <a:solidFill>
                <a:srgbClr val="0099CC"/>
              </a:solidFill>
              <a:latin typeface="+mn-lt"/>
              <a:ea typeface="+mn-ea"/>
              <a:cs typeface="+mn-cs"/>
            </a:endParaRPr>
          </a:p>
        </p:txBody>
      </p:sp>
      <p:sp>
        <p:nvSpPr>
          <p:cNvPr id="6" name="TextBox 5">
            <a:extLst>
              <a:ext uri="{FF2B5EF4-FFF2-40B4-BE49-F238E27FC236}">
                <a16:creationId xmlns="" xmlns:a16="http://schemas.microsoft.com/office/drawing/2014/main" id="{F174BDA6-C987-4B25-A0FC-EF661522C51B}"/>
              </a:ext>
            </a:extLst>
          </p:cNvPr>
          <p:cNvSpPr txBox="1"/>
          <p:nvPr/>
        </p:nvSpPr>
        <p:spPr>
          <a:xfrm>
            <a:off x="838199" y="2151100"/>
            <a:ext cx="7510671" cy="830997"/>
          </a:xfrm>
          <a:prstGeom prst="rect">
            <a:avLst/>
          </a:prstGeom>
          <a:noFill/>
        </p:spPr>
        <p:txBody>
          <a:bodyPr wrap="square" rtlCol="0">
            <a:spAutoFit/>
          </a:bodyPr>
          <a:lstStyle/>
          <a:p>
            <a:pPr marL="285750" indent="-285750">
              <a:buClr>
                <a:srgbClr val="7030A0"/>
              </a:buClr>
              <a:buFont typeface="Arial" panose="020B0604020202020204" pitchFamily="34" charset="0"/>
              <a:buChar char="•"/>
            </a:pPr>
            <a:r>
              <a:rPr lang="en-US" sz="2400" kern="1200" dirty="0">
                <a:solidFill>
                  <a:prstClr val="black"/>
                </a:solidFill>
                <a:latin typeface="+mn-lt"/>
                <a:ea typeface="+mn-ea"/>
                <a:cs typeface="+mn-cs"/>
              </a:rPr>
              <a:t>Life members are </a:t>
            </a:r>
            <a:r>
              <a:rPr lang="en-US" sz="2400" b="1" kern="1200" dirty="0">
                <a:solidFill>
                  <a:srgbClr val="7030A0"/>
                </a:solidFill>
                <a:latin typeface="+mn-lt"/>
                <a:ea typeface="+mn-ea"/>
                <a:cs typeface="+mn-cs"/>
              </a:rPr>
              <a:t>permanent</a:t>
            </a:r>
            <a:r>
              <a:rPr lang="en-US" sz="2400" kern="1200" dirty="0">
                <a:solidFill>
                  <a:prstClr val="black"/>
                </a:solidFill>
                <a:latin typeface="+mn-lt"/>
                <a:ea typeface="+mn-ea"/>
                <a:cs typeface="+mn-cs"/>
              </a:rPr>
              <a:t> members of national council.</a:t>
            </a:r>
            <a:endParaRPr lang="en-CA" sz="2400" kern="1200" dirty="0">
              <a:solidFill>
                <a:prstClr val="black"/>
              </a:solidFill>
              <a:latin typeface="+mn-lt"/>
              <a:ea typeface="+mn-ea"/>
              <a:cs typeface="+mn-cs"/>
            </a:endParaRPr>
          </a:p>
        </p:txBody>
      </p:sp>
      <p:sp>
        <p:nvSpPr>
          <p:cNvPr id="7" name="TextBox 6">
            <a:extLst>
              <a:ext uri="{FF2B5EF4-FFF2-40B4-BE49-F238E27FC236}">
                <a16:creationId xmlns="" xmlns:a16="http://schemas.microsoft.com/office/drawing/2014/main" id="{6E164777-1466-4B70-B83E-114641F63FA4}"/>
              </a:ext>
            </a:extLst>
          </p:cNvPr>
          <p:cNvSpPr txBox="1"/>
          <p:nvPr/>
        </p:nvSpPr>
        <p:spPr>
          <a:xfrm>
            <a:off x="838199" y="5580462"/>
            <a:ext cx="7558597" cy="830997"/>
          </a:xfrm>
          <a:prstGeom prst="rect">
            <a:avLst/>
          </a:prstGeom>
          <a:noFill/>
        </p:spPr>
        <p:txBody>
          <a:bodyPr wrap="square" rtlCol="0">
            <a:spAutoFit/>
          </a:bodyPr>
          <a:lstStyle/>
          <a:p>
            <a:pPr marL="285750" indent="-285750">
              <a:buClr>
                <a:srgbClr val="7030A0"/>
              </a:buClr>
              <a:buFont typeface="Arial" panose="020B0604020202020204" pitchFamily="34" charset="0"/>
              <a:buChar char="•"/>
            </a:pPr>
            <a:r>
              <a:rPr lang="en-US" sz="2400" kern="1200" dirty="0">
                <a:solidFill>
                  <a:prstClr val="black"/>
                </a:solidFill>
                <a:latin typeface="+mn-lt"/>
                <a:ea typeface="+mn-ea"/>
                <a:cs typeface="+mn-cs"/>
              </a:rPr>
              <a:t>They have </a:t>
            </a:r>
            <a:r>
              <a:rPr lang="en-US" sz="2400" b="1" kern="1200" dirty="0">
                <a:solidFill>
                  <a:srgbClr val="7030A0"/>
                </a:solidFill>
                <a:latin typeface="+mn-lt"/>
                <a:ea typeface="+mn-ea"/>
                <a:cs typeface="+mn-cs"/>
              </a:rPr>
              <a:t>voting rights</a:t>
            </a:r>
            <a:r>
              <a:rPr lang="en-US" sz="2400" kern="1200" dirty="0">
                <a:solidFill>
                  <a:srgbClr val="7030A0"/>
                </a:solidFill>
                <a:latin typeface="+mn-lt"/>
                <a:ea typeface="+mn-ea"/>
                <a:cs typeface="+mn-cs"/>
              </a:rPr>
              <a:t> </a:t>
            </a:r>
            <a:r>
              <a:rPr lang="en-US" sz="2400" kern="1200" dirty="0">
                <a:solidFill>
                  <a:prstClr val="black"/>
                </a:solidFill>
                <a:latin typeface="+mn-lt"/>
                <a:ea typeface="+mn-ea"/>
                <a:cs typeface="+mn-cs"/>
              </a:rPr>
              <a:t>as accredited delegates at </a:t>
            </a:r>
            <a:r>
              <a:rPr lang="en-US" sz="2400" kern="1200" dirty="0">
                <a:solidFill>
                  <a:schemeClr val="tx1"/>
                </a:solidFill>
                <a:latin typeface="+mn-lt"/>
                <a:ea typeface="+mn-ea"/>
                <a:cs typeface="+mn-cs"/>
              </a:rPr>
              <a:t>national conventions, at all levels.</a:t>
            </a:r>
            <a:endParaRPr lang="en-CA" sz="2400" kern="1200" dirty="0">
              <a:solidFill>
                <a:schemeClr val="tx1"/>
              </a:solidFill>
              <a:latin typeface="+mn-lt"/>
              <a:ea typeface="+mn-ea"/>
              <a:cs typeface="+mn-cs"/>
            </a:endParaRPr>
          </a:p>
        </p:txBody>
      </p:sp>
      <p:sp>
        <p:nvSpPr>
          <p:cNvPr id="8" name="TextBox 7">
            <a:extLst>
              <a:ext uri="{FF2B5EF4-FFF2-40B4-BE49-F238E27FC236}">
                <a16:creationId xmlns="" xmlns:a16="http://schemas.microsoft.com/office/drawing/2014/main" id="{8B4F8A09-D9CC-42FD-905F-E5DDC766ADF2}"/>
              </a:ext>
            </a:extLst>
          </p:cNvPr>
          <p:cNvSpPr txBox="1"/>
          <p:nvPr/>
        </p:nvSpPr>
        <p:spPr>
          <a:xfrm>
            <a:off x="838199" y="3166634"/>
            <a:ext cx="7558597" cy="830997"/>
          </a:xfrm>
          <a:prstGeom prst="rect">
            <a:avLst/>
          </a:prstGeom>
          <a:noFill/>
        </p:spPr>
        <p:txBody>
          <a:bodyPr wrap="square" rtlCol="0">
            <a:spAutoFit/>
          </a:bodyPr>
          <a:lstStyle/>
          <a:p>
            <a:pPr marL="285750" indent="-285750">
              <a:buClr>
                <a:srgbClr val="7030A0"/>
              </a:buClr>
              <a:buFont typeface="Arial" panose="020B0604020202020204" pitchFamily="34" charset="0"/>
              <a:buChar char="•"/>
            </a:pPr>
            <a:r>
              <a:rPr lang="en-US" sz="2400" kern="1200" dirty="0">
                <a:solidFill>
                  <a:prstClr val="black"/>
                </a:solidFill>
                <a:latin typeface="+mn-lt"/>
                <a:ea typeface="+mn-ea"/>
                <a:cs typeface="+mn-cs"/>
              </a:rPr>
              <a:t>Life members can be </a:t>
            </a:r>
            <a:r>
              <a:rPr lang="en-US" sz="2400" b="1" kern="1200" dirty="0">
                <a:solidFill>
                  <a:srgbClr val="7030A0"/>
                </a:solidFill>
                <a:latin typeface="+mn-lt"/>
                <a:ea typeface="+mn-ea"/>
                <a:cs typeface="+mn-cs"/>
              </a:rPr>
              <a:t>appointed</a:t>
            </a:r>
            <a:r>
              <a:rPr lang="en-US" sz="2400" kern="1200" dirty="0">
                <a:solidFill>
                  <a:prstClr val="black"/>
                </a:solidFill>
                <a:latin typeface="+mn-lt"/>
                <a:ea typeface="+mn-ea"/>
                <a:cs typeface="+mn-cs"/>
              </a:rPr>
              <a:t> to committees of national council.</a:t>
            </a:r>
            <a:endParaRPr lang="en-CA" sz="2400" kern="1200" dirty="0">
              <a:solidFill>
                <a:prstClr val="black"/>
              </a:solidFill>
              <a:latin typeface="+mn-lt"/>
              <a:ea typeface="+mn-ea"/>
              <a:cs typeface="+mn-cs"/>
            </a:endParaRPr>
          </a:p>
        </p:txBody>
      </p:sp>
      <p:sp>
        <p:nvSpPr>
          <p:cNvPr id="12" name="TextBox 11">
            <a:extLst>
              <a:ext uri="{FF2B5EF4-FFF2-40B4-BE49-F238E27FC236}">
                <a16:creationId xmlns="" xmlns:a16="http://schemas.microsoft.com/office/drawing/2014/main" id="{A9AA4BDF-6D23-44B0-A2C4-23F6662F7524}"/>
              </a:ext>
            </a:extLst>
          </p:cNvPr>
          <p:cNvSpPr txBox="1"/>
          <p:nvPr/>
        </p:nvSpPr>
        <p:spPr>
          <a:xfrm>
            <a:off x="841511" y="4182168"/>
            <a:ext cx="7555285" cy="1200329"/>
          </a:xfrm>
          <a:prstGeom prst="rect">
            <a:avLst/>
          </a:prstGeom>
          <a:noFill/>
        </p:spPr>
        <p:txBody>
          <a:bodyPr wrap="square" rtlCol="0">
            <a:spAutoFit/>
          </a:bodyPr>
          <a:lstStyle/>
          <a:p>
            <a:pPr marL="285750" indent="-285750">
              <a:buClr>
                <a:srgbClr val="7030A0"/>
              </a:buClr>
              <a:buFont typeface="Arial" panose="020B0604020202020204" pitchFamily="34" charset="0"/>
              <a:buChar char="•"/>
            </a:pPr>
            <a:r>
              <a:rPr lang="en-US" sz="2400" kern="1200" dirty="0">
                <a:solidFill>
                  <a:prstClr val="black"/>
                </a:solidFill>
                <a:latin typeface="+mn-lt"/>
                <a:ea typeface="+mn-ea"/>
                <a:cs typeface="+mn-cs"/>
              </a:rPr>
              <a:t>Life members receive </a:t>
            </a:r>
            <a:r>
              <a:rPr lang="en-US" sz="2400" b="1" kern="1200" dirty="0">
                <a:solidFill>
                  <a:srgbClr val="7030A0"/>
                </a:solidFill>
                <a:latin typeface="+mn-lt"/>
                <a:ea typeface="+mn-ea"/>
                <a:cs typeface="+mn-cs"/>
              </a:rPr>
              <a:t>notice</a:t>
            </a:r>
            <a:r>
              <a:rPr lang="en-US" sz="2400" kern="1200" dirty="0">
                <a:solidFill>
                  <a:srgbClr val="7030A0"/>
                </a:solidFill>
                <a:latin typeface="+mn-lt"/>
                <a:ea typeface="+mn-ea"/>
                <a:cs typeface="+mn-cs"/>
              </a:rPr>
              <a:t> </a:t>
            </a:r>
            <a:r>
              <a:rPr lang="en-US" sz="2400" kern="1200" dirty="0">
                <a:solidFill>
                  <a:prstClr val="black"/>
                </a:solidFill>
                <a:latin typeface="+mn-lt"/>
                <a:ea typeface="+mn-ea"/>
                <a:cs typeface="+mn-cs"/>
              </a:rPr>
              <a:t>of the annual meetings of members, copies of the </a:t>
            </a:r>
            <a:r>
              <a:rPr lang="en-US" sz="2400" b="1" kern="1200" dirty="0">
                <a:solidFill>
                  <a:srgbClr val="7030A0"/>
                </a:solidFill>
                <a:latin typeface="+mn-lt"/>
                <a:ea typeface="+mn-ea"/>
                <a:cs typeface="+mn-cs"/>
              </a:rPr>
              <a:t>minutes</a:t>
            </a:r>
            <a:r>
              <a:rPr lang="en-US" sz="2400" kern="1200" dirty="0">
                <a:solidFill>
                  <a:prstClr val="black"/>
                </a:solidFill>
                <a:latin typeface="+mn-lt"/>
                <a:ea typeface="+mn-ea"/>
                <a:cs typeface="+mn-cs"/>
              </a:rPr>
              <a:t> and all relevant </a:t>
            </a:r>
            <a:r>
              <a:rPr lang="en-US" sz="2400" b="1" kern="1200" dirty="0">
                <a:solidFill>
                  <a:srgbClr val="7030A0"/>
                </a:solidFill>
                <a:latin typeface="+mn-lt"/>
                <a:ea typeface="+mn-ea"/>
                <a:cs typeface="+mn-cs"/>
              </a:rPr>
              <a:t>mailings</a:t>
            </a:r>
            <a:r>
              <a:rPr lang="en-US" sz="2400" kern="1200" dirty="0">
                <a:solidFill>
                  <a:prstClr val="black"/>
                </a:solidFill>
                <a:latin typeface="+mn-lt"/>
                <a:ea typeface="+mn-ea"/>
                <a:cs typeface="+mn-cs"/>
              </a:rPr>
              <a:t>, upon request.  </a:t>
            </a:r>
            <a:endParaRPr lang="en-CA" sz="2400" kern="1200" dirty="0">
              <a:solidFill>
                <a:prstClr val="black"/>
              </a:solidFill>
              <a:latin typeface="+mn-lt"/>
              <a:ea typeface="+mn-ea"/>
              <a:cs typeface="+mn-cs"/>
            </a:endParaRPr>
          </a:p>
        </p:txBody>
      </p:sp>
      <p:pic>
        <p:nvPicPr>
          <p:cNvPr id="8194" name="Picture 2" descr="VOTE! and other news">
            <a:extLst>
              <a:ext uri="{FF2B5EF4-FFF2-40B4-BE49-F238E27FC236}">
                <a16:creationId xmlns="" xmlns:a16="http://schemas.microsoft.com/office/drawing/2014/main" id="{5225BC25-F4A0-4F76-B117-A86A055162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59627" y="5435611"/>
            <a:ext cx="1428750" cy="1009160"/>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Catholic Women's League - Mary Mother of God Catholic Church - Oakville,  Ontario">
            <a:extLst>
              <a:ext uri="{FF2B5EF4-FFF2-40B4-BE49-F238E27FC236}">
                <a16:creationId xmlns="" xmlns:a16="http://schemas.microsoft.com/office/drawing/2014/main" id="{F8D3D01B-0D26-486F-9166-260AF5A9DDC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96796" y="2009712"/>
            <a:ext cx="1429691" cy="14358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1267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6" presetClass="entr" presetSubtype="16" fill="hold" nodeType="withEffect">
                                  <p:stCondLst>
                                    <p:cond delay="0"/>
                                  </p:stCondLst>
                                  <p:childTnLst>
                                    <p:set>
                                      <p:cBhvr>
                                        <p:cTn id="11" dur="1" fill="hold">
                                          <p:stCondLst>
                                            <p:cond delay="0"/>
                                          </p:stCondLst>
                                        </p:cTn>
                                        <p:tgtEl>
                                          <p:spTgt spid="8196"/>
                                        </p:tgtEl>
                                        <p:attrNameLst>
                                          <p:attrName>style.visibility</p:attrName>
                                        </p:attrNameLst>
                                      </p:cBhvr>
                                      <p:to>
                                        <p:strVal val="visible"/>
                                      </p:to>
                                    </p:set>
                                    <p:animEffect transition="in" filter="circle(in)">
                                      <p:cBhvr>
                                        <p:cTn id="12" dur="2000"/>
                                        <p:tgtEl>
                                          <p:spTgt spid="8196"/>
                                        </p:tgtEl>
                                      </p:cBhvr>
                                    </p:animEffect>
                                  </p:childTnLst>
                                </p:cTn>
                              </p:par>
                            </p:childTnLst>
                          </p:cTn>
                        </p:par>
                        <p:par>
                          <p:cTn id="13" fill="hold">
                            <p:stCondLst>
                              <p:cond delay="2000"/>
                            </p:stCondLst>
                            <p:childTnLst>
                              <p:par>
                                <p:cTn id="14" presetID="42" presetClass="entr" presetSubtype="0"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1000"/>
                                        <p:tgtEl>
                                          <p:spTgt spid="8"/>
                                        </p:tgtEl>
                                      </p:cBhvr>
                                    </p:animEffect>
                                    <p:anim calcmode="lin" valueType="num">
                                      <p:cBhvr>
                                        <p:cTn id="17" dur="1000" fill="hold"/>
                                        <p:tgtEl>
                                          <p:spTgt spid="8"/>
                                        </p:tgtEl>
                                        <p:attrNameLst>
                                          <p:attrName>ppt_x</p:attrName>
                                        </p:attrNameLst>
                                      </p:cBhvr>
                                      <p:tavLst>
                                        <p:tav tm="0">
                                          <p:val>
                                            <p:strVal val="#ppt_x"/>
                                          </p:val>
                                        </p:tav>
                                        <p:tav tm="100000">
                                          <p:val>
                                            <p:strVal val="#ppt_x"/>
                                          </p:val>
                                        </p:tav>
                                      </p:tavLst>
                                    </p:anim>
                                    <p:anim calcmode="lin" valueType="num">
                                      <p:cBhvr>
                                        <p:cTn id="1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1000"/>
                                        <p:tgtEl>
                                          <p:spTgt spid="12"/>
                                        </p:tgtEl>
                                      </p:cBhvr>
                                    </p:animEffect>
                                    <p:anim calcmode="lin" valueType="num">
                                      <p:cBhvr>
                                        <p:cTn id="24" dur="1000" fill="hold"/>
                                        <p:tgtEl>
                                          <p:spTgt spid="12"/>
                                        </p:tgtEl>
                                        <p:attrNameLst>
                                          <p:attrName>ppt_x</p:attrName>
                                        </p:attrNameLst>
                                      </p:cBhvr>
                                      <p:tavLst>
                                        <p:tav tm="0">
                                          <p:val>
                                            <p:strVal val="#ppt_x"/>
                                          </p:val>
                                        </p:tav>
                                        <p:tav tm="100000">
                                          <p:val>
                                            <p:strVal val="#ppt_x"/>
                                          </p:val>
                                        </p:tav>
                                      </p:tavLst>
                                    </p:anim>
                                    <p:anim calcmode="lin" valueType="num">
                                      <p:cBhvr>
                                        <p:cTn id="25" dur="1000" fill="hold"/>
                                        <p:tgtEl>
                                          <p:spTgt spid="12"/>
                                        </p:tgtEl>
                                        <p:attrNameLst>
                                          <p:attrName>ppt_y</p:attrName>
                                        </p:attrNameLst>
                                      </p:cBhvr>
                                      <p:tavLst>
                                        <p:tav tm="0">
                                          <p:val>
                                            <p:strVal val="#ppt_y+.1"/>
                                          </p:val>
                                        </p:tav>
                                        <p:tav tm="100000">
                                          <p:val>
                                            <p:strVal val="#ppt_y"/>
                                          </p:val>
                                        </p:tav>
                                      </p:tavLst>
                                    </p:anim>
                                  </p:childTnLst>
                                </p:cTn>
                              </p:par>
                            </p:childTnLst>
                          </p:cTn>
                        </p:par>
                        <p:par>
                          <p:cTn id="26" fill="hold">
                            <p:stCondLst>
                              <p:cond delay="1000"/>
                            </p:stCondLst>
                            <p:childTnLst>
                              <p:par>
                                <p:cTn id="27" presetID="42" presetClass="entr" presetSubtype="0" fill="hold" grpId="0" nodeType="after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000"/>
                                        <p:tgtEl>
                                          <p:spTgt spid="7"/>
                                        </p:tgtEl>
                                      </p:cBhvr>
                                    </p:animEffect>
                                    <p:anim calcmode="lin" valueType="num">
                                      <p:cBhvr>
                                        <p:cTn id="30" dur="1000" fill="hold"/>
                                        <p:tgtEl>
                                          <p:spTgt spid="7"/>
                                        </p:tgtEl>
                                        <p:attrNameLst>
                                          <p:attrName>ppt_x</p:attrName>
                                        </p:attrNameLst>
                                      </p:cBhvr>
                                      <p:tavLst>
                                        <p:tav tm="0">
                                          <p:val>
                                            <p:strVal val="#ppt_x"/>
                                          </p:val>
                                        </p:tav>
                                        <p:tav tm="100000">
                                          <p:val>
                                            <p:strVal val="#ppt_x"/>
                                          </p:val>
                                        </p:tav>
                                      </p:tavLst>
                                    </p:anim>
                                    <p:anim calcmode="lin" valueType="num">
                                      <p:cBhvr>
                                        <p:cTn id="31" dur="1000" fill="hold"/>
                                        <p:tgtEl>
                                          <p:spTgt spid="7"/>
                                        </p:tgtEl>
                                        <p:attrNameLst>
                                          <p:attrName>ppt_y</p:attrName>
                                        </p:attrNameLst>
                                      </p:cBhvr>
                                      <p:tavLst>
                                        <p:tav tm="0">
                                          <p:val>
                                            <p:strVal val="#ppt_y+.1"/>
                                          </p:val>
                                        </p:tav>
                                        <p:tav tm="100000">
                                          <p:val>
                                            <p:strVal val="#ppt_y"/>
                                          </p:val>
                                        </p:tav>
                                      </p:tavLst>
                                    </p:anim>
                                  </p:childTnLst>
                                </p:cTn>
                              </p:par>
                              <p:par>
                                <p:cTn id="32" presetID="6" presetClass="entr" presetSubtype="16" fill="hold" nodeType="withEffect">
                                  <p:stCondLst>
                                    <p:cond delay="0"/>
                                  </p:stCondLst>
                                  <p:childTnLst>
                                    <p:set>
                                      <p:cBhvr>
                                        <p:cTn id="33" dur="1" fill="hold">
                                          <p:stCondLst>
                                            <p:cond delay="0"/>
                                          </p:stCondLst>
                                        </p:cTn>
                                        <p:tgtEl>
                                          <p:spTgt spid="8194"/>
                                        </p:tgtEl>
                                        <p:attrNameLst>
                                          <p:attrName>style.visibility</p:attrName>
                                        </p:attrNameLst>
                                      </p:cBhvr>
                                      <p:to>
                                        <p:strVal val="visible"/>
                                      </p:to>
                                    </p:set>
                                    <p:animEffect transition="in" filter="circle(in)">
                                      <p:cBhvr>
                                        <p:cTn id="34" dur="2000"/>
                                        <p:tgtEl>
                                          <p:spTgt spid="81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12" grpId="0"/>
    </p:bld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Facet</Template>
  <TotalTime>5346</TotalTime>
  <Words>4687</Words>
  <Application>Microsoft Office PowerPoint</Application>
  <PresentationFormat>Widescreen</PresentationFormat>
  <Paragraphs>530</Paragraphs>
  <Slides>29</Slides>
  <Notes>28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29</vt:i4>
      </vt:variant>
    </vt:vector>
  </HeadingPairs>
  <TitlesOfParts>
    <vt:vector size="37" baseType="lpstr">
      <vt:lpstr>Arial</vt:lpstr>
      <vt:lpstr>Calibri</vt:lpstr>
      <vt:lpstr>Cambria</vt:lpstr>
      <vt:lpstr>Trebuchet MS</vt:lpstr>
      <vt:lpstr>Wingdings</vt:lpstr>
      <vt:lpstr>Wingdings 2</vt:lpstr>
      <vt:lpstr>Wingdings 3</vt:lpstr>
      <vt:lpstr>Facet</vt:lpstr>
      <vt:lpstr>THE CATHOLIC WOMEN’S LEAGUE OF CANADA</vt:lpstr>
      <vt:lpstr>EXECUTIVE ORIENTATION</vt:lpstr>
      <vt:lpstr>THE CATHOLIC WOMEN’S LEAGUE OF CANADA</vt:lpstr>
      <vt:lpstr>LIFE MEMBERSHIP AND  HONORARY LIFE MEMBERSHIP</vt:lpstr>
      <vt:lpstr>LIFE MEMBERSHIP AND HONORARY LIFE MEMBERSHIP</vt:lpstr>
      <vt:lpstr>LIFE MEMBERSHIP</vt:lpstr>
      <vt:lpstr>LIFE MEMBERSHIP</vt:lpstr>
      <vt:lpstr>LIFE MEMBERSHIP</vt:lpstr>
      <vt:lpstr>LIFE MEMBERSHIP</vt:lpstr>
      <vt:lpstr>LIFE MEMBERSHIP WHAT ARE THE PRIVILEGES OF LIFE MEMBERSHIP? </vt:lpstr>
      <vt:lpstr>LIFE MEMBERSHIP</vt:lpstr>
      <vt:lpstr>LIFE MEMBERSHIP</vt:lpstr>
      <vt:lpstr>LIFE MEMBERSHIP</vt:lpstr>
      <vt:lpstr>LIFE MEMBERSHIP</vt:lpstr>
      <vt:lpstr>LIFE MEMBERSHIP</vt:lpstr>
      <vt:lpstr>STEPS FOR NOMINATION</vt:lpstr>
      <vt:lpstr>STEPS FOR NOMINATION</vt:lpstr>
      <vt:lpstr>STEPS FOR NOMINATION</vt:lpstr>
      <vt:lpstr>STEPS FOR NOMINATION</vt:lpstr>
      <vt:lpstr>STEPS FOR NOMINATION</vt:lpstr>
      <vt:lpstr>LIFE MEMBERSHIP</vt:lpstr>
      <vt:lpstr>LIFE MEMBERSHIP</vt:lpstr>
      <vt:lpstr>LIFE MEMBERSHIP</vt:lpstr>
      <vt:lpstr>LIFE MEMBERSHIP</vt:lpstr>
      <vt:lpstr>HONORARY LIFE MEMBERSHIP</vt:lpstr>
      <vt:lpstr>HONORARY LIFE AND LIFE MEMBERSHIP</vt:lpstr>
      <vt:lpstr>HONORARY LIFE AND LIFE MEMBERSHIP</vt:lpstr>
      <vt:lpstr>LIFE MEMBERSHIP AND HONORARY LIFE MEMBERSHIP</vt:lpstr>
      <vt:lpstr>EXECUTIVE ORIENTATION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CATHOLIC WOMEN’S LEAGUE OF CANADA</dc:title>
  <dc:creator>Amanda McCormick</dc:creator>
  <cp:lastModifiedBy>Amanda McCormick</cp:lastModifiedBy>
  <cp:revision>603</cp:revision>
  <cp:lastPrinted>2020-12-28T16:37:37Z</cp:lastPrinted>
  <dcterms:modified xsi:type="dcterms:W3CDTF">2021-05-04T21:17:10Z</dcterms:modified>
</cp:coreProperties>
</file>