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35"/>
  </p:notesMasterIdLst>
  <p:sldIdLst>
    <p:sldId id="541" r:id="rId2"/>
    <p:sldId id="542"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502" r:id="rId33"/>
    <p:sldId id="527" r:id="rId34"/>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56" d="100"/>
          <a:sy n="56" d="100"/>
        </p:scale>
        <p:origin x="1374" y="6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12126"/>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1463924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Vice President(s)</a:t>
            </a:r>
            <a:endParaRPr lang="en-CA" dirty="0"/>
          </a:p>
          <a:p>
            <a:r>
              <a:rPr lang="en-CA" dirty="0"/>
              <a:t> </a:t>
            </a:r>
          </a:p>
          <a:p>
            <a:pPr lvl="0">
              <a:buFont typeface="Arial" panose="020B0604020202020204" pitchFamily="34" charset="0"/>
              <a:buChar char="•"/>
            </a:pPr>
            <a:r>
              <a:rPr lang="en-CA" dirty="0"/>
              <a:t>The vice</a:t>
            </a:r>
            <a:r>
              <a:rPr lang="en-CA" baseline="0" dirty="0"/>
              <a:t> presidents must be familiar with the council’s </a:t>
            </a:r>
            <a:r>
              <a:rPr lang="en-CA" dirty="0"/>
              <a:t>current activities in order to </a:t>
            </a:r>
            <a:r>
              <a:rPr lang="en-CA" b="0" dirty="0"/>
              <a:t>be prepared to fill in, in order of rank, if the</a:t>
            </a:r>
            <a:r>
              <a:rPr lang="en-CA" dirty="0"/>
              <a:t> president and president-elect are absent or unable to serve.</a:t>
            </a:r>
          </a:p>
          <a:p>
            <a:pPr lvl="0">
              <a:buFont typeface="Arial" panose="020B0604020202020204" pitchFamily="34" charset="0"/>
              <a:buChar char="•"/>
            </a:pPr>
            <a:r>
              <a:rPr lang="en-CA" dirty="0"/>
              <a:t>They </a:t>
            </a:r>
            <a:r>
              <a:rPr lang="en-CA" b="0" dirty="0"/>
              <a:t>are chairpersons of standing committees </a:t>
            </a:r>
            <a:r>
              <a:rPr lang="en-CA" dirty="0"/>
              <a:t>assigned by the president.</a:t>
            </a:r>
          </a:p>
          <a:p>
            <a:pPr lvl="0">
              <a:buFont typeface="Arial" panose="020B0604020202020204" pitchFamily="34" charset="0"/>
              <a:buChar char="•"/>
            </a:pPr>
            <a:r>
              <a:rPr lang="en-CA" dirty="0"/>
              <a:t>Vice</a:t>
            </a:r>
            <a:r>
              <a:rPr lang="en-CA" baseline="0" dirty="0"/>
              <a:t> presidents may be asked to perform other</a:t>
            </a:r>
            <a:r>
              <a:rPr lang="en-CA" dirty="0"/>
              <a:t> duties delegated by the president.</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10</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759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Secretary(s)</a:t>
            </a:r>
          </a:p>
          <a:p>
            <a:endParaRPr lang="en-CA" b="1" dirty="0"/>
          </a:p>
          <a:p>
            <a:r>
              <a:rPr lang="en-CA" b="1" dirty="0"/>
              <a:t>Recording Secretary</a:t>
            </a:r>
            <a:endParaRPr lang="en-CA" dirty="0"/>
          </a:p>
          <a:p>
            <a:pPr lvl="0">
              <a:buFont typeface="Arial" panose="020B0604020202020204" pitchFamily="34" charset="0"/>
              <a:buChar char="•"/>
            </a:pPr>
            <a:r>
              <a:rPr lang="en-CA" b="0" dirty="0"/>
              <a:t>The recording secretary</a:t>
            </a:r>
            <a:r>
              <a:rPr lang="en-CA" b="0" baseline="0" dirty="0"/>
              <a:t> r</a:t>
            </a:r>
            <a:r>
              <a:rPr lang="en-CA" b="0" dirty="0"/>
              <a:t>ecords the minutes </a:t>
            </a:r>
            <a:r>
              <a:rPr lang="en-CA" dirty="0"/>
              <a:t>of all meetings of the council concerned and retains them as a permanent record. Diocesan</a:t>
            </a:r>
            <a:r>
              <a:rPr lang="en-CA" baseline="0" dirty="0"/>
              <a:t> and provincial s</a:t>
            </a:r>
            <a:r>
              <a:rPr lang="en-CA" dirty="0"/>
              <a:t>ecretaries also</a:t>
            </a:r>
            <a:r>
              <a:rPr lang="en-CA" baseline="0" dirty="0"/>
              <a:t> record minutes of the applicable convention.</a:t>
            </a:r>
            <a:endParaRPr lang="en-CA" dirty="0"/>
          </a:p>
          <a:p>
            <a:pPr lvl="0">
              <a:buFont typeface="Arial" panose="020B0604020202020204" pitchFamily="34" charset="0"/>
              <a:buChar char="•"/>
            </a:pPr>
            <a:r>
              <a:rPr lang="en-CA" dirty="0"/>
              <a:t>The minutes of the previous meeting are either distributed prior to the meeting or read aloud at the meeting.</a:t>
            </a:r>
          </a:p>
          <a:p>
            <a:pPr lvl="0">
              <a:buFont typeface="Arial" panose="020B0604020202020204" pitchFamily="34" charset="0"/>
              <a:buChar char="•"/>
            </a:pPr>
            <a:r>
              <a:rPr lang="en-CA" dirty="0"/>
              <a:t>The recording secretary assists the president with preparing the agenda for the meeting by advising her of items to be brought forward.</a:t>
            </a:r>
          </a:p>
          <a:p>
            <a:pPr lvl="0">
              <a:buFont typeface="Arial" panose="020B0604020202020204" pitchFamily="34" charset="0"/>
              <a:buChar char="•"/>
            </a:pPr>
            <a:r>
              <a:rPr lang="en-CA" dirty="0"/>
              <a:t>She should bring minute book, containing past minutes from</a:t>
            </a:r>
            <a:r>
              <a:rPr lang="en-CA" baseline="0" dirty="0"/>
              <a:t> recent years, to all meetings.</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11</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01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Char char="•"/>
            </a:pPr>
            <a:r>
              <a:rPr lang="en-CA" dirty="0"/>
              <a:t>The recording secretary is a signing officer for all official documents and has charge of all papers and records of the council.</a:t>
            </a:r>
          </a:p>
          <a:p>
            <a:pPr lvl="0">
              <a:buFont typeface="Arial" panose="020B0604020202020204" pitchFamily="34" charset="0"/>
              <a:buChar char="•"/>
            </a:pPr>
            <a:r>
              <a:rPr lang="en-CA" dirty="0"/>
              <a:t>She is responsible for receiving reports from the executive for monthly meetings. </a:t>
            </a:r>
          </a:p>
          <a:p>
            <a:pPr lvl="0">
              <a:buFont typeface="Arial" panose="020B0604020202020204" pitchFamily="34" charset="0"/>
              <a:buChar char="•"/>
            </a:pPr>
            <a:r>
              <a:rPr lang="en-CA" dirty="0"/>
              <a:t>The recording secretary must be familiar with information for secretaries contained in the </a:t>
            </a:r>
            <a:r>
              <a:rPr lang="en-CA" i="1" dirty="0"/>
              <a:t>National Manual of Policy and Procedure</a:t>
            </a:r>
            <a:r>
              <a:rPr lang="en-CA" dirty="0"/>
              <a:t> and the </a:t>
            </a:r>
            <a:r>
              <a:rPr lang="en-CA" i="1" dirty="0"/>
              <a:t>Handbook</a:t>
            </a:r>
            <a:r>
              <a:rPr lang="en-CA" dirty="0"/>
              <a:t> </a:t>
            </a:r>
            <a:r>
              <a:rPr lang="en-CA" i="1" dirty="0"/>
              <a:t>for</a:t>
            </a:r>
            <a:r>
              <a:rPr lang="en-CA" dirty="0"/>
              <a:t> </a:t>
            </a:r>
            <a:r>
              <a:rPr lang="en-CA" i="1" dirty="0"/>
              <a:t>Secretaries</a:t>
            </a:r>
            <a:endParaRPr lang="en-CA" dirty="0"/>
          </a:p>
          <a:p>
            <a:pPr marL="223328" indent="0"/>
            <a:endParaRPr lang="en-CA" dirty="0"/>
          </a:p>
          <a:p>
            <a:pPr marL="228600" lvl="0" indent="0">
              <a:buFont typeface="Arial" panose="020B0604020202020204" pitchFamily="34" charset="0"/>
              <a:buNone/>
            </a:pPr>
            <a:endParaRPr lang="en-CA" dirty="0"/>
          </a:p>
          <a:p>
            <a:pPr marL="228600" lvl="0" indent="0">
              <a:buFont typeface="Arial" panose="020B0604020202020204" pitchFamily="34" charset="0"/>
              <a:buNone/>
            </a:pPr>
            <a:endParaRPr lang="en-CA" dirty="0"/>
          </a:p>
          <a:p>
            <a:r>
              <a:rPr lang="en-CA" i="1" dirty="0"/>
              <a:t> </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7484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Corresponding Secretary</a:t>
            </a:r>
            <a:endParaRPr lang="en-CA" dirty="0"/>
          </a:p>
          <a:p>
            <a:pPr lvl="0">
              <a:buFont typeface="Arial" panose="020B0604020202020204" pitchFamily="34" charset="0"/>
              <a:buChar char="•"/>
            </a:pPr>
            <a:r>
              <a:rPr lang="en-CA" dirty="0"/>
              <a:t>The corresponding secretary is an optional position on a council and may be elected or appointed. </a:t>
            </a:r>
          </a:p>
          <a:p>
            <a:pPr lvl="0">
              <a:buFont typeface="Arial" panose="020B0604020202020204" pitchFamily="34" charset="0"/>
              <a:buChar char="•"/>
            </a:pPr>
            <a:r>
              <a:rPr lang="en-CA" dirty="0"/>
              <a:t>She attends to correspondence, as requested</a:t>
            </a:r>
            <a:r>
              <a:rPr lang="en-CA" baseline="0" dirty="0"/>
              <a:t> by the president.</a:t>
            </a:r>
            <a:endParaRPr lang="en-CA" dirty="0"/>
          </a:p>
          <a:p>
            <a:pPr lvl="0">
              <a:buFont typeface="Arial" panose="020B0604020202020204" pitchFamily="34" charset="0"/>
              <a:buChar char="•"/>
            </a:pPr>
            <a:r>
              <a:rPr lang="en-CA" dirty="0"/>
              <a:t>She brings a list of all correspondence to meetings.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13</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11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Treasurer</a:t>
            </a:r>
            <a:endParaRPr lang="en-CA" dirty="0"/>
          </a:p>
          <a:p>
            <a:r>
              <a:rPr lang="en-CA" b="1" dirty="0"/>
              <a:t> </a:t>
            </a:r>
            <a:endParaRPr lang="en-CA" dirty="0"/>
          </a:p>
          <a:p>
            <a:pPr lvl="0">
              <a:buFont typeface="Arial" panose="020B0604020202020204" pitchFamily="34" charset="0"/>
              <a:buChar char="•"/>
            </a:pPr>
            <a:r>
              <a:rPr lang="en-CA" b="0" dirty="0"/>
              <a:t>The treasurer receives all League monies and pays all authorized expenses.</a:t>
            </a:r>
          </a:p>
          <a:p>
            <a:pPr lvl="0">
              <a:buFont typeface="Arial" panose="020B0604020202020204" pitchFamily="34" charset="0"/>
              <a:buChar char="•"/>
            </a:pPr>
            <a:r>
              <a:rPr lang="en-CA" b="0" dirty="0"/>
              <a:t>She pays all accounts by cheque with two signatures on every cheque, usually the treasurer and president. Note: No one </a:t>
            </a:r>
            <a:r>
              <a:rPr lang="en-CA" b="0" u="sng" dirty="0"/>
              <a:t>should</a:t>
            </a:r>
            <a:r>
              <a:rPr lang="en-CA" b="0" dirty="0"/>
              <a:t> write a cheque to herself. So if the cheque is for the president, it is signed by the treasurer and secretary. A cheque for the treasurer would be signed by the president and secretary.</a:t>
            </a:r>
          </a:p>
          <a:p>
            <a:pPr lvl="0">
              <a:buFont typeface="Arial" panose="020B0604020202020204" pitchFamily="34" charset="0"/>
              <a:buChar char="•"/>
            </a:pPr>
            <a:r>
              <a:rPr lang="en-CA" b="0" dirty="0"/>
              <a:t>The treasurer maintains the financial records of the council, including the bank account, receipts, cancelled cheques and deposit books, ensuring books are updated and each transaction recorded.</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80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Char char="•"/>
            </a:pPr>
            <a:r>
              <a:rPr lang="en-CA" dirty="0"/>
              <a:t>The treasurer prepares and presents a report of revenues and expenditures for each meeting. </a:t>
            </a:r>
          </a:p>
          <a:p>
            <a:pPr lvl="0">
              <a:buFont typeface="Arial" panose="020B0604020202020204" pitchFamily="34" charset="0"/>
              <a:buChar char="•"/>
            </a:pPr>
            <a:r>
              <a:rPr lang="en-CA" dirty="0"/>
              <a:t>She</a:t>
            </a:r>
            <a:r>
              <a:rPr lang="en-CA" baseline="0" dirty="0"/>
              <a:t> ensures that </a:t>
            </a:r>
            <a:r>
              <a:rPr lang="en-CA" dirty="0"/>
              <a:t>cheques and statements of receipts and disbursement books on file for five years.</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1605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Char char="•"/>
            </a:pPr>
            <a:r>
              <a:rPr lang="en-CA" b="0" dirty="0"/>
              <a:t>The treasurer makes sure that per capita fees are remitted to national office by February 28</a:t>
            </a:r>
            <a:r>
              <a:rPr lang="en-CA" b="0" baseline="30000" dirty="0"/>
              <a:t>th</a:t>
            </a:r>
            <a:r>
              <a:rPr lang="en-CA" b="0" dirty="0"/>
              <a:t> </a:t>
            </a:r>
          </a:p>
          <a:p>
            <a:pPr lvl="0">
              <a:buFont typeface="Arial" panose="020B0604020202020204" pitchFamily="34" charset="0"/>
              <a:buChar char="•"/>
            </a:pPr>
            <a:r>
              <a:rPr lang="en-CA" b="0" dirty="0"/>
              <a:t>She has financial records examined annually, either by an audit or a review engagement.</a:t>
            </a:r>
          </a:p>
          <a:p>
            <a:pPr lvl="0">
              <a:buFont typeface="Arial" panose="020B0604020202020204" pitchFamily="34" charset="0"/>
              <a:buChar char="•"/>
            </a:pPr>
            <a:r>
              <a:rPr lang="en-CA" b="0" dirty="0"/>
              <a:t>In consultation with the president and executive, the treasurer drafts a budget for the following fiscal year in November/December. The proposed budget is presented for acceptance at the January meeting.</a:t>
            </a:r>
          </a:p>
          <a:p>
            <a:pPr lvl="0">
              <a:buFont typeface="Arial" panose="020B0604020202020204" pitchFamily="34" charset="0"/>
              <a:buChar char="•"/>
            </a:pPr>
            <a:r>
              <a:rPr lang="en-CA" b="0" dirty="0"/>
              <a:t>The treasurer should be familiar</a:t>
            </a:r>
            <a:r>
              <a:rPr lang="en-CA" b="0" baseline="0" dirty="0"/>
              <a:t> </a:t>
            </a:r>
            <a:r>
              <a:rPr lang="en-CA" b="0" dirty="0"/>
              <a:t>with the </a:t>
            </a:r>
            <a:r>
              <a:rPr lang="en-CA" b="0" i="1" dirty="0"/>
              <a:t>Guidelines</a:t>
            </a:r>
            <a:r>
              <a:rPr lang="en-CA" b="0" dirty="0"/>
              <a:t> </a:t>
            </a:r>
            <a:r>
              <a:rPr lang="en-CA" b="0" i="1" dirty="0"/>
              <a:t>for</a:t>
            </a:r>
            <a:r>
              <a:rPr lang="en-CA" b="0" dirty="0"/>
              <a:t> </a:t>
            </a:r>
            <a:r>
              <a:rPr lang="en-CA" b="0" i="1" dirty="0"/>
              <a:t>Treasurers.</a:t>
            </a:r>
            <a:endParaRPr lang="en-CA" b="0" dirty="0"/>
          </a:p>
          <a:p>
            <a:pPr>
              <a:buFont typeface="Arial" panose="020B0604020202020204" pitchFamily="34" charset="0"/>
              <a:buChar char="•"/>
            </a:pPr>
            <a:endParaRPr lang="en-CA" dirty="0"/>
          </a:p>
          <a:p>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89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Past President</a:t>
            </a:r>
            <a:endParaRPr lang="en-CA" dirty="0"/>
          </a:p>
          <a:p>
            <a:r>
              <a:rPr lang="en-CA" b="1" dirty="0"/>
              <a:t> </a:t>
            </a:r>
            <a:endParaRPr lang="en-CA" dirty="0"/>
          </a:p>
          <a:p>
            <a:pPr lvl="0">
              <a:buFont typeface="Arial" panose="020B0604020202020204" pitchFamily="34" charset="0"/>
              <a:buChar char="•"/>
            </a:pPr>
            <a:r>
              <a:rPr lang="en-CA" dirty="0"/>
              <a:t>The past president takes charge of the League history and archives. An archivist or interested member may assist</a:t>
            </a:r>
            <a:r>
              <a:rPr lang="en-CA" baseline="0" dirty="0"/>
              <a:t> with these tasks.</a:t>
            </a:r>
          </a:p>
          <a:p>
            <a:pPr lvl="0">
              <a:buFont typeface="Arial" panose="020B0604020202020204" pitchFamily="34" charset="0"/>
              <a:buChar char="•"/>
            </a:pPr>
            <a:r>
              <a:rPr lang="en-CA" baseline="0" dirty="0"/>
              <a:t>She may occasionally b</a:t>
            </a:r>
            <a:r>
              <a:rPr lang="en-CA" dirty="0"/>
              <a:t>ring scrapbooks or history to meetings for members to see.</a:t>
            </a:r>
          </a:p>
          <a:p>
            <a:pPr lvl="0">
              <a:buFont typeface="Arial" panose="020B0604020202020204" pitchFamily="34" charset="0"/>
              <a:buChar char="•"/>
            </a:pPr>
            <a:r>
              <a:rPr lang="en-CA" dirty="0"/>
              <a:t>The past president is responsible for reviewing the council’s policy and procedure manual every two years for additions, deletions or corrections.  All changes must be brought to the council for approval before amending the manual. A</a:t>
            </a:r>
            <a:r>
              <a:rPr lang="en-CA" baseline="0" dirty="0"/>
              <a:t> p</a:t>
            </a:r>
            <a:r>
              <a:rPr lang="en-CA" dirty="0"/>
              <a:t>arish council’s P&amp;P manual is approved by the membership. The diocesan and provincial P&amp;P manual</a:t>
            </a:r>
            <a:r>
              <a:rPr lang="en-CA" baseline="0" dirty="0"/>
              <a:t> is approved by the respective executive.</a:t>
            </a:r>
            <a:endParaRPr lang="en-CA" dirty="0"/>
          </a:p>
          <a:p>
            <a:pPr lvl="0">
              <a:buFont typeface="Arial" panose="020B0604020202020204" pitchFamily="34" charset="0"/>
              <a:buChar char="•"/>
            </a:pPr>
            <a:r>
              <a:rPr lang="en-CA" dirty="0"/>
              <a:t>Revisions to the </a:t>
            </a:r>
            <a:r>
              <a:rPr lang="en-CA" i="1" dirty="0"/>
              <a:t>National Manual of Policy and Procedure </a:t>
            </a:r>
            <a:r>
              <a:rPr lang="en-CA" dirty="0"/>
              <a:t>can be initiated by following the revision process and submitting revisions before December 1</a:t>
            </a:r>
            <a:r>
              <a:rPr lang="en-CA" baseline="30000" dirty="0"/>
              <a:t>st</a:t>
            </a:r>
            <a:r>
              <a:rPr lang="en-CA" dirty="0"/>
              <a:t> </a:t>
            </a:r>
          </a:p>
          <a:p>
            <a:pPr lvl="0">
              <a:buFont typeface="Arial" panose="020B0604020202020204" pitchFamily="34" charset="0"/>
              <a:buChar char="•"/>
            </a:pPr>
            <a:r>
              <a:rPr lang="en-CA" dirty="0"/>
              <a:t>The</a:t>
            </a:r>
            <a:r>
              <a:rPr lang="en-CA" baseline="0" dirty="0"/>
              <a:t> past president should be f</a:t>
            </a:r>
            <a:r>
              <a:rPr lang="en-CA" dirty="0"/>
              <a:t>amiliar with the </a:t>
            </a:r>
            <a:r>
              <a:rPr lang="en-CA" i="1" dirty="0"/>
              <a:t>Handbook</a:t>
            </a:r>
            <a:r>
              <a:rPr lang="en-CA" dirty="0"/>
              <a:t> </a:t>
            </a:r>
            <a:r>
              <a:rPr lang="en-CA" i="1" dirty="0"/>
              <a:t>for</a:t>
            </a:r>
            <a:r>
              <a:rPr lang="en-CA" dirty="0"/>
              <a:t> </a:t>
            </a:r>
            <a:r>
              <a:rPr lang="en-CA" i="1" dirty="0"/>
              <a:t>Past</a:t>
            </a:r>
            <a:r>
              <a:rPr lang="en-CA" dirty="0"/>
              <a:t> </a:t>
            </a:r>
            <a:r>
              <a:rPr lang="en-CA" i="1" dirty="0"/>
              <a:t>Presidents</a:t>
            </a:r>
            <a:r>
              <a:rPr lang="en-CA" dirty="0"/>
              <a:t> .</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0958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Standing Committee Chairperson</a:t>
            </a:r>
            <a:endParaRPr lang="en-CA" dirty="0"/>
          </a:p>
          <a:p>
            <a:r>
              <a:rPr lang="en-CA" dirty="0"/>
              <a:t> </a:t>
            </a:r>
          </a:p>
          <a:p>
            <a:pPr lvl="0">
              <a:buFont typeface="Arial" panose="020B0604020202020204" pitchFamily="34" charset="0"/>
              <a:buChar char="•"/>
            </a:pPr>
            <a:r>
              <a:rPr lang="en-CA" dirty="0"/>
              <a:t>The standing committee chairperson acquires knowledge of and fulfils the duties of the committee assigned.</a:t>
            </a:r>
          </a:p>
          <a:p>
            <a:pPr lvl="0">
              <a:buFont typeface="Arial" panose="020B0604020202020204" pitchFamily="34" charset="0"/>
              <a:buChar char="•"/>
            </a:pPr>
            <a:r>
              <a:rPr lang="en-CA" dirty="0"/>
              <a:t>She is responsible to summarize memos</a:t>
            </a:r>
            <a:r>
              <a:rPr lang="en-CA" baseline="0" dirty="0"/>
              <a:t> and </a:t>
            </a:r>
            <a:r>
              <a:rPr lang="en-CA" dirty="0"/>
              <a:t>directives/ communiques from other levels of the League. The information is shared in directives (communiques) and reported to members.</a:t>
            </a:r>
          </a:p>
          <a:p>
            <a:pPr lvl="0">
              <a:buFont typeface="Arial" panose="020B0604020202020204" pitchFamily="34" charset="0"/>
              <a:buChar char="•"/>
            </a:pPr>
            <a:r>
              <a:rPr lang="en-CA" dirty="0"/>
              <a:t>She prepares reports for meetings, sharing information received from other levels of the League, as well as provides a list of tasks she has completed since the group’s last meeting.</a:t>
            </a:r>
          </a:p>
          <a:p>
            <a:pPr lvl="0">
              <a:buFont typeface="Arial" panose="020B0604020202020204" pitchFamily="34" charset="0"/>
              <a:buChar char="•"/>
            </a:pPr>
            <a:r>
              <a:rPr lang="en-CA" dirty="0"/>
              <a:t>She submits monthly and annual reports promptly.</a:t>
            </a:r>
          </a:p>
          <a:p>
            <a:pPr lvl="0">
              <a:buFont typeface="Arial" panose="020B0604020202020204" pitchFamily="34" charset="0"/>
              <a:buChar char="•"/>
            </a:pPr>
            <a:r>
              <a:rPr lang="en-CA" dirty="0"/>
              <a:t>A sub-committee of interested members may be appointed, in consultation with the president, to share the work and to assist with specific tasks.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18</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0022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currently 11 standing committee defined in the </a:t>
            </a:r>
            <a:r>
              <a:rPr lang="en-US" i="1" dirty="0"/>
              <a:t>Constitution &amp; Bylaws</a:t>
            </a:r>
            <a:r>
              <a:rPr lang="en-US" dirty="0"/>
              <a:t>. They are:</a:t>
            </a:r>
          </a:p>
          <a:p>
            <a:pPr>
              <a:buFontTx/>
              <a:buChar char="-"/>
            </a:pPr>
            <a:r>
              <a:rPr lang="en-US" dirty="0"/>
              <a:t>Spiritual development</a:t>
            </a:r>
          </a:p>
          <a:p>
            <a:pPr>
              <a:buFontTx/>
              <a:buChar char="-"/>
            </a:pPr>
            <a:r>
              <a:rPr lang="en-US" dirty="0"/>
              <a:t>Organization </a:t>
            </a:r>
          </a:p>
          <a:p>
            <a:pPr>
              <a:buFontTx/>
              <a:buChar char="-"/>
            </a:pPr>
            <a:r>
              <a:rPr lang="en-US" dirty="0"/>
              <a:t>Christian family life</a:t>
            </a:r>
          </a:p>
          <a:p>
            <a:pPr>
              <a:buFontTx/>
              <a:buChar char="-"/>
            </a:pPr>
            <a:r>
              <a:rPr lang="en-US" dirty="0"/>
              <a:t>Community life</a:t>
            </a:r>
          </a:p>
          <a:p>
            <a:pPr>
              <a:buFontTx/>
              <a:buChar char="-"/>
            </a:pPr>
            <a:r>
              <a:rPr lang="en-US" dirty="0"/>
              <a:t>Education and health</a:t>
            </a:r>
          </a:p>
          <a:p>
            <a:pPr>
              <a:buFontTx/>
              <a:buChar char="-"/>
            </a:pPr>
            <a:r>
              <a:rPr lang="en-US" dirty="0"/>
              <a:t>Communications</a:t>
            </a:r>
          </a:p>
          <a:p>
            <a:pPr>
              <a:buFontTx/>
              <a:buChar char="-"/>
            </a:pPr>
            <a:r>
              <a:rPr lang="en-US" dirty="0"/>
              <a:t>Resolutions</a:t>
            </a:r>
          </a:p>
          <a:p>
            <a:pPr>
              <a:buFontTx/>
              <a:buChar char="-"/>
            </a:pPr>
            <a:r>
              <a:rPr lang="en-US" dirty="0"/>
              <a:t>Legislation</a:t>
            </a:r>
          </a:p>
          <a:p>
            <a:pPr marL="228600" indent="0">
              <a:buFontTx/>
              <a:buNone/>
            </a:pPr>
            <a:endParaRPr lang="en-US" dirty="0"/>
          </a:p>
          <a:p>
            <a:pPr marL="228600" indent="0">
              <a:buFontTx/>
              <a:buNone/>
            </a:pPr>
            <a:r>
              <a:rPr lang="en-US" dirty="0"/>
              <a:t>At the parish level, there is also parish</a:t>
            </a:r>
            <a:r>
              <a:rPr lang="en-US" baseline="0" dirty="0"/>
              <a:t> </a:t>
            </a:r>
            <a:r>
              <a:rPr lang="en-US" dirty="0"/>
              <a:t>activities.</a:t>
            </a:r>
          </a:p>
          <a:p>
            <a:pPr marL="228600" indent="0">
              <a:buFontTx/>
              <a:buNone/>
            </a:pPr>
            <a:endParaRPr lang="en-US" dirty="0"/>
          </a:p>
          <a:p>
            <a:pPr marL="228600" indent="0">
              <a:buFontTx/>
              <a:buNone/>
            </a:pPr>
            <a:r>
              <a:rPr lang="en-US" dirty="0"/>
              <a:t>Laws</a:t>
            </a:r>
            <a:r>
              <a:rPr lang="en-US" baseline="0" dirty="0"/>
              <a:t> and i</a:t>
            </a:r>
            <a:r>
              <a:rPr lang="en-US" dirty="0"/>
              <a:t>nternational relations are only</a:t>
            </a:r>
            <a:r>
              <a:rPr lang="en-US" baseline="0" dirty="0"/>
              <a:t> at the national level. </a:t>
            </a:r>
            <a:endParaRPr lang="en-US" dirty="0"/>
          </a:p>
          <a:p>
            <a:pPr marL="228600" indent="0">
              <a:buFontTx/>
              <a:buNone/>
            </a:pPr>
            <a:endParaRPr lang="en-US" dirty="0"/>
          </a:p>
          <a:p>
            <a:pPr marL="228600" indent="0">
              <a:buFontTx/>
              <a:buNone/>
            </a:pPr>
            <a:r>
              <a:rPr lang="en-US" b="1" dirty="0"/>
              <a:t>The current standing committees are described. However,</a:t>
            </a:r>
            <a:r>
              <a:rPr lang="en-US" b="1" baseline="0" dirty="0"/>
              <a:t> they may be reduced to those of faith, service and social justice, with a realignment of the duties. </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19</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7535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226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Spiritual Development</a:t>
            </a:r>
            <a:endParaRPr lang="en-CA" dirty="0"/>
          </a:p>
          <a:p>
            <a:pPr lvl="0">
              <a:buFont typeface="Arial" panose="020B0604020202020204" pitchFamily="34" charset="0"/>
              <a:buChar char="•"/>
            </a:pPr>
            <a:r>
              <a:rPr lang="en-CA" dirty="0"/>
              <a:t>spiritual growth of members</a:t>
            </a:r>
          </a:p>
          <a:p>
            <a:pPr lvl="0">
              <a:buFont typeface="Arial" panose="020B0604020202020204" pitchFamily="34" charset="0"/>
              <a:buChar char="•"/>
            </a:pPr>
            <a:r>
              <a:rPr lang="en-CA" dirty="0"/>
              <a:t>study of Catholic teaching</a:t>
            </a:r>
          </a:p>
          <a:p>
            <a:pPr lvl="0">
              <a:buFont typeface="Arial" panose="020B0604020202020204" pitchFamily="34" charset="0"/>
              <a:buChar char="•"/>
            </a:pPr>
            <a:r>
              <a:rPr lang="en-CA" dirty="0"/>
              <a:t>role of women in the church</a:t>
            </a:r>
          </a:p>
          <a:p>
            <a:pPr lvl="0">
              <a:buFont typeface="Arial" panose="020B0604020202020204" pitchFamily="34" charset="0"/>
              <a:buChar char="•"/>
            </a:pPr>
            <a:r>
              <a:rPr lang="en-CA" dirty="0"/>
              <a:t>evangelization and mission assistance</a:t>
            </a:r>
          </a:p>
          <a:p>
            <a:pPr lvl="0">
              <a:buFont typeface="Arial" panose="020B0604020202020204" pitchFamily="34" charset="0"/>
              <a:buChar char="•"/>
            </a:pPr>
            <a:r>
              <a:rPr lang="en-CA" dirty="0"/>
              <a:t>lay ministries</a:t>
            </a:r>
          </a:p>
          <a:p>
            <a:pPr lvl="0">
              <a:buFont typeface="Arial" panose="020B0604020202020204" pitchFamily="34" charset="0"/>
              <a:buChar char="•"/>
            </a:pPr>
            <a:r>
              <a:rPr lang="en-CA" dirty="0"/>
              <a:t>ecumenism and interfaith endeavours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20</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2123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Organization</a:t>
            </a:r>
            <a:endParaRPr lang="en-CA" dirty="0"/>
          </a:p>
          <a:p>
            <a:pPr lvl="0">
              <a:buFont typeface="Arial" panose="020B0604020202020204" pitchFamily="34" charset="0"/>
              <a:buChar char="•"/>
            </a:pPr>
            <a:r>
              <a:rPr lang="en-CA" dirty="0"/>
              <a:t>recruit and maintain membership</a:t>
            </a:r>
          </a:p>
          <a:p>
            <a:pPr lvl="0">
              <a:buFont typeface="Arial" panose="020B0604020202020204" pitchFamily="34" charset="0"/>
              <a:buChar char="•"/>
            </a:pPr>
            <a:r>
              <a:rPr lang="en-CA" dirty="0"/>
              <a:t>leadership development (and training)</a:t>
            </a:r>
          </a:p>
          <a:p>
            <a:pPr lvl="0">
              <a:buFont typeface="Arial" panose="020B0604020202020204" pitchFamily="34" charset="0"/>
              <a:buChar char="•"/>
            </a:pPr>
            <a:r>
              <a:rPr lang="en-CA" dirty="0"/>
              <a:t>League resource materials</a:t>
            </a:r>
          </a:p>
          <a:p>
            <a:pPr lvl="0">
              <a:buFont typeface="Arial" panose="020B0604020202020204" pitchFamily="34" charset="0"/>
              <a:buChar char="•"/>
            </a:pPr>
            <a:r>
              <a:rPr lang="en-CA" dirty="0"/>
              <a:t>annual</a:t>
            </a:r>
            <a:r>
              <a:rPr lang="en-CA" i="1" dirty="0"/>
              <a:t> </a:t>
            </a:r>
            <a:r>
              <a:rPr lang="en-CA" dirty="0"/>
              <a:t>reports</a:t>
            </a:r>
            <a:r>
              <a:rPr lang="en-CA" i="1" dirty="0"/>
              <a:t> (</a:t>
            </a:r>
            <a:r>
              <a:rPr lang="en-CA" dirty="0"/>
              <a:t>Since the League is a not-for-profit organization, by law, we are obliged to complete annual reports at all levels).</a:t>
            </a:r>
          </a:p>
          <a:p>
            <a:pPr lvl="0">
              <a:buFont typeface="Arial" panose="020B0604020202020204" pitchFamily="34" charset="0"/>
              <a:buChar char="•"/>
            </a:pPr>
            <a:r>
              <a:rPr lang="en-CA" dirty="0"/>
              <a:t>life membership</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21</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571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Christian Family Life</a:t>
            </a:r>
            <a:endParaRPr lang="en-CA" dirty="0"/>
          </a:p>
          <a:p>
            <a:pPr lvl="0">
              <a:buFont typeface="Arial" panose="020B0604020202020204" pitchFamily="34" charset="0"/>
              <a:buChar char="•"/>
            </a:pPr>
            <a:r>
              <a:rPr lang="en-CA" dirty="0"/>
              <a:t>marriage and family</a:t>
            </a:r>
          </a:p>
          <a:p>
            <a:pPr lvl="0">
              <a:buFont typeface="Arial" panose="020B0604020202020204" pitchFamily="34" charset="0"/>
              <a:buChar char="•"/>
            </a:pPr>
            <a:r>
              <a:rPr lang="en-CA" dirty="0"/>
              <a:t>sanctity of life</a:t>
            </a:r>
          </a:p>
          <a:p>
            <a:pPr lvl="0">
              <a:buFont typeface="Arial" panose="020B0604020202020204" pitchFamily="34" charset="0"/>
              <a:buChar char="•"/>
            </a:pPr>
            <a:r>
              <a:rPr lang="en-CA" dirty="0"/>
              <a:t>ministry to youth</a:t>
            </a:r>
          </a:p>
          <a:p>
            <a:pPr lvl="0">
              <a:buFont typeface="Arial" panose="020B0604020202020204" pitchFamily="34" charset="0"/>
              <a:buChar char="•"/>
            </a:pPr>
            <a:r>
              <a:rPr lang="en-CA" dirty="0"/>
              <a:t>ministry to disabled</a:t>
            </a:r>
          </a:p>
          <a:p>
            <a:pPr lvl="0">
              <a:buFont typeface="Arial" panose="020B0604020202020204" pitchFamily="34" charset="0"/>
              <a:buChar char="•"/>
            </a:pPr>
            <a:r>
              <a:rPr lang="en-CA" dirty="0"/>
              <a:t>ministry to seniors</a:t>
            </a:r>
          </a:p>
          <a:p>
            <a:pPr lvl="0">
              <a:buFont typeface="Arial" panose="020B0604020202020204" pitchFamily="34" charset="0"/>
              <a:buChar char="•"/>
            </a:pPr>
            <a:r>
              <a:rPr lang="en-CA" dirty="0"/>
              <a:t>ministry to the widowed</a:t>
            </a:r>
          </a:p>
          <a:p>
            <a:pPr lvl="0">
              <a:buFont typeface="Arial" panose="020B0604020202020204" pitchFamily="34" charset="0"/>
              <a:buChar char="•"/>
            </a:pPr>
            <a:r>
              <a:rPr lang="en-CA" dirty="0"/>
              <a:t>ministry to the separated and divorced</a:t>
            </a:r>
          </a:p>
          <a:p>
            <a:pPr lvl="0">
              <a:buFont typeface="Arial" panose="020B0604020202020204" pitchFamily="34" charset="0"/>
              <a:buChar char="•"/>
            </a:pPr>
            <a:r>
              <a:rPr lang="en-CA" dirty="0"/>
              <a:t>vocations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4678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Community Life</a:t>
            </a:r>
            <a:endParaRPr lang="en-CA" dirty="0"/>
          </a:p>
          <a:p>
            <a:pPr lvl="0">
              <a:buFont typeface="Arial" panose="020B0604020202020204" pitchFamily="34" charset="0"/>
              <a:buChar char="•"/>
            </a:pPr>
            <a:r>
              <a:rPr lang="en-CA" dirty="0"/>
              <a:t>dignity and rights of persons</a:t>
            </a:r>
          </a:p>
          <a:p>
            <a:pPr lvl="0">
              <a:buFont typeface="Arial" panose="020B0604020202020204" pitchFamily="34" charset="0"/>
              <a:buChar char="•"/>
            </a:pPr>
            <a:r>
              <a:rPr lang="en-CA" dirty="0"/>
              <a:t>social and economic justice</a:t>
            </a:r>
          </a:p>
          <a:p>
            <a:pPr lvl="0">
              <a:buFont typeface="Arial" panose="020B0604020202020204" pitchFamily="34" charset="0"/>
              <a:buChar char="•"/>
            </a:pPr>
            <a:r>
              <a:rPr lang="en-CA" dirty="0"/>
              <a:t>refugees, immigration and citizenship</a:t>
            </a:r>
          </a:p>
          <a:p>
            <a:pPr lvl="0">
              <a:buFont typeface="Arial" panose="020B0604020202020204" pitchFamily="34" charset="0"/>
              <a:buChar char="•"/>
            </a:pPr>
            <a:r>
              <a:rPr lang="en-CA" dirty="0"/>
              <a:t>Canadian Catholic Organization for Development and Peace (CCODP)</a:t>
            </a:r>
          </a:p>
          <a:p>
            <a:pPr lvl="0">
              <a:buFont typeface="Arial" panose="020B0604020202020204" pitchFamily="34" charset="0"/>
              <a:buChar char="•"/>
            </a:pPr>
            <a:r>
              <a:rPr lang="en-CA" dirty="0"/>
              <a:t>developing countries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23</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2325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Education and Health</a:t>
            </a:r>
            <a:endParaRPr lang="en-CA" dirty="0"/>
          </a:p>
          <a:p>
            <a:pPr lvl="0">
              <a:buFont typeface="Arial" panose="020B0604020202020204" pitchFamily="34" charset="0"/>
              <a:buChar char="•"/>
            </a:pPr>
            <a:r>
              <a:rPr lang="en-CA" dirty="0"/>
              <a:t>Catholic Education </a:t>
            </a:r>
          </a:p>
          <a:p>
            <a:pPr lvl="1">
              <a:buFont typeface="Arial" panose="020B0604020202020204" pitchFamily="34" charset="0"/>
              <a:buChar char="•"/>
            </a:pPr>
            <a:r>
              <a:rPr lang="en-CA" dirty="0"/>
              <a:t>i) Catholic schools and catechesis</a:t>
            </a:r>
          </a:p>
          <a:p>
            <a:pPr lvl="1">
              <a:buFont typeface="Arial" panose="020B0604020202020204" pitchFamily="34" charset="0"/>
              <a:buChar char="•"/>
            </a:pPr>
            <a:r>
              <a:rPr lang="en-CA" dirty="0"/>
              <a:t>ii) Rites of Christian Initiation</a:t>
            </a:r>
          </a:p>
          <a:p>
            <a:pPr lvl="0">
              <a:buFont typeface="Arial" panose="020B0604020202020204" pitchFamily="34" charset="0"/>
              <a:buChar char="•"/>
            </a:pPr>
            <a:r>
              <a:rPr lang="en-CA" dirty="0"/>
              <a:t>literacy and continuing education</a:t>
            </a:r>
          </a:p>
          <a:p>
            <a:pPr lvl="0">
              <a:buFont typeface="Arial" panose="020B0604020202020204" pitchFamily="34" charset="0"/>
              <a:buChar char="•"/>
            </a:pPr>
            <a:r>
              <a:rPr lang="en-CA" dirty="0"/>
              <a:t>scholarships and bursaries</a:t>
            </a:r>
          </a:p>
          <a:p>
            <a:pPr lvl="0">
              <a:buFont typeface="Arial" panose="020B0604020202020204" pitchFamily="34" charset="0"/>
              <a:buChar char="•"/>
            </a:pPr>
            <a:r>
              <a:rPr lang="en-CA" dirty="0"/>
              <a:t>wellness and sickness/disease</a:t>
            </a:r>
          </a:p>
          <a:p>
            <a:pPr lvl="0">
              <a:buFont typeface="Arial" panose="020B0604020202020204" pitchFamily="34" charset="0"/>
              <a:buChar char="•"/>
            </a:pPr>
            <a:r>
              <a:rPr lang="en-CA" dirty="0"/>
              <a:t>environment</a:t>
            </a:r>
          </a:p>
          <a:p>
            <a:pPr lvl="0">
              <a:buFont typeface="Arial" panose="020B0604020202020204" pitchFamily="34" charset="0"/>
              <a:buChar char="•"/>
            </a:pPr>
            <a:r>
              <a:rPr lang="en-CA" dirty="0"/>
              <a:t>genetics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797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Communications</a:t>
            </a:r>
            <a:endParaRPr lang="en-CA" dirty="0"/>
          </a:p>
          <a:p>
            <a:pPr lvl="0">
              <a:buFont typeface="Arial" panose="020B0604020202020204" pitchFamily="34" charset="0"/>
              <a:buChar char="•"/>
            </a:pPr>
            <a:r>
              <a:rPr lang="en-CA" i="1" dirty="0"/>
              <a:t>The Canadian League</a:t>
            </a:r>
            <a:r>
              <a:rPr lang="en-CA" dirty="0"/>
              <a:t> magazine</a:t>
            </a:r>
          </a:p>
          <a:p>
            <a:pPr lvl="0">
              <a:buFont typeface="Arial" panose="020B0604020202020204" pitchFamily="34" charset="0"/>
              <a:buChar char="•"/>
            </a:pPr>
            <a:r>
              <a:rPr lang="en-CA" dirty="0"/>
              <a:t>media for evangelization</a:t>
            </a:r>
          </a:p>
          <a:p>
            <a:pPr lvl="0">
              <a:buFont typeface="Arial" panose="020B0604020202020204" pitchFamily="34" charset="0"/>
              <a:buChar char="•"/>
            </a:pPr>
            <a:r>
              <a:rPr lang="en-CA" dirty="0"/>
              <a:t>To promote the League</a:t>
            </a:r>
          </a:p>
          <a:p>
            <a:pPr lvl="0">
              <a:buFont typeface="Arial" panose="020B0604020202020204" pitchFamily="34" charset="0"/>
              <a:buChar char="•"/>
            </a:pPr>
            <a:r>
              <a:rPr lang="en-CA" dirty="0"/>
              <a:t>evaluation and promotion of good content</a:t>
            </a:r>
          </a:p>
          <a:p>
            <a:pPr lvl="0">
              <a:buFont typeface="Arial" panose="020B0604020202020204" pitchFamily="34" charset="0"/>
              <a:buChar char="•"/>
            </a:pPr>
            <a:r>
              <a:rPr lang="en-CA" dirty="0"/>
              <a:t>newsletters and bulletins</a:t>
            </a:r>
          </a:p>
          <a:p>
            <a:pPr lvl="0">
              <a:buFont typeface="Arial" panose="020B0604020202020204" pitchFamily="34" charset="0"/>
              <a:buChar char="•"/>
            </a:pPr>
            <a:r>
              <a:rPr lang="en-CA" dirty="0"/>
              <a:t>media relations</a:t>
            </a:r>
          </a:p>
          <a:p>
            <a:pPr lvl="0">
              <a:buFont typeface="Arial" panose="020B0604020202020204" pitchFamily="34" charset="0"/>
              <a:buChar char="•"/>
            </a:pPr>
            <a:r>
              <a:rPr lang="en-CA" dirty="0"/>
              <a:t>pornography</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472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Resolutions</a:t>
            </a:r>
            <a:endParaRPr lang="en-CA" dirty="0"/>
          </a:p>
          <a:p>
            <a:pPr lvl="0">
              <a:buFont typeface="Arial" panose="020B0604020202020204" pitchFamily="34" charset="0"/>
              <a:buChar char="•"/>
            </a:pPr>
            <a:r>
              <a:rPr lang="en-CA" dirty="0"/>
              <a:t>research and preparation of briefs</a:t>
            </a:r>
          </a:p>
          <a:p>
            <a:pPr lvl="0">
              <a:buFont typeface="Arial" panose="020B0604020202020204" pitchFamily="34" charset="0"/>
              <a:buChar char="•"/>
            </a:pPr>
            <a:r>
              <a:rPr lang="en-CA" dirty="0"/>
              <a:t>study and implementation of resolutions adopted by other levels</a:t>
            </a:r>
          </a:p>
          <a:p>
            <a:pPr lvl="0">
              <a:buFont typeface="Arial" panose="020B0604020202020204" pitchFamily="34" charset="0"/>
              <a:buChar char="•"/>
            </a:pPr>
            <a:r>
              <a:rPr lang="en-CA" dirty="0"/>
              <a:t>at provincial and national levels, presentation of resolutions to government</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0774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Legislation</a:t>
            </a:r>
            <a:endParaRPr lang="en-CA" dirty="0"/>
          </a:p>
          <a:p>
            <a:pPr lvl="0">
              <a:buFont typeface="Arial" panose="020B0604020202020204" pitchFamily="34" charset="0"/>
              <a:buChar char="•"/>
            </a:pPr>
            <a:r>
              <a:rPr lang="en-CA" dirty="0"/>
              <a:t>monitor and study legislation at all levels of government</a:t>
            </a:r>
          </a:p>
          <a:p>
            <a:pPr lvl="0">
              <a:buFont typeface="Arial" panose="020B0604020202020204" pitchFamily="34" charset="0"/>
              <a:buChar char="•"/>
            </a:pPr>
            <a:r>
              <a:rPr lang="en-CA" dirty="0"/>
              <a:t>preparation of briefs and position papers on proposed legislation</a:t>
            </a:r>
          </a:p>
          <a:p>
            <a:r>
              <a:rPr lang="en-CA" i="1" dirty="0"/>
              <a:t> </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5565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Parish Activities (</a:t>
            </a:r>
            <a:r>
              <a:rPr lang="en-CA" dirty="0"/>
              <a:t>parish</a:t>
            </a:r>
            <a:r>
              <a:rPr lang="en-CA" b="1" dirty="0"/>
              <a:t> </a:t>
            </a:r>
            <a:r>
              <a:rPr lang="en-CA" dirty="0"/>
              <a:t>only</a:t>
            </a:r>
            <a:r>
              <a:rPr lang="en-CA" b="1" dirty="0"/>
              <a:t>)</a:t>
            </a:r>
            <a:endParaRPr lang="en-CA" dirty="0"/>
          </a:p>
          <a:p>
            <a:pPr lvl="0">
              <a:buFont typeface="Arial" panose="020B0604020202020204" pitchFamily="34" charset="0"/>
              <a:buChar char="•"/>
            </a:pPr>
            <a:r>
              <a:rPr lang="en-CA" dirty="0"/>
              <a:t>liaison and cooperation with parish councils</a:t>
            </a:r>
          </a:p>
          <a:p>
            <a:pPr lvl="0">
              <a:buFont typeface="Arial" panose="020B0604020202020204" pitchFamily="34" charset="0"/>
              <a:buChar char="•"/>
            </a:pPr>
            <a:r>
              <a:rPr lang="en-CA" dirty="0"/>
              <a:t>parish assistance</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28</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8349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Laws</a:t>
            </a:r>
            <a:r>
              <a:rPr lang="en-CA" dirty="0"/>
              <a:t> (national only)</a:t>
            </a:r>
          </a:p>
          <a:p>
            <a:pPr lvl="0">
              <a:buFont typeface="Arial" panose="020B0604020202020204" pitchFamily="34" charset="0"/>
              <a:buChar char="•"/>
            </a:pPr>
            <a:r>
              <a:rPr lang="en-CA" dirty="0"/>
              <a:t>the national past president holds this position</a:t>
            </a:r>
          </a:p>
          <a:p>
            <a:pPr lvl="0">
              <a:buFont typeface="Arial" panose="020B0604020202020204" pitchFamily="34" charset="0"/>
              <a:buChar char="•"/>
            </a:pPr>
            <a:r>
              <a:rPr lang="en-CA" dirty="0"/>
              <a:t>facilitate the study and implementation of the </a:t>
            </a:r>
            <a:r>
              <a:rPr lang="en-CA" i="1" dirty="0"/>
              <a:t>Constitution &amp; Bylaws</a:t>
            </a:r>
            <a:endParaRPr lang="en-CA" dirty="0"/>
          </a:p>
          <a:p>
            <a:pPr lvl="0">
              <a:buFont typeface="Arial" panose="020B0604020202020204" pitchFamily="34" charset="0"/>
              <a:buChar char="•"/>
            </a:pPr>
            <a:r>
              <a:rPr lang="en-CA" dirty="0"/>
              <a:t>interpret the </a:t>
            </a:r>
            <a:r>
              <a:rPr lang="en-CA" i="1" dirty="0"/>
              <a:t>Constitution &amp; Bylaws </a:t>
            </a:r>
            <a:r>
              <a:rPr lang="en-CA" dirty="0"/>
              <a:t>in consultation with the national president</a:t>
            </a:r>
          </a:p>
          <a:p>
            <a:pPr lvl="0">
              <a:buFont typeface="Arial" panose="020B0604020202020204" pitchFamily="34" charset="0"/>
              <a:buChar char="•"/>
            </a:pPr>
            <a:r>
              <a:rPr lang="en-CA" dirty="0"/>
              <a:t>chair the national amendments committee</a:t>
            </a:r>
          </a:p>
          <a:p>
            <a:pPr lvl="0">
              <a:buFont typeface="Arial" panose="020B0604020202020204" pitchFamily="34" charset="0"/>
              <a:buChar char="•"/>
            </a:pPr>
            <a:r>
              <a:rPr lang="en-CA" dirty="0"/>
              <a:t>advise on parliamentary procedure</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29</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067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Duties of Officers</a:t>
            </a:r>
          </a:p>
          <a:p>
            <a:endParaRPr lang="en-CA"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b="1" dirty="0"/>
              <a:t>Officers in the League are those who have been elected to an executive at any level, including </a:t>
            </a:r>
            <a:r>
              <a:rPr lang="en-CA" b="1" dirty="0">
                <a:solidFill>
                  <a:srgbClr val="FF0000"/>
                </a:solidFill>
              </a:rPr>
              <a:t>chairpersons of standing committees</a:t>
            </a:r>
            <a:r>
              <a:rPr lang="en-CA" b="1" dirty="0"/>
              <a:t>. (See C&amp;B Part XI for definition of officers.)</a:t>
            </a:r>
          </a:p>
          <a:p>
            <a:endParaRPr lang="en-CA" b="1" dirty="0"/>
          </a:p>
          <a:p>
            <a:r>
              <a:rPr lang="en-CA" b="1" dirty="0"/>
              <a:t>Some may describe the standing committee chairpersons as something different, but they are indeed officers as well, so we will include them and their roles in this module, as equal and valued members of the team of officers.</a:t>
            </a:r>
          </a:p>
          <a:p>
            <a:endParaRPr lang="en-US" b="1" dirty="0"/>
          </a:p>
          <a:p>
            <a:r>
              <a:rPr lang="en-US" b="1" dirty="0"/>
              <a:t>For the purpose of this</a:t>
            </a:r>
            <a:r>
              <a:rPr lang="en-US" b="1" baseline="0" dirty="0"/>
              <a:t> workshop, the information provided is what is currently defined. Once the instructed vote on the amendments is held in August 2022, this information may change and become effective on January 1, 2023.</a:t>
            </a:r>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3</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037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International</a:t>
            </a:r>
            <a:r>
              <a:rPr lang="en-CA" dirty="0"/>
              <a:t> </a:t>
            </a:r>
            <a:r>
              <a:rPr lang="en-CA" b="1" dirty="0"/>
              <a:t>Relations</a:t>
            </a:r>
            <a:r>
              <a:rPr lang="en-CA" dirty="0"/>
              <a:t> (national only)</a:t>
            </a:r>
          </a:p>
          <a:p>
            <a:pPr lvl="0">
              <a:buFont typeface="Arial" panose="020B0604020202020204" pitchFamily="34" charset="0"/>
              <a:buChar char="•"/>
            </a:pPr>
            <a:r>
              <a:rPr lang="en-CA" dirty="0"/>
              <a:t>the national president holds this position</a:t>
            </a:r>
          </a:p>
          <a:p>
            <a:pPr lvl="0">
              <a:buFont typeface="Arial" panose="020B0604020202020204" pitchFamily="34" charset="0"/>
              <a:buChar char="•"/>
            </a:pPr>
            <a:r>
              <a:rPr lang="en-CA" dirty="0"/>
              <a:t>liaison with World Union of Catholic Women’s Organisations (WUCWO)</a:t>
            </a:r>
          </a:p>
          <a:p>
            <a:pPr lvl="0">
              <a:buFont typeface="Arial" panose="020B0604020202020204" pitchFamily="34" charset="0"/>
              <a:buChar char="•"/>
            </a:pPr>
            <a:r>
              <a:rPr lang="en-CA" dirty="0"/>
              <a:t>liaison with other international programs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30</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322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 Team Approach</a:t>
            </a:r>
            <a:endParaRPr lang="en-CA" dirty="0"/>
          </a:p>
          <a:p>
            <a:r>
              <a:rPr lang="en-CA" dirty="0"/>
              <a:t>Although each officer has her own duties, the council achieves best when they</a:t>
            </a:r>
            <a:r>
              <a:rPr lang="en-CA" baseline="0" dirty="0"/>
              <a:t> use a </a:t>
            </a:r>
            <a:r>
              <a:rPr lang="en-CA" dirty="0"/>
              <a:t>team approach. The officers must work together, the executive and the representative presidents, to help each other and make everyone “shine.” If someone is struggling, the others need to offer assistance and encouragement. Each person on the executive is not working alone, but is a member of a supportive team.</a:t>
            </a:r>
          </a:p>
          <a:p>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31</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4962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32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970046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33</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572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Parish, diocesan and provincial executives are currently composed of the following elected officers</a:t>
            </a:r>
            <a:r>
              <a:rPr lang="en-CA" dirty="0"/>
              <a:t>:</a:t>
            </a:r>
          </a:p>
          <a:p>
            <a:r>
              <a:rPr lang="en-CA" dirty="0"/>
              <a:t>	</a:t>
            </a:r>
          </a:p>
          <a:p>
            <a:pPr>
              <a:buFont typeface="Arial" panose="020B0604020202020204" pitchFamily="34" charset="0"/>
              <a:buChar char="•"/>
            </a:pPr>
            <a:r>
              <a:rPr lang="en-CA" dirty="0"/>
              <a:t>president</a:t>
            </a:r>
          </a:p>
          <a:p>
            <a:pPr>
              <a:buFont typeface="Arial" panose="020B0604020202020204" pitchFamily="34" charset="0"/>
              <a:buChar char="•"/>
            </a:pPr>
            <a:r>
              <a:rPr lang="en-CA" dirty="0"/>
              <a:t>president-elect</a:t>
            </a:r>
          </a:p>
          <a:p>
            <a:pPr>
              <a:buFont typeface="Arial" panose="020B0604020202020204" pitchFamily="34" charset="0"/>
              <a:buChar char="•"/>
            </a:pPr>
            <a:r>
              <a:rPr lang="en-CA" dirty="0"/>
              <a:t>first vice-president</a:t>
            </a:r>
          </a:p>
          <a:p>
            <a:pPr>
              <a:buFont typeface="Arial" panose="020B0604020202020204" pitchFamily="34" charset="0"/>
              <a:buChar char="•"/>
            </a:pPr>
            <a:r>
              <a:rPr lang="en-CA" dirty="0"/>
              <a:t>second vice-president (optional)</a:t>
            </a:r>
          </a:p>
          <a:p>
            <a:pPr>
              <a:buFont typeface="Arial" panose="020B0604020202020204" pitchFamily="34" charset="0"/>
              <a:buChar char="•"/>
            </a:pPr>
            <a:r>
              <a:rPr lang="en-CA" dirty="0"/>
              <a:t>secretary (one or two)</a:t>
            </a:r>
          </a:p>
          <a:p>
            <a:pPr>
              <a:buFont typeface="Arial" panose="020B0604020202020204" pitchFamily="34" charset="0"/>
              <a:buChar char="•"/>
            </a:pPr>
            <a:r>
              <a:rPr lang="en-CA" dirty="0"/>
              <a:t>treasurer</a:t>
            </a:r>
          </a:p>
          <a:p>
            <a:pPr>
              <a:buFont typeface="Arial" panose="020B0604020202020204" pitchFamily="34" charset="0"/>
              <a:buChar char="•"/>
            </a:pPr>
            <a:r>
              <a:rPr lang="en-CA" dirty="0"/>
              <a:t>past president</a:t>
            </a:r>
          </a:p>
          <a:p>
            <a:pPr>
              <a:buFont typeface="Arial" panose="020B0604020202020204" pitchFamily="34" charset="0"/>
              <a:buChar char="•"/>
            </a:pPr>
            <a:r>
              <a:rPr lang="en-CA" dirty="0"/>
              <a:t>chairpersons as required for the standing committees</a:t>
            </a:r>
          </a:p>
          <a:p>
            <a:endParaRPr lang="en-CA" dirty="0"/>
          </a:p>
          <a:p>
            <a:r>
              <a:rPr lang="en-CA" dirty="0"/>
              <a:t>The executive is comprised of members only. While the spiritual advisor is not counted as a member of the executive (C&amp;B Part VIII, Section 2), his advisory role on the executive is essential. We will discuss this more in a moment.</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91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t>The</a:t>
            </a:r>
            <a:r>
              <a:rPr lang="en-CA" b="1" dirty="0"/>
              <a:t> national executive </a:t>
            </a:r>
            <a:r>
              <a:rPr lang="en-CA" dirty="0"/>
              <a:t>currently includes among its composition, the following nationally elected officers:</a:t>
            </a:r>
          </a:p>
          <a:p>
            <a:r>
              <a:rPr lang="en-CA" dirty="0"/>
              <a:t>	</a:t>
            </a:r>
          </a:p>
          <a:p>
            <a:pPr>
              <a:buFont typeface="Arial" panose="020B0604020202020204" pitchFamily="34" charset="0"/>
              <a:buChar char="•"/>
            </a:pPr>
            <a:r>
              <a:rPr lang="en-CA" dirty="0"/>
              <a:t>president</a:t>
            </a:r>
          </a:p>
          <a:p>
            <a:pPr>
              <a:buFont typeface="Arial" panose="020B0604020202020204" pitchFamily="34" charset="0"/>
              <a:buChar char="•"/>
            </a:pPr>
            <a:r>
              <a:rPr lang="en-CA" dirty="0"/>
              <a:t>president-elect</a:t>
            </a:r>
          </a:p>
          <a:p>
            <a:pPr>
              <a:buFont typeface="Arial" panose="020B0604020202020204" pitchFamily="34" charset="0"/>
              <a:buChar char="•"/>
            </a:pPr>
            <a:r>
              <a:rPr lang="en-CA" dirty="0"/>
              <a:t>first vice-president</a:t>
            </a:r>
          </a:p>
          <a:p>
            <a:pPr>
              <a:buFont typeface="Arial" panose="020B0604020202020204" pitchFamily="34" charset="0"/>
              <a:buChar char="•"/>
            </a:pPr>
            <a:r>
              <a:rPr lang="en-CA" dirty="0"/>
              <a:t>second vice-president (optional)</a:t>
            </a:r>
          </a:p>
          <a:p>
            <a:pPr>
              <a:buFont typeface="Arial" panose="020B0604020202020204" pitchFamily="34" charset="0"/>
              <a:buChar char="•"/>
            </a:pPr>
            <a:r>
              <a:rPr lang="en-CA" dirty="0"/>
              <a:t>past president</a:t>
            </a:r>
          </a:p>
          <a:p>
            <a:pPr>
              <a:buFont typeface="Arial" panose="020B0604020202020204" pitchFamily="34" charset="0"/>
              <a:buChar char="•"/>
            </a:pPr>
            <a:r>
              <a:rPr lang="en-CA" dirty="0"/>
              <a:t>secretary-treasurer</a:t>
            </a:r>
          </a:p>
          <a:p>
            <a:pPr>
              <a:buFont typeface="Arial" panose="020B0604020202020204" pitchFamily="34" charset="0"/>
              <a:buChar char="•"/>
            </a:pPr>
            <a:r>
              <a:rPr lang="en-CA" dirty="0"/>
              <a:t>Five chairpersons of standing committees</a:t>
            </a:r>
          </a:p>
          <a:p>
            <a:pPr marL="228600" indent="0">
              <a:buFont typeface="Arial" panose="020B0604020202020204" pitchFamily="34" charset="0"/>
              <a:buNone/>
            </a:pPr>
            <a:endParaRPr lang="en-CA" dirty="0"/>
          </a:p>
          <a:p>
            <a:pPr marL="228600" indent="0">
              <a:buFont typeface="Arial" panose="020B0604020202020204" pitchFamily="34" charset="0"/>
              <a:buNone/>
            </a:pPr>
            <a:r>
              <a:rPr lang="en-CA" dirty="0"/>
              <a:t>Although the appointed spiritual advisor</a:t>
            </a:r>
            <a:r>
              <a:rPr lang="en-CA" baseline="0" dirty="0"/>
              <a:t> is</a:t>
            </a:r>
            <a:r>
              <a:rPr lang="en-CA" dirty="0"/>
              <a:t> not a member of the executive, the role is essential to all executive discussions. </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2546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Spiritual Advisor</a:t>
            </a:r>
            <a:endParaRPr lang="en-CA" dirty="0"/>
          </a:p>
          <a:p>
            <a:r>
              <a:rPr lang="en-CA" dirty="0"/>
              <a:t> </a:t>
            </a:r>
          </a:p>
          <a:p>
            <a:pPr lvl="0">
              <a:buFont typeface="Arial" panose="020B0604020202020204" pitchFamily="34" charset="0"/>
              <a:buChar char="•"/>
            </a:pPr>
            <a:r>
              <a:rPr lang="en-CA" dirty="0"/>
              <a:t>The spiritual advisor will be notified of all executive and council meetings, as well as conventions, and will attend, if possible, and participate in an advisory capacity.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dirty="0"/>
              <a:t>The spiritual advisor works with the chairperson of spiritual development providing advice and guidance for spiritual programs.</a:t>
            </a:r>
          </a:p>
          <a:p>
            <a:pPr lvl="0">
              <a:buFont typeface="Arial" panose="020B0604020202020204" pitchFamily="34" charset="0"/>
              <a:buChar char="•"/>
            </a:pPr>
            <a:r>
              <a:rPr lang="en-CA" dirty="0"/>
              <a:t>There is a </a:t>
            </a:r>
            <a:r>
              <a:rPr lang="en-CA" i="1" dirty="0"/>
              <a:t>Handbook for Spiritual Advisors</a:t>
            </a:r>
            <a:r>
              <a:rPr lang="en-CA" i="1" baseline="0" dirty="0"/>
              <a:t> </a:t>
            </a:r>
            <a:r>
              <a:rPr lang="en-CA" i="0" baseline="0" dirty="0"/>
              <a:t>which provides a wealth of information to spiritual advisors.</a:t>
            </a:r>
            <a:endParaRPr lang="en-CA" dirty="0"/>
          </a:p>
          <a:p>
            <a:pPr lvl="0">
              <a:buFont typeface="Arial" panose="020B0604020202020204" pitchFamily="34" charset="0"/>
              <a:buChar char="•"/>
            </a:pPr>
            <a:endParaRPr lang="en-CA" dirty="0"/>
          </a:p>
          <a:p>
            <a:pPr marL="228600" lvl="0" indent="0">
              <a:buFont typeface="Arial" panose="020B0604020202020204" pitchFamily="34" charset="0"/>
              <a:buNone/>
            </a:pP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5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President</a:t>
            </a:r>
            <a:endParaRPr lang="en-CA" dirty="0"/>
          </a:p>
          <a:p>
            <a:r>
              <a:rPr lang="en-CA" dirty="0"/>
              <a:t> </a:t>
            </a:r>
          </a:p>
          <a:p>
            <a:pPr lvl="0">
              <a:buFont typeface="Arial" panose="020B0604020202020204" pitchFamily="34" charset="0"/>
              <a:buChar char="•"/>
            </a:pPr>
            <a:r>
              <a:rPr lang="en-CA" dirty="0"/>
              <a:t>The president provides active leadership</a:t>
            </a:r>
            <a:r>
              <a:rPr lang="en-CA" baseline="0" dirty="0"/>
              <a:t> and is the official spokesperson for her council.</a:t>
            </a:r>
            <a:endParaRPr lang="en-CA" dirty="0"/>
          </a:p>
          <a:p>
            <a:pPr lvl="0">
              <a:buFont typeface="Arial" panose="020B0604020202020204" pitchFamily="34" charset="0"/>
              <a:buChar char="•"/>
            </a:pPr>
            <a:r>
              <a:rPr lang="en-CA" dirty="0"/>
              <a:t>She</a:t>
            </a:r>
            <a:r>
              <a:rPr lang="en-CA" baseline="0" dirty="0"/>
              <a:t> p</a:t>
            </a:r>
            <a:r>
              <a:rPr lang="en-CA" dirty="0"/>
              <a:t>resides at all council meetings,</a:t>
            </a:r>
            <a:r>
              <a:rPr lang="en-CA" baseline="0" dirty="0"/>
              <a:t> and if she is a president at the </a:t>
            </a:r>
            <a:r>
              <a:rPr lang="en-CA" dirty="0"/>
              <a:t>diocesan, provincial</a:t>
            </a:r>
            <a:r>
              <a:rPr lang="en-CA" baseline="0" dirty="0"/>
              <a:t> or</a:t>
            </a:r>
            <a:r>
              <a:rPr lang="en-CA" dirty="0"/>
              <a:t> national level, she chairs the applicable convention.</a:t>
            </a:r>
          </a:p>
          <a:p>
            <a:pPr lvl="0">
              <a:buFont typeface="Arial" panose="020B0604020202020204" pitchFamily="34" charset="0"/>
              <a:buChar char="•"/>
            </a:pPr>
            <a:r>
              <a:rPr lang="en-CA" dirty="0"/>
              <a:t>In consultation with the officers, she initiates policy.</a:t>
            </a:r>
          </a:p>
          <a:p>
            <a:pPr lvl="0">
              <a:buFont typeface="Arial" panose="020B0604020202020204" pitchFamily="34" charset="0"/>
              <a:buChar char="•"/>
            </a:pPr>
            <a:r>
              <a:rPr lang="en-CA" dirty="0"/>
              <a:t>The president must keep fully informed on the operation of the League and report annually to the membership.</a:t>
            </a:r>
          </a:p>
          <a:p>
            <a:pPr lvl="0">
              <a:buFont typeface="Arial" panose="020B0604020202020204" pitchFamily="34" charset="0"/>
              <a:buChar char="•"/>
            </a:pPr>
            <a:r>
              <a:rPr lang="en-CA" dirty="0"/>
              <a:t>She and her executive</a:t>
            </a:r>
            <a:r>
              <a:rPr lang="en-CA" baseline="0" dirty="0"/>
              <a:t> are also responsible for reporting to the next level as well.</a:t>
            </a:r>
            <a:r>
              <a:rPr lang="en-CA" dirty="0"/>
              <a:t> </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138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Char char="•"/>
            </a:pPr>
            <a:r>
              <a:rPr lang="en-CA" dirty="0"/>
              <a:t>The president appoints committees as is an </a:t>
            </a:r>
            <a:r>
              <a:rPr lang="en-CA" i="1" dirty="0"/>
              <a:t>ex officio</a:t>
            </a:r>
            <a:r>
              <a:rPr lang="en-CA" i="0" dirty="0"/>
              <a:t> member of all committees, except the nominations and elections</a:t>
            </a:r>
            <a:r>
              <a:rPr lang="en-CA" i="0" baseline="0" dirty="0"/>
              <a:t> committee.</a:t>
            </a:r>
            <a:endParaRPr lang="en-CA" dirty="0"/>
          </a:p>
          <a:p>
            <a:pPr lvl="0">
              <a:buFont typeface="Arial" panose="020B0604020202020204" pitchFamily="34" charset="0"/>
              <a:buChar char="•"/>
            </a:pPr>
            <a:r>
              <a:rPr lang="en-CA" dirty="0"/>
              <a:t>She is a signing officer for all official documents. </a:t>
            </a:r>
          </a:p>
          <a:p>
            <a:pPr lvl="0">
              <a:buFont typeface="Arial" panose="020B0604020202020204" pitchFamily="34" charset="0"/>
              <a:buChar char="•"/>
            </a:pPr>
            <a:r>
              <a:rPr lang="en-CA" dirty="0"/>
              <a:t>It</a:t>
            </a:r>
            <a:r>
              <a:rPr lang="en-CA" baseline="0" dirty="0"/>
              <a:t> is important that the president be </a:t>
            </a:r>
            <a:r>
              <a:rPr lang="en-CA" dirty="0"/>
              <a:t>familiar with the </a:t>
            </a:r>
            <a:r>
              <a:rPr lang="en-CA" i="1" dirty="0"/>
              <a:t>National</a:t>
            </a:r>
            <a:r>
              <a:rPr lang="en-CA" dirty="0"/>
              <a:t> </a:t>
            </a:r>
            <a:r>
              <a:rPr lang="en-CA" i="1" dirty="0"/>
              <a:t>Manual</a:t>
            </a:r>
            <a:r>
              <a:rPr lang="en-CA" dirty="0"/>
              <a:t> </a:t>
            </a:r>
            <a:r>
              <a:rPr lang="en-CA" i="1" dirty="0"/>
              <a:t>of</a:t>
            </a:r>
            <a:r>
              <a:rPr lang="en-CA" dirty="0"/>
              <a:t> </a:t>
            </a:r>
            <a:r>
              <a:rPr lang="en-CA" i="1" dirty="0"/>
              <a:t>Policy</a:t>
            </a:r>
            <a:r>
              <a:rPr lang="en-CA" dirty="0"/>
              <a:t> </a:t>
            </a:r>
            <a:r>
              <a:rPr lang="en-CA" i="1" dirty="0"/>
              <a:t>and</a:t>
            </a:r>
            <a:r>
              <a:rPr lang="en-CA" dirty="0"/>
              <a:t> </a:t>
            </a:r>
            <a:r>
              <a:rPr lang="en-CA" i="1" dirty="0"/>
              <a:t>Procedure</a:t>
            </a:r>
            <a:r>
              <a:rPr lang="en-CA" dirty="0"/>
              <a:t> and the </a:t>
            </a:r>
            <a:r>
              <a:rPr lang="en-CA" i="1" dirty="0"/>
              <a:t>Constitution &amp; Bylaws.</a:t>
            </a:r>
            <a:endParaRPr lang="en-CA" dirty="0"/>
          </a:p>
          <a:p>
            <a:pPr lvl="0">
              <a:buFont typeface="Arial" panose="020B0604020202020204" pitchFamily="34" charset="0"/>
              <a:buChar char="•"/>
            </a:pPr>
            <a:r>
              <a:rPr lang="en-CA" dirty="0"/>
              <a:t>The president may be required to perform other duties incumbent upon the office, such being the council’s representative at special events.</a:t>
            </a:r>
          </a:p>
          <a:p>
            <a:r>
              <a:rPr lang="en-CA" i="1" dirty="0"/>
              <a:t> </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8</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651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President-Elect</a:t>
            </a:r>
            <a:endParaRPr lang="en-CA" dirty="0"/>
          </a:p>
          <a:p>
            <a:r>
              <a:rPr lang="en-CA" dirty="0"/>
              <a:t> </a:t>
            </a:r>
          </a:p>
          <a:p>
            <a:pPr lvl="0">
              <a:buFont typeface="Arial" panose="020B0604020202020204" pitchFamily="34" charset="0"/>
              <a:buChar char="•"/>
            </a:pPr>
            <a:r>
              <a:rPr lang="en-CA" dirty="0"/>
              <a:t>The president-elect automatically becomes president after serving her elected term as president-elect.</a:t>
            </a:r>
          </a:p>
          <a:p>
            <a:pPr lvl="0">
              <a:buFont typeface="Arial" panose="020B0604020202020204" pitchFamily="34" charset="0"/>
              <a:buChar char="•"/>
            </a:pPr>
            <a:r>
              <a:rPr lang="en-CA" dirty="0"/>
              <a:t>She may be required to fill in for the president, so she must be aware of the</a:t>
            </a:r>
            <a:r>
              <a:rPr lang="en-CA" baseline="0" dirty="0"/>
              <a:t> council’s </a:t>
            </a:r>
            <a:r>
              <a:rPr lang="en-CA" dirty="0"/>
              <a:t>current activities.</a:t>
            </a:r>
          </a:p>
          <a:p>
            <a:pPr lvl="0">
              <a:buFont typeface="Arial" panose="020B0604020202020204" pitchFamily="34" charset="0"/>
              <a:buChar char="•"/>
            </a:pPr>
            <a:r>
              <a:rPr lang="en-CA" dirty="0"/>
              <a:t>The president-elect serves as</a:t>
            </a:r>
            <a:r>
              <a:rPr lang="en-CA" baseline="0" dirty="0"/>
              <a:t> the </a:t>
            </a:r>
            <a:r>
              <a:rPr lang="en-CA" dirty="0"/>
              <a:t>chairperson of the organization standing committee, which is responsible for League development and leadership training.</a:t>
            </a:r>
          </a:p>
          <a:p>
            <a:pPr lvl="0">
              <a:buFont typeface="Arial" panose="020B0604020202020204" pitchFamily="34" charset="0"/>
              <a:buChar char="•"/>
            </a:pPr>
            <a:r>
              <a:rPr lang="en-CA" dirty="0"/>
              <a:t>She</a:t>
            </a:r>
            <a:r>
              <a:rPr lang="en-CA" baseline="0" dirty="0"/>
              <a:t> may also be asked to p</a:t>
            </a:r>
            <a:r>
              <a:rPr lang="en-CA" dirty="0"/>
              <a:t>erform other duties delegated to her by the president</a:t>
            </a:r>
          </a:p>
          <a:p>
            <a:pPr lvl="0">
              <a:buFont typeface="Arial" panose="020B0604020202020204" pitchFamily="34" charset="0"/>
              <a:buChar char="•"/>
            </a:pPr>
            <a:r>
              <a:rPr lang="en-CA" dirty="0"/>
              <a:t>The </a:t>
            </a:r>
            <a:r>
              <a:rPr lang="en-CA" i="1" dirty="0"/>
              <a:t>Handbook</a:t>
            </a:r>
            <a:r>
              <a:rPr lang="en-CA" dirty="0"/>
              <a:t> </a:t>
            </a:r>
            <a:r>
              <a:rPr lang="en-CA" i="1" dirty="0"/>
              <a:t>for</a:t>
            </a:r>
            <a:r>
              <a:rPr lang="en-CA" dirty="0"/>
              <a:t> </a:t>
            </a:r>
            <a:r>
              <a:rPr lang="en-CA" i="1" dirty="0"/>
              <a:t>Organization</a:t>
            </a:r>
            <a:r>
              <a:rPr lang="en-CA" dirty="0"/>
              <a:t> </a:t>
            </a:r>
            <a:r>
              <a:rPr lang="en-CA" i="1" dirty="0"/>
              <a:t>Chairpersons</a:t>
            </a:r>
            <a:r>
              <a:rPr lang="en-CA" dirty="0"/>
              <a:t> is available online and provides useful information.</a:t>
            </a:r>
            <a:r>
              <a:rPr lang="en-CA" i="1" dirty="0"/>
              <a:t> </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9</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1482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2021-05-04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2448220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83756"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VICE-PRESIDENTS</a:t>
            </a:r>
          </a:p>
        </p:txBody>
      </p:sp>
      <p:sp>
        <p:nvSpPr>
          <p:cNvPr id="3" name="Content Placeholder 2"/>
          <p:cNvSpPr>
            <a:spLocks noGrp="1"/>
          </p:cNvSpPr>
          <p:nvPr>
            <p:ph idx="1"/>
          </p:nvPr>
        </p:nvSpPr>
        <p:spPr>
          <a:xfrm>
            <a:off x="875380" y="2160589"/>
            <a:ext cx="8029344" cy="3880773"/>
          </a:xfrm>
        </p:spPr>
        <p:txBody>
          <a:bodyPr>
            <a:normAutofit/>
          </a:bodyPr>
          <a:lstStyle/>
          <a:p>
            <a:pPr>
              <a:buFont typeface="Arial" panose="020B0604020202020204" pitchFamily="34" charset="0"/>
              <a:buChar char="•"/>
            </a:pPr>
            <a:r>
              <a:rPr lang="en-CA" sz="2400" dirty="0">
                <a:solidFill>
                  <a:schemeClr val="tx1"/>
                </a:solidFill>
              </a:rPr>
              <a:t>Are prepared to </a:t>
            </a:r>
            <a:r>
              <a:rPr lang="en-CA" sz="2400" b="1" dirty="0">
                <a:solidFill>
                  <a:srgbClr val="7030A0"/>
                </a:solidFill>
              </a:rPr>
              <a:t>fill in if the president and president-elect are absent</a:t>
            </a:r>
            <a:r>
              <a:rPr lang="en-CA" sz="2400" dirty="0"/>
              <a:t> </a:t>
            </a:r>
            <a:r>
              <a:rPr lang="en-CA" sz="2400" dirty="0">
                <a:solidFill>
                  <a:schemeClr val="tx1"/>
                </a:solidFill>
              </a:rPr>
              <a:t>or unable to serve</a:t>
            </a:r>
          </a:p>
          <a:p>
            <a:pPr>
              <a:buFont typeface="Arial" panose="020B0604020202020204" pitchFamily="34" charset="0"/>
              <a:buChar char="•"/>
            </a:pPr>
            <a:endParaRPr lang="en-CA" sz="2400" dirty="0"/>
          </a:p>
          <a:p>
            <a:pPr>
              <a:buFont typeface="Arial" panose="020B0604020202020204" pitchFamily="34" charset="0"/>
              <a:buChar char="•"/>
            </a:pPr>
            <a:r>
              <a:rPr lang="en-CA" sz="2400" dirty="0">
                <a:solidFill>
                  <a:schemeClr val="tx1"/>
                </a:solidFill>
              </a:rPr>
              <a:t>Are</a:t>
            </a:r>
            <a:r>
              <a:rPr lang="en-CA" sz="2400" dirty="0"/>
              <a:t> </a:t>
            </a:r>
            <a:r>
              <a:rPr lang="en-CA" sz="2400" b="1" dirty="0">
                <a:solidFill>
                  <a:srgbClr val="7030A0"/>
                </a:solidFill>
              </a:rPr>
              <a:t>chairpersons of a standing committee</a:t>
            </a:r>
            <a:endParaRPr lang="en-CA" sz="2400" dirty="0"/>
          </a:p>
          <a:p>
            <a:pPr>
              <a:buFont typeface="Arial" panose="020B0604020202020204" pitchFamily="34" charset="0"/>
              <a:buChar char="•"/>
            </a:pPr>
            <a:endParaRPr lang="en-CA" sz="2400" dirty="0"/>
          </a:p>
          <a:p>
            <a:pPr>
              <a:buFont typeface="Arial" panose="020B0604020202020204" pitchFamily="34" charset="0"/>
              <a:buChar char="•"/>
            </a:pPr>
            <a:r>
              <a:rPr lang="en-CA" sz="2400" b="1" dirty="0">
                <a:solidFill>
                  <a:srgbClr val="7030A0"/>
                </a:solidFill>
              </a:rPr>
              <a:t>Perform other duties </a:t>
            </a:r>
            <a:r>
              <a:rPr lang="en-CA" sz="2400" dirty="0">
                <a:solidFill>
                  <a:schemeClr val="tx1"/>
                </a:solidFill>
              </a:rPr>
              <a:t>delegated by the president</a:t>
            </a:r>
          </a:p>
        </p:txBody>
      </p:sp>
    </p:spTree>
    <p:extLst>
      <p:ext uri="{BB962C8B-B14F-4D97-AF65-F5344CB8AC3E}">
        <p14:creationId xmlns:p14="http://schemas.microsoft.com/office/powerpoint/2010/main" val="286400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786994"/>
            <a:ext cx="9163878" cy="743239"/>
          </a:xfrm>
        </p:spPr>
        <p:txBody>
          <a:bodyPr>
            <a:normAutofit fontScale="90000"/>
          </a:bodyPr>
          <a:lstStyle/>
          <a:p>
            <a:pPr algn="ctr"/>
            <a:r>
              <a:rPr lang="en-CA" sz="4000" b="1" dirty="0">
                <a:solidFill>
                  <a:srgbClr val="002060"/>
                </a:solidFill>
                <a:latin typeface="Calibri" panose="020F0502020204030204" pitchFamily="34" charset="0"/>
                <a:cs typeface="Calibri" panose="020F0502020204030204" pitchFamily="34" charset="0"/>
              </a:rPr>
              <a:t>SECRETARY(S)</a:t>
            </a:r>
            <a:r>
              <a:rPr lang="en-CA" sz="4000" dirty="0">
                <a:solidFill>
                  <a:schemeClr val="accent2">
                    <a:lumMod val="75000"/>
                  </a:schemeClr>
                </a:solidFill>
                <a:latin typeface="Calibri" panose="020F0502020204030204" pitchFamily="34" charset="0"/>
                <a:cs typeface="Calibri" panose="020F0502020204030204" pitchFamily="34" charset="0"/>
              </a:rPr>
              <a:t/>
            </a:r>
            <a:br>
              <a:rPr lang="en-CA" sz="4000" dirty="0">
                <a:solidFill>
                  <a:schemeClr val="accent2">
                    <a:lumMod val="75000"/>
                  </a:schemeClr>
                </a:solidFill>
                <a:latin typeface="Calibri" panose="020F0502020204030204" pitchFamily="34" charset="0"/>
                <a:cs typeface="Calibri" panose="020F0502020204030204" pitchFamily="34" charset="0"/>
              </a:rPr>
            </a:br>
            <a:r>
              <a:rPr lang="en-CA" b="1" dirty="0">
                <a:solidFill>
                  <a:srgbClr val="0099CC"/>
                </a:solidFill>
                <a:latin typeface="Calibri" panose="020F0502020204030204" pitchFamily="34" charset="0"/>
                <a:cs typeface="Calibri" panose="020F0502020204030204" pitchFamily="34" charset="0"/>
              </a:rPr>
              <a:t>RECORDING SECRETARY</a:t>
            </a:r>
            <a:r>
              <a:rPr lang="en-CA" dirty="0">
                <a:solidFill>
                  <a:schemeClr val="accent2">
                    <a:lumMod val="75000"/>
                  </a:schemeClr>
                </a:solidFill>
              </a:rPr>
              <a:t/>
            </a:r>
            <a:br>
              <a:rPr lang="en-CA" dirty="0">
                <a:solidFill>
                  <a:schemeClr val="accent2">
                    <a:lumMod val="75000"/>
                  </a:schemeClr>
                </a:solidFill>
              </a:rPr>
            </a:br>
            <a:endParaRPr lang="en-CA" sz="2800" dirty="0">
              <a:solidFill>
                <a:schemeClr val="accent2">
                  <a:lumMod val="75000"/>
                </a:schemeClr>
              </a:solidFill>
            </a:endParaRPr>
          </a:p>
        </p:txBody>
      </p:sp>
      <p:sp>
        <p:nvSpPr>
          <p:cNvPr id="3" name="Content Placeholder 2"/>
          <p:cNvSpPr>
            <a:spLocks noGrp="1"/>
          </p:cNvSpPr>
          <p:nvPr>
            <p:ph idx="1"/>
          </p:nvPr>
        </p:nvSpPr>
        <p:spPr>
          <a:xfrm>
            <a:off x="964832" y="2200346"/>
            <a:ext cx="7790805" cy="3880773"/>
          </a:xfrm>
        </p:spPr>
        <p:txBody>
          <a:bodyPr>
            <a:normAutofit lnSpcReduction="10000"/>
          </a:bodyPr>
          <a:lstStyle/>
          <a:p>
            <a:pPr>
              <a:buFont typeface="Arial" panose="020B0604020202020204" pitchFamily="34" charset="0"/>
              <a:buChar char="•"/>
            </a:pPr>
            <a:r>
              <a:rPr lang="en-CA" sz="2400" b="1" dirty="0">
                <a:solidFill>
                  <a:srgbClr val="7030A0"/>
                </a:solidFill>
              </a:rPr>
              <a:t>Records minutes </a:t>
            </a:r>
            <a:r>
              <a:rPr lang="en-CA" sz="2400" dirty="0">
                <a:solidFill>
                  <a:schemeClr val="tx1"/>
                </a:solidFill>
              </a:rPr>
              <a:t>of meetings and retains them as a permanent record</a:t>
            </a:r>
          </a:p>
          <a:p>
            <a:pPr>
              <a:buFont typeface="Arial" panose="020B0604020202020204" pitchFamily="34" charset="0"/>
              <a:buChar char="•"/>
            </a:pPr>
            <a:endParaRPr lang="en-CA" sz="2400" dirty="0"/>
          </a:p>
          <a:p>
            <a:pPr>
              <a:buFont typeface="Arial" panose="020B0604020202020204" pitchFamily="34" charset="0"/>
              <a:buChar char="•"/>
            </a:pPr>
            <a:r>
              <a:rPr lang="en-CA" sz="2400" b="1" dirty="0">
                <a:solidFill>
                  <a:srgbClr val="7030A0"/>
                </a:solidFill>
              </a:rPr>
              <a:t>Distributes copies of minutes </a:t>
            </a:r>
            <a:r>
              <a:rPr lang="en-CA" sz="2400" dirty="0">
                <a:solidFill>
                  <a:schemeClr val="tx1"/>
                </a:solidFill>
              </a:rPr>
              <a:t>or reads aloud at the meeting</a:t>
            </a:r>
          </a:p>
          <a:p>
            <a:pPr>
              <a:buFont typeface="Arial" panose="020B0604020202020204" pitchFamily="34" charset="0"/>
              <a:buChar char="•"/>
            </a:pPr>
            <a:endParaRPr lang="en-CA" sz="2400" dirty="0"/>
          </a:p>
          <a:p>
            <a:pPr>
              <a:buFont typeface="Arial" panose="020B0604020202020204" pitchFamily="34" charset="0"/>
              <a:buChar char="•"/>
            </a:pPr>
            <a:r>
              <a:rPr lang="en-CA" sz="2400" b="1" dirty="0">
                <a:solidFill>
                  <a:srgbClr val="7030A0"/>
                </a:solidFill>
              </a:rPr>
              <a:t>Assists the president </a:t>
            </a:r>
            <a:r>
              <a:rPr lang="en-CA" sz="2400" dirty="0">
                <a:solidFill>
                  <a:schemeClr val="tx1"/>
                </a:solidFill>
              </a:rPr>
              <a:t>in preparing meeting agendas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Brings the minute book </a:t>
            </a:r>
            <a:r>
              <a:rPr lang="en-CA" sz="2400" dirty="0">
                <a:solidFill>
                  <a:schemeClr val="tx1"/>
                </a:solidFill>
              </a:rPr>
              <a:t>to meetings</a:t>
            </a:r>
          </a:p>
          <a:p>
            <a:endParaRPr lang="en-CA" sz="2000" dirty="0"/>
          </a:p>
        </p:txBody>
      </p:sp>
    </p:spTree>
    <p:extLst>
      <p:ext uri="{BB962C8B-B14F-4D97-AF65-F5344CB8AC3E}">
        <p14:creationId xmlns:p14="http://schemas.microsoft.com/office/powerpoint/2010/main" val="107304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203634" cy="1320800"/>
          </a:xfrm>
        </p:spPr>
        <p:txBody>
          <a:bodyPr>
            <a:normAutofit/>
          </a:bodyPr>
          <a:lstStyle/>
          <a:p>
            <a:pPr algn="ctr"/>
            <a:r>
              <a:rPr lang="en-CA" sz="3200" b="1" dirty="0">
                <a:solidFill>
                  <a:srgbClr val="002060"/>
                </a:solidFill>
                <a:latin typeface="Calibri" panose="020F0502020204030204" pitchFamily="34" charset="0"/>
                <a:cs typeface="Calibri" panose="020F0502020204030204" pitchFamily="34" charset="0"/>
              </a:rPr>
              <a:t>SECRETARY(S) </a:t>
            </a:r>
            <a:br>
              <a:rPr lang="en-CA" sz="3200" b="1" dirty="0">
                <a:solidFill>
                  <a:srgbClr val="002060"/>
                </a:solidFill>
                <a:latin typeface="Calibri" panose="020F0502020204030204" pitchFamily="34" charset="0"/>
                <a:cs typeface="Calibri" panose="020F0502020204030204" pitchFamily="34" charset="0"/>
              </a:rPr>
            </a:br>
            <a:r>
              <a:rPr lang="en-CA" sz="3200" b="1" dirty="0">
                <a:solidFill>
                  <a:srgbClr val="0099CC"/>
                </a:solidFill>
                <a:latin typeface="Calibri" panose="020F0502020204030204" pitchFamily="34" charset="0"/>
                <a:cs typeface="Calibri" panose="020F0502020204030204" pitchFamily="34" charset="0"/>
              </a:rPr>
              <a:t>RECORDING SECRETARY (cont’d)</a:t>
            </a:r>
          </a:p>
        </p:txBody>
      </p:sp>
      <p:sp>
        <p:nvSpPr>
          <p:cNvPr id="3" name="Content Placeholder 2"/>
          <p:cNvSpPr>
            <a:spLocks noGrp="1"/>
          </p:cNvSpPr>
          <p:nvPr>
            <p:ph idx="1"/>
          </p:nvPr>
        </p:nvSpPr>
        <p:spPr>
          <a:xfrm>
            <a:off x="581779" y="1930400"/>
            <a:ext cx="8596668" cy="3880773"/>
          </a:xfrm>
        </p:spPr>
        <p:txBody>
          <a:bodyPr>
            <a:normAutofit/>
          </a:bodyPr>
          <a:lstStyle/>
          <a:p>
            <a:pPr>
              <a:buFont typeface="Arial" panose="020B0604020202020204" pitchFamily="34" charset="0"/>
              <a:buChar char="•"/>
            </a:pPr>
            <a:r>
              <a:rPr lang="en-CA" sz="2400" dirty="0">
                <a:solidFill>
                  <a:schemeClr val="tx1"/>
                </a:solidFill>
              </a:rPr>
              <a:t>Is a </a:t>
            </a:r>
            <a:r>
              <a:rPr lang="en-CA" sz="2400" b="1" dirty="0">
                <a:solidFill>
                  <a:srgbClr val="7030A0"/>
                </a:solidFill>
              </a:rPr>
              <a:t>signing officer </a:t>
            </a:r>
            <a:r>
              <a:rPr lang="en-CA" sz="2400" dirty="0">
                <a:solidFill>
                  <a:schemeClr val="tx1"/>
                </a:solidFill>
              </a:rPr>
              <a:t>for all official documents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dirty="0">
                <a:solidFill>
                  <a:schemeClr val="tx1"/>
                </a:solidFill>
              </a:rPr>
              <a:t>Has </a:t>
            </a:r>
            <a:r>
              <a:rPr lang="en-CA" sz="2400" b="1" dirty="0">
                <a:solidFill>
                  <a:srgbClr val="7030A0"/>
                </a:solidFill>
              </a:rPr>
              <a:t>charge of all papers </a:t>
            </a:r>
            <a:r>
              <a:rPr lang="en-CA" sz="2400" dirty="0">
                <a:solidFill>
                  <a:schemeClr val="tx1"/>
                </a:solidFill>
              </a:rPr>
              <a:t>and records of the council</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Gathers reports </a:t>
            </a:r>
            <a:r>
              <a:rPr lang="en-CA" sz="2400" dirty="0">
                <a:solidFill>
                  <a:schemeClr val="tx1"/>
                </a:solidFill>
              </a:rPr>
              <a:t>from the executive for monthly meetings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Is familiar </a:t>
            </a:r>
            <a:r>
              <a:rPr lang="en-CA" sz="2400" dirty="0">
                <a:solidFill>
                  <a:schemeClr val="tx1"/>
                </a:solidFill>
              </a:rPr>
              <a:t>with </a:t>
            </a:r>
            <a:r>
              <a:rPr lang="en-CA" sz="2400" i="1" dirty="0">
                <a:solidFill>
                  <a:schemeClr val="tx1"/>
                </a:solidFill>
              </a:rPr>
              <a:t>Handbook</a:t>
            </a:r>
            <a:r>
              <a:rPr lang="en-CA" sz="2400" dirty="0">
                <a:solidFill>
                  <a:schemeClr val="tx1"/>
                </a:solidFill>
              </a:rPr>
              <a:t> </a:t>
            </a:r>
            <a:r>
              <a:rPr lang="en-CA" sz="2400" i="1" dirty="0">
                <a:solidFill>
                  <a:schemeClr val="tx1"/>
                </a:solidFill>
              </a:rPr>
              <a:t>for</a:t>
            </a:r>
            <a:r>
              <a:rPr lang="en-CA" sz="2400" dirty="0">
                <a:solidFill>
                  <a:schemeClr val="tx1"/>
                </a:solidFill>
              </a:rPr>
              <a:t> </a:t>
            </a:r>
            <a:r>
              <a:rPr lang="en-CA" sz="2400" i="1" dirty="0">
                <a:solidFill>
                  <a:schemeClr val="tx1"/>
                </a:solidFill>
              </a:rPr>
              <a:t>Secretaries</a:t>
            </a:r>
            <a:r>
              <a:rPr lang="en-CA" sz="2400" dirty="0">
                <a:solidFill>
                  <a:schemeClr val="tx1"/>
                </a:solidFill>
              </a:rPr>
              <a:t> and the </a:t>
            </a:r>
            <a:r>
              <a:rPr lang="en-CA" sz="2400" i="1" dirty="0">
                <a:solidFill>
                  <a:schemeClr val="tx1"/>
                </a:solidFill>
              </a:rPr>
              <a:t>National</a:t>
            </a:r>
            <a:r>
              <a:rPr lang="en-CA" sz="2400" dirty="0">
                <a:solidFill>
                  <a:schemeClr val="tx1"/>
                </a:solidFill>
              </a:rPr>
              <a:t> </a:t>
            </a:r>
            <a:r>
              <a:rPr lang="en-CA" sz="2400" i="1" dirty="0">
                <a:solidFill>
                  <a:schemeClr val="tx1"/>
                </a:solidFill>
              </a:rPr>
              <a:t>Manual of Policy and Procedure</a:t>
            </a:r>
            <a:endParaRPr lang="en-CA" sz="2400" dirty="0">
              <a:solidFill>
                <a:schemeClr val="tx1"/>
              </a:solidFill>
            </a:endParaRPr>
          </a:p>
        </p:txBody>
      </p:sp>
    </p:spTree>
    <p:extLst>
      <p:ext uri="{BB962C8B-B14F-4D97-AF65-F5344CB8AC3E}">
        <p14:creationId xmlns:p14="http://schemas.microsoft.com/office/powerpoint/2010/main" val="113317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203634" cy="1320800"/>
          </a:xfrm>
        </p:spPr>
        <p:txBody>
          <a:bodyPr>
            <a:normAutofit/>
          </a:bodyPr>
          <a:lstStyle/>
          <a:p>
            <a:pPr algn="ctr"/>
            <a:r>
              <a:rPr lang="en-CA" sz="3200" b="1" dirty="0">
                <a:solidFill>
                  <a:srgbClr val="002060"/>
                </a:solidFill>
                <a:latin typeface="Calibri" panose="020F0502020204030204" pitchFamily="34" charset="0"/>
                <a:cs typeface="Calibri" panose="020F0502020204030204" pitchFamily="34" charset="0"/>
              </a:rPr>
              <a:t>SECRETARY(S) </a:t>
            </a:r>
            <a:br>
              <a:rPr lang="en-CA" sz="3200" b="1" dirty="0">
                <a:solidFill>
                  <a:srgbClr val="002060"/>
                </a:solidFill>
                <a:latin typeface="Calibri" panose="020F0502020204030204" pitchFamily="34" charset="0"/>
                <a:cs typeface="Calibri" panose="020F0502020204030204" pitchFamily="34" charset="0"/>
              </a:rPr>
            </a:br>
            <a:r>
              <a:rPr lang="en-CA" sz="3200" b="1" dirty="0">
                <a:solidFill>
                  <a:srgbClr val="0099CC"/>
                </a:solidFill>
                <a:latin typeface="Calibri" panose="020F0502020204030204" pitchFamily="34" charset="0"/>
                <a:cs typeface="Calibri" panose="020F0502020204030204" pitchFamily="34" charset="0"/>
              </a:rPr>
              <a:t>CORRESPONDING SECRETARY</a:t>
            </a:r>
          </a:p>
        </p:txBody>
      </p:sp>
      <p:sp>
        <p:nvSpPr>
          <p:cNvPr id="3" name="Content Placeholder 2"/>
          <p:cNvSpPr>
            <a:spLocks noGrp="1"/>
          </p:cNvSpPr>
          <p:nvPr>
            <p:ph idx="1"/>
          </p:nvPr>
        </p:nvSpPr>
        <p:spPr>
          <a:xfrm>
            <a:off x="2008441" y="1930400"/>
            <a:ext cx="5743344" cy="3880773"/>
          </a:xfrm>
        </p:spPr>
        <p:txBody>
          <a:bodyPr>
            <a:normAutofit/>
          </a:bodyPr>
          <a:lstStyle/>
          <a:p>
            <a:pPr>
              <a:buFont typeface="Arial" panose="020B0604020202020204" pitchFamily="34" charset="0"/>
              <a:buChar char="•"/>
            </a:pPr>
            <a:r>
              <a:rPr lang="en-CA" sz="2400" dirty="0">
                <a:solidFill>
                  <a:srgbClr val="7030A0"/>
                </a:solidFill>
              </a:rPr>
              <a:t>Attends to</a:t>
            </a:r>
            <a:r>
              <a:rPr lang="en-CA" sz="2400" dirty="0">
                <a:solidFill>
                  <a:schemeClr val="tx1"/>
                </a:solidFill>
              </a:rPr>
              <a:t> all correspondence</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dirty="0">
                <a:solidFill>
                  <a:srgbClr val="7030A0"/>
                </a:solidFill>
              </a:rPr>
              <a:t>Brings all </a:t>
            </a:r>
            <a:r>
              <a:rPr lang="en-CA" sz="2400" dirty="0">
                <a:solidFill>
                  <a:schemeClr val="tx1"/>
                </a:solidFill>
              </a:rPr>
              <a:t>correspondence to meetings</a:t>
            </a:r>
          </a:p>
        </p:txBody>
      </p:sp>
    </p:spTree>
    <p:extLst>
      <p:ext uri="{BB962C8B-B14F-4D97-AF65-F5344CB8AC3E}">
        <p14:creationId xmlns:p14="http://schemas.microsoft.com/office/powerpoint/2010/main" val="192693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44000"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TREASURER</a:t>
            </a:r>
          </a:p>
        </p:txBody>
      </p:sp>
      <p:sp>
        <p:nvSpPr>
          <p:cNvPr id="3" name="Content Placeholder 2"/>
          <p:cNvSpPr>
            <a:spLocks noGrp="1"/>
          </p:cNvSpPr>
          <p:nvPr>
            <p:ph idx="1"/>
          </p:nvPr>
        </p:nvSpPr>
        <p:spPr>
          <a:xfrm>
            <a:off x="571840" y="2149060"/>
            <a:ext cx="8596668" cy="3880773"/>
          </a:xfrm>
        </p:spPr>
        <p:txBody>
          <a:bodyPr/>
          <a:lstStyle/>
          <a:p>
            <a:pPr>
              <a:buFont typeface="Arial" panose="020B0604020202020204" pitchFamily="34" charset="0"/>
              <a:buChar char="•"/>
            </a:pPr>
            <a:r>
              <a:rPr lang="en-CA" sz="2400" b="1" dirty="0">
                <a:solidFill>
                  <a:srgbClr val="7030A0"/>
                </a:solidFill>
              </a:rPr>
              <a:t>Receives League monies </a:t>
            </a:r>
            <a:r>
              <a:rPr lang="en-CA" sz="2400" dirty="0">
                <a:solidFill>
                  <a:schemeClr val="tx1"/>
                </a:solidFill>
              </a:rPr>
              <a:t>and pay expenses, as authorized</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Pays all accounts </a:t>
            </a:r>
            <a:r>
              <a:rPr lang="en-CA" sz="2400" dirty="0">
                <a:solidFill>
                  <a:schemeClr val="tx1"/>
                </a:solidFill>
              </a:rPr>
              <a:t>by cheque with two signatures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Maintains the financial records</a:t>
            </a:r>
          </a:p>
        </p:txBody>
      </p:sp>
    </p:spTree>
    <p:extLst>
      <p:ext uri="{BB962C8B-B14F-4D97-AF65-F5344CB8AC3E}">
        <p14:creationId xmlns:p14="http://schemas.microsoft.com/office/powerpoint/2010/main" val="32336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solidFill>
                  <a:srgbClr val="002060"/>
                </a:solidFill>
                <a:latin typeface="Calibri" panose="020F0502020204030204" pitchFamily="34" charset="0"/>
                <a:cs typeface="Calibri" panose="020F0502020204030204" pitchFamily="34" charset="0"/>
              </a:rPr>
              <a:t>TREASURER (cont’d)</a:t>
            </a:r>
          </a:p>
        </p:txBody>
      </p:sp>
      <p:sp>
        <p:nvSpPr>
          <p:cNvPr id="3" name="Content Placeholder 2"/>
          <p:cNvSpPr>
            <a:spLocks noGrp="1"/>
          </p:cNvSpPr>
          <p:nvPr>
            <p:ph idx="1"/>
          </p:nvPr>
        </p:nvSpPr>
        <p:spPr/>
        <p:txBody>
          <a:bodyPr/>
          <a:lstStyle/>
          <a:p>
            <a:pPr>
              <a:buFont typeface="Arial" panose="020B0604020202020204" pitchFamily="34" charset="0"/>
              <a:buChar char="•"/>
            </a:pPr>
            <a:r>
              <a:rPr lang="en-CA" sz="2400" b="1" dirty="0">
                <a:solidFill>
                  <a:srgbClr val="7030A0"/>
                </a:solidFill>
              </a:rPr>
              <a:t>Presents a report </a:t>
            </a:r>
            <a:r>
              <a:rPr lang="en-CA" sz="2400" dirty="0">
                <a:solidFill>
                  <a:schemeClr val="tx1"/>
                </a:solidFill>
              </a:rPr>
              <a:t>of revenues and expenses for each meeting</a:t>
            </a:r>
          </a:p>
          <a:p>
            <a:pPr marL="0" indent="0">
              <a:buNone/>
            </a:pPr>
            <a:endParaRPr lang="en-CA" sz="2400" dirty="0">
              <a:solidFill>
                <a:schemeClr val="tx1"/>
              </a:solidFill>
            </a:endParaRPr>
          </a:p>
          <a:p>
            <a:pPr>
              <a:buFont typeface="Arial" panose="020B0604020202020204" pitchFamily="34" charset="0"/>
              <a:buChar char="•"/>
            </a:pPr>
            <a:r>
              <a:rPr lang="en-CA" sz="2400" b="1" dirty="0">
                <a:solidFill>
                  <a:srgbClr val="7030A0"/>
                </a:solidFill>
              </a:rPr>
              <a:t>Keeps all records </a:t>
            </a:r>
            <a:r>
              <a:rPr lang="en-CA" sz="2400" dirty="0">
                <a:solidFill>
                  <a:schemeClr val="tx1"/>
                </a:solidFill>
              </a:rPr>
              <a:t>on file for five years</a:t>
            </a:r>
          </a:p>
          <a:p>
            <a:pPr>
              <a:buFont typeface="Arial" panose="020B0604020202020204" pitchFamily="34" charset="0"/>
              <a:buChar char="•"/>
            </a:pPr>
            <a:endParaRPr lang="en-CA" sz="2400" dirty="0">
              <a:solidFill>
                <a:schemeClr val="tx1"/>
              </a:solidFill>
            </a:endParaRPr>
          </a:p>
        </p:txBody>
      </p:sp>
    </p:spTree>
    <p:extLst>
      <p:ext uri="{BB962C8B-B14F-4D97-AF65-F5344CB8AC3E}">
        <p14:creationId xmlns:p14="http://schemas.microsoft.com/office/powerpoint/2010/main" val="213913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TREASURER (cont’d)</a:t>
            </a:r>
          </a:p>
        </p:txBody>
      </p:sp>
      <p:sp>
        <p:nvSpPr>
          <p:cNvPr id="3" name="Content Placeholder 2"/>
          <p:cNvSpPr>
            <a:spLocks noGrp="1"/>
          </p:cNvSpPr>
          <p:nvPr>
            <p:ph idx="1"/>
          </p:nvPr>
        </p:nvSpPr>
        <p:spPr>
          <a:xfrm>
            <a:off x="581779" y="1930400"/>
            <a:ext cx="8596668" cy="3880773"/>
          </a:xfrm>
        </p:spPr>
        <p:txBody>
          <a:bodyPr>
            <a:normAutofit/>
          </a:bodyPr>
          <a:lstStyle/>
          <a:p>
            <a:pPr>
              <a:buFont typeface="Arial" panose="020B0604020202020204" pitchFamily="34" charset="0"/>
              <a:buChar char="•"/>
            </a:pPr>
            <a:r>
              <a:rPr lang="en-CA" sz="2400" b="1" dirty="0">
                <a:solidFill>
                  <a:srgbClr val="7030A0"/>
                </a:solidFill>
              </a:rPr>
              <a:t>Sends per capita fees </a:t>
            </a:r>
            <a:r>
              <a:rPr lang="en-CA" sz="2400" dirty="0">
                <a:solidFill>
                  <a:schemeClr val="tx1"/>
                </a:solidFill>
              </a:rPr>
              <a:t>to national office by February 28</a:t>
            </a:r>
            <a:r>
              <a:rPr lang="en-CA" sz="2400" baseline="30000" dirty="0">
                <a:solidFill>
                  <a:schemeClr val="tx1"/>
                </a:solidFill>
              </a:rPr>
              <a:t>th</a:t>
            </a:r>
            <a:endParaRPr lang="en-CA" sz="2400" dirty="0">
              <a:solidFill>
                <a:schemeClr val="tx1"/>
              </a:solidFill>
            </a:endParaRP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Arranges </a:t>
            </a:r>
            <a:r>
              <a:rPr lang="en-CA" sz="2400" dirty="0">
                <a:solidFill>
                  <a:schemeClr val="tx1"/>
                </a:solidFill>
              </a:rPr>
              <a:t>for financial records to be examined annually</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Drafts a budget </a:t>
            </a:r>
            <a:r>
              <a:rPr lang="en-CA" sz="2400" dirty="0">
                <a:solidFill>
                  <a:schemeClr val="tx1"/>
                </a:solidFill>
              </a:rPr>
              <a:t>for the following year</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Is familiar </a:t>
            </a:r>
            <a:r>
              <a:rPr lang="en-CA" sz="2400" dirty="0">
                <a:solidFill>
                  <a:schemeClr val="tx1"/>
                </a:solidFill>
              </a:rPr>
              <a:t>with the </a:t>
            </a:r>
            <a:r>
              <a:rPr lang="en-CA" sz="2400" i="1" dirty="0">
                <a:solidFill>
                  <a:schemeClr val="tx1"/>
                </a:solidFill>
              </a:rPr>
              <a:t>Guidelines</a:t>
            </a:r>
            <a:r>
              <a:rPr lang="en-CA" sz="2400" dirty="0">
                <a:solidFill>
                  <a:schemeClr val="tx1"/>
                </a:solidFill>
              </a:rPr>
              <a:t> </a:t>
            </a:r>
            <a:r>
              <a:rPr lang="en-CA" sz="2400" i="1" dirty="0">
                <a:solidFill>
                  <a:schemeClr val="tx1"/>
                </a:solidFill>
              </a:rPr>
              <a:t>for</a:t>
            </a:r>
            <a:r>
              <a:rPr lang="en-CA" sz="2400" dirty="0">
                <a:solidFill>
                  <a:schemeClr val="tx1"/>
                </a:solidFill>
              </a:rPr>
              <a:t> </a:t>
            </a:r>
            <a:r>
              <a:rPr lang="en-CA" sz="2400" i="1" dirty="0">
                <a:solidFill>
                  <a:schemeClr val="tx1"/>
                </a:solidFill>
              </a:rPr>
              <a:t>Treasurers</a:t>
            </a:r>
            <a:endParaRPr lang="en-CA" sz="2400" dirty="0">
              <a:solidFill>
                <a:schemeClr val="tx1"/>
              </a:solidFill>
            </a:endParaRPr>
          </a:p>
        </p:txBody>
      </p:sp>
    </p:spTree>
    <p:extLst>
      <p:ext uri="{BB962C8B-B14F-4D97-AF65-F5344CB8AC3E}">
        <p14:creationId xmlns:p14="http://schemas.microsoft.com/office/powerpoint/2010/main" val="219259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83756"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PAST PRESIDENT</a:t>
            </a:r>
          </a:p>
        </p:txBody>
      </p:sp>
      <p:sp>
        <p:nvSpPr>
          <p:cNvPr id="3" name="Content Placeholder 2"/>
          <p:cNvSpPr>
            <a:spLocks noGrp="1"/>
          </p:cNvSpPr>
          <p:nvPr>
            <p:ph idx="1"/>
          </p:nvPr>
        </p:nvSpPr>
        <p:spPr>
          <a:xfrm>
            <a:off x="571840" y="1930400"/>
            <a:ext cx="8596668" cy="3880773"/>
          </a:xfrm>
        </p:spPr>
        <p:txBody>
          <a:bodyPr>
            <a:normAutofit lnSpcReduction="10000"/>
          </a:bodyPr>
          <a:lstStyle/>
          <a:p>
            <a:pPr>
              <a:buFont typeface="Arial" panose="020B0604020202020204" pitchFamily="34" charset="0"/>
              <a:buChar char="•"/>
            </a:pPr>
            <a:r>
              <a:rPr lang="en-CA" sz="2400" b="1" dirty="0">
                <a:solidFill>
                  <a:srgbClr val="7030A0"/>
                </a:solidFill>
              </a:rPr>
              <a:t>Takes charge </a:t>
            </a:r>
            <a:r>
              <a:rPr lang="en-CA" sz="2400" dirty="0">
                <a:solidFill>
                  <a:schemeClr val="tx1"/>
                </a:solidFill>
              </a:rPr>
              <a:t>of League history and archives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Brings historical items </a:t>
            </a:r>
            <a:r>
              <a:rPr lang="en-CA" sz="2400" dirty="0">
                <a:solidFill>
                  <a:schemeClr val="tx1"/>
                </a:solidFill>
              </a:rPr>
              <a:t>to meetings occasionally, for members to see</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Reviews the council’s policy </a:t>
            </a:r>
            <a:r>
              <a:rPr lang="en-CA" sz="2400" dirty="0">
                <a:solidFill>
                  <a:schemeClr val="tx1"/>
                </a:solidFill>
              </a:rPr>
              <a:t>and procedure manual every two years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Is familiar </a:t>
            </a:r>
            <a:r>
              <a:rPr lang="en-CA" sz="2400" dirty="0">
                <a:solidFill>
                  <a:schemeClr val="tx1"/>
                </a:solidFill>
              </a:rPr>
              <a:t>with the </a:t>
            </a:r>
            <a:r>
              <a:rPr lang="en-CA" sz="2400" i="1" dirty="0">
                <a:solidFill>
                  <a:schemeClr val="tx1"/>
                </a:solidFill>
              </a:rPr>
              <a:t>Handbook for Past Presidents</a:t>
            </a:r>
          </a:p>
        </p:txBody>
      </p:sp>
    </p:spTree>
    <p:extLst>
      <p:ext uri="{BB962C8B-B14F-4D97-AF65-F5344CB8AC3E}">
        <p14:creationId xmlns:p14="http://schemas.microsoft.com/office/powerpoint/2010/main" val="24086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STANDING COMMITTEE CHAIRPERSON</a:t>
            </a:r>
          </a:p>
        </p:txBody>
      </p:sp>
      <p:sp>
        <p:nvSpPr>
          <p:cNvPr id="3" name="Content Placeholder 2"/>
          <p:cNvSpPr>
            <a:spLocks noGrp="1"/>
          </p:cNvSpPr>
          <p:nvPr>
            <p:ph idx="1"/>
          </p:nvPr>
        </p:nvSpPr>
        <p:spPr>
          <a:xfrm>
            <a:off x="740834" y="1791254"/>
            <a:ext cx="8238802" cy="3880773"/>
          </a:xfrm>
        </p:spPr>
        <p:txBody>
          <a:bodyPr>
            <a:noAutofit/>
          </a:bodyPr>
          <a:lstStyle/>
          <a:p>
            <a:pPr>
              <a:buFont typeface="Arial" panose="020B0604020202020204" pitchFamily="34" charset="0"/>
              <a:buChar char="•"/>
            </a:pPr>
            <a:r>
              <a:rPr lang="en-CA" sz="2400" b="1" dirty="0">
                <a:solidFill>
                  <a:srgbClr val="7030A0"/>
                </a:solidFill>
              </a:rPr>
              <a:t>Acquires knowledge </a:t>
            </a:r>
            <a:r>
              <a:rPr lang="en-CA" sz="2400" dirty="0">
                <a:solidFill>
                  <a:schemeClr val="tx1"/>
                </a:solidFill>
              </a:rPr>
              <a:t>of and fulfils the duties of the committee</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Summarizes communiques </a:t>
            </a:r>
            <a:r>
              <a:rPr lang="en-CA" sz="2400" dirty="0">
                <a:solidFill>
                  <a:schemeClr val="tx1"/>
                </a:solidFill>
              </a:rPr>
              <a:t>from other levels of the League</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Prepares reports </a:t>
            </a:r>
            <a:r>
              <a:rPr lang="en-CA" sz="2400" dirty="0">
                <a:solidFill>
                  <a:schemeClr val="tx1"/>
                </a:solidFill>
              </a:rPr>
              <a:t>for meetings and annual reports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Establishes a sub-committee</a:t>
            </a:r>
            <a:r>
              <a:rPr lang="en-CA" sz="2400" dirty="0">
                <a:solidFill>
                  <a:schemeClr val="tx1"/>
                </a:solidFill>
              </a:rPr>
              <a:t>, in consultation with the president</a:t>
            </a:r>
          </a:p>
          <a:p>
            <a:pPr marL="0" indent="0">
              <a:buNone/>
            </a:pPr>
            <a:endParaRPr lang="en-CA" sz="2400" dirty="0"/>
          </a:p>
          <a:p>
            <a:pPr marL="0" indent="0">
              <a:buNone/>
            </a:pPr>
            <a:endParaRPr lang="en-CA" sz="2400" dirty="0"/>
          </a:p>
        </p:txBody>
      </p:sp>
    </p:spTree>
    <p:extLst>
      <p:ext uri="{BB962C8B-B14F-4D97-AF65-F5344CB8AC3E}">
        <p14:creationId xmlns:p14="http://schemas.microsoft.com/office/powerpoint/2010/main" val="14198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INDIVIDUAL STANDING COMMITTEES</a:t>
            </a:r>
          </a:p>
        </p:txBody>
      </p:sp>
      <p:sp>
        <p:nvSpPr>
          <p:cNvPr id="4" name="TextBox 3">
            <a:extLst>
              <a:ext uri="{FF2B5EF4-FFF2-40B4-BE49-F238E27FC236}">
                <a16:creationId xmlns="" xmlns:a16="http://schemas.microsoft.com/office/drawing/2014/main" id="{C2F1A6A7-CB8C-4774-900A-C1C4B7C8785B}"/>
              </a:ext>
            </a:extLst>
          </p:cNvPr>
          <p:cNvSpPr txBox="1"/>
          <p:nvPr/>
        </p:nvSpPr>
        <p:spPr>
          <a:xfrm>
            <a:off x="1590997" y="1524000"/>
            <a:ext cx="6538475" cy="492442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latin typeface="+mn-lt"/>
              </a:rPr>
              <a:t>Spiritual development</a:t>
            </a:r>
          </a:p>
          <a:p>
            <a:pPr marL="342900" indent="-342900">
              <a:spcAft>
                <a:spcPts val="600"/>
              </a:spcAft>
              <a:buFont typeface="Arial" panose="020B0604020202020204" pitchFamily="34" charset="0"/>
              <a:buChar char="•"/>
            </a:pPr>
            <a:r>
              <a:rPr lang="en-US" sz="2400" dirty="0">
                <a:latin typeface="+mn-lt"/>
              </a:rPr>
              <a:t>Organization </a:t>
            </a:r>
          </a:p>
          <a:p>
            <a:pPr marL="342900" indent="-342900">
              <a:spcAft>
                <a:spcPts val="600"/>
              </a:spcAft>
              <a:buFont typeface="Arial" panose="020B0604020202020204" pitchFamily="34" charset="0"/>
              <a:buChar char="•"/>
            </a:pPr>
            <a:r>
              <a:rPr lang="en-US" sz="2400" dirty="0">
                <a:latin typeface="+mn-lt"/>
              </a:rPr>
              <a:t>Christian family life</a:t>
            </a:r>
          </a:p>
          <a:p>
            <a:pPr marL="342900" indent="-342900">
              <a:spcAft>
                <a:spcPts val="600"/>
              </a:spcAft>
              <a:buFont typeface="Arial" panose="020B0604020202020204" pitchFamily="34" charset="0"/>
              <a:buChar char="•"/>
            </a:pPr>
            <a:r>
              <a:rPr lang="en-US" sz="2400" dirty="0">
                <a:latin typeface="+mn-lt"/>
              </a:rPr>
              <a:t>Community life</a:t>
            </a:r>
          </a:p>
          <a:p>
            <a:pPr marL="342900" indent="-342900">
              <a:spcAft>
                <a:spcPts val="600"/>
              </a:spcAft>
              <a:buFont typeface="Arial" panose="020B0604020202020204" pitchFamily="34" charset="0"/>
              <a:buChar char="•"/>
            </a:pPr>
            <a:r>
              <a:rPr lang="en-US" sz="2400" dirty="0">
                <a:latin typeface="+mn-lt"/>
              </a:rPr>
              <a:t>Education and health</a:t>
            </a:r>
          </a:p>
          <a:p>
            <a:pPr marL="342900" indent="-342900">
              <a:spcAft>
                <a:spcPts val="600"/>
              </a:spcAft>
              <a:buFont typeface="Arial" panose="020B0604020202020204" pitchFamily="34" charset="0"/>
              <a:buChar char="•"/>
            </a:pPr>
            <a:r>
              <a:rPr lang="en-US" sz="2400" dirty="0">
                <a:latin typeface="+mn-lt"/>
              </a:rPr>
              <a:t>Communications</a:t>
            </a:r>
          </a:p>
          <a:p>
            <a:pPr marL="342900" indent="-342900">
              <a:spcAft>
                <a:spcPts val="600"/>
              </a:spcAft>
              <a:buFont typeface="Arial" panose="020B0604020202020204" pitchFamily="34" charset="0"/>
              <a:buChar char="•"/>
            </a:pPr>
            <a:r>
              <a:rPr lang="en-US" sz="2400" dirty="0">
                <a:latin typeface="+mn-lt"/>
              </a:rPr>
              <a:t>Resolutions</a:t>
            </a:r>
          </a:p>
          <a:p>
            <a:pPr marL="342900" indent="-342900">
              <a:spcAft>
                <a:spcPts val="600"/>
              </a:spcAft>
              <a:buFont typeface="Arial" panose="020B0604020202020204" pitchFamily="34" charset="0"/>
              <a:buChar char="•"/>
            </a:pPr>
            <a:r>
              <a:rPr lang="en-US" sz="2400" dirty="0">
                <a:latin typeface="+mn-lt"/>
              </a:rPr>
              <a:t>Legislation</a:t>
            </a:r>
          </a:p>
          <a:p>
            <a:pPr marL="342900" indent="-342900">
              <a:spcAft>
                <a:spcPts val="600"/>
              </a:spcAft>
              <a:buFont typeface="Arial" panose="020B0604020202020204" pitchFamily="34" charset="0"/>
              <a:buChar char="•"/>
            </a:pPr>
            <a:r>
              <a:rPr lang="en-US" sz="2400" dirty="0">
                <a:latin typeface="+mn-lt"/>
              </a:rPr>
              <a:t>Parish activities (parish level only)</a:t>
            </a:r>
          </a:p>
          <a:p>
            <a:pPr marL="342900" indent="-342900">
              <a:spcAft>
                <a:spcPts val="600"/>
              </a:spcAft>
              <a:buFont typeface="Arial" panose="020B0604020202020204" pitchFamily="34" charset="0"/>
              <a:buChar char="•"/>
            </a:pPr>
            <a:r>
              <a:rPr lang="en-US" sz="2400" dirty="0">
                <a:latin typeface="+mn-lt"/>
              </a:rPr>
              <a:t>Laws (national level only)</a:t>
            </a:r>
          </a:p>
          <a:p>
            <a:pPr marL="342900" indent="-342900">
              <a:spcAft>
                <a:spcPts val="600"/>
              </a:spcAft>
              <a:buFont typeface="Arial" panose="020B0604020202020204" pitchFamily="34" charset="0"/>
              <a:buChar char="•"/>
            </a:pPr>
            <a:r>
              <a:rPr lang="en-US" sz="2400" dirty="0">
                <a:latin typeface="+mn-lt"/>
              </a:rPr>
              <a:t>International relations (national level only)</a:t>
            </a:r>
          </a:p>
        </p:txBody>
      </p:sp>
    </p:spTree>
    <p:extLst>
      <p:ext uri="{BB962C8B-B14F-4D97-AF65-F5344CB8AC3E}">
        <p14:creationId xmlns:p14="http://schemas.microsoft.com/office/powerpoint/2010/main" val="6724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4047935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44000"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SPIRITUAL DEVELOPMENT</a:t>
            </a:r>
          </a:p>
        </p:txBody>
      </p:sp>
      <p:sp>
        <p:nvSpPr>
          <p:cNvPr id="3" name="Content Placeholder 2"/>
          <p:cNvSpPr>
            <a:spLocks noGrp="1"/>
          </p:cNvSpPr>
          <p:nvPr>
            <p:ph idx="1"/>
          </p:nvPr>
        </p:nvSpPr>
        <p:spPr>
          <a:xfrm>
            <a:off x="1978623" y="2081076"/>
            <a:ext cx="5783101" cy="3880773"/>
          </a:xfrm>
        </p:spPr>
        <p:txBody>
          <a:bodyPr>
            <a:normAutofit/>
          </a:bodyPr>
          <a:lstStyle/>
          <a:p>
            <a:pPr>
              <a:spcBef>
                <a:spcPts val="1800"/>
              </a:spcBef>
              <a:buFont typeface="Arial" panose="020B0604020202020204" pitchFamily="34" charset="0"/>
              <a:buChar char="•"/>
            </a:pPr>
            <a:r>
              <a:rPr lang="en-CA" sz="2400" dirty="0">
                <a:solidFill>
                  <a:schemeClr val="tx1"/>
                </a:solidFill>
              </a:rPr>
              <a:t>spiritual growth of members</a:t>
            </a:r>
          </a:p>
          <a:p>
            <a:pPr>
              <a:spcBef>
                <a:spcPts val="1800"/>
              </a:spcBef>
              <a:buFont typeface="Arial" panose="020B0604020202020204" pitchFamily="34" charset="0"/>
              <a:buChar char="•"/>
            </a:pPr>
            <a:r>
              <a:rPr lang="en-CA" sz="2400" dirty="0">
                <a:solidFill>
                  <a:schemeClr val="tx1"/>
                </a:solidFill>
              </a:rPr>
              <a:t>study of Catholic teaching</a:t>
            </a:r>
          </a:p>
          <a:p>
            <a:pPr>
              <a:spcBef>
                <a:spcPts val="1800"/>
              </a:spcBef>
              <a:buFont typeface="Arial" panose="020B0604020202020204" pitchFamily="34" charset="0"/>
              <a:buChar char="•"/>
            </a:pPr>
            <a:r>
              <a:rPr lang="en-CA" sz="2400" dirty="0">
                <a:solidFill>
                  <a:schemeClr val="tx1"/>
                </a:solidFill>
              </a:rPr>
              <a:t>role of women in the church</a:t>
            </a:r>
          </a:p>
          <a:p>
            <a:pPr>
              <a:spcBef>
                <a:spcPts val="1800"/>
              </a:spcBef>
              <a:buFont typeface="Arial" panose="020B0604020202020204" pitchFamily="34" charset="0"/>
              <a:buChar char="•"/>
            </a:pPr>
            <a:r>
              <a:rPr lang="en-CA" sz="2400" dirty="0">
                <a:solidFill>
                  <a:schemeClr val="tx1"/>
                </a:solidFill>
              </a:rPr>
              <a:t>evangelization and mission assistance</a:t>
            </a:r>
          </a:p>
          <a:p>
            <a:pPr>
              <a:spcBef>
                <a:spcPts val="1800"/>
              </a:spcBef>
              <a:buFont typeface="Arial" panose="020B0604020202020204" pitchFamily="34" charset="0"/>
              <a:buChar char="•"/>
            </a:pPr>
            <a:r>
              <a:rPr lang="en-CA" sz="2400" dirty="0">
                <a:solidFill>
                  <a:schemeClr val="tx1"/>
                </a:solidFill>
              </a:rPr>
              <a:t>lay ministries</a:t>
            </a:r>
          </a:p>
          <a:p>
            <a:pPr>
              <a:spcBef>
                <a:spcPts val="1800"/>
              </a:spcBef>
              <a:buFont typeface="Arial" panose="020B0604020202020204" pitchFamily="34" charset="0"/>
              <a:buChar char="•"/>
            </a:pPr>
            <a:r>
              <a:rPr lang="en-CA" sz="2400" dirty="0">
                <a:solidFill>
                  <a:schemeClr val="tx1"/>
                </a:solidFill>
              </a:rPr>
              <a:t>ecumenism and interfaith endeavours</a:t>
            </a:r>
          </a:p>
        </p:txBody>
      </p:sp>
    </p:spTree>
    <p:extLst>
      <p:ext uri="{BB962C8B-B14F-4D97-AF65-F5344CB8AC3E}">
        <p14:creationId xmlns:p14="http://schemas.microsoft.com/office/powerpoint/2010/main" val="147477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44000"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ORGANIZATION</a:t>
            </a:r>
          </a:p>
        </p:txBody>
      </p:sp>
      <p:sp>
        <p:nvSpPr>
          <p:cNvPr id="3" name="Content Placeholder 2"/>
          <p:cNvSpPr>
            <a:spLocks noGrp="1"/>
          </p:cNvSpPr>
          <p:nvPr>
            <p:ph idx="1"/>
          </p:nvPr>
        </p:nvSpPr>
        <p:spPr>
          <a:xfrm>
            <a:off x="2276797" y="1930400"/>
            <a:ext cx="5186753" cy="3880773"/>
          </a:xfrm>
        </p:spPr>
        <p:txBody>
          <a:bodyPr/>
          <a:lstStyle/>
          <a:p>
            <a:pPr>
              <a:lnSpc>
                <a:spcPct val="150000"/>
              </a:lnSpc>
              <a:spcBef>
                <a:spcPts val="1800"/>
              </a:spcBef>
              <a:buFont typeface="Arial" panose="020B0604020202020204" pitchFamily="34" charset="0"/>
              <a:buChar char="•"/>
            </a:pPr>
            <a:r>
              <a:rPr lang="en-CA" sz="2400" dirty="0">
                <a:solidFill>
                  <a:schemeClr val="tx1"/>
                </a:solidFill>
              </a:rPr>
              <a:t>recruit and maintain membership</a:t>
            </a:r>
          </a:p>
          <a:p>
            <a:pPr>
              <a:lnSpc>
                <a:spcPct val="150000"/>
              </a:lnSpc>
              <a:spcBef>
                <a:spcPts val="1800"/>
              </a:spcBef>
              <a:buFont typeface="Arial" panose="020B0604020202020204" pitchFamily="34" charset="0"/>
              <a:buChar char="•"/>
            </a:pPr>
            <a:r>
              <a:rPr lang="en-CA" sz="2400" dirty="0">
                <a:solidFill>
                  <a:schemeClr val="tx1"/>
                </a:solidFill>
              </a:rPr>
              <a:t>leadership development</a:t>
            </a:r>
          </a:p>
          <a:p>
            <a:pPr>
              <a:lnSpc>
                <a:spcPct val="150000"/>
              </a:lnSpc>
              <a:spcBef>
                <a:spcPts val="1800"/>
              </a:spcBef>
              <a:buFont typeface="Arial" panose="020B0604020202020204" pitchFamily="34" charset="0"/>
              <a:buChar char="•"/>
            </a:pPr>
            <a:r>
              <a:rPr lang="en-CA" sz="2400" dirty="0">
                <a:solidFill>
                  <a:schemeClr val="tx1"/>
                </a:solidFill>
              </a:rPr>
              <a:t>League resource materials</a:t>
            </a:r>
          </a:p>
          <a:p>
            <a:pPr>
              <a:lnSpc>
                <a:spcPct val="150000"/>
              </a:lnSpc>
              <a:spcBef>
                <a:spcPts val="1800"/>
              </a:spcBef>
              <a:buFont typeface="Arial" panose="020B0604020202020204" pitchFamily="34" charset="0"/>
              <a:buChar char="•"/>
            </a:pPr>
            <a:r>
              <a:rPr lang="en-CA" sz="2400" dirty="0">
                <a:solidFill>
                  <a:schemeClr val="tx1"/>
                </a:solidFill>
              </a:rPr>
              <a:t>annual reports</a:t>
            </a:r>
          </a:p>
          <a:p>
            <a:pPr>
              <a:lnSpc>
                <a:spcPct val="150000"/>
              </a:lnSpc>
              <a:spcBef>
                <a:spcPts val="1800"/>
              </a:spcBef>
              <a:buFont typeface="Arial" panose="020B0604020202020204" pitchFamily="34" charset="0"/>
              <a:buChar char="•"/>
            </a:pPr>
            <a:r>
              <a:rPr lang="en-CA" sz="2400" dirty="0">
                <a:solidFill>
                  <a:schemeClr val="tx1"/>
                </a:solidFill>
              </a:rPr>
              <a:t>life membership</a:t>
            </a:r>
          </a:p>
        </p:txBody>
      </p:sp>
    </p:spTree>
    <p:extLst>
      <p:ext uri="{BB962C8B-B14F-4D97-AF65-F5344CB8AC3E}">
        <p14:creationId xmlns:p14="http://schemas.microsoft.com/office/powerpoint/2010/main" val="110111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CHRISTIAN FAMILY LIFE</a:t>
            </a:r>
          </a:p>
        </p:txBody>
      </p:sp>
      <p:sp>
        <p:nvSpPr>
          <p:cNvPr id="3" name="Content Placeholder 2"/>
          <p:cNvSpPr>
            <a:spLocks noGrp="1"/>
          </p:cNvSpPr>
          <p:nvPr>
            <p:ph idx="1"/>
          </p:nvPr>
        </p:nvSpPr>
        <p:spPr>
          <a:xfrm>
            <a:off x="2032921" y="2081076"/>
            <a:ext cx="5654628" cy="3880773"/>
          </a:xfrm>
        </p:spPr>
        <p:txBody>
          <a:bodyPr/>
          <a:lstStyle/>
          <a:p>
            <a:pPr>
              <a:lnSpc>
                <a:spcPct val="150000"/>
              </a:lnSpc>
              <a:spcBef>
                <a:spcPts val="1800"/>
              </a:spcBef>
              <a:buFont typeface="Arial" panose="020B0604020202020204" pitchFamily="34" charset="0"/>
              <a:buChar char="•"/>
            </a:pPr>
            <a:r>
              <a:rPr lang="en-CA" sz="2400" dirty="0">
                <a:solidFill>
                  <a:schemeClr val="tx1"/>
                </a:solidFill>
              </a:rPr>
              <a:t>marriage and family</a:t>
            </a:r>
          </a:p>
          <a:p>
            <a:pPr>
              <a:lnSpc>
                <a:spcPct val="150000"/>
              </a:lnSpc>
              <a:spcBef>
                <a:spcPts val="1800"/>
              </a:spcBef>
              <a:buFont typeface="Arial" panose="020B0604020202020204" pitchFamily="34" charset="0"/>
              <a:buChar char="•"/>
            </a:pPr>
            <a:r>
              <a:rPr lang="en-CA" sz="2400" dirty="0">
                <a:solidFill>
                  <a:schemeClr val="tx1"/>
                </a:solidFill>
              </a:rPr>
              <a:t>sanctity of life</a:t>
            </a:r>
          </a:p>
          <a:p>
            <a:pPr>
              <a:lnSpc>
                <a:spcPct val="150000"/>
              </a:lnSpc>
              <a:spcBef>
                <a:spcPts val="1800"/>
              </a:spcBef>
              <a:buFont typeface="Arial" panose="020B0604020202020204" pitchFamily="34" charset="0"/>
              <a:buChar char="•"/>
            </a:pPr>
            <a:r>
              <a:rPr lang="en-CA" sz="2400" dirty="0">
                <a:solidFill>
                  <a:schemeClr val="tx1"/>
                </a:solidFill>
              </a:rPr>
              <a:t>ministry to youth, disabled, seniors, widowed, separated and divorced</a:t>
            </a:r>
          </a:p>
          <a:p>
            <a:pPr>
              <a:lnSpc>
                <a:spcPct val="150000"/>
              </a:lnSpc>
              <a:spcBef>
                <a:spcPts val="1800"/>
              </a:spcBef>
              <a:buFont typeface="Arial" panose="020B0604020202020204" pitchFamily="34" charset="0"/>
              <a:buChar char="•"/>
            </a:pPr>
            <a:r>
              <a:rPr lang="en-CA" sz="2400" dirty="0">
                <a:solidFill>
                  <a:schemeClr val="tx1"/>
                </a:solidFill>
              </a:rPr>
              <a:t>vocations</a:t>
            </a:r>
          </a:p>
        </p:txBody>
      </p:sp>
    </p:spTree>
    <p:extLst>
      <p:ext uri="{BB962C8B-B14F-4D97-AF65-F5344CB8AC3E}">
        <p14:creationId xmlns:p14="http://schemas.microsoft.com/office/powerpoint/2010/main" val="26882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203634"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COMMUNITY LIFE</a:t>
            </a:r>
          </a:p>
        </p:txBody>
      </p:sp>
      <p:sp>
        <p:nvSpPr>
          <p:cNvPr id="3" name="Content Placeholder 2"/>
          <p:cNvSpPr>
            <a:spLocks noGrp="1"/>
          </p:cNvSpPr>
          <p:nvPr>
            <p:ph idx="1"/>
          </p:nvPr>
        </p:nvSpPr>
        <p:spPr>
          <a:xfrm>
            <a:off x="1223249" y="2081076"/>
            <a:ext cx="7313727" cy="3880773"/>
          </a:xfrm>
        </p:spPr>
        <p:txBody>
          <a:bodyPr>
            <a:normAutofit fontScale="92500" lnSpcReduction="10000"/>
          </a:bodyPr>
          <a:lstStyle/>
          <a:p>
            <a:pPr>
              <a:lnSpc>
                <a:spcPct val="150000"/>
              </a:lnSpc>
              <a:spcBef>
                <a:spcPts val="1800"/>
              </a:spcBef>
              <a:buFont typeface="Arial" panose="020B0604020202020204" pitchFamily="34" charset="0"/>
              <a:buChar char="•"/>
            </a:pPr>
            <a:r>
              <a:rPr lang="en-CA" sz="2400" dirty="0">
                <a:solidFill>
                  <a:schemeClr val="tx1"/>
                </a:solidFill>
              </a:rPr>
              <a:t>dignity and rights of persons</a:t>
            </a:r>
          </a:p>
          <a:p>
            <a:pPr>
              <a:lnSpc>
                <a:spcPct val="150000"/>
              </a:lnSpc>
              <a:spcBef>
                <a:spcPts val="1800"/>
              </a:spcBef>
              <a:buFont typeface="Arial" panose="020B0604020202020204" pitchFamily="34" charset="0"/>
              <a:buChar char="•"/>
            </a:pPr>
            <a:r>
              <a:rPr lang="en-CA" sz="2400" dirty="0">
                <a:solidFill>
                  <a:schemeClr val="tx1"/>
                </a:solidFill>
              </a:rPr>
              <a:t>social and economic justice</a:t>
            </a:r>
          </a:p>
          <a:p>
            <a:pPr>
              <a:lnSpc>
                <a:spcPct val="150000"/>
              </a:lnSpc>
              <a:spcBef>
                <a:spcPts val="1800"/>
              </a:spcBef>
              <a:buFont typeface="Arial" panose="020B0604020202020204" pitchFamily="34" charset="0"/>
              <a:buChar char="•"/>
            </a:pPr>
            <a:r>
              <a:rPr lang="en-CA" sz="2400" dirty="0">
                <a:solidFill>
                  <a:schemeClr val="tx1"/>
                </a:solidFill>
              </a:rPr>
              <a:t>refugees, immigration and citizenship</a:t>
            </a:r>
          </a:p>
          <a:p>
            <a:pPr>
              <a:lnSpc>
                <a:spcPct val="150000"/>
              </a:lnSpc>
              <a:spcBef>
                <a:spcPts val="1800"/>
              </a:spcBef>
              <a:buFont typeface="Arial" panose="020B0604020202020204" pitchFamily="34" charset="0"/>
              <a:buChar char="•"/>
            </a:pPr>
            <a:r>
              <a:rPr lang="en-CA" sz="2400" dirty="0">
                <a:solidFill>
                  <a:schemeClr val="tx1"/>
                </a:solidFill>
              </a:rPr>
              <a:t>Canadian Catholic Organization for Development and Peace (CCODP)</a:t>
            </a:r>
          </a:p>
          <a:p>
            <a:pPr>
              <a:lnSpc>
                <a:spcPct val="150000"/>
              </a:lnSpc>
              <a:spcBef>
                <a:spcPts val="1800"/>
              </a:spcBef>
              <a:buFont typeface="Arial" panose="020B0604020202020204" pitchFamily="34" charset="0"/>
              <a:buChar char="•"/>
            </a:pPr>
            <a:r>
              <a:rPr lang="en-CA" sz="2400" dirty="0">
                <a:solidFill>
                  <a:schemeClr val="tx1"/>
                </a:solidFill>
              </a:rPr>
              <a:t>developing countries</a:t>
            </a:r>
          </a:p>
        </p:txBody>
      </p:sp>
    </p:spTree>
    <p:extLst>
      <p:ext uri="{BB962C8B-B14F-4D97-AF65-F5344CB8AC3E}">
        <p14:creationId xmlns:p14="http://schemas.microsoft.com/office/powerpoint/2010/main" val="226525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EDUCATION AND HEALTH</a:t>
            </a:r>
          </a:p>
        </p:txBody>
      </p:sp>
      <p:sp>
        <p:nvSpPr>
          <p:cNvPr id="3" name="Content Placeholder 2"/>
          <p:cNvSpPr>
            <a:spLocks noGrp="1"/>
          </p:cNvSpPr>
          <p:nvPr>
            <p:ph idx="1"/>
          </p:nvPr>
        </p:nvSpPr>
        <p:spPr>
          <a:xfrm>
            <a:off x="1759963" y="1718146"/>
            <a:ext cx="6200544" cy="4502122"/>
          </a:xfrm>
        </p:spPr>
        <p:txBody>
          <a:bodyPr>
            <a:noAutofit/>
          </a:bodyPr>
          <a:lstStyle/>
          <a:p>
            <a:pPr>
              <a:spcBef>
                <a:spcPts val="1800"/>
              </a:spcBef>
              <a:buFont typeface="Arial" panose="020B0604020202020204" pitchFamily="34" charset="0"/>
              <a:buChar char="•"/>
            </a:pPr>
            <a:r>
              <a:rPr lang="en-CA" sz="2400" dirty="0">
                <a:solidFill>
                  <a:schemeClr val="tx1"/>
                </a:solidFill>
              </a:rPr>
              <a:t>Catholic education </a:t>
            </a:r>
          </a:p>
          <a:p>
            <a:pPr lvl="1">
              <a:spcBef>
                <a:spcPts val="1800"/>
              </a:spcBef>
              <a:buFont typeface="Arial" panose="020B0604020202020204" pitchFamily="34" charset="0"/>
              <a:buChar char="•"/>
            </a:pPr>
            <a:r>
              <a:rPr lang="en-CA" sz="2400" dirty="0">
                <a:solidFill>
                  <a:schemeClr val="tx1"/>
                </a:solidFill>
              </a:rPr>
              <a:t>i) Catholic schools and catechesis  </a:t>
            </a:r>
          </a:p>
          <a:p>
            <a:pPr lvl="1">
              <a:spcBef>
                <a:spcPts val="1800"/>
              </a:spcBef>
              <a:buFont typeface="Arial" panose="020B0604020202020204" pitchFamily="34" charset="0"/>
              <a:buChar char="•"/>
            </a:pPr>
            <a:r>
              <a:rPr lang="en-CA" sz="2400" dirty="0">
                <a:solidFill>
                  <a:schemeClr val="tx1"/>
                </a:solidFill>
              </a:rPr>
              <a:t>ii) Rites of Christian Initiation</a:t>
            </a:r>
          </a:p>
          <a:p>
            <a:pPr>
              <a:spcBef>
                <a:spcPts val="1800"/>
              </a:spcBef>
              <a:buFont typeface="Arial" panose="020B0604020202020204" pitchFamily="34" charset="0"/>
              <a:buChar char="•"/>
            </a:pPr>
            <a:r>
              <a:rPr lang="en-CA" sz="2400" dirty="0">
                <a:solidFill>
                  <a:schemeClr val="tx1"/>
                </a:solidFill>
              </a:rPr>
              <a:t>literacy and continuing education</a:t>
            </a:r>
          </a:p>
          <a:p>
            <a:pPr>
              <a:spcBef>
                <a:spcPts val="1800"/>
              </a:spcBef>
              <a:buFont typeface="Arial" panose="020B0604020202020204" pitchFamily="34" charset="0"/>
              <a:buChar char="•"/>
            </a:pPr>
            <a:r>
              <a:rPr lang="en-CA" sz="2400" dirty="0">
                <a:solidFill>
                  <a:schemeClr val="tx1"/>
                </a:solidFill>
              </a:rPr>
              <a:t>scholarships and bursaries</a:t>
            </a:r>
          </a:p>
          <a:p>
            <a:pPr>
              <a:spcBef>
                <a:spcPts val="1800"/>
              </a:spcBef>
              <a:buFont typeface="Arial" panose="020B0604020202020204" pitchFamily="34" charset="0"/>
              <a:buChar char="•"/>
            </a:pPr>
            <a:r>
              <a:rPr lang="en-CA" sz="2400" dirty="0">
                <a:solidFill>
                  <a:schemeClr val="tx1"/>
                </a:solidFill>
              </a:rPr>
              <a:t>wellness and sickness/disease</a:t>
            </a:r>
          </a:p>
          <a:p>
            <a:pPr>
              <a:spcBef>
                <a:spcPts val="1800"/>
              </a:spcBef>
              <a:buFont typeface="Arial" panose="020B0604020202020204" pitchFamily="34" charset="0"/>
              <a:buChar char="•"/>
            </a:pPr>
            <a:r>
              <a:rPr lang="en-CA" sz="2400" dirty="0">
                <a:solidFill>
                  <a:schemeClr val="tx1"/>
                </a:solidFill>
              </a:rPr>
              <a:t>environment</a:t>
            </a:r>
          </a:p>
          <a:p>
            <a:pPr>
              <a:spcBef>
                <a:spcPts val="1800"/>
              </a:spcBef>
              <a:buFont typeface="Arial" panose="020B0604020202020204" pitchFamily="34" charset="0"/>
              <a:buChar char="•"/>
            </a:pPr>
            <a:r>
              <a:rPr lang="en-CA" sz="2400" dirty="0">
                <a:solidFill>
                  <a:schemeClr val="tx1"/>
                </a:solidFill>
              </a:rPr>
              <a:t>genetics</a:t>
            </a:r>
          </a:p>
        </p:txBody>
      </p:sp>
    </p:spTree>
    <p:extLst>
      <p:ext uri="{BB962C8B-B14F-4D97-AF65-F5344CB8AC3E}">
        <p14:creationId xmlns:p14="http://schemas.microsoft.com/office/powerpoint/2010/main" val="34439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83756"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COMMUNICATIONS</a:t>
            </a:r>
          </a:p>
        </p:txBody>
      </p:sp>
      <p:sp>
        <p:nvSpPr>
          <p:cNvPr id="3" name="Content Placeholder 2"/>
          <p:cNvSpPr>
            <a:spLocks noGrp="1"/>
          </p:cNvSpPr>
          <p:nvPr>
            <p:ph idx="1"/>
          </p:nvPr>
        </p:nvSpPr>
        <p:spPr>
          <a:xfrm>
            <a:off x="1461789" y="1930400"/>
            <a:ext cx="6816770" cy="3880773"/>
          </a:xfrm>
        </p:spPr>
        <p:txBody>
          <a:bodyPr>
            <a:noAutofit/>
          </a:bodyPr>
          <a:lstStyle/>
          <a:p>
            <a:pPr>
              <a:buFont typeface="Arial" panose="020B0604020202020204" pitchFamily="34" charset="0"/>
              <a:buChar char="•"/>
            </a:pPr>
            <a:r>
              <a:rPr lang="en-CA" sz="2400" i="1" dirty="0">
                <a:solidFill>
                  <a:schemeClr val="tx1"/>
                </a:solidFill>
              </a:rPr>
              <a:t>The Canadian League</a:t>
            </a:r>
            <a:r>
              <a:rPr lang="en-CA" sz="2400" dirty="0">
                <a:solidFill>
                  <a:schemeClr val="tx1"/>
                </a:solidFill>
              </a:rPr>
              <a:t> magazine</a:t>
            </a:r>
          </a:p>
          <a:p>
            <a:pPr>
              <a:buFont typeface="Arial" panose="020B0604020202020204" pitchFamily="34" charset="0"/>
              <a:buChar char="•"/>
            </a:pPr>
            <a:r>
              <a:rPr lang="en-CA" sz="2400" dirty="0">
                <a:solidFill>
                  <a:schemeClr val="tx1"/>
                </a:solidFill>
              </a:rPr>
              <a:t>media </a:t>
            </a:r>
          </a:p>
          <a:p>
            <a:pPr lvl="1">
              <a:buFont typeface="Arial" panose="020B0604020202020204" pitchFamily="34" charset="0"/>
              <a:buChar char="•"/>
            </a:pPr>
            <a:r>
              <a:rPr lang="en-CA" sz="2400" dirty="0">
                <a:solidFill>
                  <a:schemeClr val="tx1"/>
                </a:solidFill>
              </a:rPr>
              <a:t>for evangelization</a:t>
            </a:r>
          </a:p>
          <a:p>
            <a:pPr lvl="1">
              <a:buFont typeface="Arial" panose="020B0604020202020204" pitchFamily="34" charset="0"/>
              <a:buChar char="•"/>
            </a:pPr>
            <a:r>
              <a:rPr lang="en-CA" sz="2400" dirty="0">
                <a:solidFill>
                  <a:schemeClr val="tx1"/>
                </a:solidFill>
              </a:rPr>
              <a:t>to promote the League</a:t>
            </a:r>
          </a:p>
          <a:p>
            <a:pPr lvl="1">
              <a:buFont typeface="Arial" panose="020B0604020202020204" pitchFamily="34" charset="0"/>
              <a:buChar char="•"/>
            </a:pPr>
            <a:r>
              <a:rPr lang="en-CA" sz="2400" dirty="0">
                <a:solidFill>
                  <a:schemeClr val="tx1"/>
                </a:solidFill>
              </a:rPr>
              <a:t>evaluation and promotion of good content</a:t>
            </a:r>
          </a:p>
          <a:p>
            <a:pPr lvl="1">
              <a:buFont typeface="Arial" panose="020B0604020202020204" pitchFamily="34" charset="0"/>
              <a:buChar char="•"/>
            </a:pPr>
            <a:r>
              <a:rPr lang="en-CA" sz="2400" dirty="0">
                <a:solidFill>
                  <a:schemeClr val="tx1"/>
                </a:solidFill>
              </a:rPr>
              <a:t>newsletters and bulletins</a:t>
            </a:r>
          </a:p>
          <a:p>
            <a:pPr>
              <a:buFont typeface="Arial" panose="020B0604020202020204" pitchFamily="34" charset="0"/>
              <a:buChar char="•"/>
            </a:pPr>
            <a:r>
              <a:rPr lang="en-CA" sz="2400" dirty="0">
                <a:solidFill>
                  <a:schemeClr val="tx1"/>
                </a:solidFill>
              </a:rPr>
              <a:t>media relations</a:t>
            </a:r>
          </a:p>
          <a:p>
            <a:pPr>
              <a:buFont typeface="Arial" panose="020B0604020202020204" pitchFamily="34" charset="0"/>
              <a:buChar char="•"/>
            </a:pPr>
            <a:r>
              <a:rPr lang="en-CA" sz="2400" dirty="0">
                <a:solidFill>
                  <a:schemeClr val="tx1"/>
                </a:solidFill>
              </a:rPr>
              <a:t>pornography</a:t>
            </a:r>
          </a:p>
        </p:txBody>
      </p:sp>
    </p:spTree>
    <p:extLst>
      <p:ext uri="{BB962C8B-B14F-4D97-AF65-F5344CB8AC3E}">
        <p14:creationId xmlns:p14="http://schemas.microsoft.com/office/powerpoint/2010/main" val="12911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203634"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RESOLUTIONS</a:t>
            </a:r>
          </a:p>
        </p:txBody>
      </p:sp>
      <p:sp>
        <p:nvSpPr>
          <p:cNvPr id="3" name="Content Placeholder 2"/>
          <p:cNvSpPr>
            <a:spLocks noGrp="1"/>
          </p:cNvSpPr>
          <p:nvPr>
            <p:ph idx="1"/>
          </p:nvPr>
        </p:nvSpPr>
        <p:spPr>
          <a:xfrm>
            <a:off x="1105898" y="1930400"/>
            <a:ext cx="7548430" cy="3880773"/>
          </a:xfrm>
        </p:spPr>
        <p:txBody>
          <a:bodyPr/>
          <a:lstStyle/>
          <a:p>
            <a:pPr>
              <a:lnSpc>
                <a:spcPct val="150000"/>
              </a:lnSpc>
              <a:spcBef>
                <a:spcPts val="1800"/>
              </a:spcBef>
              <a:buFont typeface="Arial" panose="020B0604020202020204" pitchFamily="34" charset="0"/>
              <a:buChar char="•"/>
            </a:pPr>
            <a:r>
              <a:rPr lang="en-CA" sz="2400" dirty="0">
                <a:solidFill>
                  <a:schemeClr val="tx1"/>
                </a:solidFill>
              </a:rPr>
              <a:t>research and preparation of briefs</a:t>
            </a:r>
          </a:p>
          <a:p>
            <a:pPr>
              <a:lnSpc>
                <a:spcPct val="150000"/>
              </a:lnSpc>
              <a:spcBef>
                <a:spcPts val="1800"/>
              </a:spcBef>
              <a:buFont typeface="Arial" panose="020B0604020202020204" pitchFamily="34" charset="0"/>
              <a:buChar char="•"/>
            </a:pPr>
            <a:r>
              <a:rPr lang="en-CA" sz="2400" dirty="0">
                <a:solidFill>
                  <a:schemeClr val="tx1"/>
                </a:solidFill>
              </a:rPr>
              <a:t>study and implementation of resolutions adopted by other levels</a:t>
            </a:r>
          </a:p>
          <a:p>
            <a:pPr>
              <a:lnSpc>
                <a:spcPct val="150000"/>
              </a:lnSpc>
              <a:spcBef>
                <a:spcPts val="1800"/>
              </a:spcBef>
              <a:buFont typeface="Arial" panose="020B0604020202020204" pitchFamily="34" charset="0"/>
              <a:buChar char="•"/>
            </a:pPr>
            <a:r>
              <a:rPr lang="en-CA" sz="2400" dirty="0">
                <a:solidFill>
                  <a:schemeClr val="tx1"/>
                </a:solidFill>
              </a:rPr>
              <a:t>at provincial and national levels, presentation of resolutions to government</a:t>
            </a:r>
          </a:p>
        </p:txBody>
      </p:sp>
    </p:spTree>
    <p:extLst>
      <p:ext uri="{BB962C8B-B14F-4D97-AF65-F5344CB8AC3E}">
        <p14:creationId xmlns:p14="http://schemas.microsoft.com/office/powerpoint/2010/main" val="28136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44000"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LEGISLATION</a:t>
            </a:r>
          </a:p>
        </p:txBody>
      </p:sp>
      <p:sp>
        <p:nvSpPr>
          <p:cNvPr id="3" name="Content Placeholder 2"/>
          <p:cNvSpPr>
            <a:spLocks noGrp="1"/>
          </p:cNvSpPr>
          <p:nvPr>
            <p:ph idx="1"/>
          </p:nvPr>
        </p:nvSpPr>
        <p:spPr>
          <a:xfrm>
            <a:off x="571840" y="1930400"/>
            <a:ext cx="8596668" cy="3880773"/>
          </a:xfrm>
        </p:spPr>
        <p:txBody>
          <a:bodyPr>
            <a:normAutofit/>
          </a:bodyPr>
          <a:lstStyle/>
          <a:p>
            <a:pPr>
              <a:lnSpc>
                <a:spcPct val="150000"/>
              </a:lnSpc>
              <a:spcBef>
                <a:spcPts val="1800"/>
              </a:spcBef>
              <a:buFont typeface="Arial" panose="020B0604020202020204" pitchFamily="34" charset="0"/>
              <a:buChar char="•"/>
            </a:pPr>
            <a:r>
              <a:rPr lang="en-CA" sz="2400" dirty="0">
                <a:solidFill>
                  <a:schemeClr val="tx1"/>
                </a:solidFill>
              </a:rPr>
              <a:t>monitor and study legislation at all levels of government</a:t>
            </a:r>
          </a:p>
          <a:p>
            <a:pPr>
              <a:lnSpc>
                <a:spcPct val="150000"/>
              </a:lnSpc>
              <a:spcBef>
                <a:spcPts val="1800"/>
              </a:spcBef>
              <a:buFont typeface="Arial" panose="020B0604020202020204" pitchFamily="34" charset="0"/>
              <a:buChar char="•"/>
            </a:pPr>
            <a:r>
              <a:rPr lang="en-CA" sz="2400" dirty="0">
                <a:solidFill>
                  <a:schemeClr val="tx1"/>
                </a:solidFill>
              </a:rPr>
              <a:t>preparation of briefs and position papers on proposed legislation</a:t>
            </a:r>
          </a:p>
        </p:txBody>
      </p:sp>
    </p:spTree>
    <p:extLst>
      <p:ext uri="{BB962C8B-B14F-4D97-AF65-F5344CB8AC3E}">
        <p14:creationId xmlns:p14="http://schemas.microsoft.com/office/powerpoint/2010/main" val="247654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PARISH ACTIVITIES (PARISH ONLY)</a:t>
            </a:r>
          </a:p>
        </p:txBody>
      </p:sp>
      <p:sp>
        <p:nvSpPr>
          <p:cNvPr id="3" name="Content Placeholder 2"/>
          <p:cNvSpPr>
            <a:spLocks noGrp="1"/>
          </p:cNvSpPr>
          <p:nvPr>
            <p:ph idx="1"/>
          </p:nvPr>
        </p:nvSpPr>
        <p:spPr>
          <a:xfrm>
            <a:off x="1571119" y="1930400"/>
            <a:ext cx="6578231" cy="3880773"/>
          </a:xfrm>
        </p:spPr>
        <p:txBody>
          <a:bodyPr>
            <a:normAutofit/>
          </a:bodyPr>
          <a:lstStyle/>
          <a:p>
            <a:pPr>
              <a:lnSpc>
                <a:spcPct val="150000"/>
              </a:lnSpc>
              <a:spcBef>
                <a:spcPts val="1800"/>
              </a:spcBef>
              <a:buFont typeface="Arial" panose="020B0604020202020204" pitchFamily="34" charset="0"/>
              <a:buChar char="•"/>
            </a:pPr>
            <a:r>
              <a:rPr lang="en-CA" sz="2400" dirty="0">
                <a:solidFill>
                  <a:schemeClr val="tx1"/>
                </a:solidFill>
              </a:rPr>
              <a:t>liaison and cooperation with parish councils</a:t>
            </a:r>
          </a:p>
          <a:p>
            <a:pPr>
              <a:lnSpc>
                <a:spcPct val="150000"/>
              </a:lnSpc>
              <a:spcBef>
                <a:spcPts val="1800"/>
              </a:spcBef>
              <a:buFont typeface="Arial" panose="020B0604020202020204" pitchFamily="34" charset="0"/>
              <a:buChar char="•"/>
            </a:pPr>
            <a:r>
              <a:rPr lang="en-CA" sz="2400" dirty="0">
                <a:solidFill>
                  <a:schemeClr val="tx1"/>
                </a:solidFill>
              </a:rPr>
              <a:t>parish assistance</a:t>
            </a:r>
          </a:p>
          <a:p>
            <a:pPr marL="0" indent="0">
              <a:lnSpc>
                <a:spcPct val="150000"/>
              </a:lnSpc>
              <a:buNone/>
            </a:pPr>
            <a:endParaRPr lang="en-CA" sz="2000" dirty="0"/>
          </a:p>
        </p:txBody>
      </p:sp>
    </p:spTree>
    <p:extLst>
      <p:ext uri="{BB962C8B-B14F-4D97-AF65-F5344CB8AC3E}">
        <p14:creationId xmlns:p14="http://schemas.microsoft.com/office/powerpoint/2010/main" val="158795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63878"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LAWS (NATIONAL ONLY)</a:t>
            </a:r>
            <a:endParaRPr lang="en-CA" b="1" dirty="0">
              <a:solidFill>
                <a:srgbClr val="00206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09550" y="1930400"/>
            <a:ext cx="8741125" cy="3880773"/>
          </a:xfrm>
        </p:spPr>
        <p:txBody>
          <a:bodyPr>
            <a:noAutofit/>
          </a:bodyPr>
          <a:lstStyle/>
          <a:p>
            <a:pPr>
              <a:spcBef>
                <a:spcPts val="1800"/>
              </a:spcBef>
              <a:buFont typeface="Arial" panose="020B0604020202020204" pitchFamily="34" charset="0"/>
              <a:buChar char="•"/>
            </a:pPr>
            <a:r>
              <a:rPr lang="en-CA" sz="2400" dirty="0">
                <a:solidFill>
                  <a:schemeClr val="tx1"/>
                </a:solidFill>
              </a:rPr>
              <a:t>position held by the national past president</a:t>
            </a:r>
          </a:p>
          <a:p>
            <a:pPr>
              <a:spcBef>
                <a:spcPts val="1800"/>
              </a:spcBef>
              <a:buFont typeface="Arial" panose="020B0604020202020204" pitchFamily="34" charset="0"/>
              <a:buChar char="•"/>
            </a:pPr>
            <a:r>
              <a:rPr lang="en-CA" sz="2400" dirty="0">
                <a:solidFill>
                  <a:schemeClr val="tx1"/>
                </a:solidFill>
              </a:rPr>
              <a:t>facilitate the study and implementation of the </a:t>
            </a:r>
            <a:r>
              <a:rPr lang="en-CA" sz="2400" i="1" dirty="0">
                <a:solidFill>
                  <a:schemeClr val="tx1"/>
                </a:solidFill>
              </a:rPr>
              <a:t>Constitution &amp; Bylaws</a:t>
            </a:r>
          </a:p>
          <a:p>
            <a:pPr>
              <a:spcBef>
                <a:spcPts val="1800"/>
              </a:spcBef>
              <a:buFont typeface="Arial" panose="020B0604020202020204" pitchFamily="34" charset="0"/>
              <a:buChar char="•"/>
            </a:pPr>
            <a:r>
              <a:rPr lang="en-CA" sz="2400" dirty="0">
                <a:solidFill>
                  <a:schemeClr val="tx1"/>
                </a:solidFill>
              </a:rPr>
              <a:t>interpret the </a:t>
            </a:r>
            <a:r>
              <a:rPr lang="en-CA" sz="2400" i="1" dirty="0">
                <a:solidFill>
                  <a:schemeClr val="tx1"/>
                </a:solidFill>
              </a:rPr>
              <a:t>Constitution &amp; Bylaws </a:t>
            </a:r>
            <a:r>
              <a:rPr lang="en-CA" sz="2400" dirty="0">
                <a:solidFill>
                  <a:schemeClr val="tx1"/>
                </a:solidFill>
              </a:rPr>
              <a:t>in consultation with the national president</a:t>
            </a:r>
          </a:p>
          <a:p>
            <a:pPr>
              <a:spcBef>
                <a:spcPts val="1800"/>
              </a:spcBef>
              <a:buFont typeface="Arial" panose="020B0604020202020204" pitchFamily="34" charset="0"/>
              <a:buChar char="•"/>
            </a:pPr>
            <a:r>
              <a:rPr lang="en-CA" sz="2400" dirty="0">
                <a:solidFill>
                  <a:schemeClr val="tx1"/>
                </a:solidFill>
              </a:rPr>
              <a:t>chair the national amendments committee</a:t>
            </a:r>
          </a:p>
          <a:p>
            <a:pPr>
              <a:spcBef>
                <a:spcPts val="1800"/>
              </a:spcBef>
              <a:buFont typeface="Arial" panose="020B0604020202020204" pitchFamily="34" charset="0"/>
              <a:buChar char="•"/>
            </a:pPr>
            <a:r>
              <a:rPr lang="en-CA" sz="2400" dirty="0">
                <a:solidFill>
                  <a:schemeClr val="tx1"/>
                </a:solidFill>
              </a:rPr>
              <a:t>advise on parliamentary procedure</a:t>
            </a:r>
          </a:p>
        </p:txBody>
      </p:sp>
    </p:spTree>
    <p:extLst>
      <p:ext uri="{BB962C8B-B14F-4D97-AF65-F5344CB8AC3E}">
        <p14:creationId xmlns:p14="http://schemas.microsoft.com/office/powerpoint/2010/main" val="114632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993A7AC0-DFA4-4752-802F-AF0E6BCEBBED}"/>
              </a:ext>
            </a:extLst>
          </p:cNvPr>
          <p:cNvSpPr txBox="1">
            <a:spLocks/>
          </p:cNvSpPr>
          <p:nvPr/>
        </p:nvSpPr>
        <p:spPr>
          <a:xfrm>
            <a:off x="1524000" y="2226504"/>
            <a:ext cx="9144000" cy="23876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kern="1200" dirty="0">
                <a:solidFill>
                  <a:srgbClr val="3B4576"/>
                </a:solidFill>
                <a:latin typeface="Calibri" panose="020F0502020204030204" pitchFamily="34" charset="0"/>
              </a:rPr>
              <a:t>THE CATHOLIC WOMEN’S LEAGUE OF CANADA</a:t>
            </a:r>
            <a:endParaRPr lang="en-CA" dirty="0">
              <a:solidFill>
                <a:srgbClr val="3B4576"/>
              </a:solidFill>
              <a:latin typeface="Calibri" panose="020F0502020204030204" pitchFamily="34" charset="0"/>
            </a:endParaRPr>
          </a:p>
        </p:txBody>
      </p:sp>
      <p:sp>
        <p:nvSpPr>
          <p:cNvPr id="7" name="Subtitle 2">
            <a:extLst>
              <a:ext uri="{FF2B5EF4-FFF2-40B4-BE49-F238E27FC236}">
                <a16:creationId xmlns="" xmlns:a16="http://schemas.microsoft.com/office/drawing/2014/main" id="{84FD2EB2-8469-49B6-A767-400BFE586894}"/>
              </a:ext>
            </a:extLst>
          </p:cNvPr>
          <p:cNvSpPr>
            <a:spLocks noGrp="1"/>
          </p:cNvSpPr>
          <p:nvPr>
            <p:ph type="subTitle" idx="1"/>
          </p:nvPr>
        </p:nvSpPr>
        <p:spPr>
          <a:xfrm>
            <a:off x="1524000" y="4452743"/>
            <a:ext cx="9144000" cy="1550892"/>
          </a:xfrm>
        </p:spPr>
        <p:txBody>
          <a:bodyPr anchor="ctr">
            <a:normAutofit/>
          </a:bodyPr>
          <a:lstStyle/>
          <a:p>
            <a:pPr algn="ctr"/>
            <a:r>
              <a:rPr lang="en-US" sz="3200" b="1" dirty="0">
                <a:solidFill>
                  <a:srgbClr val="2F5496"/>
                </a:solidFill>
              </a:rPr>
              <a:t>DUTIES OF OFFICERS</a:t>
            </a:r>
            <a:endParaRPr lang="en-US" sz="3200" dirty="0"/>
          </a:p>
        </p:txBody>
      </p:sp>
      <p:pic>
        <p:nvPicPr>
          <p:cNvPr id="8" name="Google Shape;85;p13">
            <a:extLst>
              <a:ext uri="{FF2B5EF4-FFF2-40B4-BE49-F238E27FC236}">
                <a16:creationId xmlns="" xmlns:a16="http://schemas.microsoft.com/office/drawing/2014/main" id="{A2FB0FAA-39A5-4A3F-80ED-F7CC5859D13E}"/>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696423"/>
            <a:ext cx="1752830" cy="1752830"/>
          </a:xfrm>
          <a:prstGeom prst="rect">
            <a:avLst/>
          </a:prstGeom>
          <a:noFill/>
          <a:ln>
            <a:noFill/>
          </a:ln>
        </p:spPr>
      </p:pic>
      <p:sp>
        <p:nvSpPr>
          <p:cNvPr id="5" name="TextBox 4"/>
          <p:cNvSpPr txBox="1"/>
          <p:nvPr/>
        </p:nvSpPr>
        <p:spPr>
          <a:xfrm>
            <a:off x="8747185" y="6210272"/>
            <a:ext cx="3191773" cy="276999"/>
          </a:xfrm>
          <a:prstGeom prst="rect">
            <a:avLst/>
          </a:prstGeom>
          <a:noFill/>
        </p:spPr>
        <p:txBody>
          <a:bodyPr wrap="square" rtlCol="0">
            <a:spAutoFit/>
          </a:bodyPr>
          <a:lstStyle/>
          <a:p>
            <a:r>
              <a:rPr lang="en-CA" sz="1200" dirty="0"/>
              <a:t>Gifted to National by Linda Squarzolo (ON)</a:t>
            </a:r>
          </a:p>
        </p:txBody>
      </p:sp>
    </p:spTree>
    <p:extLst>
      <p:ext uri="{BB962C8B-B14F-4D97-AF65-F5344CB8AC3E}">
        <p14:creationId xmlns:p14="http://schemas.microsoft.com/office/powerpoint/2010/main" val="464905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95006"/>
            <a:ext cx="9163878" cy="743239"/>
          </a:xfrm>
        </p:spPr>
        <p:txBody>
          <a:bodyPr>
            <a:noAutofit/>
          </a:bodyPr>
          <a:lstStyle/>
          <a:p>
            <a:pPr algn="ctr"/>
            <a:r>
              <a:rPr lang="en-CA" b="1" dirty="0">
                <a:solidFill>
                  <a:srgbClr val="002060"/>
                </a:solidFill>
                <a:latin typeface="Calibri" panose="020F0502020204030204" pitchFamily="34" charset="0"/>
                <a:cs typeface="Calibri" panose="020F0502020204030204" pitchFamily="34" charset="0"/>
              </a:rPr>
              <a:t>INTERNATIONAL RELATIONS </a:t>
            </a:r>
            <a:br>
              <a:rPr lang="en-CA" b="1" dirty="0">
                <a:solidFill>
                  <a:srgbClr val="002060"/>
                </a:solidFill>
                <a:latin typeface="Calibri" panose="020F0502020204030204" pitchFamily="34" charset="0"/>
                <a:cs typeface="Calibri" panose="020F0502020204030204" pitchFamily="34" charset="0"/>
              </a:rPr>
            </a:br>
            <a:r>
              <a:rPr lang="en-CA" b="1" dirty="0">
                <a:solidFill>
                  <a:srgbClr val="002060"/>
                </a:solidFill>
                <a:latin typeface="Calibri" panose="020F0502020204030204" pitchFamily="34" charset="0"/>
                <a:cs typeface="Calibri" panose="020F0502020204030204" pitchFamily="34" charset="0"/>
              </a:rPr>
              <a:t>(NATIONAL ONLY)</a:t>
            </a:r>
          </a:p>
        </p:txBody>
      </p:sp>
      <p:sp>
        <p:nvSpPr>
          <p:cNvPr id="3" name="Content Placeholder 2"/>
          <p:cNvSpPr>
            <a:spLocks noGrp="1"/>
          </p:cNvSpPr>
          <p:nvPr>
            <p:ph idx="1"/>
          </p:nvPr>
        </p:nvSpPr>
        <p:spPr>
          <a:xfrm>
            <a:off x="1441910" y="2014815"/>
            <a:ext cx="6876405" cy="3880773"/>
          </a:xfrm>
        </p:spPr>
        <p:txBody>
          <a:bodyPr/>
          <a:lstStyle/>
          <a:p>
            <a:pPr>
              <a:lnSpc>
                <a:spcPct val="150000"/>
              </a:lnSpc>
              <a:spcBef>
                <a:spcPts val="1800"/>
              </a:spcBef>
              <a:buFont typeface="Arial" panose="020B0604020202020204" pitchFamily="34" charset="0"/>
              <a:buChar char="•"/>
            </a:pPr>
            <a:r>
              <a:rPr lang="en-CA" sz="2400" dirty="0">
                <a:solidFill>
                  <a:schemeClr val="tx1"/>
                </a:solidFill>
              </a:rPr>
              <a:t>position held by the national president</a:t>
            </a:r>
          </a:p>
          <a:p>
            <a:pPr>
              <a:lnSpc>
                <a:spcPct val="150000"/>
              </a:lnSpc>
              <a:spcBef>
                <a:spcPts val="1800"/>
              </a:spcBef>
              <a:buFont typeface="Arial" panose="020B0604020202020204" pitchFamily="34" charset="0"/>
              <a:buChar char="•"/>
            </a:pPr>
            <a:r>
              <a:rPr lang="en-CA" sz="2400" dirty="0">
                <a:solidFill>
                  <a:schemeClr val="tx1"/>
                </a:solidFill>
              </a:rPr>
              <a:t>liaison with World Union of Catholic Women’s Organisations (WUCWO)</a:t>
            </a:r>
          </a:p>
          <a:p>
            <a:pPr>
              <a:lnSpc>
                <a:spcPct val="150000"/>
              </a:lnSpc>
              <a:spcBef>
                <a:spcPts val="1800"/>
              </a:spcBef>
              <a:buFont typeface="Arial" panose="020B0604020202020204" pitchFamily="34" charset="0"/>
              <a:buChar char="•"/>
            </a:pPr>
            <a:r>
              <a:rPr lang="en-CA" sz="2400" dirty="0">
                <a:solidFill>
                  <a:schemeClr val="tx1"/>
                </a:solidFill>
              </a:rPr>
              <a:t>liaison with other international programs</a:t>
            </a:r>
          </a:p>
        </p:txBody>
      </p:sp>
    </p:spTree>
    <p:extLst>
      <p:ext uri="{BB962C8B-B14F-4D97-AF65-F5344CB8AC3E}">
        <p14:creationId xmlns:p14="http://schemas.microsoft.com/office/powerpoint/2010/main" val="74434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092" y="1813339"/>
            <a:ext cx="6932285" cy="4332678"/>
          </a:xfrm>
          <a:prstGeom prst="rect">
            <a:avLst/>
          </a:prstGeom>
        </p:spPr>
      </p:pic>
      <p:sp>
        <p:nvSpPr>
          <p:cNvPr id="2" name="Title 1"/>
          <p:cNvSpPr>
            <a:spLocks noGrp="1"/>
          </p:cNvSpPr>
          <p:nvPr>
            <p:ph type="title"/>
          </p:nvPr>
        </p:nvSpPr>
        <p:spPr>
          <a:xfrm>
            <a:off x="278296" y="609600"/>
            <a:ext cx="9163878"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A TEAM APPROACH</a:t>
            </a:r>
          </a:p>
        </p:txBody>
      </p:sp>
      <p:sp>
        <p:nvSpPr>
          <p:cNvPr id="5" name="Rectangle 4"/>
          <p:cNvSpPr/>
          <p:nvPr/>
        </p:nvSpPr>
        <p:spPr>
          <a:xfrm>
            <a:off x="1390258" y="3510116"/>
            <a:ext cx="6932284" cy="737420"/>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1390258" y="2265244"/>
            <a:ext cx="6939953" cy="3880773"/>
          </a:xfrm>
        </p:spPr>
        <p:txBody>
          <a:bodyPr>
            <a:normAutofit/>
          </a:bodyPr>
          <a:lstStyle/>
          <a:p>
            <a:pPr marL="0" indent="0">
              <a:buNone/>
            </a:pPr>
            <a:endParaRPr lang="en-CA" sz="3600" dirty="0"/>
          </a:p>
          <a:p>
            <a:pPr marL="0" indent="0">
              <a:buNone/>
            </a:pPr>
            <a:endParaRPr lang="en-CA" sz="3600" dirty="0"/>
          </a:p>
          <a:p>
            <a:pPr marL="0" indent="0" algn="ctr">
              <a:buNone/>
            </a:pPr>
            <a:r>
              <a:rPr lang="en-CA" sz="3200" dirty="0">
                <a:solidFill>
                  <a:schemeClr val="tx1"/>
                </a:solidFill>
              </a:rPr>
              <a:t>The executive works as a team.</a:t>
            </a:r>
          </a:p>
        </p:txBody>
      </p:sp>
    </p:spTree>
    <p:extLst>
      <p:ext uri="{BB962C8B-B14F-4D97-AF65-F5344CB8AC3E}">
        <p14:creationId xmlns:p14="http://schemas.microsoft.com/office/powerpoint/2010/main" val="359279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27C25-74C0-43FC-825C-A2C99654CEC3}"/>
              </a:ext>
            </a:extLst>
          </p:cNvPr>
          <p:cNvSpPr>
            <a:spLocks noGrp="1"/>
          </p:cNvSpPr>
          <p:nvPr>
            <p:ph type="title"/>
          </p:nvPr>
        </p:nvSpPr>
        <p:spPr>
          <a:xfrm>
            <a:off x="278296" y="912500"/>
            <a:ext cx="9243391" cy="743239"/>
          </a:xfrm>
        </p:spPr>
        <p:txBody>
          <a:bodyPr>
            <a:noAutofit/>
          </a:bodyPr>
          <a:lstStyle/>
          <a:p>
            <a:pPr algn="ctr"/>
            <a:r>
              <a:rPr lang="en-US" sz="4000" b="1" dirty="0">
                <a:solidFill>
                  <a:srgbClr val="2F5496"/>
                </a:solidFill>
              </a:rPr>
              <a:t>DUTIES OF OFFICERS</a:t>
            </a:r>
            <a:endParaRPr lang="en-US" sz="4000" dirty="0">
              <a:solidFill>
                <a:srgbClr val="2F5496"/>
              </a:solidFill>
            </a:endParaRPr>
          </a:p>
        </p:txBody>
      </p:sp>
      <p:pic>
        <p:nvPicPr>
          <p:cNvPr id="4" name="Picture 2" descr="C:\Users\Alice\AppData\Local\Microsoft\Windows\INetCache\IE\BAGOCGF0\thank_you[1].jpg">
            <a:extLst>
              <a:ext uri="{FF2B5EF4-FFF2-40B4-BE49-F238E27FC236}">
                <a16:creationId xmlns="" xmlns:a16="http://schemas.microsoft.com/office/drawing/2014/main" id="{FB579BA2-F9B1-46C0-868A-56145E01F332}"/>
              </a:ext>
            </a:extLst>
          </p:cNvPr>
          <p:cNvPicPr>
            <a:picLocks noChangeAspect="1" noChangeArrowheads="1"/>
          </p:cNvPicPr>
          <p:nvPr/>
        </p:nvPicPr>
        <p:blipFill>
          <a:blip r:embed="rId3"/>
          <a:srcRect/>
          <a:stretch>
            <a:fillRect/>
          </a:stretch>
        </p:blipFill>
        <p:spPr bwMode="auto">
          <a:xfrm>
            <a:off x="1807401" y="2084693"/>
            <a:ext cx="6185180" cy="4216660"/>
          </a:xfrm>
          <a:prstGeom prst="rect">
            <a:avLst/>
          </a:prstGeom>
          <a:noFill/>
        </p:spPr>
      </p:pic>
    </p:spTree>
    <p:extLst>
      <p:ext uri="{BB962C8B-B14F-4D97-AF65-F5344CB8AC3E}">
        <p14:creationId xmlns:p14="http://schemas.microsoft.com/office/powerpoint/2010/main" val="204200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203510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5" y="582397"/>
            <a:ext cx="9276522" cy="743239"/>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PARISH, DIOCESAN AND PROVINCIAL OFFICERS</a:t>
            </a:r>
            <a:endParaRPr lang="en-CA" sz="2000" dirty="0">
              <a:solidFill>
                <a:schemeClr val="accent2">
                  <a:lumMod val="75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31304" y="2121637"/>
            <a:ext cx="9276523" cy="4351338"/>
          </a:xfrm>
        </p:spPr>
        <p:txBody>
          <a:bodyPr>
            <a:noAutofit/>
          </a:bodyPr>
          <a:lstStyle/>
          <a:p>
            <a:pPr algn="ctr">
              <a:buFont typeface="Arial" panose="020B0604020202020204" pitchFamily="34" charset="0"/>
              <a:buChar char="•"/>
            </a:pPr>
            <a:r>
              <a:rPr lang="en-CA" sz="2400" dirty="0">
                <a:solidFill>
                  <a:schemeClr val="tx1"/>
                </a:solidFill>
              </a:rPr>
              <a:t>president</a:t>
            </a:r>
          </a:p>
          <a:p>
            <a:pPr algn="ctr">
              <a:buFont typeface="Arial" panose="020B0604020202020204" pitchFamily="34" charset="0"/>
              <a:buChar char="•"/>
            </a:pPr>
            <a:r>
              <a:rPr lang="en-CA" sz="2400" dirty="0">
                <a:solidFill>
                  <a:schemeClr val="tx1"/>
                </a:solidFill>
              </a:rPr>
              <a:t>president-elect</a:t>
            </a:r>
          </a:p>
          <a:p>
            <a:pPr algn="ctr">
              <a:buFont typeface="Arial" panose="020B0604020202020204" pitchFamily="34" charset="0"/>
              <a:buChar char="•"/>
            </a:pPr>
            <a:r>
              <a:rPr lang="en-CA" sz="2400" dirty="0">
                <a:solidFill>
                  <a:schemeClr val="tx1"/>
                </a:solidFill>
              </a:rPr>
              <a:t>first vice-president</a:t>
            </a:r>
          </a:p>
          <a:p>
            <a:pPr algn="ctr">
              <a:buFont typeface="Arial" panose="020B0604020202020204" pitchFamily="34" charset="0"/>
              <a:buChar char="•"/>
            </a:pPr>
            <a:r>
              <a:rPr lang="en-CA" sz="2400" dirty="0">
                <a:solidFill>
                  <a:schemeClr val="tx1"/>
                </a:solidFill>
              </a:rPr>
              <a:t>second vice-president (optional)</a:t>
            </a:r>
          </a:p>
          <a:p>
            <a:pPr algn="ctr">
              <a:buFont typeface="Arial" panose="020B0604020202020204" pitchFamily="34" charset="0"/>
              <a:buChar char="•"/>
            </a:pPr>
            <a:r>
              <a:rPr lang="en-CA" sz="2400" dirty="0">
                <a:solidFill>
                  <a:schemeClr val="tx1"/>
                </a:solidFill>
              </a:rPr>
              <a:t>secretary (one or two)</a:t>
            </a:r>
          </a:p>
          <a:p>
            <a:pPr algn="ctr">
              <a:buFont typeface="Arial" panose="020B0604020202020204" pitchFamily="34" charset="0"/>
              <a:buChar char="•"/>
            </a:pPr>
            <a:r>
              <a:rPr lang="en-CA" sz="2400" dirty="0">
                <a:solidFill>
                  <a:schemeClr val="tx1"/>
                </a:solidFill>
              </a:rPr>
              <a:t>treasurer</a:t>
            </a:r>
          </a:p>
          <a:p>
            <a:pPr algn="ctr">
              <a:buFont typeface="Arial" panose="020B0604020202020204" pitchFamily="34" charset="0"/>
              <a:buChar char="•"/>
            </a:pPr>
            <a:r>
              <a:rPr lang="en-CA" sz="2400" dirty="0">
                <a:solidFill>
                  <a:schemeClr val="tx1"/>
                </a:solidFill>
              </a:rPr>
              <a:t>past president</a:t>
            </a:r>
          </a:p>
          <a:p>
            <a:pPr algn="ctr">
              <a:buFont typeface="Arial" panose="020B0604020202020204" pitchFamily="34" charset="0"/>
              <a:buChar char="•"/>
            </a:pPr>
            <a:r>
              <a:rPr lang="en-CA" sz="2400" dirty="0">
                <a:solidFill>
                  <a:schemeClr val="tx1"/>
                </a:solidFill>
              </a:rPr>
              <a:t>standing committee chairpersons (as required)</a:t>
            </a:r>
          </a:p>
        </p:txBody>
      </p:sp>
      <p:sp>
        <p:nvSpPr>
          <p:cNvPr id="4" name="TextBox 3"/>
          <p:cNvSpPr txBox="1"/>
          <p:nvPr/>
        </p:nvSpPr>
        <p:spPr>
          <a:xfrm>
            <a:off x="838200" y="1456441"/>
            <a:ext cx="3658710" cy="523220"/>
          </a:xfrm>
          <a:prstGeom prst="rect">
            <a:avLst/>
          </a:prstGeom>
          <a:noFill/>
        </p:spPr>
        <p:txBody>
          <a:bodyPr wrap="square" rtlCol="0">
            <a:spAutoFit/>
          </a:bodyPr>
          <a:lstStyle/>
          <a:p>
            <a:r>
              <a:rPr lang="en-US" sz="2800" b="1" dirty="0">
                <a:solidFill>
                  <a:srgbClr val="0099CC"/>
                </a:solidFill>
                <a:latin typeface="+mn-lt"/>
              </a:rPr>
              <a:t>ARE:</a:t>
            </a:r>
            <a:endParaRPr lang="en-CA" sz="2800" dirty="0">
              <a:solidFill>
                <a:srgbClr val="0099CC"/>
              </a:solidFill>
              <a:latin typeface="+mn-lt"/>
            </a:endParaRPr>
          </a:p>
        </p:txBody>
      </p:sp>
    </p:spTree>
    <p:extLst>
      <p:ext uri="{BB962C8B-B14F-4D97-AF65-F5344CB8AC3E}">
        <p14:creationId xmlns:p14="http://schemas.microsoft.com/office/powerpoint/2010/main" val="962905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44000"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NATIONAL OFFICERS </a:t>
            </a:r>
          </a:p>
        </p:txBody>
      </p:sp>
      <p:sp>
        <p:nvSpPr>
          <p:cNvPr id="3" name="Content Placeholder 2"/>
          <p:cNvSpPr>
            <a:spLocks noGrp="1"/>
          </p:cNvSpPr>
          <p:nvPr>
            <p:ph idx="1"/>
          </p:nvPr>
        </p:nvSpPr>
        <p:spPr>
          <a:xfrm>
            <a:off x="298174" y="2160589"/>
            <a:ext cx="9144000" cy="3880773"/>
          </a:xfrm>
        </p:spPr>
        <p:txBody>
          <a:bodyPr>
            <a:noAutofit/>
          </a:bodyPr>
          <a:lstStyle/>
          <a:p>
            <a:pPr algn="ctr">
              <a:buFont typeface="Arial" panose="020B0604020202020204" pitchFamily="34" charset="0"/>
              <a:buChar char="•"/>
            </a:pPr>
            <a:r>
              <a:rPr lang="en-CA" sz="2400" dirty="0">
                <a:solidFill>
                  <a:schemeClr val="tx1"/>
                </a:solidFill>
              </a:rPr>
              <a:t>president</a:t>
            </a:r>
          </a:p>
          <a:p>
            <a:pPr algn="ctr">
              <a:buFont typeface="Arial" panose="020B0604020202020204" pitchFamily="34" charset="0"/>
              <a:buChar char="•"/>
            </a:pPr>
            <a:r>
              <a:rPr lang="en-CA" sz="2400" dirty="0">
                <a:solidFill>
                  <a:schemeClr val="tx1"/>
                </a:solidFill>
              </a:rPr>
              <a:t>president-elect</a:t>
            </a:r>
          </a:p>
          <a:p>
            <a:pPr algn="ctr">
              <a:buFont typeface="Arial" panose="020B0604020202020204" pitchFamily="34" charset="0"/>
              <a:buChar char="•"/>
            </a:pPr>
            <a:r>
              <a:rPr lang="en-CA" sz="2400" dirty="0">
                <a:solidFill>
                  <a:schemeClr val="tx1"/>
                </a:solidFill>
              </a:rPr>
              <a:t>first vice-president</a:t>
            </a:r>
          </a:p>
          <a:p>
            <a:pPr algn="ctr">
              <a:buFont typeface="Arial" panose="020B0604020202020204" pitchFamily="34" charset="0"/>
              <a:buChar char="•"/>
            </a:pPr>
            <a:r>
              <a:rPr lang="en-CA" sz="2400" dirty="0">
                <a:solidFill>
                  <a:schemeClr val="tx1"/>
                </a:solidFill>
              </a:rPr>
              <a:t>second vice-president (optional)</a:t>
            </a:r>
          </a:p>
          <a:p>
            <a:pPr algn="ctr">
              <a:buFont typeface="Arial" panose="020B0604020202020204" pitchFamily="34" charset="0"/>
              <a:buChar char="•"/>
            </a:pPr>
            <a:r>
              <a:rPr lang="en-CA" sz="2400" dirty="0">
                <a:solidFill>
                  <a:schemeClr val="tx1"/>
                </a:solidFill>
              </a:rPr>
              <a:t>past president</a:t>
            </a:r>
          </a:p>
          <a:p>
            <a:pPr algn="ctr">
              <a:buFont typeface="Arial" panose="020B0604020202020204" pitchFamily="34" charset="0"/>
              <a:buChar char="•"/>
            </a:pPr>
            <a:r>
              <a:rPr lang="en-CA" sz="2400" dirty="0">
                <a:solidFill>
                  <a:schemeClr val="tx1"/>
                </a:solidFill>
              </a:rPr>
              <a:t>secretary-treasurer</a:t>
            </a:r>
          </a:p>
          <a:p>
            <a:pPr algn="ctr">
              <a:buFont typeface="Arial" panose="020B0604020202020204" pitchFamily="34" charset="0"/>
              <a:buChar char="•"/>
            </a:pPr>
            <a:r>
              <a:rPr lang="en-CA" sz="2400" dirty="0">
                <a:solidFill>
                  <a:schemeClr val="tx1"/>
                </a:solidFill>
              </a:rPr>
              <a:t>standing committee chairpersons (five)</a:t>
            </a:r>
          </a:p>
        </p:txBody>
      </p:sp>
      <p:sp>
        <p:nvSpPr>
          <p:cNvPr id="4" name="TextBox 3"/>
          <p:cNvSpPr txBox="1"/>
          <p:nvPr/>
        </p:nvSpPr>
        <p:spPr>
          <a:xfrm>
            <a:off x="838200" y="1413530"/>
            <a:ext cx="2707341" cy="523220"/>
          </a:xfrm>
          <a:prstGeom prst="rect">
            <a:avLst/>
          </a:prstGeom>
          <a:noFill/>
        </p:spPr>
        <p:txBody>
          <a:bodyPr wrap="square" rtlCol="0">
            <a:spAutoFit/>
          </a:bodyPr>
          <a:lstStyle/>
          <a:p>
            <a:r>
              <a:rPr lang="en-US" sz="2800" b="1" dirty="0">
                <a:solidFill>
                  <a:srgbClr val="0099CC"/>
                </a:solidFill>
                <a:latin typeface="+mn-lt"/>
              </a:rPr>
              <a:t>ARE</a:t>
            </a:r>
            <a:endParaRPr lang="en-CA" sz="2800" b="1" dirty="0">
              <a:solidFill>
                <a:srgbClr val="0099CC"/>
              </a:solidFill>
              <a:latin typeface="+mn-lt"/>
            </a:endParaRPr>
          </a:p>
        </p:txBody>
      </p:sp>
    </p:spTree>
    <p:extLst>
      <p:ext uri="{BB962C8B-B14F-4D97-AF65-F5344CB8AC3E}">
        <p14:creationId xmlns:p14="http://schemas.microsoft.com/office/powerpoint/2010/main" val="1968381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4400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SPIRITUAL ADVISOR</a:t>
            </a:r>
            <a:endParaRPr lang="en-CA" b="1" dirty="0">
              <a:solidFill>
                <a:srgbClr val="00206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27383" y="2160589"/>
            <a:ext cx="8845826" cy="3880773"/>
          </a:xfrm>
        </p:spPr>
        <p:txBody>
          <a:bodyPr>
            <a:normAutofit/>
          </a:bodyPr>
          <a:lstStyle/>
          <a:p>
            <a:pPr>
              <a:buFont typeface="Arial" panose="020B0604020202020204" pitchFamily="34" charset="0"/>
              <a:buChar char="•"/>
            </a:pPr>
            <a:r>
              <a:rPr lang="en-CA" sz="2400" dirty="0">
                <a:solidFill>
                  <a:schemeClr val="tx1"/>
                </a:solidFill>
              </a:rPr>
              <a:t>With the spiritual development chairperson, provides advice and guidance for spiritual programs.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dirty="0">
                <a:solidFill>
                  <a:schemeClr val="tx1"/>
                </a:solidFill>
              </a:rPr>
              <a:t>Having been notified of all meetings (and conventions) the spiritual advisor will attend, if possible, and participate in an advisory capacity.</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dirty="0">
                <a:solidFill>
                  <a:schemeClr val="tx1"/>
                </a:solidFill>
              </a:rPr>
              <a:t>Becomes familiar with the </a:t>
            </a:r>
            <a:r>
              <a:rPr lang="en-CA" sz="2400" i="1" dirty="0">
                <a:solidFill>
                  <a:schemeClr val="tx1"/>
                </a:solidFill>
              </a:rPr>
              <a:t>Handbook for Spiritual Advisors</a:t>
            </a:r>
            <a:r>
              <a:rPr lang="en-CA" sz="2400" dirty="0">
                <a:solidFill>
                  <a:schemeClr val="tx1"/>
                </a:solidFill>
              </a:rPr>
              <a:t>.</a:t>
            </a:r>
          </a:p>
        </p:txBody>
      </p:sp>
    </p:spTree>
    <p:extLst>
      <p:ext uri="{BB962C8B-B14F-4D97-AF65-F5344CB8AC3E}">
        <p14:creationId xmlns:p14="http://schemas.microsoft.com/office/powerpoint/2010/main" val="37979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609600"/>
            <a:ext cx="9183756"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PRESIDENT</a:t>
            </a:r>
          </a:p>
        </p:txBody>
      </p:sp>
      <p:sp>
        <p:nvSpPr>
          <p:cNvPr id="3" name="Content Placeholder 2"/>
          <p:cNvSpPr>
            <a:spLocks noGrp="1"/>
          </p:cNvSpPr>
          <p:nvPr>
            <p:ph idx="1"/>
          </p:nvPr>
        </p:nvSpPr>
        <p:spPr>
          <a:xfrm>
            <a:off x="1011476" y="1763023"/>
            <a:ext cx="7757152" cy="3880773"/>
          </a:xfrm>
        </p:spPr>
        <p:txBody>
          <a:bodyPr>
            <a:noAutofit/>
          </a:bodyPr>
          <a:lstStyle/>
          <a:p>
            <a:pPr>
              <a:buFont typeface="Arial" panose="020B0604020202020204" pitchFamily="34" charset="0"/>
              <a:buChar char="•"/>
            </a:pPr>
            <a:r>
              <a:rPr lang="en-CA" sz="2400" dirty="0">
                <a:solidFill>
                  <a:schemeClr val="tx1"/>
                </a:solidFill>
              </a:rPr>
              <a:t>Provides active </a:t>
            </a:r>
            <a:r>
              <a:rPr lang="en-CA" sz="2400" b="1" dirty="0">
                <a:solidFill>
                  <a:srgbClr val="7030A0"/>
                </a:solidFill>
              </a:rPr>
              <a:t>leadership</a:t>
            </a:r>
            <a:endParaRPr lang="en-CA" sz="2400" b="1" dirty="0">
              <a:solidFill>
                <a:schemeClr val="tx2"/>
              </a:solidFill>
            </a:endParaRPr>
          </a:p>
          <a:p>
            <a:pPr>
              <a:buFont typeface="Arial" panose="020B0604020202020204" pitchFamily="34" charset="0"/>
              <a:buChar char="•"/>
            </a:pPr>
            <a:endParaRPr lang="en-CA" sz="2400" dirty="0"/>
          </a:p>
          <a:p>
            <a:pPr>
              <a:buFont typeface="Arial" panose="020B0604020202020204" pitchFamily="34" charset="0"/>
              <a:buChar char="•"/>
            </a:pPr>
            <a:r>
              <a:rPr lang="en-CA" sz="2400" dirty="0">
                <a:solidFill>
                  <a:schemeClr val="tx1"/>
                </a:solidFill>
              </a:rPr>
              <a:t>Is the official </a:t>
            </a:r>
            <a:r>
              <a:rPr lang="en-CA" sz="2400" b="1" dirty="0">
                <a:solidFill>
                  <a:srgbClr val="7030A0"/>
                </a:solidFill>
              </a:rPr>
              <a:t>spokesperson</a:t>
            </a:r>
            <a:r>
              <a:rPr lang="en-CA" sz="2400" dirty="0">
                <a:solidFill>
                  <a:schemeClr val="tx1"/>
                </a:solidFill>
              </a:rPr>
              <a:t> for the council</a:t>
            </a:r>
          </a:p>
          <a:p>
            <a:pPr>
              <a:buFont typeface="Arial" panose="020B0604020202020204" pitchFamily="34" charset="0"/>
              <a:buChar char="•"/>
            </a:pPr>
            <a:endParaRPr lang="en-CA" sz="2400" b="1" dirty="0">
              <a:solidFill>
                <a:srgbClr val="7030A0"/>
              </a:solidFill>
            </a:endParaRPr>
          </a:p>
          <a:p>
            <a:pPr>
              <a:buFont typeface="Arial" panose="020B0604020202020204" pitchFamily="34" charset="0"/>
              <a:buChar char="•"/>
            </a:pPr>
            <a:r>
              <a:rPr lang="en-CA" sz="2400" b="1" dirty="0">
                <a:solidFill>
                  <a:srgbClr val="7030A0"/>
                </a:solidFill>
              </a:rPr>
              <a:t>Presides</a:t>
            </a:r>
            <a:r>
              <a:rPr lang="en-CA" sz="2400" dirty="0">
                <a:solidFill>
                  <a:schemeClr val="tx1"/>
                </a:solidFill>
              </a:rPr>
              <a:t> at all council meetings</a:t>
            </a:r>
          </a:p>
          <a:p>
            <a:pPr marL="0" indent="0">
              <a:buNone/>
            </a:pPr>
            <a:endParaRPr lang="en-CA" sz="2400" dirty="0"/>
          </a:p>
          <a:p>
            <a:pPr>
              <a:buFont typeface="Arial" panose="020B0604020202020204" pitchFamily="34" charset="0"/>
              <a:buChar char="•"/>
            </a:pPr>
            <a:r>
              <a:rPr lang="en-CA" sz="2400" b="1" dirty="0">
                <a:solidFill>
                  <a:srgbClr val="7030A0"/>
                </a:solidFill>
              </a:rPr>
              <a:t>Initiates</a:t>
            </a:r>
            <a:r>
              <a:rPr lang="en-CA" sz="2400" dirty="0"/>
              <a:t> </a:t>
            </a:r>
            <a:r>
              <a:rPr lang="en-CA" sz="2400" dirty="0">
                <a:solidFill>
                  <a:schemeClr val="tx1"/>
                </a:solidFill>
              </a:rPr>
              <a:t>policy (in consultation with executive)</a:t>
            </a:r>
          </a:p>
          <a:p>
            <a:pPr>
              <a:buFont typeface="Arial" panose="020B0604020202020204" pitchFamily="34" charset="0"/>
              <a:buChar char="•"/>
            </a:pPr>
            <a:endParaRPr lang="en-CA" sz="2400" dirty="0"/>
          </a:p>
          <a:p>
            <a:pPr>
              <a:buFont typeface="Arial" panose="020B0604020202020204" pitchFamily="34" charset="0"/>
              <a:buChar char="•"/>
            </a:pPr>
            <a:r>
              <a:rPr lang="en-CA" sz="2400" b="1" dirty="0">
                <a:solidFill>
                  <a:srgbClr val="7030A0"/>
                </a:solidFill>
              </a:rPr>
              <a:t>Reports</a:t>
            </a:r>
            <a:r>
              <a:rPr lang="en-CA" sz="2400" dirty="0">
                <a:solidFill>
                  <a:schemeClr val="tx1"/>
                </a:solidFill>
              </a:rPr>
              <a:t> annually to members and to the next level</a:t>
            </a:r>
          </a:p>
          <a:p>
            <a:endParaRPr lang="en-CA" sz="2400" dirty="0"/>
          </a:p>
          <a:p>
            <a:pPr marL="0" indent="0">
              <a:buNone/>
            </a:pPr>
            <a:endParaRPr lang="en-CA" sz="2400" dirty="0"/>
          </a:p>
          <a:p>
            <a:endParaRPr lang="en-CA" sz="2400" dirty="0"/>
          </a:p>
        </p:txBody>
      </p:sp>
    </p:spTree>
    <p:extLst>
      <p:ext uri="{BB962C8B-B14F-4D97-AF65-F5344CB8AC3E}">
        <p14:creationId xmlns:p14="http://schemas.microsoft.com/office/powerpoint/2010/main" val="44941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PRESIDENT (cont’d)</a:t>
            </a:r>
          </a:p>
        </p:txBody>
      </p:sp>
      <p:sp>
        <p:nvSpPr>
          <p:cNvPr id="3" name="Content Placeholder 2"/>
          <p:cNvSpPr>
            <a:spLocks noGrp="1"/>
          </p:cNvSpPr>
          <p:nvPr>
            <p:ph idx="1"/>
          </p:nvPr>
        </p:nvSpPr>
        <p:spPr>
          <a:xfrm>
            <a:off x="1064223" y="1684237"/>
            <a:ext cx="7592023" cy="3880773"/>
          </a:xfrm>
        </p:spPr>
        <p:txBody>
          <a:bodyPr>
            <a:noAutofit/>
          </a:bodyPr>
          <a:lstStyle/>
          <a:p>
            <a:pPr>
              <a:buFont typeface="Arial" panose="020B0604020202020204" pitchFamily="34" charset="0"/>
              <a:buChar char="•"/>
            </a:pPr>
            <a:endParaRPr lang="en-CA" sz="2400" dirty="0"/>
          </a:p>
          <a:p>
            <a:pPr>
              <a:buFont typeface="Arial" panose="020B0604020202020204" pitchFamily="34" charset="0"/>
              <a:buChar char="•"/>
            </a:pPr>
            <a:r>
              <a:rPr lang="en-CA" sz="2400" dirty="0">
                <a:solidFill>
                  <a:schemeClr val="tx1"/>
                </a:solidFill>
              </a:rPr>
              <a:t>Is a </a:t>
            </a:r>
            <a:r>
              <a:rPr lang="en-CA" sz="2400" b="1" dirty="0">
                <a:solidFill>
                  <a:srgbClr val="7030A0"/>
                </a:solidFill>
              </a:rPr>
              <a:t>signing officer </a:t>
            </a:r>
            <a:r>
              <a:rPr lang="en-CA" sz="2400" dirty="0">
                <a:solidFill>
                  <a:schemeClr val="tx1"/>
                </a:solidFill>
              </a:rPr>
              <a:t>for all official documents</a:t>
            </a:r>
          </a:p>
          <a:p>
            <a:pPr>
              <a:buFont typeface="Arial" panose="020B0604020202020204" pitchFamily="34" charset="0"/>
              <a:buChar char="•"/>
            </a:pPr>
            <a:endParaRPr lang="en-CA" sz="2400" b="1" dirty="0">
              <a:solidFill>
                <a:srgbClr val="7030A0"/>
              </a:solidFill>
            </a:endParaRPr>
          </a:p>
          <a:p>
            <a:pPr>
              <a:buFont typeface="Arial" panose="020B0604020202020204" pitchFamily="34" charset="0"/>
              <a:buChar char="•"/>
            </a:pPr>
            <a:r>
              <a:rPr lang="en-CA" sz="2400" b="1" dirty="0">
                <a:solidFill>
                  <a:srgbClr val="7030A0"/>
                </a:solidFill>
              </a:rPr>
              <a:t>Appoints</a:t>
            </a:r>
            <a:r>
              <a:rPr lang="en-CA" sz="2400" dirty="0">
                <a:solidFill>
                  <a:schemeClr val="tx1"/>
                </a:solidFill>
              </a:rPr>
              <a:t> committee members</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b="1" dirty="0">
                <a:solidFill>
                  <a:srgbClr val="7030A0"/>
                </a:solidFill>
              </a:rPr>
              <a:t>Sits</a:t>
            </a:r>
            <a:r>
              <a:rPr lang="en-CA" sz="2400" dirty="0">
                <a:solidFill>
                  <a:schemeClr val="tx1"/>
                </a:solidFill>
              </a:rPr>
              <a:t> on committees in an </a:t>
            </a:r>
            <a:r>
              <a:rPr lang="en-CA" sz="2400" i="1" dirty="0">
                <a:solidFill>
                  <a:schemeClr val="tx1"/>
                </a:solidFill>
              </a:rPr>
              <a:t>ex officio </a:t>
            </a:r>
            <a:r>
              <a:rPr lang="en-CA" sz="2400" dirty="0">
                <a:solidFill>
                  <a:schemeClr val="tx1"/>
                </a:solidFill>
              </a:rPr>
              <a:t>capacity</a:t>
            </a:r>
          </a:p>
          <a:p>
            <a:pPr>
              <a:buFont typeface="Arial" panose="020B0604020202020204" pitchFamily="34" charset="0"/>
              <a:buChar char="•"/>
            </a:pPr>
            <a:endParaRPr lang="en-CA" sz="2400" dirty="0"/>
          </a:p>
          <a:p>
            <a:pPr>
              <a:buFont typeface="Arial" panose="020B0604020202020204" pitchFamily="34" charset="0"/>
              <a:buChar char="•"/>
            </a:pPr>
            <a:r>
              <a:rPr lang="en-CA" sz="2400" b="1" dirty="0">
                <a:solidFill>
                  <a:srgbClr val="7030A0"/>
                </a:solidFill>
              </a:rPr>
              <a:t>Is familiar </a:t>
            </a:r>
            <a:r>
              <a:rPr lang="en-CA" sz="2400" dirty="0">
                <a:solidFill>
                  <a:schemeClr val="tx1"/>
                </a:solidFill>
              </a:rPr>
              <a:t>with the </a:t>
            </a:r>
            <a:r>
              <a:rPr lang="en-CA" sz="2400" i="1" dirty="0">
                <a:solidFill>
                  <a:schemeClr val="tx1"/>
                </a:solidFill>
              </a:rPr>
              <a:t>National Manual of Policy and Procedure</a:t>
            </a:r>
            <a:r>
              <a:rPr lang="en-CA" sz="2400" dirty="0">
                <a:solidFill>
                  <a:schemeClr val="tx1"/>
                </a:solidFill>
              </a:rPr>
              <a:t> and the </a:t>
            </a:r>
            <a:r>
              <a:rPr lang="en-CA" sz="2400" i="1" dirty="0">
                <a:solidFill>
                  <a:schemeClr val="tx1"/>
                </a:solidFill>
              </a:rPr>
              <a:t>Constitution &amp; Bylaws.</a:t>
            </a:r>
          </a:p>
        </p:txBody>
      </p:sp>
    </p:spTree>
    <p:extLst>
      <p:ext uri="{BB962C8B-B14F-4D97-AF65-F5344CB8AC3E}">
        <p14:creationId xmlns:p14="http://schemas.microsoft.com/office/powerpoint/2010/main" val="363653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609600"/>
            <a:ext cx="9183756"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PRESIDENT-ELECT</a:t>
            </a:r>
          </a:p>
        </p:txBody>
      </p:sp>
      <p:sp>
        <p:nvSpPr>
          <p:cNvPr id="3" name="Content Placeholder 2"/>
          <p:cNvSpPr>
            <a:spLocks noGrp="1"/>
          </p:cNvSpPr>
          <p:nvPr>
            <p:ph idx="1"/>
          </p:nvPr>
        </p:nvSpPr>
        <p:spPr>
          <a:xfrm>
            <a:off x="795867" y="1930400"/>
            <a:ext cx="8148614" cy="3880773"/>
          </a:xfrm>
        </p:spPr>
        <p:txBody>
          <a:bodyPr>
            <a:noAutofit/>
          </a:bodyPr>
          <a:lstStyle/>
          <a:p>
            <a:pPr>
              <a:buFont typeface="Arial" panose="020B0604020202020204" pitchFamily="34" charset="0"/>
              <a:buChar char="•"/>
            </a:pPr>
            <a:r>
              <a:rPr lang="en-CA" sz="2400" b="1" dirty="0">
                <a:solidFill>
                  <a:srgbClr val="7030A0"/>
                </a:solidFill>
              </a:rPr>
              <a:t>Becomes president </a:t>
            </a:r>
            <a:r>
              <a:rPr lang="en-CA" sz="2400" dirty="0">
                <a:solidFill>
                  <a:schemeClr val="tx1"/>
                </a:solidFill>
              </a:rPr>
              <a:t>automatically at the end of her elected term</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dirty="0">
                <a:solidFill>
                  <a:schemeClr val="tx1"/>
                </a:solidFill>
              </a:rPr>
              <a:t>Is prepared to </a:t>
            </a:r>
            <a:r>
              <a:rPr lang="en-CA" sz="2400" b="1" dirty="0">
                <a:solidFill>
                  <a:srgbClr val="7030A0"/>
                </a:solidFill>
              </a:rPr>
              <a:t>fill in for the president</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dirty="0">
                <a:solidFill>
                  <a:schemeClr val="tx1"/>
                </a:solidFill>
              </a:rPr>
              <a:t>Chairs the </a:t>
            </a:r>
            <a:r>
              <a:rPr lang="en-CA" sz="2400" b="1" dirty="0">
                <a:solidFill>
                  <a:srgbClr val="7030A0"/>
                </a:solidFill>
              </a:rPr>
              <a:t>organization standing committee</a:t>
            </a:r>
          </a:p>
          <a:p>
            <a:pPr>
              <a:buFont typeface="Arial" panose="020B0604020202020204" pitchFamily="34" charset="0"/>
              <a:buChar char="•"/>
            </a:pPr>
            <a:endParaRPr lang="en-CA" sz="2400" dirty="0">
              <a:solidFill>
                <a:schemeClr val="tx1"/>
              </a:solidFill>
            </a:endParaRPr>
          </a:p>
          <a:p>
            <a:pPr>
              <a:buFont typeface="Arial" panose="020B0604020202020204" pitchFamily="34" charset="0"/>
              <a:buChar char="•"/>
            </a:pPr>
            <a:r>
              <a:rPr lang="en-CA" sz="2400" dirty="0">
                <a:solidFill>
                  <a:schemeClr val="tx1"/>
                </a:solidFill>
              </a:rPr>
              <a:t>Is responsible for </a:t>
            </a:r>
            <a:r>
              <a:rPr lang="en-CA" sz="2400" b="1" dirty="0">
                <a:solidFill>
                  <a:srgbClr val="7030A0"/>
                </a:solidFill>
              </a:rPr>
              <a:t>League development and leadership training</a:t>
            </a:r>
            <a:endParaRPr lang="en-CA" sz="2400" dirty="0">
              <a:solidFill>
                <a:schemeClr val="tx1"/>
              </a:solidFill>
            </a:endParaRPr>
          </a:p>
          <a:p>
            <a:endParaRPr lang="en-CA" sz="2400" dirty="0">
              <a:solidFill>
                <a:schemeClr val="tx1"/>
              </a:solidFill>
            </a:endParaRPr>
          </a:p>
          <a:p>
            <a:pPr marL="0" indent="0">
              <a:buNone/>
            </a:pPr>
            <a:endParaRPr lang="en-CA" sz="2400" dirty="0"/>
          </a:p>
          <a:p>
            <a:endParaRPr lang="en-CA" sz="2400" dirty="0"/>
          </a:p>
        </p:txBody>
      </p:sp>
    </p:spTree>
    <p:extLst>
      <p:ext uri="{BB962C8B-B14F-4D97-AF65-F5344CB8AC3E}">
        <p14:creationId xmlns:p14="http://schemas.microsoft.com/office/powerpoint/2010/main" val="330434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5345</TotalTime>
  <Words>2075</Words>
  <Application>Microsoft Office PowerPoint</Application>
  <PresentationFormat>Widescreen</PresentationFormat>
  <Paragraphs>489</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Trebuchet MS</vt:lpstr>
      <vt:lpstr>Wingdings 2</vt:lpstr>
      <vt:lpstr>Wingdings 3</vt:lpstr>
      <vt:lpstr>Facet</vt:lpstr>
      <vt:lpstr>THE CATHOLIC WOMEN’S LEAGUE OF CANADA</vt:lpstr>
      <vt:lpstr>EXECUTIVE ORIENTATION</vt:lpstr>
      <vt:lpstr>PowerPoint Presentation</vt:lpstr>
      <vt:lpstr>PARISH, DIOCESAN AND PROVINCIAL OFFICERS</vt:lpstr>
      <vt:lpstr>NATIONAL OFFICERS </vt:lpstr>
      <vt:lpstr>SPIRITUAL ADVISOR</vt:lpstr>
      <vt:lpstr>PRESIDENT</vt:lpstr>
      <vt:lpstr>PRESIDENT (cont’d)</vt:lpstr>
      <vt:lpstr>PRESIDENT-ELECT</vt:lpstr>
      <vt:lpstr>VICE-PRESIDENTS</vt:lpstr>
      <vt:lpstr>SECRETARY(S) RECORDING SECRETARY </vt:lpstr>
      <vt:lpstr>SECRETARY(S)  RECORDING SECRETARY (cont’d)</vt:lpstr>
      <vt:lpstr>SECRETARY(S)  CORRESPONDING SECRETARY</vt:lpstr>
      <vt:lpstr>TREASURER</vt:lpstr>
      <vt:lpstr>TREASURER (cont’d)</vt:lpstr>
      <vt:lpstr>TREASURER (cont’d)</vt:lpstr>
      <vt:lpstr>PAST PRESIDENT</vt:lpstr>
      <vt:lpstr>STANDING COMMITTEE CHAIRPERSON</vt:lpstr>
      <vt:lpstr>INDIVIDUAL STANDING COMMITTEES</vt:lpstr>
      <vt:lpstr>SPIRITUAL DEVELOPMENT</vt:lpstr>
      <vt:lpstr>ORGANIZATION</vt:lpstr>
      <vt:lpstr>CHRISTIAN FAMILY LIFE</vt:lpstr>
      <vt:lpstr>COMMUNITY LIFE</vt:lpstr>
      <vt:lpstr>EDUCATION AND HEALTH</vt:lpstr>
      <vt:lpstr>COMMUNICATIONS</vt:lpstr>
      <vt:lpstr>RESOLUTIONS</vt:lpstr>
      <vt:lpstr>LEGISLATION</vt:lpstr>
      <vt:lpstr>PARISH ACTIVITIES (PARISH ONLY)</vt:lpstr>
      <vt:lpstr>LAWS (NATIONAL ONLY)</vt:lpstr>
      <vt:lpstr>INTERNATIONAL RELATIONS  (NATIONAL ONLY)</vt:lpstr>
      <vt:lpstr>A TEAM APPROACH</vt:lpstr>
      <vt:lpstr>DUTIES OF OFFICERS</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603</cp:revision>
  <cp:lastPrinted>2020-12-28T16:37:37Z</cp:lastPrinted>
  <dcterms:modified xsi:type="dcterms:W3CDTF">2021-05-04T21:13:27Z</dcterms:modified>
</cp:coreProperties>
</file>