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267" r:id="rId1"/>
  </p:sldMasterIdLst>
  <p:notesMasterIdLst>
    <p:notesMasterId r:id="rId29"/>
  </p:notesMasterIdLst>
  <p:sldIdLst>
    <p:sldId id="549" r:id="rId2"/>
    <p:sldId id="550" r:id="rId3"/>
    <p:sldId id="392" r:id="rId4"/>
    <p:sldId id="393" r:id="rId5"/>
    <p:sldId id="394" r:id="rId6"/>
    <p:sldId id="395" r:id="rId7"/>
    <p:sldId id="396" r:id="rId8"/>
    <p:sldId id="397" r:id="rId9"/>
    <p:sldId id="398" r:id="rId10"/>
    <p:sldId id="399" r:id="rId11"/>
    <p:sldId id="400" r:id="rId12"/>
    <p:sldId id="401" r:id="rId13"/>
    <p:sldId id="402" r:id="rId14"/>
    <p:sldId id="403" r:id="rId15"/>
    <p:sldId id="404" r:id="rId16"/>
    <p:sldId id="405" r:id="rId17"/>
    <p:sldId id="406" r:id="rId18"/>
    <p:sldId id="407" r:id="rId19"/>
    <p:sldId id="408" r:id="rId20"/>
    <p:sldId id="409" r:id="rId21"/>
    <p:sldId id="410" r:id="rId22"/>
    <p:sldId id="411" r:id="rId23"/>
    <p:sldId id="412" r:id="rId24"/>
    <p:sldId id="413" r:id="rId25"/>
    <p:sldId id="414" r:id="rId26"/>
    <p:sldId id="506" r:id="rId27"/>
    <p:sldId id="530" r:id="rId28"/>
  </p:sldIdLst>
  <p:sldSz cx="12192000" cy="6858000"/>
  <p:notesSz cx="7010400"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cCormick" initials="AM" lastIdx="10" clrIdx="0">
    <p:extLst>
      <p:ext uri="{19B8F6BF-5375-455C-9EA6-DF929625EA0E}">
        <p15:presenceInfo xmlns:p15="http://schemas.microsoft.com/office/powerpoint/2012/main" userId="S-1-5-21-11070206-3167475808-660120411-1111" providerId="AD"/>
      </p:ext>
    </p:extLst>
  </p:cmAuthor>
  <p:cmAuthor id="2" name="Kim Scammell" initials="KS" lastIdx="60" clrIdx="1">
    <p:extLst>
      <p:ext uri="{19B8F6BF-5375-455C-9EA6-DF929625EA0E}">
        <p15:presenceInfo xmlns:p15="http://schemas.microsoft.com/office/powerpoint/2012/main" userId="S-1-5-21-11070206-3167475808-660120411-1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496"/>
    <a:srgbClr val="0099CC"/>
    <a:srgbClr val="00B050"/>
    <a:srgbClr val="7030A0"/>
    <a:srgbClr val="990000"/>
    <a:srgbClr val="FFFFFF"/>
    <a:srgbClr val="5C8E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75000" autoAdjust="0"/>
  </p:normalViewPr>
  <p:slideViewPr>
    <p:cSldViewPr snapToGrid="0">
      <p:cViewPr varScale="1">
        <p:scale>
          <a:sx n="56" d="100"/>
          <a:sy n="56" d="100"/>
        </p:scale>
        <p:origin x="1374" y="60"/>
      </p:cViewPr>
      <p:guideLst>
        <p:guide orient="horz" pos="2160"/>
        <p:guide pos="3840"/>
      </p:guideLst>
    </p:cSldViewPr>
  </p:slideViewPr>
  <p:outlineViewPr>
    <p:cViewPr>
      <p:scale>
        <a:sx n="33" d="100"/>
        <a:sy n="33" d="100"/>
      </p:scale>
      <p:origin x="0" y="-65760"/>
    </p:cViewPr>
  </p:outlineViewPr>
  <p:notesTextViewPr>
    <p:cViewPr>
      <p:scale>
        <a:sx n="100" d="100"/>
        <a:sy n="100" d="100"/>
      </p:scale>
      <p:origin x="0" y="0"/>
    </p:cViewPr>
  </p:notesTextViewPr>
  <p:sorterViewPr>
    <p:cViewPr>
      <p:scale>
        <a:sx n="100" d="100"/>
        <a:sy n="100" d="100"/>
      </p:scale>
      <p:origin x="0" y="-9330"/>
    </p:cViewPr>
  </p:sorterViewPr>
  <p:notesViewPr>
    <p:cSldViewPr snapToGrid="0">
      <p:cViewPr varScale="1">
        <p:scale>
          <a:sx n="56" d="100"/>
          <a:sy n="56" d="100"/>
        </p:scale>
        <p:origin x="283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8F094F-17A1-470C-8791-D89A233B210E}"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C97C2CC0-DB35-4B74-8105-2B6F9E267908}">
      <dgm:prSet phldrT="[Text]"/>
      <dgm:spPr/>
      <dgm:t>
        <a:bodyPr/>
        <a:lstStyle/>
        <a:p>
          <a:r>
            <a:rPr lang="en-CA" dirty="0"/>
            <a:t>National </a:t>
          </a:r>
          <a:endParaRPr lang="en-US" dirty="0"/>
        </a:p>
      </dgm:t>
    </dgm:pt>
    <dgm:pt modelId="{727C5FEF-AB54-4187-88B6-9724361E1E04}" type="parTrans" cxnId="{C7F814C9-6122-470E-A17B-3D46E5AC0AA0}">
      <dgm:prSet/>
      <dgm:spPr/>
      <dgm:t>
        <a:bodyPr/>
        <a:lstStyle/>
        <a:p>
          <a:endParaRPr lang="en-US"/>
        </a:p>
      </dgm:t>
    </dgm:pt>
    <dgm:pt modelId="{62F39755-9BB0-4C1B-B2BC-8D20E5DE859F}" type="sibTrans" cxnId="{C7F814C9-6122-470E-A17B-3D46E5AC0AA0}">
      <dgm:prSet/>
      <dgm:spPr>
        <a:solidFill>
          <a:schemeClr val="tx1">
            <a:alpha val="90000"/>
          </a:schemeClr>
        </a:solidFill>
      </dgm:spPr>
      <dgm:t>
        <a:bodyPr/>
        <a:lstStyle/>
        <a:p>
          <a:endParaRPr lang="en-US"/>
        </a:p>
      </dgm:t>
    </dgm:pt>
    <dgm:pt modelId="{D973AE6F-2979-4C4E-8E40-3773E70D4404}">
      <dgm:prSet phldrT="[Text]"/>
      <dgm:spPr/>
      <dgm:t>
        <a:bodyPr/>
        <a:lstStyle/>
        <a:p>
          <a:r>
            <a:rPr lang="en-CA" dirty="0"/>
            <a:t>Provincial</a:t>
          </a:r>
          <a:endParaRPr lang="en-US" dirty="0"/>
        </a:p>
      </dgm:t>
    </dgm:pt>
    <dgm:pt modelId="{24345A73-72B3-42B5-A0E5-3EABFCE08187}" type="parTrans" cxnId="{2D07F52F-5F7A-4C90-882D-E86ECA30C9EC}">
      <dgm:prSet/>
      <dgm:spPr/>
      <dgm:t>
        <a:bodyPr/>
        <a:lstStyle/>
        <a:p>
          <a:endParaRPr lang="en-US"/>
        </a:p>
      </dgm:t>
    </dgm:pt>
    <dgm:pt modelId="{47C593BC-E940-4DF3-AF17-C1E162037C7F}" type="sibTrans" cxnId="{2D07F52F-5F7A-4C90-882D-E86ECA30C9EC}">
      <dgm:prSet/>
      <dgm:spPr>
        <a:solidFill>
          <a:schemeClr val="tx1">
            <a:alpha val="90000"/>
          </a:schemeClr>
        </a:solidFill>
      </dgm:spPr>
      <dgm:t>
        <a:bodyPr/>
        <a:lstStyle/>
        <a:p>
          <a:endParaRPr lang="en-US"/>
        </a:p>
      </dgm:t>
    </dgm:pt>
    <dgm:pt modelId="{334E1320-DBEB-459F-983C-F19922DC8A09}">
      <dgm:prSet phldrT="[Text]"/>
      <dgm:spPr/>
      <dgm:t>
        <a:bodyPr/>
        <a:lstStyle/>
        <a:p>
          <a:r>
            <a:rPr lang="en-CA" dirty="0"/>
            <a:t>Diocesan</a:t>
          </a:r>
          <a:endParaRPr lang="en-US" dirty="0"/>
        </a:p>
      </dgm:t>
    </dgm:pt>
    <dgm:pt modelId="{7B0AEC78-8EE3-4ED1-AA6F-CDC445C279A4}" type="parTrans" cxnId="{D35DE32C-D429-40E9-AE77-1BD9F79FC5FC}">
      <dgm:prSet/>
      <dgm:spPr/>
      <dgm:t>
        <a:bodyPr/>
        <a:lstStyle/>
        <a:p>
          <a:endParaRPr lang="en-US"/>
        </a:p>
      </dgm:t>
    </dgm:pt>
    <dgm:pt modelId="{E200851B-F5C4-40D0-AB79-232EA4D66636}" type="sibTrans" cxnId="{D35DE32C-D429-40E9-AE77-1BD9F79FC5FC}">
      <dgm:prSet/>
      <dgm:spPr>
        <a:solidFill>
          <a:schemeClr val="tx1">
            <a:alpha val="90000"/>
          </a:schemeClr>
        </a:solidFill>
      </dgm:spPr>
      <dgm:t>
        <a:bodyPr/>
        <a:lstStyle/>
        <a:p>
          <a:endParaRPr lang="en-US"/>
        </a:p>
      </dgm:t>
    </dgm:pt>
    <dgm:pt modelId="{19F40D57-BE41-49A7-804A-3E5C1B3B9DFD}">
      <dgm:prSet phldrT="[Text]"/>
      <dgm:spPr/>
      <dgm:t>
        <a:bodyPr/>
        <a:lstStyle/>
        <a:p>
          <a:r>
            <a:rPr lang="en-CA" dirty="0"/>
            <a:t>Parish Council</a:t>
          </a:r>
          <a:endParaRPr lang="en-US" dirty="0"/>
        </a:p>
      </dgm:t>
    </dgm:pt>
    <dgm:pt modelId="{1FDF7B4E-6714-4503-8DDA-3048515989A1}" type="parTrans" cxnId="{8CE89BF9-A3B4-443C-A3C0-7012DD2AA252}">
      <dgm:prSet/>
      <dgm:spPr/>
      <dgm:t>
        <a:bodyPr/>
        <a:lstStyle/>
        <a:p>
          <a:endParaRPr lang="en-US"/>
        </a:p>
      </dgm:t>
    </dgm:pt>
    <dgm:pt modelId="{82A46CE3-8C86-432F-8259-386AA4215480}" type="sibTrans" cxnId="{8CE89BF9-A3B4-443C-A3C0-7012DD2AA252}">
      <dgm:prSet/>
      <dgm:spPr/>
      <dgm:t>
        <a:bodyPr/>
        <a:lstStyle/>
        <a:p>
          <a:endParaRPr lang="en-US"/>
        </a:p>
      </dgm:t>
    </dgm:pt>
    <dgm:pt modelId="{9E1ECA8B-7D1F-4A97-9393-A8E285F4EA1E}" type="pres">
      <dgm:prSet presAssocID="{8E8F094F-17A1-470C-8791-D89A233B210E}" presName="outerComposite" presStyleCnt="0">
        <dgm:presLayoutVars>
          <dgm:chMax val="5"/>
          <dgm:dir/>
          <dgm:resizeHandles val="exact"/>
        </dgm:presLayoutVars>
      </dgm:prSet>
      <dgm:spPr/>
      <dgm:t>
        <a:bodyPr/>
        <a:lstStyle/>
        <a:p>
          <a:endParaRPr lang="en-CA"/>
        </a:p>
      </dgm:t>
    </dgm:pt>
    <dgm:pt modelId="{1DA35CA3-FB48-4B81-B942-F2681D39EF38}" type="pres">
      <dgm:prSet presAssocID="{8E8F094F-17A1-470C-8791-D89A233B210E}" presName="dummyMaxCanvas" presStyleCnt="0">
        <dgm:presLayoutVars/>
      </dgm:prSet>
      <dgm:spPr/>
    </dgm:pt>
    <dgm:pt modelId="{1EDF2D02-E4E6-416B-903B-4BB1D0062C04}" type="pres">
      <dgm:prSet presAssocID="{8E8F094F-17A1-470C-8791-D89A233B210E}" presName="FourNodes_1" presStyleLbl="node1" presStyleIdx="0" presStyleCnt="4" custLinFactNeighborX="3061" custLinFactNeighborY="-798">
        <dgm:presLayoutVars>
          <dgm:bulletEnabled val="1"/>
        </dgm:presLayoutVars>
      </dgm:prSet>
      <dgm:spPr/>
      <dgm:t>
        <a:bodyPr/>
        <a:lstStyle/>
        <a:p>
          <a:endParaRPr lang="en-CA"/>
        </a:p>
      </dgm:t>
    </dgm:pt>
    <dgm:pt modelId="{9A34E4F9-04CE-451F-ADF7-C4DCEA12FE1A}" type="pres">
      <dgm:prSet presAssocID="{8E8F094F-17A1-470C-8791-D89A233B210E}" presName="FourNodes_2" presStyleLbl="node1" presStyleIdx="1" presStyleCnt="4">
        <dgm:presLayoutVars>
          <dgm:bulletEnabled val="1"/>
        </dgm:presLayoutVars>
      </dgm:prSet>
      <dgm:spPr/>
      <dgm:t>
        <a:bodyPr/>
        <a:lstStyle/>
        <a:p>
          <a:endParaRPr lang="en-CA"/>
        </a:p>
      </dgm:t>
    </dgm:pt>
    <dgm:pt modelId="{516E1A69-07B1-4594-B7B8-DC0818B54AD2}" type="pres">
      <dgm:prSet presAssocID="{8E8F094F-17A1-470C-8791-D89A233B210E}" presName="FourNodes_3" presStyleLbl="node1" presStyleIdx="2" presStyleCnt="4">
        <dgm:presLayoutVars>
          <dgm:bulletEnabled val="1"/>
        </dgm:presLayoutVars>
      </dgm:prSet>
      <dgm:spPr/>
      <dgm:t>
        <a:bodyPr/>
        <a:lstStyle/>
        <a:p>
          <a:endParaRPr lang="en-CA"/>
        </a:p>
      </dgm:t>
    </dgm:pt>
    <dgm:pt modelId="{78E7D058-B097-4457-BDA2-53D5ED124041}" type="pres">
      <dgm:prSet presAssocID="{8E8F094F-17A1-470C-8791-D89A233B210E}" presName="FourNodes_4" presStyleLbl="node1" presStyleIdx="3" presStyleCnt="4">
        <dgm:presLayoutVars>
          <dgm:bulletEnabled val="1"/>
        </dgm:presLayoutVars>
      </dgm:prSet>
      <dgm:spPr/>
      <dgm:t>
        <a:bodyPr/>
        <a:lstStyle/>
        <a:p>
          <a:endParaRPr lang="en-CA"/>
        </a:p>
      </dgm:t>
    </dgm:pt>
    <dgm:pt modelId="{654E76DD-8E1C-4C6D-A39C-F757C0A22B67}" type="pres">
      <dgm:prSet presAssocID="{8E8F094F-17A1-470C-8791-D89A233B210E}" presName="FourConn_1-2" presStyleLbl="fgAccFollowNode1" presStyleIdx="0" presStyleCnt="3">
        <dgm:presLayoutVars>
          <dgm:bulletEnabled val="1"/>
        </dgm:presLayoutVars>
      </dgm:prSet>
      <dgm:spPr/>
      <dgm:t>
        <a:bodyPr/>
        <a:lstStyle/>
        <a:p>
          <a:endParaRPr lang="en-CA"/>
        </a:p>
      </dgm:t>
    </dgm:pt>
    <dgm:pt modelId="{2C2F5F08-E942-4499-BC48-3EDAE7ABF86D}" type="pres">
      <dgm:prSet presAssocID="{8E8F094F-17A1-470C-8791-D89A233B210E}" presName="FourConn_2-3" presStyleLbl="fgAccFollowNode1" presStyleIdx="1" presStyleCnt="3">
        <dgm:presLayoutVars>
          <dgm:bulletEnabled val="1"/>
        </dgm:presLayoutVars>
      </dgm:prSet>
      <dgm:spPr/>
      <dgm:t>
        <a:bodyPr/>
        <a:lstStyle/>
        <a:p>
          <a:endParaRPr lang="en-CA"/>
        </a:p>
      </dgm:t>
    </dgm:pt>
    <dgm:pt modelId="{7CFF442F-4B6D-4CA8-BEF7-B80D610AFEFE}" type="pres">
      <dgm:prSet presAssocID="{8E8F094F-17A1-470C-8791-D89A233B210E}" presName="FourConn_3-4" presStyleLbl="fgAccFollowNode1" presStyleIdx="2" presStyleCnt="3">
        <dgm:presLayoutVars>
          <dgm:bulletEnabled val="1"/>
        </dgm:presLayoutVars>
      </dgm:prSet>
      <dgm:spPr/>
      <dgm:t>
        <a:bodyPr/>
        <a:lstStyle/>
        <a:p>
          <a:endParaRPr lang="en-CA"/>
        </a:p>
      </dgm:t>
    </dgm:pt>
    <dgm:pt modelId="{2F1FB456-28E2-4311-A870-AB2E09FB96F9}" type="pres">
      <dgm:prSet presAssocID="{8E8F094F-17A1-470C-8791-D89A233B210E}" presName="FourNodes_1_text" presStyleLbl="node1" presStyleIdx="3" presStyleCnt="4">
        <dgm:presLayoutVars>
          <dgm:bulletEnabled val="1"/>
        </dgm:presLayoutVars>
      </dgm:prSet>
      <dgm:spPr/>
      <dgm:t>
        <a:bodyPr/>
        <a:lstStyle/>
        <a:p>
          <a:endParaRPr lang="en-CA"/>
        </a:p>
      </dgm:t>
    </dgm:pt>
    <dgm:pt modelId="{5A582A96-75F5-48DD-9507-F60C470B4C1F}" type="pres">
      <dgm:prSet presAssocID="{8E8F094F-17A1-470C-8791-D89A233B210E}" presName="FourNodes_2_text" presStyleLbl="node1" presStyleIdx="3" presStyleCnt="4">
        <dgm:presLayoutVars>
          <dgm:bulletEnabled val="1"/>
        </dgm:presLayoutVars>
      </dgm:prSet>
      <dgm:spPr/>
      <dgm:t>
        <a:bodyPr/>
        <a:lstStyle/>
        <a:p>
          <a:endParaRPr lang="en-CA"/>
        </a:p>
      </dgm:t>
    </dgm:pt>
    <dgm:pt modelId="{78BDD257-9FCD-4E34-8DD4-3852B483CAB3}" type="pres">
      <dgm:prSet presAssocID="{8E8F094F-17A1-470C-8791-D89A233B210E}" presName="FourNodes_3_text" presStyleLbl="node1" presStyleIdx="3" presStyleCnt="4">
        <dgm:presLayoutVars>
          <dgm:bulletEnabled val="1"/>
        </dgm:presLayoutVars>
      </dgm:prSet>
      <dgm:spPr/>
      <dgm:t>
        <a:bodyPr/>
        <a:lstStyle/>
        <a:p>
          <a:endParaRPr lang="en-CA"/>
        </a:p>
      </dgm:t>
    </dgm:pt>
    <dgm:pt modelId="{4737EF85-DCD3-436D-91CB-F4B35E74982F}" type="pres">
      <dgm:prSet presAssocID="{8E8F094F-17A1-470C-8791-D89A233B210E}" presName="FourNodes_4_text" presStyleLbl="node1" presStyleIdx="3" presStyleCnt="4">
        <dgm:presLayoutVars>
          <dgm:bulletEnabled val="1"/>
        </dgm:presLayoutVars>
      </dgm:prSet>
      <dgm:spPr/>
      <dgm:t>
        <a:bodyPr/>
        <a:lstStyle/>
        <a:p>
          <a:endParaRPr lang="en-CA"/>
        </a:p>
      </dgm:t>
    </dgm:pt>
  </dgm:ptLst>
  <dgm:cxnLst>
    <dgm:cxn modelId="{00B9BD47-ADB3-44B1-8DA6-1C7B823D46C6}" type="presOf" srcId="{334E1320-DBEB-459F-983C-F19922DC8A09}" destId="{516E1A69-07B1-4594-B7B8-DC0818B54AD2}" srcOrd="0" destOrd="0" presId="urn:microsoft.com/office/officeart/2005/8/layout/vProcess5"/>
    <dgm:cxn modelId="{11798C6B-CF66-48A3-A1A2-08E7921F137A}" type="presOf" srcId="{D973AE6F-2979-4C4E-8E40-3773E70D4404}" destId="{9A34E4F9-04CE-451F-ADF7-C4DCEA12FE1A}" srcOrd="0" destOrd="0" presId="urn:microsoft.com/office/officeart/2005/8/layout/vProcess5"/>
    <dgm:cxn modelId="{8CE89BF9-A3B4-443C-A3C0-7012DD2AA252}" srcId="{8E8F094F-17A1-470C-8791-D89A233B210E}" destId="{19F40D57-BE41-49A7-804A-3E5C1B3B9DFD}" srcOrd="3" destOrd="0" parTransId="{1FDF7B4E-6714-4503-8DDA-3048515989A1}" sibTransId="{82A46CE3-8C86-432F-8259-386AA4215480}"/>
    <dgm:cxn modelId="{36DBCC64-02AE-445C-9D38-DC14D4036B8C}" type="presOf" srcId="{19F40D57-BE41-49A7-804A-3E5C1B3B9DFD}" destId="{4737EF85-DCD3-436D-91CB-F4B35E74982F}" srcOrd="1" destOrd="0" presId="urn:microsoft.com/office/officeart/2005/8/layout/vProcess5"/>
    <dgm:cxn modelId="{EB85974A-9B68-4479-8F4F-DBCC65D09086}" type="presOf" srcId="{8E8F094F-17A1-470C-8791-D89A233B210E}" destId="{9E1ECA8B-7D1F-4A97-9393-A8E285F4EA1E}" srcOrd="0" destOrd="0" presId="urn:microsoft.com/office/officeart/2005/8/layout/vProcess5"/>
    <dgm:cxn modelId="{C5F3CAD3-C649-4F86-A8F4-0EB0D0F7A5F9}" type="presOf" srcId="{19F40D57-BE41-49A7-804A-3E5C1B3B9DFD}" destId="{78E7D058-B097-4457-BDA2-53D5ED124041}" srcOrd="0" destOrd="0" presId="urn:microsoft.com/office/officeart/2005/8/layout/vProcess5"/>
    <dgm:cxn modelId="{A94CE777-15E2-4F75-A539-6F5E417A3982}" type="presOf" srcId="{C97C2CC0-DB35-4B74-8105-2B6F9E267908}" destId="{1EDF2D02-E4E6-416B-903B-4BB1D0062C04}" srcOrd="0" destOrd="0" presId="urn:microsoft.com/office/officeart/2005/8/layout/vProcess5"/>
    <dgm:cxn modelId="{6ABC77BF-3BCC-4B9B-96B9-25CA25CD6A1D}" type="presOf" srcId="{D973AE6F-2979-4C4E-8E40-3773E70D4404}" destId="{5A582A96-75F5-48DD-9507-F60C470B4C1F}" srcOrd="1" destOrd="0" presId="urn:microsoft.com/office/officeart/2005/8/layout/vProcess5"/>
    <dgm:cxn modelId="{1754FBA4-C581-47FB-B446-29D4FCFED862}" type="presOf" srcId="{47C593BC-E940-4DF3-AF17-C1E162037C7F}" destId="{2C2F5F08-E942-4499-BC48-3EDAE7ABF86D}" srcOrd="0" destOrd="0" presId="urn:microsoft.com/office/officeart/2005/8/layout/vProcess5"/>
    <dgm:cxn modelId="{18022823-FD08-4015-B013-8C706089350D}" type="presOf" srcId="{E200851B-F5C4-40D0-AB79-232EA4D66636}" destId="{7CFF442F-4B6D-4CA8-BEF7-B80D610AFEFE}" srcOrd="0" destOrd="0" presId="urn:microsoft.com/office/officeart/2005/8/layout/vProcess5"/>
    <dgm:cxn modelId="{7E551866-5BE2-4F9F-B9E2-F0D87D95C4E2}" type="presOf" srcId="{C97C2CC0-DB35-4B74-8105-2B6F9E267908}" destId="{2F1FB456-28E2-4311-A870-AB2E09FB96F9}" srcOrd="1" destOrd="0" presId="urn:microsoft.com/office/officeart/2005/8/layout/vProcess5"/>
    <dgm:cxn modelId="{BB58F9D4-1175-4B3C-A0CA-DD9A7674048B}" type="presOf" srcId="{62F39755-9BB0-4C1B-B2BC-8D20E5DE859F}" destId="{654E76DD-8E1C-4C6D-A39C-F757C0A22B67}" srcOrd="0" destOrd="0" presId="urn:microsoft.com/office/officeart/2005/8/layout/vProcess5"/>
    <dgm:cxn modelId="{335DDEFF-B108-4830-A414-743558E2B515}" type="presOf" srcId="{334E1320-DBEB-459F-983C-F19922DC8A09}" destId="{78BDD257-9FCD-4E34-8DD4-3852B483CAB3}" srcOrd="1" destOrd="0" presId="urn:microsoft.com/office/officeart/2005/8/layout/vProcess5"/>
    <dgm:cxn modelId="{C7F814C9-6122-470E-A17B-3D46E5AC0AA0}" srcId="{8E8F094F-17A1-470C-8791-D89A233B210E}" destId="{C97C2CC0-DB35-4B74-8105-2B6F9E267908}" srcOrd="0" destOrd="0" parTransId="{727C5FEF-AB54-4187-88B6-9724361E1E04}" sibTransId="{62F39755-9BB0-4C1B-B2BC-8D20E5DE859F}"/>
    <dgm:cxn modelId="{D35DE32C-D429-40E9-AE77-1BD9F79FC5FC}" srcId="{8E8F094F-17A1-470C-8791-D89A233B210E}" destId="{334E1320-DBEB-459F-983C-F19922DC8A09}" srcOrd="2" destOrd="0" parTransId="{7B0AEC78-8EE3-4ED1-AA6F-CDC445C279A4}" sibTransId="{E200851B-F5C4-40D0-AB79-232EA4D66636}"/>
    <dgm:cxn modelId="{2D07F52F-5F7A-4C90-882D-E86ECA30C9EC}" srcId="{8E8F094F-17A1-470C-8791-D89A233B210E}" destId="{D973AE6F-2979-4C4E-8E40-3773E70D4404}" srcOrd="1" destOrd="0" parTransId="{24345A73-72B3-42B5-A0E5-3EABFCE08187}" sibTransId="{47C593BC-E940-4DF3-AF17-C1E162037C7F}"/>
    <dgm:cxn modelId="{613BB080-0FB9-4105-A400-91B7CAD14847}" type="presParOf" srcId="{9E1ECA8B-7D1F-4A97-9393-A8E285F4EA1E}" destId="{1DA35CA3-FB48-4B81-B942-F2681D39EF38}" srcOrd="0" destOrd="0" presId="urn:microsoft.com/office/officeart/2005/8/layout/vProcess5"/>
    <dgm:cxn modelId="{746A8461-DF3A-4C12-921F-A97CFA8640E5}" type="presParOf" srcId="{9E1ECA8B-7D1F-4A97-9393-A8E285F4EA1E}" destId="{1EDF2D02-E4E6-416B-903B-4BB1D0062C04}" srcOrd="1" destOrd="0" presId="urn:microsoft.com/office/officeart/2005/8/layout/vProcess5"/>
    <dgm:cxn modelId="{C6EE31BC-7B78-4CB8-9E85-893887261D7D}" type="presParOf" srcId="{9E1ECA8B-7D1F-4A97-9393-A8E285F4EA1E}" destId="{9A34E4F9-04CE-451F-ADF7-C4DCEA12FE1A}" srcOrd="2" destOrd="0" presId="urn:microsoft.com/office/officeart/2005/8/layout/vProcess5"/>
    <dgm:cxn modelId="{9A49C6B0-C271-465B-99EF-71C30B963CCB}" type="presParOf" srcId="{9E1ECA8B-7D1F-4A97-9393-A8E285F4EA1E}" destId="{516E1A69-07B1-4594-B7B8-DC0818B54AD2}" srcOrd="3" destOrd="0" presId="urn:microsoft.com/office/officeart/2005/8/layout/vProcess5"/>
    <dgm:cxn modelId="{3BF73AE8-6C4C-40DB-93BF-596EAF314E16}" type="presParOf" srcId="{9E1ECA8B-7D1F-4A97-9393-A8E285F4EA1E}" destId="{78E7D058-B097-4457-BDA2-53D5ED124041}" srcOrd="4" destOrd="0" presId="urn:microsoft.com/office/officeart/2005/8/layout/vProcess5"/>
    <dgm:cxn modelId="{A3F05EEB-6F09-4B37-AFB4-DB1D3A3A068E}" type="presParOf" srcId="{9E1ECA8B-7D1F-4A97-9393-A8E285F4EA1E}" destId="{654E76DD-8E1C-4C6D-A39C-F757C0A22B67}" srcOrd="5" destOrd="0" presId="urn:microsoft.com/office/officeart/2005/8/layout/vProcess5"/>
    <dgm:cxn modelId="{DA5733D6-C7BE-4ECF-989C-41AA73E419F9}" type="presParOf" srcId="{9E1ECA8B-7D1F-4A97-9393-A8E285F4EA1E}" destId="{2C2F5F08-E942-4499-BC48-3EDAE7ABF86D}" srcOrd="6" destOrd="0" presId="urn:microsoft.com/office/officeart/2005/8/layout/vProcess5"/>
    <dgm:cxn modelId="{4B8CDBDD-9A19-4388-B92F-20FC1406B646}" type="presParOf" srcId="{9E1ECA8B-7D1F-4A97-9393-A8E285F4EA1E}" destId="{7CFF442F-4B6D-4CA8-BEF7-B80D610AFEFE}" srcOrd="7" destOrd="0" presId="urn:microsoft.com/office/officeart/2005/8/layout/vProcess5"/>
    <dgm:cxn modelId="{719D0D35-30C7-4191-A258-61BCF7A9C713}" type="presParOf" srcId="{9E1ECA8B-7D1F-4A97-9393-A8E285F4EA1E}" destId="{2F1FB456-28E2-4311-A870-AB2E09FB96F9}" srcOrd="8" destOrd="0" presId="urn:microsoft.com/office/officeart/2005/8/layout/vProcess5"/>
    <dgm:cxn modelId="{9D94FECD-0524-4FE2-B79F-D7BACEF93181}" type="presParOf" srcId="{9E1ECA8B-7D1F-4A97-9393-A8E285F4EA1E}" destId="{5A582A96-75F5-48DD-9507-F60C470B4C1F}" srcOrd="9" destOrd="0" presId="urn:microsoft.com/office/officeart/2005/8/layout/vProcess5"/>
    <dgm:cxn modelId="{5E7C446C-6FC2-40FC-B876-78601569AC1B}" type="presParOf" srcId="{9E1ECA8B-7D1F-4A97-9393-A8E285F4EA1E}" destId="{78BDD257-9FCD-4E34-8DD4-3852B483CAB3}" srcOrd="10" destOrd="0" presId="urn:microsoft.com/office/officeart/2005/8/layout/vProcess5"/>
    <dgm:cxn modelId="{62B13913-A283-43A9-AD72-09B641304C18}" type="presParOf" srcId="{9E1ECA8B-7D1F-4A97-9393-A8E285F4EA1E}" destId="{4737EF85-DCD3-436D-91CB-F4B35E74982F}"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8F094F-17A1-470C-8791-D89A233B210E}"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D973AE6F-2979-4C4E-8E40-3773E70D4404}">
      <dgm:prSet phldrT="[Text]"/>
      <dgm:spPr/>
      <dgm:t>
        <a:bodyPr/>
        <a:lstStyle/>
        <a:p>
          <a:r>
            <a:rPr lang="en-CA" dirty="0"/>
            <a:t>Provincial</a:t>
          </a:r>
          <a:endParaRPr lang="en-US" dirty="0"/>
        </a:p>
      </dgm:t>
    </dgm:pt>
    <dgm:pt modelId="{24345A73-72B3-42B5-A0E5-3EABFCE08187}" type="parTrans" cxnId="{2D07F52F-5F7A-4C90-882D-E86ECA30C9EC}">
      <dgm:prSet/>
      <dgm:spPr/>
      <dgm:t>
        <a:bodyPr/>
        <a:lstStyle/>
        <a:p>
          <a:endParaRPr lang="en-US"/>
        </a:p>
      </dgm:t>
    </dgm:pt>
    <dgm:pt modelId="{47C593BC-E940-4DF3-AF17-C1E162037C7F}" type="sibTrans" cxnId="{2D07F52F-5F7A-4C90-882D-E86ECA30C9EC}">
      <dgm:prSet/>
      <dgm:spPr>
        <a:solidFill>
          <a:schemeClr val="tx1">
            <a:alpha val="90000"/>
          </a:schemeClr>
        </a:solidFill>
      </dgm:spPr>
      <dgm:t>
        <a:bodyPr/>
        <a:lstStyle/>
        <a:p>
          <a:endParaRPr lang="en-US"/>
        </a:p>
      </dgm:t>
    </dgm:pt>
    <dgm:pt modelId="{334E1320-DBEB-459F-983C-F19922DC8A09}">
      <dgm:prSet phldrT="[Text]"/>
      <dgm:spPr/>
      <dgm:t>
        <a:bodyPr/>
        <a:lstStyle/>
        <a:p>
          <a:r>
            <a:rPr lang="en-CA" dirty="0"/>
            <a:t>Diocesan</a:t>
          </a:r>
          <a:endParaRPr lang="en-US" dirty="0"/>
        </a:p>
      </dgm:t>
    </dgm:pt>
    <dgm:pt modelId="{7B0AEC78-8EE3-4ED1-AA6F-CDC445C279A4}" type="parTrans" cxnId="{D35DE32C-D429-40E9-AE77-1BD9F79FC5FC}">
      <dgm:prSet/>
      <dgm:spPr/>
      <dgm:t>
        <a:bodyPr/>
        <a:lstStyle/>
        <a:p>
          <a:endParaRPr lang="en-US"/>
        </a:p>
      </dgm:t>
    </dgm:pt>
    <dgm:pt modelId="{E200851B-F5C4-40D0-AB79-232EA4D66636}" type="sibTrans" cxnId="{D35DE32C-D429-40E9-AE77-1BD9F79FC5FC}">
      <dgm:prSet/>
      <dgm:spPr>
        <a:solidFill>
          <a:schemeClr val="tx1">
            <a:alpha val="90000"/>
          </a:schemeClr>
        </a:solidFill>
      </dgm:spPr>
      <dgm:t>
        <a:bodyPr/>
        <a:lstStyle/>
        <a:p>
          <a:endParaRPr lang="en-US"/>
        </a:p>
      </dgm:t>
    </dgm:pt>
    <dgm:pt modelId="{19F40D57-BE41-49A7-804A-3E5C1B3B9DFD}">
      <dgm:prSet phldrT="[Text]"/>
      <dgm:spPr/>
      <dgm:t>
        <a:bodyPr/>
        <a:lstStyle/>
        <a:p>
          <a:r>
            <a:rPr lang="en-CA" dirty="0"/>
            <a:t>Parish Council</a:t>
          </a:r>
          <a:endParaRPr lang="en-US" dirty="0"/>
        </a:p>
      </dgm:t>
    </dgm:pt>
    <dgm:pt modelId="{1FDF7B4E-6714-4503-8DDA-3048515989A1}" type="parTrans" cxnId="{8CE89BF9-A3B4-443C-A3C0-7012DD2AA252}">
      <dgm:prSet/>
      <dgm:spPr/>
      <dgm:t>
        <a:bodyPr/>
        <a:lstStyle/>
        <a:p>
          <a:endParaRPr lang="en-US"/>
        </a:p>
      </dgm:t>
    </dgm:pt>
    <dgm:pt modelId="{82A46CE3-8C86-432F-8259-386AA4215480}" type="sibTrans" cxnId="{8CE89BF9-A3B4-443C-A3C0-7012DD2AA252}">
      <dgm:prSet/>
      <dgm:spPr/>
      <dgm:t>
        <a:bodyPr/>
        <a:lstStyle/>
        <a:p>
          <a:endParaRPr lang="en-US"/>
        </a:p>
      </dgm:t>
    </dgm:pt>
    <dgm:pt modelId="{C97C2CC0-DB35-4B74-8105-2B6F9E267908}">
      <dgm:prSet phldrT="[Text]"/>
      <dgm:spPr/>
      <dgm:t>
        <a:bodyPr/>
        <a:lstStyle/>
        <a:p>
          <a:r>
            <a:rPr lang="en-CA" dirty="0"/>
            <a:t>National </a:t>
          </a:r>
          <a:endParaRPr lang="en-US" dirty="0"/>
        </a:p>
      </dgm:t>
    </dgm:pt>
    <dgm:pt modelId="{62F39755-9BB0-4C1B-B2BC-8D20E5DE859F}" type="sibTrans" cxnId="{C7F814C9-6122-470E-A17B-3D46E5AC0AA0}">
      <dgm:prSet/>
      <dgm:spPr>
        <a:solidFill>
          <a:schemeClr val="tx1">
            <a:alpha val="90000"/>
          </a:schemeClr>
        </a:solidFill>
      </dgm:spPr>
      <dgm:t>
        <a:bodyPr/>
        <a:lstStyle/>
        <a:p>
          <a:endParaRPr lang="en-US"/>
        </a:p>
      </dgm:t>
    </dgm:pt>
    <dgm:pt modelId="{727C5FEF-AB54-4187-88B6-9724361E1E04}" type="parTrans" cxnId="{C7F814C9-6122-470E-A17B-3D46E5AC0AA0}">
      <dgm:prSet/>
      <dgm:spPr/>
      <dgm:t>
        <a:bodyPr/>
        <a:lstStyle/>
        <a:p>
          <a:endParaRPr lang="en-US"/>
        </a:p>
      </dgm:t>
    </dgm:pt>
    <dgm:pt modelId="{9E1ECA8B-7D1F-4A97-9393-A8E285F4EA1E}" type="pres">
      <dgm:prSet presAssocID="{8E8F094F-17A1-470C-8791-D89A233B210E}" presName="outerComposite" presStyleCnt="0">
        <dgm:presLayoutVars>
          <dgm:chMax val="5"/>
          <dgm:dir/>
          <dgm:resizeHandles val="exact"/>
        </dgm:presLayoutVars>
      </dgm:prSet>
      <dgm:spPr/>
      <dgm:t>
        <a:bodyPr/>
        <a:lstStyle/>
        <a:p>
          <a:endParaRPr lang="en-CA"/>
        </a:p>
      </dgm:t>
    </dgm:pt>
    <dgm:pt modelId="{1DA35CA3-FB48-4B81-B942-F2681D39EF38}" type="pres">
      <dgm:prSet presAssocID="{8E8F094F-17A1-470C-8791-D89A233B210E}" presName="dummyMaxCanvas" presStyleCnt="0">
        <dgm:presLayoutVars/>
      </dgm:prSet>
      <dgm:spPr/>
    </dgm:pt>
    <dgm:pt modelId="{1EDF2D02-E4E6-416B-903B-4BB1D0062C04}" type="pres">
      <dgm:prSet presAssocID="{8E8F094F-17A1-470C-8791-D89A233B210E}" presName="FourNodes_1" presStyleLbl="node1" presStyleIdx="0" presStyleCnt="4">
        <dgm:presLayoutVars>
          <dgm:bulletEnabled val="1"/>
        </dgm:presLayoutVars>
      </dgm:prSet>
      <dgm:spPr/>
      <dgm:t>
        <a:bodyPr/>
        <a:lstStyle/>
        <a:p>
          <a:endParaRPr lang="en-CA"/>
        </a:p>
      </dgm:t>
    </dgm:pt>
    <dgm:pt modelId="{9A34E4F9-04CE-451F-ADF7-C4DCEA12FE1A}" type="pres">
      <dgm:prSet presAssocID="{8E8F094F-17A1-470C-8791-D89A233B210E}" presName="FourNodes_2" presStyleLbl="node1" presStyleIdx="1" presStyleCnt="4">
        <dgm:presLayoutVars>
          <dgm:bulletEnabled val="1"/>
        </dgm:presLayoutVars>
      </dgm:prSet>
      <dgm:spPr/>
      <dgm:t>
        <a:bodyPr/>
        <a:lstStyle/>
        <a:p>
          <a:endParaRPr lang="en-CA"/>
        </a:p>
      </dgm:t>
    </dgm:pt>
    <dgm:pt modelId="{516E1A69-07B1-4594-B7B8-DC0818B54AD2}" type="pres">
      <dgm:prSet presAssocID="{8E8F094F-17A1-470C-8791-D89A233B210E}" presName="FourNodes_3" presStyleLbl="node1" presStyleIdx="2" presStyleCnt="4">
        <dgm:presLayoutVars>
          <dgm:bulletEnabled val="1"/>
        </dgm:presLayoutVars>
      </dgm:prSet>
      <dgm:spPr/>
      <dgm:t>
        <a:bodyPr/>
        <a:lstStyle/>
        <a:p>
          <a:endParaRPr lang="en-CA"/>
        </a:p>
      </dgm:t>
    </dgm:pt>
    <dgm:pt modelId="{78E7D058-B097-4457-BDA2-53D5ED124041}" type="pres">
      <dgm:prSet presAssocID="{8E8F094F-17A1-470C-8791-D89A233B210E}" presName="FourNodes_4" presStyleLbl="node1" presStyleIdx="3" presStyleCnt="4">
        <dgm:presLayoutVars>
          <dgm:bulletEnabled val="1"/>
        </dgm:presLayoutVars>
      </dgm:prSet>
      <dgm:spPr/>
      <dgm:t>
        <a:bodyPr/>
        <a:lstStyle/>
        <a:p>
          <a:endParaRPr lang="en-CA"/>
        </a:p>
      </dgm:t>
    </dgm:pt>
    <dgm:pt modelId="{654E76DD-8E1C-4C6D-A39C-F757C0A22B67}" type="pres">
      <dgm:prSet presAssocID="{8E8F094F-17A1-470C-8791-D89A233B210E}" presName="FourConn_1-2" presStyleLbl="fgAccFollowNode1" presStyleIdx="0" presStyleCnt="3">
        <dgm:presLayoutVars>
          <dgm:bulletEnabled val="1"/>
        </dgm:presLayoutVars>
      </dgm:prSet>
      <dgm:spPr>
        <a:prstGeom prst="upArrow">
          <a:avLst/>
        </a:prstGeom>
      </dgm:spPr>
      <dgm:t>
        <a:bodyPr/>
        <a:lstStyle/>
        <a:p>
          <a:endParaRPr lang="en-CA"/>
        </a:p>
      </dgm:t>
    </dgm:pt>
    <dgm:pt modelId="{2C2F5F08-E942-4499-BC48-3EDAE7ABF86D}" type="pres">
      <dgm:prSet presAssocID="{8E8F094F-17A1-470C-8791-D89A233B210E}" presName="FourConn_2-3" presStyleLbl="fgAccFollowNode1" presStyleIdx="1" presStyleCnt="3">
        <dgm:presLayoutVars>
          <dgm:bulletEnabled val="1"/>
        </dgm:presLayoutVars>
      </dgm:prSet>
      <dgm:spPr>
        <a:prstGeom prst="upArrow">
          <a:avLst/>
        </a:prstGeom>
      </dgm:spPr>
      <dgm:t>
        <a:bodyPr/>
        <a:lstStyle/>
        <a:p>
          <a:endParaRPr lang="en-CA"/>
        </a:p>
      </dgm:t>
    </dgm:pt>
    <dgm:pt modelId="{7CFF442F-4B6D-4CA8-BEF7-B80D610AFEFE}" type="pres">
      <dgm:prSet presAssocID="{8E8F094F-17A1-470C-8791-D89A233B210E}" presName="FourConn_3-4" presStyleLbl="fgAccFollowNode1" presStyleIdx="2" presStyleCnt="3">
        <dgm:presLayoutVars>
          <dgm:bulletEnabled val="1"/>
        </dgm:presLayoutVars>
      </dgm:prSet>
      <dgm:spPr>
        <a:prstGeom prst="upArrow">
          <a:avLst/>
        </a:prstGeom>
      </dgm:spPr>
      <dgm:t>
        <a:bodyPr/>
        <a:lstStyle/>
        <a:p>
          <a:endParaRPr lang="en-CA"/>
        </a:p>
      </dgm:t>
    </dgm:pt>
    <dgm:pt modelId="{2F1FB456-28E2-4311-A870-AB2E09FB96F9}" type="pres">
      <dgm:prSet presAssocID="{8E8F094F-17A1-470C-8791-D89A233B210E}" presName="FourNodes_1_text" presStyleLbl="node1" presStyleIdx="3" presStyleCnt="4">
        <dgm:presLayoutVars>
          <dgm:bulletEnabled val="1"/>
        </dgm:presLayoutVars>
      </dgm:prSet>
      <dgm:spPr/>
      <dgm:t>
        <a:bodyPr/>
        <a:lstStyle/>
        <a:p>
          <a:endParaRPr lang="en-CA"/>
        </a:p>
      </dgm:t>
    </dgm:pt>
    <dgm:pt modelId="{5A582A96-75F5-48DD-9507-F60C470B4C1F}" type="pres">
      <dgm:prSet presAssocID="{8E8F094F-17A1-470C-8791-D89A233B210E}" presName="FourNodes_2_text" presStyleLbl="node1" presStyleIdx="3" presStyleCnt="4">
        <dgm:presLayoutVars>
          <dgm:bulletEnabled val="1"/>
        </dgm:presLayoutVars>
      </dgm:prSet>
      <dgm:spPr/>
      <dgm:t>
        <a:bodyPr/>
        <a:lstStyle/>
        <a:p>
          <a:endParaRPr lang="en-CA"/>
        </a:p>
      </dgm:t>
    </dgm:pt>
    <dgm:pt modelId="{78BDD257-9FCD-4E34-8DD4-3852B483CAB3}" type="pres">
      <dgm:prSet presAssocID="{8E8F094F-17A1-470C-8791-D89A233B210E}" presName="FourNodes_3_text" presStyleLbl="node1" presStyleIdx="3" presStyleCnt="4">
        <dgm:presLayoutVars>
          <dgm:bulletEnabled val="1"/>
        </dgm:presLayoutVars>
      </dgm:prSet>
      <dgm:spPr/>
      <dgm:t>
        <a:bodyPr/>
        <a:lstStyle/>
        <a:p>
          <a:endParaRPr lang="en-CA"/>
        </a:p>
      </dgm:t>
    </dgm:pt>
    <dgm:pt modelId="{4737EF85-DCD3-436D-91CB-F4B35E74982F}" type="pres">
      <dgm:prSet presAssocID="{8E8F094F-17A1-470C-8791-D89A233B210E}" presName="FourNodes_4_text" presStyleLbl="node1" presStyleIdx="3" presStyleCnt="4">
        <dgm:presLayoutVars>
          <dgm:bulletEnabled val="1"/>
        </dgm:presLayoutVars>
      </dgm:prSet>
      <dgm:spPr/>
      <dgm:t>
        <a:bodyPr/>
        <a:lstStyle/>
        <a:p>
          <a:endParaRPr lang="en-CA"/>
        </a:p>
      </dgm:t>
    </dgm:pt>
  </dgm:ptLst>
  <dgm:cxnLst>
    <dgm:cxn modelId="{6EB98A1F-F0AE-46B5-959A-E99BBB3BD713}" type="presOf" srcId="{D973AE6F-2979-4C4E-8E40-3773E70D4404}" destId="{5A582A96-75F5-48DD-9507-F60C470B4C1F}" srcOrd="1" destOrd="0" presId="urn:microsoft.com/office/officeart/2005/8/layout/vProcess5"/>
    <dgm:cxn modelId="{8CE89BF9-A3B4-443C-A3C0-7012DD2AA252}" srcId="{8E8F094F-17A1-470C-8791-D89A233B210E}" destId="{19F40D57-BE41-49A7-804A-3E5C1B3B9DFD}" srcOrd="3" destOrd="0" parTransId="{1FDF7B4E-6714-4503-8DDA-3048515989A1}" sibTransId="{82A46CE3-8C86-432F-8259-386AA4215480}"/>
    <dgm:cxn modelId="{E40968F1-7ED6-455D-982B-50D0C2106B3A}" type="presOf" srcId="{334E1320-DBEB-459F-983C-F19922DC8A09}" destId="{78BDD257-9FCD-4E34-8DD4-3852B483CAB3}" srcOrd="1" destOrd="0" presId="urn:microsoft.com/office/officeart/2005/8/layout/vProcess5"/>
    <dgm:cxn modelId="{87EA332C-A221-4337-B11C-A89C9E2183D6}" type="presOf" srcId="{C97C2CC0-DB35-4B74-8105-2B6F9E267908}" destId="{1EDF2D02-E4E6-416B-903B-4BB1D0062C04}" srcOrd="0" destOrd="0" presId="urn:microsoft.com/office/officeart/2005/8/layout/vProcess5"/>
    <dgm:cxn modelId="{D3E63115-D46C-49C1-9CBF-3C418EF8E1F9}" type="presOf" srcId="{E200851B-F5C4-40D0-AB79-232EA4D66636}" destId="{7CFF442F-4B6D-4CA8-BEF7-B80D610AFEFE}" srcOrd="0" destOrd="0" presId="urn:microsoft.com/office/officeart/2005/8/layout/vProcess5"/>
    <dgm:cxn modelId="{99B03076-D083-4BA4-A001-F31365D8C88F}" type="presOf" srcId="{19F40D57-BE41-49A7-804A-3E5C1B3B9DFD}" destId="{4737EF85-DCD3-436D-91CB-F4B35E74982F}" srcOrd="1" destOrd="0" presId="urn:microsoft.com/office/officeart/2005/8/layout/vProcess5"/>
    <dgm:cxn modelId="{EB8084BD-DCF9-454E-90EB-88ED13AFC360}" type="presOf" srcId="{47C593BC-E940-4DF3-AF17-C1E162037C7F}" destId="{2C2F5F08-E942-4499-BC48-3EDAE7ABF86D}" srcOrd="0" destOrd="0" presId="urn:microsoft.com/office/officeart/2005/8/layout/vProcess5"/>
    <dgm:cxn modelId="{D19F199F-AE71-44A7-AD79-22675581C38A}" type="presOf" srcId="{62F39755-9BB0-4C1B-B2BC-8D20E5DE859F}" destId="{654E76DD-8E1C-4C6D-A39C-F757C0A22B67}" srcOrd="0" destOrd="0" presId="urn:microsoft.com/office/officeart/2005/8/layout/vProcess5"/>
    <dgm:cxn modelId="{0BB7B6DA-D076-45F4-B865-C6EFDE216014}" type="presOf" srcId="{334E1320-DBEB-459F-983C-F19922DC8A09}" destId="{516E1A69-07B1-4594-B7B8-DC0818B54AD2}" srcOrd="0" destOrd="0" presId="urn:microsoft.com/office/officeart/2005/8/layout/vProcess5"/>
    <dgm:cxn modelId="{FA2F7233-4A27-4610-89D1-BE3EBC369FF1}" type="presOf" srcId="{C97C2CC0-DB35-4B74-8105-2B6F9E267908}" destId="{2F1FB456-28E2-4311-A870-AB2E09FB96F9}" srcOrd="1" destOrd="0" presId="urn:microsoft.com/office/officeart/2005/8/layout/vProcess5"/>
    <dgm:cxn modelId="{31FADBFB-C349-4562-809D-15F811FA1B8E}" type="presOf" srcId="{8E8F094F-17A1-470C-8791-D89A233B210E}" destId="{9E1ECA8B-7D1F-4A97-9393-A8E285F4EA1E}" srcOrd="0" destOrd="0" presId="urn:microsoft.com/office/officeart/2005/8/layout/vProcess5"/>
    <dgm:cxn modelId="{C7F814C9-6122-470E-A17B-3D46E5AC0AA0}" srcId="{8E8F094F-17A1-470C-8791-D89A233B210E}" destId="{C97C2CC0-DB35-4B74-8105-2B6F9E267908}" srcOrd="0" destOrd="0" parTransId="{727C5FEF-AB54-4187-88B6-9724361E1E04}" sibTransId="{62F39755-9BB0-4C1B-B2BC-8D20E5DE859F}"/>
    <dgm:cxn modelId="{0F9699F9-7D77-431F-89F0-0899CEEA9448}" type="presOf" srcId="{19F40D57-BE41-49A7-804A-3E5C1B3B9DFD}" destId="{78E7D058-B097-4457-BDA2-53D5ED124041}" srcOrd="0" destOrd="0" presId="urn:microsoft.com/office/officeart/2005/8/layout/vProcess5"/>
    <dgm:cxn modelId="{D35DE32C-D429-40E9-AE77-1BD9F79FC5FC}" srcId="{8E8F094F-17A1-470C-8791-D89A233B210E}" destId="{334E1320-DBEB-459F-983C-F19922DC8A09}" srcOrd="2" destOrd="0" parTransId="{7B0AEC78-8EE3-4ED1-AA6F-CDC445C279A4}" sibTransId="{E200851B-F5C4-40D0-AB79-232EA4D66636}"/>
    <dgm:cxn modelId="{381AB133-31D6-4181-BEDC-B75F0C697D94}" type="presOf" srcId="{D973AE6F-2979-4C4E-8E40-3773E70D4404}" destId="{9A34E4F9-04CE-451F-ADF7-C4DCEA12FE1A}" srcOrd="0" destOrd="0" presId="urn:microsoft.com/office/officeart/2005/8/layout/vProcess5"/>
    <dgm:cxn modelId="{2D07F52F-5F7A-4C90-882D-E86ECA30C9EC}" srcId="{8E8F094F-17A1-470C-8791-D89A233B210E}" destId="{D973AE6F-2979-4C4E-8E40-3773E70D4404}" srcOrd="1" destOrd="0" parTransId="{24345A73-72B3-42B5-A0E5-3EABFCE08187}" sibTransId="{47C593BC-E940-4DF3-AF17-C1E162037C7F}"/>
    <dgm:cxn modelId="{8CA5B64F-5D35-4786-B025-16BACF873ED7}" type="presParOf" srcId="{9E1ECA8B-7D1F-4A97-9393-A8E285F4EA1E}" destId="{1DA35CA3-FB48-4B81-B942-F2681D39EF38}" srcOrd="0" destOrd="0" presId="urn:microsoft.com/office/officeart/2005/8/layout/vProcess5"/>
    <dgm:cxn modelId="{F0A57C88-76AA-4073-A67F-68BF6DA9A418}" type="presParOf" srcId="{9E1ECA8B-7D1F-4A97-9393-A8E285F4EA1E}" destId="{1EDF2D02-E4E6-416B-903B-4BB1D0062C04}" srcOrd="1" destOrd="0" presId="urn:microsoft.com/office/officeart/2005/8/layout/vProcess5"/>
    <dgm:cxn modelId="{3148A58A-7C8E-47B6-9109-36E5A07F4572}" type="presParOf" srcId="{9E1ECA8B-7D1F-4A97-9393-A8E285F4EA1E}" destId="{9A34E4F9-04CE-451F-ADF7-C4DCEA12FE1A}" srcOrd="2" destOrd="0" presId="urn:microsoft.com/office/officeart/2005/8/layout/vProcess5"/>
    <dgm:cxn modelId="{925451CC-8D58-44FA-A625-5C3426BF6A53}" type="presParOf" srcId="{9E1ECA8B-7D1F-4A97-9393-A8E285F4EA1E}" destId="{516E1A69-07B1-4594-B7B8-DC0818B54AD2}" srcOrd="3" destOrd="0" presId="urn:microsoft.com/office/officeart/2005/8/layout/vProcess5"/>
    <dgm:cxn modelId="{0E3668D2-0BFF-47CE-8132-D484205AEA32}" type="presParOf" srcId="{9E1ECA8B-7D1F-4A97-9393-A8E285F4EA1E}" destId="{78E7D058-B097-4457-BDA2-53D5ED124041}" srcOrd="4" destOrd="0" presId="urn:microsoft.com/office/officeart/2005/8/layout/vProcess5"/>
    <dgm:cxn modelId="{5B27E11E-651D-4D7F-8B36-89ECCD6BCBDC}" type="presParOf" srcId="{9E1ECA8B-7D1F-4A97-9393-A8E285F4EA1E}" destId="{654E76DD-8E1C-4C6D-A39C-F757C0A22B67}" srcOrd="5" destOrd="0" presId="urn:microsoft.com/office/officeart/2005/8/layout/vProcess5"/>
    <dgm:cxn modelId="{45FC2F08-18A8-4CB7-8DF6-A51A6FBAA22A}" type="presParOf" srcId="{9E1ECA8B-7D1F-4A97-9393-A8E285F4EA1E}" destId="{2C2F5F08-E942-4499-BC48-3EDAE7ABF86D}" srcOrd="6" destOrd="0" presId="urn:microsoft.com/office/officeart/2005/8/layout/vProcess5"/>
    <dgm:cxn modelId="{7DF84B82-B2E7-4E32-B783-7C4A0BE49EDD}" type="presParOf" srcId="{9E1ECA8B-7D1F-4A97-9393-A8E285F4EA1E}" destId="{7CFF442F-4B6D-4CA8-BEF7-B80D610AFEFE}" srcOrd="7" destOrd="0" presId="urn:microsoft.com/office/officeart/2005/8/layout/vProcess5"/>
    <dgm:cxn modelId="{03591B85-374A-4AAE-BCC9-F7CAFAB622FB}" type="presParOf" srcId="{9E1ECA8B-7D1F-4A97-9393-A8E285F4EA1E}" destId="{2F1FB456-28E2-4311-A870-AB2E09FB96F9}" srcOrd="8" destOrd="0" presId="urn:microsoft.com/office/officeart/2005/8/layout/vProcess5"/>
    <dgm:cxn modelId="{4E2023F7-E3AA-4E22-9A7E-124E61DBD26C}" type="presParOf" srcId="{9E1ECA8B-7D1F-4A97-9393-A8E285F4EA1E}" destId="{5A582A96-75F5-48DD-9507-F60C470B4C1F}" srcOrd="9" destOrd="0" presId="urn:microsoft.com/office/officeart/2005/8/layout/vProcess5"/>
    <dgm:cxn modelId="{B4EBBF79-C8B5-40CC-A21E-0288B5C99B08}" type="presParOf" srcId="{9E1ECA8B-7D1F-4A97-9393-A8E285F4EA1E}" destId="{78BDD257-9FCD-4E34-8DD4-3852B483CAB3}" srcOrd="10" destOrd="0" presId="urn:microsoft.com/office/officeart/2005/8/layout/vProcess5"/>
    <dgm:cxn modelId="{B2FBA2E1-09FA-4A45-BA5C-6D0FCC30CF7D}" type="presParOf" srcId="{9E1ECA8B-7D1F-4A97-9393-A8E285F4EA1E}" destId="{4737EF85-DCD3-436D-91CB-F4B35E74982F}" srcOrd="11" destOrd="0" presId="urn:microsoft.com/office/officeart/2005/8/layout/vProcess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8F094F-17A1-470C-8791-D89A233B210E}"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D973AE6F-2979-4C4E-8E40-3773E70D4404}">
      <dgm:prSet phldrT="[Text]"/>
      <dgm:spPr/>
      <dgm:t>
        <a:bodyPr/>
        <a:lstStyle/>
        <a:p>
          <a:r>
            <a:rPr lang="en-CA" dirty="0"/>
            <a:t>Provincial</a:t>
          </a:r>
          <a:endParaRPr lang="en-US" dirty="0"/>
        </a:p>
      </dgm:t>
    </dgm:pt>
    <dgm:pt modelId="{24345A73-72B3-42B5-A0E5-3EABFCE08187}" type="parTrans" cxnId="{2D07F52F-5F7A-4C90-882D-E86ECA30C9EC}">
      <dgm:prSet/>
      <dgm:spPr/>
      <dgm:t>
        <a:bodyPr/>
        <a:lstStyle/>
        <a:p>
          <a:endParaRPr lang="en-US"/>
        </a:p>
      </dgm:t>
    </dgm:pt>
    <dgm:pt modelId="{47C593BC-E940-4DF3-AF17-C1E162037C7F}" type="sibTrans" cxnId="{2D07F52F-5F7A-4C90-882D-E86ECA30C9EC}">
      <dgm:prSet/>
      <dgm:spPr>
        <a:solidFill>
          <a:schemeClr val="tx1">
            <a:alpha val="90000"/>
          </a:schemeClr>
        </a:solidFill>
      </dgm:spPr>
      <dgm:t>
        <a:bodyPr/>
        <a:lstStyle/>
        <a:p>
          <a:endParaRPr lang="en-US"/>
        </a:p>
      </dgm:t>
    </dgm:pt>
    <dgm:pt modelId="{334E1320-DBEB-459F-983C-F19922DC8A09}">
      <dgm:prSet phldrT="[Text]"/>
      <dgm:spPr/>
      <dgm:t>
        <a:bodyPr/>
        <a:lstStyle/>
        <a:p>
          <a:r>
            <a:rPr lang="en-CA" dirty="0"/>
            <a:t>Diocesan</a:t>
          </a:r>
          <a:endParaRPr lang="en-US" dirty="0"/>
        </a:p>
      </dgm:t>
    </dgm:pt>
    <dgm:pt modelId="{7B0AEC78-8EE3-4ED1-AA6F-CDC445C279A4}" type="parTrans" cxnId="{D35DE32C-D429-40E9-AE77-1BD9F79FC5FC}">
      <dgm:prSet/>
      <dgm:spPr/>
      <dgm:t>
        <a:bodyPr/>
        <a:lstStyle/>
        <a:p>
          <a:endParaRPr lang="en-US"/>
        </a:p>
      </dgm:t>
    </dgm:pt>
    <dgm:pt modelId="{E200851B-F5C4-40D0-AB79-232EA4D66636}" type="sibTrans" cxnId="{D35DE32C-D429-40E9-AE77-1BD9F79FC5FC}">
      <dgm:prSet/>
      <dgm:spPr>
        <a:solidFill>
          <a:schemeClr val="tx1">
            <a:alpha val="90000"/>
          </a:schemeClr>
        </a:solidFill>
      </dgm:spPr>
      <dgm:t>
        <a:bodyPr/>
        <a:lstStyle/>
        <a:p>
          <a:endParaRPr lang="en-US" dirty="0"/>
        </a:p>
      </dgm:t>
    </dgm:pt>
    <dgm:pt modelId="{19F40D57-BE41-49A7-804A-3E5C1B3B9DFD}">
      <dgm:prSet phldrT="[Text]"/>
      <dgm:spPr/>
      <dgm:t>
        <a:bodyPr/>
        <a:lstStyle/>
        <a:p>
          <a:r>
            <a:rPr lang="en-CA" dirty="0"/>
            <a:t>Parish Council</a:t>
          </a:r>
          <a:endParaRPr lang="en-US" dirty="0"/>
        </a:p>
      </dgm:t>
    </dgm:pt>
    <dgm:pt modelId="{1FDF7B4E-6714-4503-8DDA-3048515989A1}" type="parTrans" cxnId="{8CE89BF9-A3B4-443C-A3C0-7012DD2AA252}">
      <dgm:prSet/>
      <dgm:spPr/>
      <dgm:t>
        <a:bodyPr/>
        <a:lstStyle/>
        <a:p>
          <a:endParaRPr lang="en-US"/>
        </a:p>
      </dgm:t>
    </dgm:pt>
    <dgm:pt modelId="{82A46CE3-8C86-432F-8259-386AA4215480}" type="sibTrans" cxnId="{8CE89BF9-A3B4-443C-A3C0-7012DD2AA252}">
      <dgm:prSet/>
      <dgm:spPr/>
      <dgm:t>
        <a:bodyPr/>
        <a:lstStyle/>
        <a:p>
          <a:endParaRPr lang="en-US"/>
        </a:p>
      </dgm:t>
    </dgm:pt>
    <dgm:pt modelId="{C97C2CC0-DB35-4B74-8105-2B6F9E267908}">
      <dgm:prSet phldrT="[Text]"/>
      <dgm:spPr/>
      <dgm:t>
        <a:bodyPr/>
        <a:lstStyle/>
        <a:p>
          <a:r>
            <a:rPr lang="en-CA" dirty="0"/>
            <a:t>National </a:t>
          </a:r>
          <a:endParaRPr lang="en-US" dirty="0"/>
        </a:p>
      </dgm:t>
    </dgm:pt>
    <dgm:pt modelId="{62F39755-9BB0-4C1B-B2BC-8D20E5DE859F}" type="sibTrans" cxnId="{C7F814C9-6122-470E-A17B-3D46E5AC0AA0}">
      <dgm:prSet/>
      <dgm:spPr>
        <a:solidFill>
          <a:schemeClr val="tx1">
            <a:alpha val="90000"/>
          </a:schemeClr>
        </a:solidFill>
      </dgm:spPr>
      <dgm:t>
        <a:bodyPr/>
        <a:lstStyle/>
        <a:p>
          <a:endParaRPr lang="en-US"/>
        </a:p>
      </dgm:t>
    </dgm:pt>
    <dgm:pt modelId="{727C5FEF-AB54-4187-88B6-9724361E1E04}" type="parTrans" cxnId="{C7F814C9-6122-470E-A17B-3D46E5AC0AA0}">
      <dgm:prSet/>
      <dgm:spPr/>
      <dgm:t>
        <a:bodyPr/>
        <a:lstStyle/>
        <a:p>
          <a:endParaRPr lang="en-US"/>
        </a:p>
      </dgm:t>
    </dgm:pt>
    <dgm:pt modelId="{9E1ECA8B-7D1F-4A97-9393-A8E285F4EA1E}" type="pres">
      <dgm:prSet presAssocID="{8E8F094F-17A1-470C-8791-D89A233B210E}" presName="outerComposite" presStyleCnt="0">
        <dgm:presLayoutVars>
          <dgm:chMax val="5"/>
          <dgm:dir/>
          <dgm:resizeHandles val="exact"/>
        </dgm:presLayoutVars>
      </dgm:prSet>
      <dgm:spPr/>
      <dgm:t>
        <a:bodyPr/>
        <a:lstStyle/>
        <a:p>
          <a:endParaRPr lang="en-CA"/>
        </a:p>
      </dgm:t>
    </dgm:pt>
    <dgm:pt modelId="{1DA35CA3-FB48-4B81-B942-F2681D39EF38}" type="pres">
      <dgm:prSet presAssocID="{8E8F094F-17A1-470C-8791-D89A233B210E}" presName="dummyMaxCanvas" presStyleCnt="0">
        <dgm:presLayoutVars/>
      </dgm:prSet>
      <dgm:spPr/>
    </dgm:pt>
    <dgm:pt modelId="{1EDF2D02-E4E6-416B-903B-4BB1D0062C04}" type="pres">
      <dgm:prSet presAssocID="{8E8F094F-17A1-470C-8791-D89A233B210E}" presName="FourNodes_1" presStyleLbl="node1" presStyleIdx="0" presStyleCnt="4" custScaleY="93197" custLinFactNeighborX="3428" custLinFactNeighborY="4662">
        <dgm:presLayoutVars>
          <dgm:bulletEnabled val="1"/>
        </dgm:presLayoutVars>
      </dgm:prSet>
      <dgm:spPr/>
      <dgm:t>
        <a:bodyPr/>
        <a:lstStyle/>
        <a:p>
          <a:endParaRPr lang="en-CA"/>
        </a:p>
      </dgm:t>
    </dgm:pt>
    <dgm:pt modelId="{9A34E4F9-04CE-451F-ADF7-C4DCEA12FE1A}" type="pres">
      <dgm:prSet presAssocID="{8E8F094F-17A1-470C-8791-D89A233B210E}" presName="FourNodes_2" presStyleLbl="node1" presStyleIdx="1" presStyleCnt="4">
        <dgm:presLayoutVars>
          <dgm:bulletEnabled val="1"/>
        </dgm:presLayoutVars>
      </dgm:prSet>
      <dgm:spPr/>
      <dgm:t>
        <a:bodyPr/>
        <a:lstStyle/>
        <a:p>
          <a:endParaRPr lang="en-CA"/>
        </a:p>
      </dgm:t>
    </dgm:pt>
    <dgm:pt modelId="{516E1A69-07B1-4594-B7B8-DC0818B54AD2}" type="pres">
      <dgm:prSet presAssocID="{8E8F094F-17A1-470C-8791-D89A233B210E}" presName="FourNodes_3" presStyleLbl="node1" presStyleIdx="2" presStyleCnt="4">
        <dgm:presLayoutVars>
          <dgm:bulletEnabled val="1"/>
        </dgm:presLayoutVars>
      </dgm:prSet>
      <dgm:spPr/>
      <dgm:t>
        <a:bodyPr/>
        <a:lstStyle/>
        <a:p>
          <a:endParaRPr lang="en-CA"/>
        </a:p>
      </dgm:t>
    </dgm:pt>
    <dgm:pt modelId="{78E7D058-B097-4457-BDA2-53D5ED124041}" type="pres">
      <dgm:prSet presAssocID="{8E8F094F-17A1-470C-8791-D89A233B210E}" presName="FourNodes_4" presStyleLbl="node1" presStyleIdx="3" presStyleCnt="4">
        <dgm:presLayoutVars>
          <dgm:bulletEnabled val="1"/>
        </dgm:presLayoutVars>
      </dgm:prSet>
      <dgm:spPr/>
      <dgm:t>
        <a:bodyPr/>
        <a:lstStyle/>
        <a:p>
          <a:endParaRPr lang="en-CA"/>
        </a:p>
      </dgm:t>
    </dgm:pt>
    <dgm:pt modelId="{654E76DD-8E1C-4C6D-A39C-F757C0A22B67}" type="pres">
      <dgm:prSet presAssocID="{8E8F094F-17A1-470C-8791-D89A233B210E}" presName="FourConn_1-2" presStyleLbl="fgAccFollowNode1" presStyleIdx="0" presStyleCnt="3">
        <dgm:presLayoutVars>
          <dgm:bulletEnabled val="1"/>
        </dgm:presLayoutVars>
      </dgm:prSet>
      <dgm:spPr>
        <a:prstGeom prst="upArrow">
          <a:avLst/>
        </a:prstGeom>
      </dgm:spPr>
      <dgm:t>
        <a:bodyPr/>
        <a:lstStyle/>
        <a:p>
          <a:endParaRPr lang="en-CA"/>
        </a:p>
      </dgm:t>
    </dgm:pt>
    <dgm:pt modelId="{2C2F5F08-E942-4499-BC48-3EDAE7ABF86D}" type="pres">
      <dgm:prSet presAssocID="{8E8F094F-17A1-470C-8791-D89A233B210E}" presName="FourConn_2-3" presStyleLbl="fgAccFollowNode1" presStyleIdx="1" presStyleCnt="3">
        <dgm:presLayoutVars>
          <dgm:bulletEnabled val="1"/>
        </dgm:presLayoutVars>
      </dgm:prSet>
      <dgm:spPr>
        <a:prstGeom prst="upArrow">
          <a:avLst/>
        </a:prstGeom>
      </dgm:spPr>
      <dgm:t>
        <a:bodyPr/>
        <a:lstStyle/>
        <a:p>
          <a:endParaRPr lang="en-CA"/>
        </a:p>
      </dgm:t>
    </dgm:pt>
    <dgm:pt modelId="{7CFF442F-4B6D-4CA8-BEF7-B80D610AFEFE}" type="pres">
      <dgm:prSet presAssocID="{8E8F094F-17A1-470C-8791-D89A233B210E}" presName="FourConn_3-4" presStyleLbl="fgAccFollowNode1" presStyleIdx="2" presStyleCnt="3">
        <dgm:presLayoutVars>
          <dgm:bulletEnabled val="1"/>
        </dgm:presLayoutVars>
      </dgm:prSet>
      <dgm:spPr>
        <a:prstGeom prst="upArrow">
          <a:avLst/>
        </a:prstGeom>
      </dgm:spPr>
      <dgm:t>
        <a:bodyPr/>
        <a:lstStyle/>
        <a:p>
          <a:endParaRPr lang="en-CA"/>
        </a:p>
      </dgm:t>
    </dgm:pt>
    <dgm:pt modelId="{2F1FB456-28E2-4311-A870-AB2E09FB96F9}" type="pres">
      <dgm:prSet presAssocID="{8E8F094F-17A1-470C-8791-D89A233B210E}" presName="FourNodes_1_text" presStyleLbl="node1" presStyleIdx="3" presStyleCnt="4">
        <dgm:presLayoutVars>
          <dgm:bulletEnabled val="1"/>
        </dgm:presLayoutVars>
      </dgm:prSet>
      <dgm:spPr/>
      <dgm:t>
        <a:bodyPr/>
        <a:lstStyle/>
        <a:p>
          <a:endParaRPr lang="en-CA"/>
        </a:p>
      </dgm:t>
    </dgm:pt>
    <dgm:pt modelId="{5A582A96-75F5-48DD-9507-F60C470B4C1F}" type="pres">
      <dgm:prSet presAssocID="{8E8F094F-17A1-470C-8791-D89A233B210E}" presName="FourNodes_2_text" presStyleLbl="node1" presStyleIdx="3" presStyleCnt="4">
        <dgm:presLayoutVars>
          <dgm:bulletEnabled val="1"/>
        </dgm:presLayoutVars>
      </dgm:prSet>
      <dgm:spPr/>
      <dgm:t>
        <a:bodyPr/>
        <a:lstStyle/>
        <a:p>
          <a:endParaRPr lang="en-CA"/>
        </a:p>
      </dgm:t>
    </dgm:pt>
    <dgm:pt modelId="{78BDD257-9FCD-4E34-8DD4-3852B483CAB3}" type="pres">
      <dgm:prSet presAssocID="{8E8F094F-17A1-470C-8791-D89A233B210E}" presName="FourNodes_3_text" presStyleLbl="node1" presStyleIdx="3" presStyleCnt="4">
        <dgm:presLayoutVars>
          <dgm:bulletEnabled val="1"/>
        </dgm:presLayoutVars>
      </dgm:prSet>
      <dgm:spPr/>
      <dgm:t>
        <a:bodyPr/>
        <a:lstStyle/>
        <a:p>
          <a:endParaRPr lang="en-CA"/>
        </a:p>
      </dgm:t>
    </dgm:pt>
    <dgm:pt modelId="{4737EF85-DCD3-436D-91CB-F4B35E74982F}" type="pres">
      <dgm:prSet presAssocID="{8E8F094F-17A1-470C-8791-D89A233B210E}" presName="FourNodes_4_text" presStyleLbl="node1" presStyleIdx="3" presStyleCnt="4">
        <dgm:presLayoutVars>
          <dgm:bulletEnabled val="1"/>
        </dgm:presLayoutVars>
      </dgm:prSet>
      <dgm:spPr/>
      <dgm:t>
        <a:bodyPr/>
        <a:lstStyle/>
        <a:p>
          <a:endParaRPr lang="en-CA"/>
        </a:p>
      </dgm:t>
    </dgm:pt>
  </dgm:ptLst>
  <dgm:cxnLst>
    <dgm:cxn modelId="{2D07F52F-5F7A-4C90-882D-E86ECA30C9EC}" srcId="{8E8F094F-17A1-470C-8791-D89A233B210E}" destId="{D973AE6F-2979-4C4E-8E40-3773E70D4404}" srcOrd="1" destOrd="0" parTransId="{24345A73-72B3-42B5-A0E5-3EABFCE08187}" sibTransId="{47C593BC-E940-4DF3-AF17-C1E162037C7F}"/>
    <dgm:cxn modelId="{79E2A1B0-1D55-4C55-8864-92D6C656E272}" type="presOf" srcId="{8E8F094F-17A1-470C-8791-D89A233B210E}" destId="{9E1ECA8B-7D1F-4A97-9393-A8E285F4EA1E}" srcOrd="0" destOrd="0" presId="urn:microsoft.com/office/officeart/2005/8/layout/vProcess5"/>
    <dgm:cxn modelId="{D35DE32C-D429-40E9-AE77-1BD9F79FC5FC}" srcId="{8E8F094F-17A1-470C-8791-D89A233B210E}" destId="{334E1320-DBEB-459F-983C-F19922DC8A09}" srcOrd="2" destOrd="0" parTransId="{7B0AEC78-8EE3-4ED1-AA6F-CDC445C279A4}" sibTransId="{E200851B-F5C4-40D0-AB79-232EA4D66636}"/>
    <dgm:cxn modelId="{40418C9A-F80E-4B87-9F48-51FC499433B0}" type="presOf" srcId="{334E1320-DBEB-459F-983C-F19922DC8A09}" destId="{516E1A69-07B1-4594-B7B8-DC0818B54AD2}" srcOrd="0" destOrd="0" presId="urn:microsoft.com/office/officeart/2005/8/layout/vProcess5"/>
    <dgm:cxn modelId="{39ADD21A-4DD5-46D6-8DB2-A9B5C7B17716}" type="presOf" srcId="{19F40D57-BE41-49A7-804A-3E5C1B3B9DFD}" destId="{78E7D058-B097-4457-BDA2-53D5ED124041}" srcOrd="0" destOrd="0" presId="urn:microsoft.com/office/officeart/2005/8/layout/vProcess5"/>
    <dgm:cxn modelId="{A298E3C6-6809-4615-B7F5-42254E95C604}" type="presOf" srcId="{D973AE6F-2979-4C4E-8E40-3773E70D4404}" destId="{9A34E4F9-04CE-451F-ADF7-C4DCEA12FE1A}" srcOrd="0" destOrd="0" presId="urn:microsoft.com/office/officeart/2005/8/layout/vProcess5"/>
    <dgm:cxn modelId="{C7F814C9-6122-470E-A17B-3D46E5AC0AA0}" srcId="{8E8F094F-17A1-470C-8791-D89A233B210E}" destId="{C97C2CC0-DB35-4B74-8105-2B6F9E267908}" srcOrd="0" destOrd="0" parTransId="{727C5FEF-AB54-4187-88B6-9724361E1E04}" sibTransId="{62F39755-9BB0-4C1B-B2BC-8D20E5DE859F}"/>
    <dgm:cxn modelId="{8CE89BF9-A3B4-443C-A3C0-7012DD2AA252}" srcId="{8E8F094F-17A1-470C-8791-D89A233B210E}" destId="{19F40D57-BE41-49A7-804A-3E5C1B3B9DFD}" srcOrd="3" destOrd="0" parTransId="{1FDF7B4E-6714-4503-8DDA-3048515989A1}" sibTransId="{82A46CE3-8C86-432F-8259-386AA4215480}"/>
    <dgm:cxn modelId="{75CF2F44-2967-42B5-B104-414AA02F4EB4}" type="presOf" srcId="{47C593BC-E940-4DF3-AF17-C1E162037C7F}" destId="{2C2F5F08-E942-4499-BC48-3EDAE7ABF86D}" srcOrd="0" destOrd="0" presId="urn:microsoft.com/office/officeart/2005/8/layout/vProcess5"/>
    <dgm:cxn modelId="{C0A74BCA-9474-4F4B-944B-BFDC7AB58EEA}" type="presOf" srcId="{D973AE6F-2979-4C4E-8E40-3773E70D4404}" destId="{5A582A96-75F5-48DD-9507-F60C470B4C1F}" srcOrd="1" destOrd="0" presId="urn:microsoft.com/office/officeart/2005/8/layout/vProcess5"/>
    <dgm:cxn modelId="{045866AE-77D4-41CC-B4AD-C12B19486129}" type="presOf" srcId="{334E1320-DBEB-459F-983C-F19922DC8A09}" destId="{78BDD257-9FCD-4E34-8DD4-3852B483CAB3}" srcOrd="1" destOrd="0" presId="urn:microsoft.com/office/officeart/2005/8/layout/vProcess5"/>
    <dgm:cxn modelId="{A92A6781-AB06-4B6A-A961-382FCAA26725}" type="presOf" srcId="{19F40D57-BE41-49A7-804A-3E5C1B3B9DFD}" destId="{4737EF85-DCD3-436D-91CB-F4B35E74982F}" srcOrd="1" destOrd="0" presId="urn:microsoft.com/office/officeart/2005/8/layout/vProcess5"/>
    <dgm:cxn modelId="{6549F31B-1757-4FE4-BE1D-9988D4ED861D}" type="presOf" srcId="{62F39755-9BB0-4C1B-B2BC-8D20E5DE859F}" destId="{654E76DD-8E1C-4C6D-A39C-F757C0A22B67}" srcOrd="0" destOrd="0" presId="urn:microsoft.com/office/officeart/2005/8/layout/vProcess5"/>
    <dgm:cxn modelId="{D2248C31-1532-4D5B-B02A-A401CE5DD008}" type="presOf" srcId="{E200851B-F5C4-40D0-AB79-232EA4D66636}" destId="{7CFF442F-4B6D-4CA8-BEF7-B80D610AFEFE}" srcOrd="0" destOrd="0" presId="urn:microsoft.com/office/officeart/2005/8/layout/vProcess5"/>
    <dgm:cxn modelId="{0C52EFA5-BE7A-44D0-9324-B8392F8D05A5}" type="presOf" srcId="{C97C2CC0-DB35-4B74-8105-2B6F9E267908}" destId="{2F1FB456-28E2-4311-A870-AB2E09FB96F9}" srcOrd="1" destOrd="0" presId="urn:microsoft.com/office/officeart/2005/8/layout/vProcess5"/>
    <dgm:cxn modelId="{072057D4-0D12-4C46-8CA1-69EF3E7B4D12}" type="presOf" srcId="{C97C2CC0-DB35-4B74-8105-2B6F9E267908}" destId="{1EDF2D02-E4E6-416B-903B-4BB1D0062C04}" srcOrd="0" destOrd="0" presId="urn:microsoft.com/office/officeart/2005/8/layout/vProcess5"/>
    <dgm:cxn modelId="{2F394755-9889-4DE0-B87B-C797F97A041D}" type="presParOf" srcId="{9E1ECA8B-7D1F-4A97-9393-A8E285F4EA1E}" destId="{1DA35CA3-FB48-4B81-B942-F2681D39EF38}" srcOrd="0" destOrd="0" presId="urn:microsoft.com/office/officeart/2005/8/layout/vProcess5"/>
    <dgm:cxn modelId="{871DA062-92FF-4275-8D87-7E54FA0574CF}" type="presParOf" srcId="{9E1ECA8B-7D1F-4A97-9393-A8E285F4EA1E}" destId="{1EDF2D02-E4E6-416B-903B-4BB1D0062C04}" srcOrd="1" destOrd="0" presId="urn:microsoft.com/office/officeart/2005/8/layout/vProcess5"/>
    <dgm:cxn modelId="{251B49D3-1E79-40B6-A3FB-49556481DFB3}" type="presParOf" srcId="{9E1ECA8B-7D1F-4A97-9393-A8E285F4EA1E}" destId="{9A34E4F9-04CE-451F-ADF7-C4DCEA12FE1A}" srcOrd="2" destOrd="0" presId="urn:microsoft.com/office/officeart/2005/8/layout/vProcess5"/>
    <dgm:cxn modelId="{85DED9B2-91AE-46AF-BDBF-3DAC1C16605B}" type="presParOf" srcId="{9E1ECA8B-7D1F-4A97-9393-A8E285F4EA1E}" destId="{516E1A69-07B1-4594-B7B8-DC0818B54AD2}" srcOrd="3" destOrd="0" presId="urn:microsoft.com/office/officeart/2005/8/layout/vProcess5"/>
    <dgm:cxn modelId="{6A2EED95-6644-4DC8-84A4-46616CD04339}" type="presParOf" srcId="{9E1ECA8B-7D1F-4A97-9393-A8E285F4EA1E}" destId="{78E7D058-B097-4457-BDA2-53D5ED124041}" srcOrd="4" destOrd="0" presId="urn:microsoft.com/office/officeart/2005/8/layout/vProcess5"/>
    <dgm:cxn modelId="{498DE93A-8349-4477-A567-88DF7D169407}" type="presParOf" srcId="{9E1ECA8B-7D1F-4A97-9393-A8E285F4EA1E}" destId="{654E76DD-8E1C-4C6D-A39C-F757C0A22B67}" srcOrd="5" destOrd="0" presId="urn:microsoft.com/office/officeart/2005/8/layout/vProcess5"/>
    <dgm:cxn modelId="{FABE882C-27BC-48A9-A602-1ACB4234283D}" type="presParOf" srcId="{9E1ECA8B-7D1F-4A97-9393-A8E285F4EA1E}" destId="{2C2F5F08-E942-4499-BC48-3EDAE7ABF86D}" srcOrd="6" destOrd="0" presId="urn:microsoft.com/office/officeart/2005/8/layout/vProcess5"/>
    <dgm:cxn modelId="{17888034-F133-4EED-A394-ECCFF16487BD}" type="presParOf" srcId="{9E1ECA8B-7D1F-4A97-9393-A8E285F4EA1E}" destId="{7CFF442F-4B6D-4CA8-BEF7-B80D610AFEFE}" srcOrd="7" destOrd="0" presId="urn:microsoft.com/office/officeart/2005/8/layout/vProcess5"/>
    <dgm:cxn modelId="{7F51D624-A0E1-49FC-9C53-3A242E8653E3}" type="presParOf" srcId="{9E1ECA8B-7D1F-4A97-9393-A8E285F4EA1E}" destId="{2F1FB456-28E2-4311-A870-AB2E09FB96F9}" srcOrd="8" destOrd="0" presId="urn:microsoft.com/office/officeart/2005/8/layout/vProcess5"/>
    <dgm:cxn modelId="{54225D57-A7E1-4288-9F7E-ADA3EB73584E}" type="presParOf" srcId="{9E1ECA8B-7D1F-4A97-9393-A8E285F4EA1E}" destId="{5A582A96-75F5-48DD-9507-F60C470B4C1F}" srcOrd="9" destOrd="0" presId="urn:microsoft.com/office/officeart/2005/8/layout/vProcess5"/>
    <dgm:cxn modelId="{F1D210FC-C5D4-4D36-AD7C-15EE454C918A}" type="presParOf" srcId="{9E1ECA8B-7D1F-4A97-9393-A8E285F4EA1E}" destId="{78BDD257-9FCD-4E34-8DD4-3852B483CAB3}" srcOrd="10" destOrd="0" presId="urn:microsoft.com/office/officeart/2005/8/layout/vProcess5"/>
    <dgm:cxn modelId="{A54FE9C9-5863-4FB8-A4DC-280EEC83A6F6}" type="presParOf" srcId="{9E1ECA8B-7D1F-4A97-9393-A8E285F4EA1E}" destId="{4737EF85-DCD3-436D-91CB-F4B35E74982F}"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8F094F-17A1-470C-8791-D89A233B210E}"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C97C2CC0-DB35-4B74-8105-2B6F9E267908}">
      <dgm:prSet phldrT="[Text]"/>
      <dgm:spPr/>
      <dgm:t>
        <a:bodyPr/>
        <a:lstStyle/>
        <a:p>
          <a:r>
            <a:rPr lang="en-CA" dirty="0"/>
            <a:t>National </a:t>
          </a:r>
          <a:endParaRPr lang="en-US" dirty="0"/>
        </a:p>
      </dgm:t>
    </dgm:pt>
    <dgm:pt modelId="{727C5FEF-AB54-4187-88B6-9724361E1E04}" type="parTrans" cxnId="{C7F814C9-6122-470E-A17B-3D46E5AC0AA0}">
      <dgm:prSet/>
      <dgm:spPr/>
      <dgm:t>
        <a:bodyPr/>
        <a:lstStyle/>
        <a:p>
          <a:endParaRPr lang="en-US"/>
        </a:p>
      </dgm:t>
    </dgm:pt>
    <dgm:pt modelId="{62F39755-9BB0-4C1B-B2BC-8D20E5DE859F}" type="sibTrans" cxnId="{C7F814C9-6122-470E-A17B-3D46E5AC0AA0}">
      <dgm:prSet/>
      <dgm:spPr>
        <a:solidFill>
          <a:schemeClr val="tx1">
            <a:alpha val="90000"/>
          </a:schemeClr>
        </a:solidFill>
      </dgm:spPr>
      <dgm:t>
        <a:bodyPr/>
        <a:lstStyle/>
        <a:p>
          <a:endParaRPr lang="en-US"/>
        </a:p>
      </dgm:t>
    </dgm:pt>
    <dgm:pt modelId="{D973AE6F-2979-4C4E-8E40-3773E70D4404}">
      <dgm:prSet phldrT="[Text]"/>
      <dgm:spPr/>
      <dgm:t>
        <a:bodyPr/>
        <a:lstStyle/>
        <a:p>
          <a:r>
            <a:rPr lang="en-CA" dirty="0"/>
            <a:t>Provincial</a:t>
          </a:r>
          <a:endParaRPr lang="en-US" dirty="0"/>
        </a:p>
      </dgm:t>
    </dgm:pt>
    <dgm:pt modelId="{24345A73-72B3-42B5-A0E5-3EABFCE08187}" type="parTrans" cxnId="{2D07F52F-5F7A-4C90-882D-E86ECA30C9EC}">
      <dgm:prSet/>
      <dgm:spPr/>
      <dgm:t>
        <a:bodyPr/>
        <a:lstStyle/>
        <a:p>
          <a:endParaRPr lang="en-US"/>
        </a:p>
      </dgm:t>
    </dgm:pt>
    <dgm:pt modelId="{47C593BC-E940-4DF3-AF17-C1E162037C7F}" type="sibTrans" cxnId="{2D07F52F-5F7A-4C90-882D-E86ECA30C9EC}">
      <dgm:prSet/>
      <dgm:spPr>
        <a:solidFill>
          <a:schemeClr val="tx1">
            <a:alpha val="90000"/>
          </a:schemeClr>
        </a:solidFill>
      </dgm:spPr>
      <dgm:t>
        <a:bodyPr/>
        <a:lstStyle/>
        <a:p>
          <a:endParaRPr lang="en-US"/>
        </a:p>
      </dgm:t>
    </dgm:pt>
    <dgm:pt modelId="{334E1320-DBEB-459F-983C-F19922DC8A09}">
      <dgm:prSet phldrT="[Text]"/>
      <dgm:spPr/>
      <dgm:t>
        <a:bodyPr/>
        <a:lstStyle/>
        <a:p>
          <a:r>
            <a:rPr lang="en-CA" dirty="0"/>
            <a:t>Diocesan</a:t>
          </a:r>
          <a:endParaRPr lang="en-US" dirty="0"/>
        </a:p>
      </dgm:t>
    </dgm:pt>
    <dgm:pt modelId="{7B0AEC78-8EE3-4ED1-AA6F-CDC445C279A4}" type="parTrans" cxnId="{D35DE32C-D429-40E9-AE77-1BD9F79FC5FC}">
      <dgm:prSet/>
      <dgm:spPr/>
      <dgm:t>
        <a:bodyPr/>
        <a:lstStyle/>
        <a:p>
          <a:endParaRPr lang="en-US"/>
        </a:p>
      </dgm:t>
    </dgm:pt>
    <dgm:pt modelId="{E200851B-F5C4-40D0-AB79-232EA4D66636}" type="sibTrans" cxnId="{D35DE32C-D429-40E9-AE77-1BD9F79FC5FC}">
      <dgm:prSet/>
      <dgm:spPr>
        <a:solidFill>
          <a:schemeClr val="tx1">
            <a:alpha val="90000"/>
          </a:schemeClr>
        </a:solidFill>
      </dgm:spPr>
      <dgm:t>
        <a:bodyPr/>
        <a:lstStyle/>
        <a:p>
          <a:endParaRPr lang="en-US"/>
        </a:p>
      </dgm:t>
    </dgm:pt>
    <dgm:pt modelId="{19F40D57-BE41-49A7-804A-3E5C1B3B9DFD}">
      <dgm:prSet phldrT="[Text]"/>
      <dgm:spPr/>
      <dgm:t>
        <a:bodyPr/>
        <a:lstStyle/>
        <a:p>
          <a:r>
            <a:rPr lang="en-CA" dirty="0"/>
            <a:t>Parish Council</a:t>
          </a:r>
          <a:endParaRPr lang="en-US" dirty="0"/>
        </a:p>
      </dgm:t>
    </dgm:pt>
    <dgm:pt modelId="{1FDF7B4E-6714-4503-8DDA-3048515989A1}" type="parTrans" cxnId="{8CE89BF9-A3B4-443C-A3C0-7012DD2AA252}">
      <dgm:prSet/>
      <dgm:spPr/>
      <dgm:t>
        <a:bodyPr/>
        <a:lstStyle/>
        <a:p>
          <a:endParaRPr lang="en-US"/>
        </a:p>
      </dgm:t>
    </dgm:pt>
    <dgm:pt modelId="{82A46CE3-8C86-432F-8259-386AA4215480}" type="sibTrans" cxnId="{8CE89BF9-A3B4-443C-A3C0-7012DD2AA252}">
      <dgm:prSet/>
      <dgm:spPr/>
      <dgm:t>
        <a:bodyPr/>
        <a:lstStyle/>
        <a:p>
          <a:endParaRPr lang="en-US"/>
        </a:p>
      </dgm:t>
    </dgm:pt>
    <dgm:pt modelId="{9E1ECA8B-7D1F-4A97-9393-A8E285F4EA1E}" type="pres">
      <dgm:prSet presAssocID="{8E8F094F-17A1-470C-8791-D89A233B210E}" presName="outerComposite" presStyleCnt="0">
        <dgm:presLayoutVars>
          <dgm:chMax val="5"/>
          <dgm:dir/>
          <dgm:resizeHandles val="exact"/>
        </dgm:presLayoutVars>
      </dgm:prSet>
      <dgm:spPr/>
      <dgm:t>
        <a:bodyPr/>
        <a:lstStyle/>
        <a:p>
          <a:endParaRPr lang="en-CA"/>
        </a:p>
      </dgm:t>
    </dgm:pt>
    <dgm:pt modelId="{1DA35CA3-FB48-4B81-B942-F2681D39EF38}" type="pres">
      <dgm:prSet presAssocID="{8E8F094F-17A1-470C-8791-D89A233B210E}" presName="dummyMaxCanvas" presStyleCnt="0">
        <dgm:presLayoutVars/>
      </dgm:prSet>
      <dgm:spPr/>
    </dgm:pt>
    <dgm:pt modelId="{1EDF2D02-E4E6-416B-903B-4BB1D0062C04}" type="pres">
      <dgm:prSet presAssocID="{8E8F094F-17A1-470C-8791-D89A233B210E}" presName="FourNodes_1" presStyleLbl="node1" presStyleIdx="0" presStyleCnt="4" custLinFactNeighborX="1029" custLinFactNeighborY="-1610">
        <dgm:presLayoutVars>
          <dgm:bulletEnabled val="1"/>
        </dgm:presLayoutVars>
      </dgm:prSet>
      <dgm:spPr/>
      <dgm:t>
        <a:bodyPr/>
        <a:lstStyle/>
        <a:p>
          <a:endParaRPr lang="en-CA"/>
        </a:p>
      </dgm:t>
    </dgm:pt>
    <dgm:pt modelId="{9A34E4F9-04CE-451F-ADF7-C4DCEA12FE1A}" type="pres">
      <dgm:prSet presAssocID="{8E8F094F-17A1-470C-8791-D89A233B210E}" presName="FourNodes_2" presStyleLbl="node1" presStyleIdx="1" presStyleCnt="4" custLinFactNeighborX="-1134">
        <dgm:presLayoutVars>
          <dgm:bulletEnabled val="1"/>
        </dgm:presLayoutVars>
      </dgm:prSet>
      <dgm:spPr/>
      <dgm:t>
        <a:bodyPr/>
        <a:lstStyle/>
        <a:p>
          <a:endParaRPr lang="en-CA"/>
        </a:p>
      </dgm:t>
    </dgm:pt>
    <dgm:pt modelId="{516E1A69-07B1-4594-B7B8-DC0818B54AD2}" type="pres">
      <dgm:prSet presAssocID="{8E8F094F-17A1-470C-8791-D89A233B210E}" presName="FourNodes_3" presStyleLbl="node1" presStyleIdx="2" presStyleCnt="4">
        <dgm:presLayoutVars>
          <dgm:bulletEnabled val="1"/>
        </dgm:presLayoutVars>
      </dgm:prSet>
      <dgm:spPr/>
      <dgm:t>
        <a:bodyPr/>
        <a:lstStyle/>
        <a:p>
          <a:endParaRPr lang="en-CA"/>
        </a:p>
      </dgm:t>
    </dgm:pt>
    <dgm:pt modelId="{78E7D058-B097-4457-BDA2-53D5ED124041}" type="pres">
      <dgm:prSet presAssocID="{8E8F094F-17A1-470C-8791-D89A233B210E}" presName="FourNodes_4" presStyleLbl="node1" presStyleIdx="3" presStyleCnt="4">
        <dgm:presLayoutVars>
          <dgm:bulletEnabled val="1"/>
        </dgm:presLayoutVars>
      </dgm:prSet>
      <dgm:spPr/>
      <dgm:t>
        <a:bodyPr/>
        <a:lstStyle/>
        <a:p>
          <a:endParaRPr lang="en-CA"/>
        </a:p>
      </dgm:t>
    </dgm:pt>
    <dgm:pt modelId="{654E76DD-8E1C-4C6D-A39C-F757C0A22B67}" type="pres">
      <dgm:prSet presAssocID="{8E8F094F-17A1-470C-8791-D89A233B210E}" presName="FourConn_1-2" presStyleLbl="fgAccFollowNode1" presStyleIdx="0" presStyleCnt="3">
        <dgm:presLayoutVars>
          <dgm:bulletEnabled val="1"/>
        </dgm:presLayoutVars>
      </dgm:prSet>
      <dgm:spPr/>
      <dgm:t>
        <a:bodyPr/>
        <a:lstStyle/>
        <a:p>
          <a:endParaRPr lang="en-CA"/>
        </a:p>
      </dgm:t>
    </dgm:pt>
    <dgm:pt modelId="{2C2F5F08-E942-4499-BC48-3EDAE7ABF86D}" type="pres">
      <dgm:prSet presAssocID="{8E8F094F-17A1-470C-8791-D89A233B210E}" presName="FourConn_2-3" presStyleLbl="fgAccFollowNode1" presStyleIdx="1" presStyleCnt="3">
        <dgm:presLayoutVars>
          <dgm:bulletEnabled val="1"/>
        </dgm:presLayoutVars>
      </dgm:prSet>
      <dgm:spPr/>
      <dgm:t>
        <a:bodyPr/>
        <a:lstStyle/>
        <a:p>
          <a:endParaRPr lang="en-CA"/>
        </a:p>
      </dgm:t>
    </dgm:pt>
    <dgm:pt modelId="{7CFF442F-4B6D-4CA8-BEF7-B80D610AFEFE}" type="pres">
      <dgm:prSet presAssocID="{8E8F094F-17A1-470C-8791-D89A233B210E}" presName="FourConn_3-4" presStyleLbl="fgAccFollowNode1" presStyleIdx="2" presStyleCnt="3">
        <dgm:presLayoutVars>
          <dgm:bulletEnabled val="1"/>
        </dgm:presLayoutVars>
      </dgm:prSet>
      <dgm:spPr/>
      <dgm:t>
        <a:bodyPr/>
        <a:lstStyle/>
        <a:p>
          <a:endParaRPr lang="en-CA"/>
        </a:p>
      </dgm:t>
    </dgm:pt>
    <dgm:pt modelId="{2F1FB456-28E2-4311-A870-AB2E09FB96F9}" type="pres">
      <dgm:prSet presAssocID="{8E8F094F-17A1-470C-8791-D89A233B210E}" presName="FourNodes_1_text" presStyleLbl="node1" presStyleIdx="3" presStyleCnt="4">
        <dgm:presLayoutVars>
          <dgm:bulletEnabled val="1"/>
        </dgm:presLayoutVars>
      </dgm:prSet>
      <dgm:spPr/>
      <dgm:t>
        <a:bodyPr/>
        <a:lstStyle/>
        <a:p>
          <a:endParaRPr lang="en-CA"/>
        </a:p>
      </dgm:t>
    </dgm:pt>
    <dgm:pt modelId="{5A582A96-75F5-48DD-9507-F60C470B4C1F}" type="pres">
      <dgm:prSet presAssocID="{8E8F094F-17A1-470C-8791-D89A233B210E}" presName="FourNodes_2_text" presStyleLbl="node1" presStyleIdx="3" presStyleCnt="4">
        <dgm:presLayoutVars>
          <dgm:bulletEnabled val="1"/>
        </dgm:presLayoutVars>
      </dgm:prSet>
      <dgm:spPr/>
      <dgm:t>
        <a:bodyPr/>
        <a:lstStyle/>
        <a:p>
          <a:endParaRPr lang="en-CA"/>
        </a:p>
      </dgm:t>
    </dgm:pt>
    <dgm:pt modelId="{78BDD257-9FCD-4E34-8DD4-3852B483CAB3}" type="pres">
      <dgm:prSet presAssocID="{8E8F094F-17A1-470C-8791-D89A233B210E}" presName="FourNodes_3_text" presStyleLbl="node1" presStyleIdx="3" presStyleCnt="4">
        <dgm:presLayoutVars>
          <dgm:bulletEnabled val="1"/>
        </dgm:presLayoutVars>
      </dgm:prSet>
      <dgm:spPr/>
      <dgm:t>
        <a:bodyPr/>
        <a:lstStyle/>
        <a:p>
          <a:endParaRPr lang="en-CA"/>
        </a:p>
      </dgm:t>
    </dgm:pt>
    <dgm:pt modelId="{4737EF85-DCD3-436D-91CB-F4B35E74982F}" type="pres">
      <dgm:prSet presAssocID="{8E8F094F-17A1-470C-8791-D89A233B210E}" presName="FourNodes_4_text" presStyleLbl="node1" presStyleIdx="3" presStyleCnt="4">
        <dgm:presLayoutVars>
          <dgm:bulletEnabled val="1"/>
        </dgm:presLayoutVars>
      </dgm:prSet>
      <dgm:spPr/>
      <dgm:t>
        <a:bodyPr/>
        <a:lstStyle/>
        <a:p>
          <a:endParaRPr lang="en-CA"/>
        </a:p>
      </dgm:t>
    </dgm:pt>
  </dgm:ptLst>
  <dgm:cxnLst>
    <dgm:cxn modelId="{8CE89BF9-A3B4-443C-A3C0-7012DD2AA252}" srcId="{8E8F094F-17A1-470C-8791-D89A233B210E}" destId="{19F40D57-BE41-49A7-804A-3E5C1B3B9DFD}" srcOrd="3" destOrd="0" parTransId="{1FDF7B4E-6714-4503-8DDA-3048515989A1}" sibTransId="{82A46CE3-8C86-432F-8259-386AA4215480}"/>
    <dgm:cxn modelId="{97AD0D4F-7CB7-447C-8C28-1CBE3E9820FA}" type="presOf" srcId="{E200851B-F5C4-40D0-AB79-232EA4D66636}" destId="{7CFF442F-4B6D-4CA8-BEF7-B80D610AFEFE}" srcOrd="0" destOrd="0" presId="urn:microsoft.com/office/officeart/2005/8/layout/vProcess5"/>
    <dgm:cxn modelId="{8B362728-4EBB-4AD4-B2BA-D45E0F73D40E}" type="presOf" srcId="{334E1320-DBEB-459F-983C-F19922DC8A09}" destId="{516E1A69-07B1-4594-B7B8-DC0818B54AD2}" srcOrd="0" destOrd="0" presId="urn:microsoft.com/office/officeart/2005/8/layout/vProcess5"/>
    <dgm:cxn modelId="{6855531B-AFD1-41A6-8C97-26F27B9D9C12}" type="presOf" srcId="{334E1320-DBEB-459F-983C-F19922DC8A09}" destId="{78BDD257-9FCD-4E34-8DD4-3852B483CAB3}" srcOrd="1" destOrd="0" presId="urn:microsoft.com/office/officeart/2005/8/layout/vProcess5"/>
    <dgm:cxn modelId="{C58EADA8-BE50-4A29-99F7-660E94AD4EB9}" type="presOf" srcId="{19F40D57-BE41-49A7-804A-3E5C1B3B9DFD}" destId="{78E7D058-B097-4457-BDA2-53D5ED124041}" srcOrd="0" destOrd="0" presId="urn:microsoft.com/office/officeart/2005/8/layout/vProcess5"/>
    <dgm:cxn modelId="{CA72E963-545D-4B9C-BBC9-BDD16BB89930}" type="presOf" srcId="{D973AE6F-2979-4C4E-8E40-3773E70D4404}" destId="{5A582A96-75F5-48DD-9507-F60C470B4C1F}" srcOrd="1" destOrd="0" presId="urn:microsoft.com/office/officeart/2005/8/layout/vProcess5"/>
    <dgm:cxn modelId="{665DFD1A-1093-4D8B-9CA9-34DDA3535A6B}" type="presOf" srcId="{19F40D57-BE41-49A7-804A-3E5C1B3B9DFD}" destId="{4737EF85-DCD3-436D-91CB-F4B35E74982F}" srcOrd="1" destOrd="0" presId="urn:microsoft.com/office/officeart/2005/8/layout/vProcess5"/>
    <dgm:cxn modelId="{169A78A6-7DB5-4E5F-B5CE-6ED728ABAA2F}" type="presOf" srcId="{47C593BC-E940-4DF3-AF17-C1E162037C7F}" destId="{2C2F5F08-E942-4499-BC48-3EDAE7ABF86D}" srcOrd="0" destOrd="0" presId="urn:microsoft.com/office/officeart/2005/8/layout/vProcess5"/>
    <dgm:cxn modelId="{DBC5C688-13BB-472A-AB6D-9B1BCC9AF1C0}" type="presOf" srcId="{D973AE6F-2979-4C4E-8E40-3773E70D4404}" destId="{9A34E4F9-04CE-451F-ADF7-C4DCEA12FE1A}" srcOrd="0" destOrd="0" presId="urn:microsoft.com/office/officeart/2005/8/layout/vProcess5"/>
    <dgm:cxn modelId="{1BE5823D-D7BD-40E1-ABE1-C6FC6E81F826}" type="presOf" srcId="{C97C2CC0-DB35-4B74-8105-2B6F9E267908}" destId="{1EDF2D02-E4E6-416B-903B-4BB1D0062C04}" srcOrd="0" destOrd="0" presId="urn:microsoft.com/office/officeart/2005/8/layout/vProcess5"/>
    <dgm:cxn modelId="{1AB95D20-FB95-4203-9D45-B44D5C515B71}" type="presOf" srcId="{C97C2CC0-DB35-4B74-8105-2B6F9E267908}" destId="{2F1FB456-28E2-4311-A870-AB2E09FB96F9}" srcOrd="1" destOrd="0" presId="urn:microsoft.com/office/officeart/2005/8/layout/vProcess5"/>
    <dgm:cxn modelId="{C7F814C9-6122-470E-A17B-3D46E5AC0AA0}" srcId="{8E8F094F-17A1-470C-8791-D89A233B210E}" destId="{C97C2CC0-DB35-4B74-8105-2B6F9E267908}" srcOrd="0" destOrd="0" parTransId="{727C5FEF-AB54-4187-88B6-9724361E1E04}" sibTransId="{62F39755-9BB0-4C1B-B2BC-8D20E5DE859F}"/>
    <dgm:cxn modelId="{D35DE32C-D429-40E9-AE77-1BD9F79FC5FC}" srcId="{8E8F094F-17A1-470C-8791-D89A233B210E}" destId="{334E1320-DBEB-459F-983C-F19922DC8A09}" srcOrd="2" destOrd="0" parTransId="{7B0AEC78-8EE3-4ED1-AA6F-CDC445C279A4}" sibTransId="{E200851B-F5C4-40D0-AB79-232EA4D66636}"/>
    <dgm:cxn modelId="{24FD5A35-C534-4DAE-8D41-436758F6C02E}" type="presOf" srcId="{62F39755-9BB0-4C1B-B2BC-8D20E5DE859F}" destId="{654E76DD-8E1C-4C6D-A39C-F757C0A22B67}" srcOrd="0" destOrd="0" presId="urn:microsoft.com/office/officeart/2005/8/layout/vProcess5"/>
    <dgm:cxn modelId="{C0C8AF5E-6F72-4315-A9BD-1AFE8A5E4D3B}" type="presOf" srcId="{8E8F094F-17A1-470C-8791-D89A233B210E}" destId="{9E1ECA8B-7D1F-4A97-9393-A8E285F4EA1E}" srcOrd="0" destOrd="0" presId="urn:microsoft.com/office/officeart/2005/8/layout/vProcess5"/>
    <dgm:cxn modelId="{2D07F52F-5F7A-4C90-882D-E86ECA30C9EC}" srcId="{8E8F094F-17A1-470C-8791-D89A233B210E}" destId="{D973AE6F-2979-4C4E-8E40-3773E70D4404}" srcOrd="1" destOrd="0" parTransId="{24345A73-72B3-42B5-A0E5-3EABFCE08187}" sibTransId="{47C593BC-E940-4DF3-AF17-C1E162037C7F}"/>
    <dgm:cxn modelId="{C5AE460D-4CA8-4BFD-9725-FB51EF8BA016}" type="presParOf" srcId="{9E1ECA8B-7D1F-4A97-9393-A8E285F4EA1E}" destId="{1DA35CA3-FB48-4B81-B942-F2681D39EF38}" srcOrd="0" destOrd="0" presId="urn:microsoft.com/office/officeart/2005/8/layout/vProcess5"/>
    <dgm:cxn modelId="{3989F649-8308-41E3-B782-43A6A242B347}" type="presParOf" srcId="{9E1ECA8B-7D1F-4A97-9393-A8E285F4EA1E}" destId="{1EDF2D02-E4E6-416B-903B-4BB1D0062C04}" srcOrd="1" destOrd="0" presId="urn:microsoft.com/office/officeart/2005/8/layout/vProcess5"/>
    <dgm:cxn modelId="{31761CAF-799C-4767-BB58-414D79FF92A9}" type="presParOf" srcId="{9E1ECA8B-7D1F-4A97-9393-A8E285F4EA1E}" destId="{9A34E4F9-04CE-451F-ADF7-C4DCEA12FE1A}" srcOrd="2" destOrd="0" presId="urn:microsoft.com/office/officeart/2005/8/layout/vProcess5"/>
    <dgm:cxn modelId="{E88CFE52-840C-4B45-ABE6-D1B73498EA81}" type="presParOf" srcId="{9E1ECA8B-7D1F-4A97-9393-A8E285F4EA1E}" destId="{516E1A69-07B1-4594-B7B8-DC0818B54AD2}" srcOrd="3" destOrd="0" presId="urn:microsoft.com/office/officeart/2005/8/layout/vProcess5"/>
    <dgm:cxn modelId="{D776DEC6-3C12-43C0-B2DB-0FBDB927754F}" type="presParOf" srcId="{9E1ECA8B-7D1F-4A97-9393-A8E285F4EA1E}" destId="{78E7D058-B097-4457-BDA2-53D5ED124041}" srcOrd="4" destOrd="0" presId="urn:microsoft.com/office/officeart/2005/8/layout/vProcess5"/>
    <dgm:cxn modelId="{9E45C590-E3FF-4FBE-87E4-8FBA564AAF88}" type="presParOf" srcId="{9E1ECA8B-7D1F-4A97-9393-A8E285F4EA1E}" destId="{654E76DD-8E1C-4C6D-A39C-F757C0A22B67}" srcOrd="5" destOrd="0" presId="urn:microsoft.com/office/officeart/2005/8/layout/vProcess5"/>
    <dgm:cxn modelId="{C614A03B-A083-4E48-96A7-D1A0C9CF257A}" type="presParOf" srcId="{9E1ECA8B-7D1F-4A97-9393-A8E285F4EA1E}" destId="{2C2F5F08-E942-4499-BC48-3EDAE7ABF86D}" srcOrd="6" destOrd="0" presId="urn:microsoft.com/office/officeart/2005/8/layout/vProcess5"/>
    <dgm:cxn modelId="{45D1ADD3-CB35-4145-9E3D-4AB4FFC92B79}" type="presParOf" srcId="{9E1ECA8B-7D1F-4A97-9393-A8E285F4EA1E}" destId="{7CFF442F-4B6D-4CA8-BEF7-B80D610AFEFE}" srcOrd="7" destOrd="0" presId="urn:microsoft.com/office/officeart/2005/8/layout/vProcess5"/>
    <dgm:cxn modelId="{64E6C486-F455-492A-A044-C18F9F915D2F}" type="presParOf" srcId="{9E1ECA8B-7D1F-4A97-9393-A8E285F4EA1E}" destId="{2F1FB456-28E2-4311-A870-AB2E09FB96F9}" srcOrd="8" destOrd="0" presId="urn:microsoft.com/office/officeart/2005/8/layout/vProcess5"/>
    <dgm:cxn modelId="{F56EF2A8-B2A4-407A-9B4B-4FE12DF673CE}" type="presParOf" srcId="{9E1ECA8B-7D1F-4A97-9393-A8E285F4EA1E}" destId="{5A582A96-75F5-48DD-9507-F60C470B4C1F}" srcOrd="9" destOrd="0" presId="urn:microsoft.com/office/officeart/2005/8/layout/vProcess5"/>
    <dgm:cxn modelId="{E93C5EE9-F4F3-4B3A-82CD-9C58A4B83F8C}" type="presParOf" srcId="{9E1ECA8B-7D1F-4A97-9393-A8E285F4EA1E}" destId="{78BDD257-9FCD-4E34-8DD4-3852B483CAB3}" srcOrd="10" destOrd="0" presId="urn:microsoft.com/office/officeart/2005/8/layout/vProcess5"/>
    <dgm:cxn modelId="{F5F84FD9-05CB-411E-A816-6F8DBE4710D4}" type="presParOf" srcId="{9E1ECA8B-7D1F-4A97-9393-A8E285F4EA1E}" destId="{4737EF85-DCD3-436D-91CB-F4B35E74982F}"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38155" cy="463526"/>
          </a:xfrm>
          <a:prstGeom prst="rect">
            <a:avLst/>
          </a:prstGeom>
          <a:noFill/>
          <a:ln>
            <a:noFill/>
          </a:ln>
        </p:spPr>
        <p:txBody>
          <a:bodyPr spcFirstLastPara="1" wrap="square" lIns="89317" tIns="44646" rIns="89317" bIns="44646" anchor="t"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70674" y="0"/>
            <a:ext cx="3038155" cy="463526"/>
          </a:xfrm>
          <a:prstGeom prst="rect">
            <a:avLst/>
          </a:prstGeom>
          <a:noFill/>
          <a:ln>
            <a:noFill/>
          </a:ln>
        </p:spPr>
        <p:txBody>
          <a:bodyPr spcFirstLastPara="1" wrap="square" lIns="89317" tIns="44646" rIns="89317" bIns="44646" anchor="t" anchorCtr="0">
            <a:noAutofit/>
          </a:bodyPr>
          <a:lstStyle>
            <a:lvl1pPr marR="0" lvl="0" algn="r"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772550"/>
            <a:ext cx="3038155" cy="463526"/>
          </a:xfrm>
          <a:prstGeom prst="rect">
            <a:avLst/>
          </a:prstGeom>
          <a:noFill/>
          <a:ln>
            <a:noFill/>
          </a:ln>
        </p:spPr>
        <p:txBody>
          <a:bodyPr spcFirstLastPara="1" wrap="square" lIns="89317" tIns="44646" rIns="89317" bIns="44646" anchor="b"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sz="1100" smtClean="0">
                <a:solidFill>
                  <a:schemeClr val="dk1"/>
                </a:solidFill>
                <a:latin typeface="Calibri"/>
                <a:ea typeface="Calibri"/>
                <a:cs typeface="Calibri"/>
                <a:sym typeface="Calibri"/>
              </a:rPr>
              <a:pPr algn="r"/>
              <a:t>‹#›</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79683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info@cwl.c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p>
            <a:pPr marL="0" indent="0"/>
            <a:endParaRPr dirty="0"/>
          </a:p>
        </p:txBody>
      </p:sp>
      <p:sp>
        <p:nvSpPr>
          <p:cNvPr id="101" name="Google Shape;101;p1:notes"/>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a:pPr algn="r"/>
              <a:t>1</a:t>
            </a:fld>
            <a:endParaRPr dirty="0"/>
          </a:p>
        </p:txBody>
      </p:sp>
    </p:spTree>
    <p:extLst>
      <p:ext uri="{BB962C8B-B14F-4D97-AF65-F5344CB8AC3E}">
        <p14:creationId xmlns:p14="http://schemas.microsoft.com/office/powerpoint/2010/main" val="3992860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497" indent="-167497">
              <a:buFont typeface="Arial" panose="020B0604020202020204" pitchFamily="34" charset="0"/>
              <a:buChar char="•"/>
            </a:pPr>
            <a:endParaRPr lang="en-US" dirty="0"/>
          </a:p>
          <a:p>
            <a:pPr marL="167497" indent="-167497" defTabSz="893316">
              <a:buClrTx/>
              <a:buSzTx/>
              <a:buFont typeface="Arial" panose="020B0604020202020204" pitchFamily="34" charset="0"/>
              <a:buChar char="•"/>
              <a:defRPr/>
            </a:pPr>
            <a:r>
              <a:rPr lang="en-CA" dirty="0"/>
              <a:t>Parish council executives should be keeping members informed through general meetings, e-mails, newsletters and telephone trees.</a:t>
            </a:r>
          </a:p>
          <a:p>
            <a:pPr marL="167497" indent="-167497" defTabSz="893316">
              <a:buClrTx/>
              <a:buSzTx/>
              <a:buFont typeface="Arial" panose="020B0604020202020204" pitchFamily="34" charset="0"/>
              <a:buChar char="•"/>
              <a:defRPr/>
            </a:pPr>
            <a:endParaRPr lang="en-CA" dirty="0"/>
          </a:p>
          <a:p>
            <a:pPr marL="167497" indent="-167497" defTabSz="893316">
              <a:buClrTx/>
              <a:buSzTx/>
              <a:buFont typeface="Arial" panose="020B0604020202020204" pitchFamily="34" charset="0"/>
              <a:buChar char="•"/>
              <a:defRPr/>
            </a:pPr>
            <a:r>
              <a:rPr lang="en-CA" dirty="0"/>
              <a:t>Each executive, whether parish, regional, diocesan or provincial, should establish the best communication mode for messages. The ability of members to use a computer may still be a key factor in reaching members. To reduce costs, media such as e-mail and websites should be used as much as possible but remember, leave no one behind and find ways to reach all members.</a:t>
            </a:r>
          </a:p>
          <a:p>
            <a:pPr marL="167497" indent="-167497" defTabSz="893316">
              <a:buClrTx/>
              <a:buSzTx/>
              <a:buFont typeface="Arial" panose="020B0604020202020204" pitchFamily="34" charset="0"/>
              <a:buChar char="•"/>
              <a:defRPr/>
            </a:pPr>
            <a:endParaRPr lang="en-CA" dirty="0"/>
          </a:p>
          <a:p>
            <a:pPr marL="167497" indent="-167497" defTabSz="893316">
              <a:buClrTx/>
              <a:buSzTx/>
              <a:buFont typeface="Arial" panose="020B0604020202020204" pitchFamily="34" charset="0"/>
              <a:buChar char="•"/>
              <a:defRPr/>
            </a:pPr>
            <a:r>
              <a:rPr lang="en-CA" dirty="0"/>
              <a:t>Opportunities for training and leadership development should be taken whenever possible. Members who are well informed about the purpose and objects of the League will be more likely to feel engaged and be able to promote the League to others.</a:t>
            </a:r>
          </a:p>
          <a:p>
            <a:pPr marL="167497" indent="-167497">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10</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4154594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CA" i="0" dirty="0"/>
              <a:t>What messages do we send?</a:t>
            </a:r>
          </a:p>
          <a:p>
            <a:pPr marL="167497" indent="-167497">
              <a:buFont typeface="Arial" panose="020B0604020202020204" pitchFamily="34" charset="0"/>
              <a:buChar char="•"/>
            </a:pPr>
            <a:r>
              <a:rPr lang="en-CA" i="0" dirty="0"/>
              <a:t>communiques and memos</a:t>
            </a:r>
          </a:p>
          <a:p>
            <a:pPr marL="167497" indent="-167497">
              <a:buFont typeface="Arial" panose="020B0604020202020204" pitchFamily="34" charset="0"/>
              <a:buChar char="•"/>
            </a:pPr>
            <a:r>
              <a:rPr lang="en-CA" i="0" dirty="0"/>
              <a:t>parish council mailings</a:t>
            </a:r>
          </a:p>
          <a:p>
            <a:pPr marL="167497" indent="-167497">
              <a:buFont typeface="Arial" panose="020B0604020202020204" pitchFamily="34" charset="0"/>
              <a:buChar char="•"/>
            </a:pPr>
            <a:r>
              <a:rPr lang="en-CA" i="0" dirty="0"/>
              <a:t>convention information</a:t>
            </a:r>
          </a:p>
          <a:p>
            <a:pPr marL="167497" indent="-167497">
              <a:buFont typeface="Arial" panose="020B0604020202020204" pitchFamily="34" charset="0"/>
              <a:buChar char="•"/>
            </a:pPr>
            <a:r>
              <a:rPr lang="en-CA" i="0" dirty="0"/>
              <a:t>meeting notices</a:t>
            </a:r>
          </a:p>
          <a:p>
            <a:pPr marL="167497" indent="-167497">
              <a:buFont typeface="Arial" panose="020B0604020202020204" pitchFamily="34" charset="0"/>
              <a:buChar char="•"/>
            </a:pPr>
            <a:r>
              <a:rPr lang="en-CA" i="0" dirty="0"/>
              <a:t>reports and other materials</a:t>
            </a:r>
          </a:p>
          <a:p>
            <a:pPr marL="167497" indent="-167497">
              <a:buFont typeface="Arial" panose="020B0604020202020204" pitchFamily="34" charset="0"/>
              <a:buChar char="•"/>
            </a:pPr>
            <a:r>
              <a:rPr lang="en-CA" i="0" dirty="0"/>
              <a:t>special events</a:t>
            </a:r>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11</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711522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tabLst>
                <a:tab pos="446658" algn="l"/>
              </a:tabLst>
            </a:pPr>
            <a:r>
              <a:rPr lang="en-CA" sz="1800" kern="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Communiques:</a:t>
            </a:r>
          </a:p>
          <a:p>
            <a:pPr marL="334994" indent="-334994">
              <a:buFont typeface="Arial" panose="020B0604020202020204" pitchFamily="34" charset="0"/>
              <a:buChar char="•"/>
              <a:tabLst>
                <a:tab pos="446658" algn="l"/>
              </a:tabLst>
            </a:pPr>
            <a:r>
              <a:rPr lang="en-CA" sz="1800" kern="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the national, provincial or diocesan level, you will be responsible for producing a communique. The frequencies and forms of producing these communiques is decided on by the individual executives. Some councils may have websites where these communiques are also posted.</a:t>
            </a:r>
          </a:p>
          <a:p>
            <a:pPr marL="334994" indent="-334994">
              <a:buFont typeface="Arial" panose="020B0604020202020204" pitchFamily="34" charset="0"/>
              <a:buChar char="•"/>
              <a:tabLst>
                <a:tab pos="446658" algn="l"/>
              </a:tabLst>
            </a:pPr>
            <a:r>
              <a:rPr lang="en-CA" sz="1800" kern="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Communiques are an important way to keep chairpersons at all levels informed.</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334994" indent="-334994">
              <a:buFont typeface="Arial" panose="020B0604020202020204" pitchFamily="34" charset="0"/>
              <a:buChar char="•"/>
              <a:tabLst>
                <a:tab pos="446658" algn="l"/>
              </a:tabLst>
            </a:pPr>
            <a:r>
              <a:rPr lang="en-CA" sz="1800" kern="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National communiques are sent to provincial chairpersons and members of the national executive (for their information).</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334994" indent="-334994">
              <a:buFont typeface="Arial" panose="020B0604020202020204" pitchFamily="34" charset="0"/>
              <a:buChar char="•"/>
              <a:tabLst>
                <a:tab pos="446658" algn="l"/>
              </a:tabLst>
            </a:pPr>
            <a:r>
              <a:rPr lang="en-CA" sz="1800" kern="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Provincial chairpersons review these national communiques for their position. In their own communiques, they may choose to incorporate the general message and expand on it to bring attention to events or initiatives that may be happening, or actions that could be taken, relevant to their provincial council. The national communique should not be duplicated; rather any reference to it should provide a link to the communique on the national website. </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334994" indent="-334994">
              <a:buFont typeface="Arial" panose="020B0604020202020204" pitchFamily="34" charset="0"/>
              <a:buChar char="•"/>
              <a:tabLst>
                <a:tab pos="446658" algn="l"/>
              </a:tabLst>
            </a:pPr>
            <a:r>
              <a:rPr lang="en-CA" sz="1800" kern="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Diocesan chairpersons will review the provincial communiques for their position and produce their own communication that will be sent to the chairperson of their parish councils. In this communication, they will focus on diocesan initiatives or actions and provide some of their own personal reflection on relevant issues. They too should avoid reproducing the text of other communiques and instead, reference links to these communiques.</a:t>
            </a:r>
          </a:p>
          <a:p>
            <a:pPr marL="334994" indent="-334994">
              <a:buFont typeface="Arial" panose="020B0604020202020204" pitchFamily="34" charset="0"/>
              <a:buChar char="•"/>
              <a:tabLst>
                <a:tab pos="446658" algn="l"/>
              </a:tabLst>
            </a:pPr>
            <a:r>
              <a:rPr lang="en-CA" sz="1800" kern="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Communiques should include useful resources for members to access.</a:t>
            </a:r>
          </a:p>
          <a:p>
            <a:pPr marL="781652" lvl="1" indent="-334994">
              <a:buFont typeface="Arial" panose="020B0604020202020204" pitchFamily="34" charset="0"/>
              <a:buChar char="•"/>
              <a:tabLst>
                <a:tab pos="446658" algn="l"/>
              </a:tabLst>
            </a:pPr>
            <a:r>
              <a:rPr lang="en-CA" sz="1800" kern="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They can provide food for thought (reference to an article, a passage from the bible, a spiritual reflection…)</a:t>
            </a:r>
          </a:p>
          <a:p>
            <a:pPr marL="781652" lvl="1" indent="-334994">
              <a:buFont typeface="Arial" panose="020B0604020202020204" pitchFamily="34" charset="0"/>
              <a:buChar char="•"/>
              <a:tabLst>
                <a:tab pos="446658" algn="l"/>
              </a:tabLst>
            </a:pPr>
            <a:r>
              <a:rPr lang="en-CA" sz="1800" kern="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They can be a call to action.</a:t>
            </a:r>
          </a:p>
          <a:p>
            <a:pPr marL="334994" indent="-334994">
              <a:buFont typeface="Arial" panose="020B0604020202020204" pitchFamily="34" charset="0"/>
              <a:buChar char="•"/>
              <a:tabLst>
                <a:tab pos="446658" algn="l"/>
              </a:tabLst>
            </a:pPr>
            <a:r>
              <a:rPr lang="en-CA" sz="1800" kern="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Communications should NOT contain personal information on oneself or others. It is an official communication and not a letter to members.</a:t>
            </a:r>
          </a:p>
          <a:p>
            <a:pPr marL="334994" indent="-334994">
              <a:buFont typeface="Arial" panose="020B0604020202020204" pitchFamily="34" charset="0"/>
              <a:buChar char="•"/>
              <a:tabLst>
                <a:tab pos="446658" algn="l"/>
              </a:tabLst>
            </a:pPr>
            <a:r>
              <a:rPr lang="en-CA" sz="1800" kern="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It should not be longer than one or two pages.</a:t>
            </a:r>
          </a:p>
          <a:p>
            <a:pPr marL="334994" indent="-334994">
              <a:buFont typeface="Arial" panose="020B0604020202020204" pitchFamily="34" charset="0"/>
              <a:buChar char="•"/>
              <a:tabLst>
                <a:tab pos="446658" algn="l"/>
              </a:tabLst>
            </a:pPr>
            <a:r>
              <a:rPr lang="en-CA" sz="1800" b="1" dirty="0">
                <a:solidFill>
                  <a:srgbClr val="000000"/>
                </a:solidFill>
                <a:latin typeface="Calibri" panose="020F0502020204030204" pitchFamily="34" charset="0"/>
              </a:rPr>
              <a:t>A communique is an official statement or announcement. </a:t>
            </a:r>
            <a:r>
              <a:rPr lang="en-CA" sz="1800" dirty="0">
                <a:solidFill>
                  <a:srgbClr val="000000"/>
                </a:solidFill>
                <a:latin typeface="Calibri" panose="020F0502020204030204" pitchFamily="34" charset="0"/>
              </a:rPr>
              <a:t>Accurate, factual, credible and unified! This is the goal for the 14,400 women in the League entrusted to communicate on the its behalf! With research, respect and due diligence, it is possible to speak with one unified voice! </a:t>
            </a:r>
          </a:p>
          <a:p>
            <a:pPr marL="334994" indent="-334994">
              <a:buFont typeface="Arial" panose="020B0604020202020204" pitchFamily="34" charset="0"/>
              <a:buChar char="•"/>
              <a:tabLst>
                <a:tab pos="446658" algn="l"/>
              </a:tabLst>
            </a:pPr>
            <a:r>
              <a:rPr lang="en-CA" sz="1800" kern="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It may be a best practice of the council president to have all communications and reports sent to her for approval before being distributed or posted to websites. This may avoid having to deal with fall out from any contentious content that may be contained in the document.</a:t>
            </a:r>
          </a:p>
          <a:p>
            <a:pPr marL="334994" indent="-334994">
              <a:buFont typeface="Arial" panose="020B0604020202020204" pitchFamily="34" charset="0"/>
              <a:buChar char="•"/>
              <a:tabLst>
                <a:tab pos="446658" algn="l"/>
              </a:tabLst>
            </a:pPr>
            <a:r>
              <a:rPr lang="en-CA" sz="1800" kern="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By providing links to national, provincial and diocesan websites in communiques, you are educating the audience as to resources they can use in future. National communiqués can be found on the national website under “To Act On.”</a:t>
            </a:r>
          </a:p>
          <a:p>
            <a:pPr marL="334994" indent="-334994">
              <a:buFont typeface="Arial" panose="020B0604020202020204" pitchFamily="34" charset="0"/>
              <a:buChar char="•"/>
              <a:tabLst>
                <a:tab pos="446658" algn="l"/>
              </a:tabLst>
            </a:pPr>
            <a:r>
              <a:rPr lang="en-CA" sz="1800" kern="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Every executive member should make time weekly to go to the national website and read through all new content. If you have a provincial or diocesan website, take time to do the same on these websites.</a:t>
            </a:r>
          </a:p>
          <a:p>
            <a:pPr marL="334994" indent="-334994">
              <a:buFont typeface="Arial" panose="020B0604020202020204" pitchFamily="34" charset="0"/>
              <a:buChar char="•"/>
              <a:tabLst>
                <a:tab pos="446658" algn="l"/>
              </a:tabLst>
            </a:pPr>
            <a:r>
              <a:rPr lang="en-CA" sz="1800" kern="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Parish council executives could have a meeting devoted just to making its members familiar with what is on the national website and others if applicable. This could even be the event for a general meeting.</a:t>
            </a:r>
          </a:p>
          <a:p>
            <a:pPr marL="0" indent="0">
              <a:tabLst>
                <a:tab pos="446658" algn="l"/>
              </a:tabLst>
            </a:pPr>
            <a:endParaRPr lang="en-CA" sz="1800" kern="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0" indent="0"/>
            <a:endParaRPr lang="en-CA" i="0"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12</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440920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3328" indent="0"/>
            <a:r>
              <a:rPr lang="en-CA" sz="1800" dirty="0">
                <a:solidFill>
                  <a:srgbClr val="000000"/>
                </a:solidFill>
                <a:latin typeface="Calibri" panose="020F0502020204030204" pitchFamily="34" charset="0"/>
              </a:rPr>
              <a:t>While no two communiques will look alike, and will vary based on the personality of the writer, communiques have basic guidelines for content. These include:</a:t>
            </a:r>
          </a:p>
          <a:p>
            <a:pPr marL="502489" indent="-279161">
              <a:buFont typeface="Arial" panose="020B0604020202020204" pitchFamily="34" charset="0"/>
              <a:buChar char="•"/>
            </a:pPr>
            <a:r>
              <a:rPr lang="en-CA" sz="1800" dirty="0">
                <a:solidFill>
                  <a:srgbClr val="000000"/>
                </a:solidFill>
                <a:latin typeface="Calibri" panose="020F0502020204030204" pitchFamily="34" charset="0"/>
              </a:rPr>
              <a:t>Promoting actions addressing adopted resolutions.</a:t>
            </a:r>
          </a:p>
          <a:p>
            <a:pPr marL="502489" indent="-279161">
              <a:buFont typeface="Arial" panose="020B0604020202020204" pitchFamily="34" charset="0"/>
              <a:buChar char="•"/>
            </a:pPr>
            <a:r>
              <a:rPr lang="en-CA" sz="1800" dirty="0">
                <a:solidFill>
                  <a:srgbClr val="000000"/>
                </a:solidFill>
                <a:latin typeface="Calibri" panose="020F0502020204030204" pitchFamily="34" charset="0"/>
              </a:rPr>
              <a:t>Informing the membership about approved League projects. </a:t>
            </a:r>
          </a:p>
          <a:p>
            <a:pPr marL="502489" indent="-279161">
              <a:buFont typeface="Arial" panose="020B0604020202020204" pitchFamily="34" charset="0"/>
              <a:buChar char="•"/>
            </a:pPr>
            <a:r>
              <a:rPr lang="en-CA" sz="1800" dirty="0">
                <a:solidFill>
                  <a:srgbClr val="000000"/>
                </a:solidFill>
                <a:latin typeface="Calibri" panose="020F0502020204030204" pitchFamily="34" charset="0"/>
              </a:rPr>
              <a:t>Promoting programs or initiatives of other organizations that fall within the scope of the standing committee and that are vetted by the screening policy found in the </a:t>
            </a:r>
            <a:r>
              <a:rPr lang="en-CA" sz="1800" i="1" dirty="0">
                <a:solidFill>
                  <a:srgbClr val="000000"/>
                </a:solidFill>
                <a:latin typeface="Calibri" panose="020F0502020204030204" pitchFamily="34" charset="0"/>
              </a:rPr>
              <a:t>National Manual of Policy and Procedure. </a:t>
            </a:r>
            <a:endParaRPr lang="en-CA" sz="1800" dirty="0">
              <a:solidFill>
                <a:srgbClr val="000000"/>
              </a:solidFill>
              <a:latin typeface="Calibri" panose="020F0502020204030204" pitchFamily="34" charset="0"/>
            </a:endParaRPr>
          </a:p>
          <a:p>
            <a:pPr marL="502489" indent="-279161">
              <a:buFont typeface="Arial" panose="020B0604020202020204" pitchFamily="34" charset="0"/>
              <a:buChar char="•"/>
            </a:pPr>
            <a:r>
              <a:rPr lang="en-CA" sz="1800" dirty="0">
                <a:solidFill>
                  <a:srgbClr val="000000"/>
                </a:solidFill>
                <a:latin typeface="Calibri" panose="020F0502020204030204" pitchFamily="34" charset="0"/>
              </a:rPr>
              <a:t>Providing the names and sites of reliable resources that chairpersons may use when educating themselves and the members to which they report. </a:t>
            </a:r>
          </a:p>
          <a:p>
            <a:pPr marL="502489" indent="-279161">
              <a:buFont typeface="Arial" panose="020B0604020202020204" pitchFamily="34" charset="0"/>
              <a:buChar char="•"/>
            </a:pPr>
            <a:r>
              <a:rPr lang="en-CA" sz="1800" dirty="0">
                <a:solidFill>
                  <a:srgbClr val="000000"/>
                </a:solidFill>
                <a:latin typeface="Calibri" panose="020F0502020204030204" pitchFamily="34" charset="0"/>
              </a:rPr>
              <a:t>Raising awareness of key positions taken by the League with respect to current affairs in the church and society. </a:t>
            </a:r>
          </a:p>
          <a:p>
            <a:pPr marL="502489" indent="-279161">
              <a:buFont typeface="Arial" panose="020B0604020202020204" pitchFamily="34" charset="0"/>
              <a:buChar char="•"/>
            </a:pPr>
            <a:r>
              <a:rPr lang="en-CA" sz="1800" dirty="0">
                <a:solidFill>
                  <a:srgbClr val="000000"/>
                </a:solidFill>
                <a:latin typeface="Calibri" panose="020F0502020204030204" pitchFamily="34" charset="0"/>
              </a:rPr>
              <a:t>Encouraging spirituality, ministry, social justice, lifelong learning and advocacy, inspiring confidence among the membership, and advancing communications throughout the League. </a:t>
            </a:r>
          </a:p>
          <a:p>
            <a:endParaRPr lang="en-US" sz="1800" dirty="0">
              <a:solidFill>
                <a:srgbClr val="000000"/>
              </a:solidFill>
              <a:latin typeface="Calibri" panose="020F0502020204030204" pitchFamily="34" charset="0"/>
            </a:endParaRPr>
          </a:p>
          <a:p>
            <a:pPr marL="223328" indent="0"/>
            <a:r>
              <a:rPr lang="en-CA" sz="1800" dirty="0">
                <a:solidFill>
                  <a:srgbClr val="000000"/>
                </a:solidFill>
                <a:latin typeface="Calibri" panose="020F0502020204030204" pitchFamily="34" charset="0"/>
              </a:rPr>
              <a:t>When writing a communique, the chairperson must be cognizant that she is representing the League in her communications. Every written and published document, regardless of level, can and will enhance </a:t>
            </a:r>
            <a:r>
              <a:rPr lang="en-CA" sz="1800" b="1" dirty="0">
                <a:solidFill>
                  <a:srgbClr val="000000"/>
                </a:solidFill>
                <a:latin typeface="Calibri" panose="020F0502020204030204" pitchFamily="34" charset="0"/>
              </a:rPr>
              <a:t>or </a:t>
            </a:r>
            <a:r>
              <a:rPr lang="en-CA" sz="1800" dirty="0">
                <a:solidFill>
                  <a:srgbClr val="000000"/>
                </a:solidFill>
                <a:latin typeface="Calibri" panose="020F0502020204030204" pitchFamily="34" charset="0"/>
              </a:rPr>
              <a:t>minimize the League’s credibility. It is necessary, therefore, to ensure that: </a:t>
            </a:r>
          </a:p>
          <a:p>
            <a:pPr marL="502489" indent="-279161">
              <a:buFont typeface="Arial" panose="020B0604020202020204" pitchFamily="34" charset="0"/>
              <a:buChar char="•"/>
            </a:pPr>
            <a:r>
              <a:rPr lang="en-CA" sz="1800" dirty="0">
                <a:solidFill>
                  <a:srgbClr val="000000"/>
                </a:solidFill>
                <a:latin typeface="Calibri" panose="020F0502020204030204" pitchFamily="34" charset="0"/>
              </a:rPr>
              <a:t>Facts are independently verified by credible sources.</a:t>
            </a:r>
          </a:p>
          <a:p>
            <a:pPr marL="502489" indent="-279161">
              <a:buFont typeface="Arial" panose="020B0604020202020204" pitchFamily="34" charset="0"/>
              <a:buChar char="•"/>
            </a:pPr>
            <a:r>
              <a:rPr lang="en-CA" sz="1800" dirty="0">
                <a:solidFill>
                  <a:srgbClr val="000000"/>
                </a:solidFill>
                <a:latin typeface="Calibri" panose="020F0502020204030204" pitchFamily="34" charset="0"/>
              </a:rPr>
              <a:t>Personal opinions are not expressed. </a:t>
            </a:r>
          </a:p>
          <a:p>
            <a:pPr marL="502489" indent="-279161">
              <a:buFont typeface="Arial" panose="020B0604020202020204" pitchFamily="34" charset="0"/>
              <a:buChar char="•"/>
            </a:pPr>
            <a:r>
              <a:rPr lang="en-CA" sz="1800" dirty="0">
                <a:solidFill>
                  <a:srgbClr val="000000"/>
                </a:solidFill>
                <a:latin typeface="Calibri" panose="020F0502020204030204" pitchFamily="34" charset="0"/>
              </a:rPr>
              <a:t>Strong or inflammatory language is avoided. </a:t>
            </a:r>
          </a:p>
          <a:p>
            <a:pPr marL="502489" indent="-279161">
              <a:buFont typeface="Arial" panose="020B0604020202020204" pitchFamily="34" charset="0"/>
              <a:buChar char="•"/>
            </a:pPr>
            <a:r>
              <a:rPr lang="en-CA" sz="1800" dirty="0">
                <a:solidFill>
                  <a:srgbClr val="000000"/>
                </a:solidFill>
                <a:latin typeface="Calibri" panose="020F0502020204030204" pitchFamily="34" charset="0"/>
              </a:rPr>
              <a:t>Quoted material is provided with complete referencing in order to credit the source. </a:t>
            </a:r>
          </a:p>
          <a:p>
            <a:pPr marL="502489" indent="-279161">
              <a:buFont typeface="Arial" panose="020B0604020202020204" pitchFamily="34" charset="0"/>
              <a:buChar char="•"/>
            </a:pPr>
            <a:r>
              <a:rPr lang="en-CA" sz="1800" dirty="0">
                <a:solidFill>
                  <a:srgbClr val="000000"/>
                </a:solidFill>
                <a:latin typeface="Calibri" panose="020F0502020204030204" pitchFamily="34" charset="0"/>
              </a:rPr>
              <a:t>Material is not plagiarized, particularly from websites.</a:t>
            </a:r>
          </a:p>
          <a:p>
            <a:pPr marL="502489" indent="-279161">
              <a:buFont typeface="Arial" panose="020B0604020202020204" pitchFamily="34" charset="0"/>
              <a:buChar char="•"/>
            </a:pPr>
            <a:r>
              <a:rPr lang="en-CA" sz="1800" dirty="0">
                <a:solidFill>
                  <a:srgbClr val="000000"/>
                </a:solidFill>
                <a:latin typeface="Calibri" panose="020F0502020204030204" pitchFamily="34" charset="0"/>
              </a:rPr>
              <a:t>Appeals are not circulated unless they have been previously approved by the executive to which the chairperson is accountable.</a:t>
            </a:r>
          </a:p>
          <a:p>
            <a:pPr marL="502489" indent="-279161">
              <a:buFont typeface="Arial" panose="020B0604020202020204" pitchFamily="34" charset="0"/>
              <a:buChar char="•"/>
            </a:pPr>
            <a:r>
              <a:rPr lang="en-CA" sz="1800" dirty="0">
                <a:solidFill>
                  <a:srgbClr val="000000"/>
                </a:solidFill>
                <a:latin typeface="Calibri" panose="020F0502020204030204" pitchFamily="34" charset="0"/>
              </a:rPr>
              <a:t>Information provided aligns with the official teachings of the church. </a:t>
            </a:r>
          </a:p>
          <a:p>
            <a:pPr marL="502489" indent="-279161">
              <a:buFont typeface="Arial" panose="020B0604020202020204" pitchFamily="34" charset="0"/>
              <a:buChar char="•"/>
            </a:pPr>
            <a:r>
              <a:rPr lang="en-CA" sz="1800" dirty="0">
                <a:solidFill>
                  <a:srgbClr val="000000"/>
                </a:solidFill>
                <a:latin typeface="Calibri" panose="020F0502020204030204" pitchFamily="34" charset="0"/>
              </a:rPr>
              <a:t>Information provided does not contradict the formal position or decision of any of the more senior levels of the League. </a:t>
            </a:r>
          </a:p>
          <a:p>
            <a:endParaRPr lang="en-US" b="1" u="sng" dirty="0"/>
          </a:p>
          <a:p>
            <a:r>
              <a:rPr lang="en-US" b="1" u="sng" dirty="0"/>
              <a:t>Communique Presentation</a:t>
            </a:r>
            <a:r>
              <a:rPr lang="en-US" dirty="0"/>
              <a:t>:</a:t>
            </a:r>
          </a:p>
          <a:p>
            <a:endParaRPr lang="en-US" dirty="0"/>
          </a:p>
          <a:p>
            <a:r>
              <a:rPr lang="en-US" dirty="0"/>
              <a:t>Communiqués should be presented in roughly the same way to distinguish them from annual reports or memos.</a:t>
            </a:r>
          </a:p>
          <a:p>
            <a:endParaRPr lang="en-US" dirty="0"/>
          </a:p>
          <a:p>
            <a:r>
              <a:rPr lang="en-US" b="1" dirty="0"/>
              <a:t>The heading </a:t>
            </a:r>
            <a:r>
              <a:rPr lang="en-US" dirty="0"/>
              <a:t>should include:</a:t>
            </a:r>
          </a:p>
          <a:p>
            <a:pPr>
              <a:buFont typeface="Arial" panose="020B0604020202020204" pitchFamily="34" charset="0"/>
              <a:buChar char="•"/>
            </a:pPr>
            <a:r>
              <a:rPr lang="en-US" dirty="0"/>
              <a:t>the title of the committee, the communiqué (or memo) from whom the document is coming from</a:t>
            </a:r>
          </a:p>
          <a:p>
            <a:pPr>
              <a:buFont typeface="Arial" panose="020B0604020202020204" pitchFamily="34" charset="0"/>
              <a:buChar char="•"/>
            </a:pPr>
            <a:r>
              <a:rPr lang="en-US" dirty="0"/>
              <a:t>the date and the number of the communiqué  </a:t>
            </a:r>
          </a:p>
          <a:p>
            <a:pPr>
              <a:buFont typeface="Arial" panose="020B0604020202020204" pitchFamily="34" charset="0"/>
              <a:buChar char="•"/>
            </a:pPr>
            <a:r>
              <a:rPr lang="en-US" dirty="0"/>
              <a:t>the committee logo can also be included </a:t>
            </a:r>
          </a:p>
          <a:p>
            <a:pPr>
              <a:buFont typeface="Arial" panose="020B0604020202020204" pitchFamily="34" charset="0"/>
              <a:buChar char="•"/>
            </a:pPr>
            <a:r>
              <a:rPr lang="en-US" dirty="0"/>
              <a:t>the current national theme should appear in one form or another (logo and/or slogan)</a:t>
            </a:r>
          </a:p>
          <a:p>
            <a:pPr marL="167497" indent="-167497">
              <a:buFont typeface="Arial" panose="020B0604020202020204" pitchFamily="34" charset="0"/>
              <a:buChar char="•"/>
            </a:pPr>
            <a:endParaRPr lang="en-US" dirty="0"/>
          </a:p>
          <a:p>
            <a:r>
              <a:rPr lang="en-US" b="1" dirty="0"/>
              <a:t>Under the heading, </a:t>
            </a:r>
            <a:r>
              <a:rPr lang="en-US" dirty="0"/>
              <a:t>the following should appear:</a:t>
            </a:r>
          </a:p>
          <a:p>
            <a:pPr>
              <a:buFont typeface="Arial" panose="020B0604020202020204" pitchFamily="34" charset="0"/>
              <a:buChar char="•"/>
            </a:pPr>
            <a:r>
              <a:rPr lang="en-US" dirty="0"/>
              <a:t>committees or persons to whom the communiqué is directed</a:t>
            </a:r>
          </a:p>
          <a:p>
            <a:pPr>
              <a:buFont typeface="Arial" panose="020B0604020202020204" pitchFamily="34" charset="0"/>
              <a:buChar char="•"/>
            </a:pPr>
            <a:r>
              <a:rPr lang="en-US" dirty="0"/>
              <a:t>the other members who have been sent the document for reference purposes </a:t>
            </a:r>
          </a:p>
          <a:p>
            <a:pPr>
              <a:buFont typeface="Arial" panose="020B0604020202020204" pitchFamily="34" charset="0"/>
              <a:buChar char="•"/>
            </a:pPr>
            <a:r>
              <a:rPr lang="en-US" dirty="0"/>
              <a:t>the name of the author (and contact information, if desired)</a:t>
            </a:r>
          </a:p>
          <a:p>
            <a:pPr>
              <a:buFont typeface="Arial" panose="020B0604020202020204" pitchFamily="34" charset="0"/>
              <a:buChar char="•"/>
            </a:pPr>
            <a:endParaRPr lang="en-US" dirty="0"/>
          </a:p>
          <a:p>
            <a:pPr marL="223328" indent="0"/>
            <a:r>
              <a:rPr lang="en-US" dirty="0"/>
              <a:t>You may also choose to send a similar message in the form of a memo. These often come with the parish mailings or may come on their own.</a:t>
            </a:r>
          </a:p>
          <a:p>
            <a:pPr marL="223328" indent="0"/>
            <a:endParaRPr lang="en-US" b="1" dirty="0"/>
          </a:p>
          <a:p>
            <a:pPr marL="223328" indent="0"/>
            <a:r>
              <a:rPr lang="en-CA" b="1" dirty="0"/>
              <a:t>MEMOS:</a:t>
            </a:r>
          </a:p>
          <a:p>
            <a:pPr marL="390825" indent="-167497">
              <a:buFont typeface="Arial" panose="020B0604020202020204" pitchFamily="34" charset="0"/>
              <a:buChar char="•"/>
            </a:pPr>
            <a:r>
              <a:rPr lang="en-CA" dirty="0"/>
              <a:t>much shorter document than a communiqué</a:t>
            </a:r>
          </a:p>
          <a:p>
            <a:pPr marL="390825" indent="-167497">
              <a:buFont typeface="Arial" panose="020B0604020202020204" pitchFamily="34" charset="0"/>
              <a:buChar char="•"/>
            </a:pPr>
            <a:r>
              <a:rPr lang="en-CA" dirty="0"/>
              <a:t>should only address one subject</a:t>
            </a:r>
          </a:p>
          <a:p>
            <a:pPr marL="390825" indent="-167497">
              <a:buFont typeface="Arial" panose="020B0604020202020204" pitchFamily="34" charset="0"/>
              <a:buChar char="•"/>
            </a:pPr>
            <a:r>
              <a:rPr lang="en-CA" dirty="0"/>
              <a:t>can be used to remind members of an upcoming deadline or event</a:t>
            </a:r>
          </a:p>
          <a:p>
            <a:pPr marL="390825" indent="-167497">
              <a:buFont typeface="Arial" panose="020B0604020202020204" pitchFamily="34" charset="0"/>
              <a:buChar char="•"/>
            </a:pPr>
            <a:r>
              <a:rPr lang="en-CA" dirty="0"/>
              <a:t>can be used for an urgent, time-sensitive call to action</a:t>
            </a:r>
          </a:p>
          <a:p>
            <a:pPr marL="390825" indent="-167497">
              <a:buFont typeface="Arial" panose="020B0604020202020204" pitchFamily="34" charset="0"/>
              <a:buChar char="•"/>
            </a:pPr>
            <a:r>
              <a:rPr lang="en-CA" dirty="0"/>
              <a:t>should not be about the author, but only the topic being presented</a:t>
            </a:r>
          </a:p>
          <a:p>
            <a:pPr marL="390825" indent="-167497">
              <a:buFont typeface="Arial" panose="020B0604020202020204" pitchFamily="34" charset="0"/>
              <a:buChar char="•"/>
            </a:pPr>
            <a:r>
              <a:rPr lang="en-CA" dirty="0"/>
              <a:t>no more than one page long (added information can be attached. E.g., access codes for annual report survey)</a:t>
            </a:r>
            <a:endParaRPr lang="en-US" dirty="0"/>
          </a:p>
          <a:p>
            <a:pPr marL="167497" indent="-167497">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13</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811609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tabLst>
                <a:tab pos="446658" algn="l"/>
              </a:tabLst>
            </a:pPr>
            <a:r>
              <a:rPr lang="en-CA" sz="1800" b="1" kern="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Parish Council Mailings</a:t>
            </a:r>
            <a:r>
              <a:rPr lang="en-CA" sz="1800" kern="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279161" indent="-279161">
              <a:lnSpc>
                <a:spcPct val="107000"/>
              </a:lnSpc>
              <a:spcAft>
                <a:spcPts val="781"/>
              </a:spcAft>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National office sends out a parish mailing twice a year to the parish president.</a:t>
            </a:r>
          </a:p>
          <a:p>
            <a:pPr marL="279161" indent="-279161">
              <a:lnSpc>
                <a:spcPct val="107000"/>
              </a:lnSpc>
              <a:spcAft>
                <a:spcPts val="781"/>
              </a:spcAft>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Those who are on the online system will receive the “package” by e-mail. Those that use the manual system will receive a hard copy package in the mail. </a:t>
            </a:r>
          </a:p>
          <a:p>
            <a:pPr marL="279161" indent="-279161">
              <a:lnSpc>
                <a:spcPct val="107000"/>
              </a:lnSpc>
              <a:spcAft>
                <a:spcPts val="781"/>
              </a:spcAft>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It is important that parish contact information be kept up to date so that the right person gets the information in a timely manner. If it is received by a past president, this information should be forwarded as soon as possible to the current president and she should ensure contact information is updated with national office for future mailings.</a:t>
            </a:r>
          </a:p>
          <a:p>
            <a:pPr marL="279161" indent="-279161">
              <a:lnSpc>
                <a:spcPct val="107000"/>
              </a:lnSpc>
              <a:spcAft>
                <a:spcPts val="781"/>
              </a:spcAft>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The information in these mailings should be distributed to all executive members. If received by e-mail and all executive members have e-mail, the complete package could be forwarded in this manner. If packages are in hard copy, the president could choose to only pass on the memos relevant to the position.</a:t>
            </a:r>
          </a:p>
          <a:p>
            <a:pPr marL="279161" indent="-279161">
              <a:lnSpc>
                <a:spcPct val="107000"/>
              </a:lnSpc>
              <a:spcAft>
                <a:spcPts val="781"/>
              </a:spcAft>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Fall mailings (October) generally focus on some happenings from the national convention and resulting actions that can be taken in relations to resolutions, faith programs and service projects. The package will also include information concerning preparation of annual reports.</a:t>
            </a:r>
          </a:p>
          <a:p>
            <a:pPr marL="279161" indent="-279161">
              <a:lnSpc>
                <a:spcPct val="107000"/>
              </a:lnSpc>
              <a:spcAft>
                <a:spcPts val="781"/>
              </a:spcAft>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Spring mailings (March) generally focus on upcoming events and activities, recap of initiatives and reporting that have gone on since the last reporting, new or revised policies and procedures, insurance information, and the Book of Life.</a:t>
            </a:r>
          </a:p>
          <a:p>
            <a:pPr marL="279161" indent="-279161">
              <a:lnSpc>
                <a:spcPct val="107000"/>
              </a:lnSpc>
              <a:spcAft>
                <a:spcPts val="781"/>
              </a:spcAft>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Parish mailings can be found on the website under To Inform - Annual Reports. </a:t>
            </a:r>
          </a:p>
          <a:p>
            <a:pPr marL="279161" indent="-279161">
              <a:lnSpc>
                <a:spcPct val="107000"/>
              </a:lnSpc>
              <a:spcAft>
                <a:spcPts val="781"/>
              </a:spcAft>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Some items sent in this package are not posted to the website. One item is the access codes to the annual report survey for security reasons.</a:t>
            </a:r>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14</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781968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CA" b="1" i="0" dirty="0"/>
              <a:t>Convention Information</a:t>
            </a:r>
            <a:r>
              <a:rPr lang="en-CA" i="0" dirty="0"/>
              <a:t>:</a:t>
            </a:r>
          </a:p>
          <a:p>
            <a:pPr marL="0" indent="0"/>
            <a:r>
              <a:rPr lang="en-CA" i="0" dirty="0"/>
              <a:t>Information concerning the</a:t>
            </a:r>
            <a:r>
              <a:rPr lang="en-CA" i="0" baseline="0" dirty="0"/>
              <a:t> upcoming national conventions can be found on the national website.</a:t>
            </a:r>
          </a:p>
          <a:p>
            <a:pPr marL="0" indent="0"/>
            <a:r>
              <a:rPr lang="en-CA" i="0" baseline="0" dirty="0"/>
              <a:t>Information concerning diocesan conventions may be found on provincial or diocesan websites.</a:t>
            </a:r>
            <a:endParaRPr lang="en-CA" i="0" dirty="0"/>
          </a:p>
          <a:p>
            <a:pPr marL="167497" indent="-167497">
              <a:buFont typeface="Arial" panose="020B0604020202020204" pitchFamily="34" charset="0"/>
              <a:buChar char="•"/>
            </a:pPr>
            <a:r>
              <a:rPr lang="en-CA" i="0" dirty="0"/>
              <a:t>Information concerning annual conventions should go out early and often in various forms. While convention committees are responsible for distributing much of the information concerning conventions, each council should promote attendance for conventions at all levels. Parish councils should thoughtfully consider supporting attendance at conventions with as many of their members as possible. Realizing the location and need to travel can be an impediment for some, consideration should be given to sponsoring at least the president’s attendance at diocesan, provincial and where it is possible, national conventions.</a:t>
            </a:r>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15</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356559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07000"/>
              </a:lnSpc>
            </a:pPr>
            <a:r>
              <a:rPr lang="en-CA" sz="1800" b="1"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Meeting notices</a:t>
            </a:r>
            <a:r>
              <a:rPr lang="en-CA" sz="1800"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279161" indent="-279161">
              <a:lnSpc>
                <a:spcPct val="107000"/>
              </a:lnSpc>
              <a:buFont typeface="Wingdings" panose="05000000000000000000" pitchFamily="2" charset="2"/>
              <a:buChar char="§"/>
            </a:pPr>
            <a:r>
              <a:rPr lang="en-CA" sz="1800" kern="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 person:</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781652" lvl="1" indent="-334994">
              <a:lnSpc>
                <a:spcPct val="107000"/>
              </a:lnSpc>
              <a:buFont typeface="Arial" panose="020B0604020202020204" pitchFamily="34" charset="0"/>
              <a:buChar char="•"/>
              <a:tabLst>
                <a:tab pos="446658" algn="l"/>
              </a:tabLst>
            </a:pPr>
            <a:r>
              <a:rPr lang="en-CA" sz="1800"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the parish level, general meetings should be well advertised in parish bulletins, through e-mail and/or a telephone tree. Create excitement to attend by keying in on something special that will be occurring at this meeting. Nothing exciting happening? Find something exciting to happen! If the meeting includes guest speakers that are open to the public, make sure this is publicized well in advance.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781652" lvl="1" indent="-334994">
              <a:lnSpc>
                <a:spcPct val="107000"/>
              </a:lnSpc>
              <a:buFont typeface="Arial" panose="020B0604020202020204" pitchFamily="34" charset="0"/>
              <a:buChar char="•"/>
              <a:tabLst>
                <a:tab pos="446658" algn="l"/>
              </a:tabLst>
            </a:pPr>
            <a:r>
              <a:rPr lang="en-CA" sz="1800"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regional, diocesan and provincial levels, strive to set the next meeting dates at the current meeting. This will allow for executive members to keep these dates open and plan their busy lives around them.</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781652" lvl="1" indent="-334994">
              <a:lnSpc>
                <a:spcPct val="107000"/>
              </a:lnSpc>
              <a:buFont typeface="Arial" panose="020B0604020202020204" pitchFamily="34" charset="0"/>
              <a:buChar char="•"/>
              <a:tabLst>
                <a:tab pos="446658" algn="l"/>
              </a:tabLst>
            </a:pPr>
            <a:r>
              <a:rPr lang="en-CA" sz="1800"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Make sure everyone knows the date, time and place. Follow up with a reminder that includes an agenda, so members have time to think about the issues that will be presented or bring other issues that do not appear on the agenda that they feel are important.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167497" indent="-167497">
              <a:buFont typeface="Wingdings" panose="05000000000000000000" pitchFamily="2" charset="2"/>
              <a:buChar char="§"/>
            </a:pPr>
            <a:r>
              <a:rPr lang="en-US" dirty="0"/>
              <a:t>Virtual</a:t>
            </a:r>
          </a:p>
          <a:p>
            <a:pPr marL="614154" lvl="1" indent="-167497">
              <a:buFont typeface="Arial" panose="020B0604020202020204" pitchFamily="34" charset="0"/>
              <a:buChar char="•"/>
            </a:pPr>
            <a:r>
              <a:rPr lang="en-US" dirty="0"/>
              <a:t>The current </a:t>
            </a:r>
            <a:r>
              <a:rPr lang="en-US" i="1" dirty="0"/>
              <a:t>Constitution &amp; Bylaws </a:t>
            </a:r>
            <a:r>
              <a:rPr lang="en-US" dirty="0"/>
              <a:t>does not accommodate virtual meetings. Instead, and if a council must, members may gather virtually to discuss topics, however, any decisions made must be ratified at an in person meeting.  For the purposes of this pilot, this section may change, pending the outcome of a proposed amendment being circulated to the membership for final vote in August 2021. </a:t>
            </a:r>
          </a:p>
          <a:p>
            <a:pPr marL="614154" lvl="1" indent="-167497">
              <a:buFont typeface="Arial" panose="020B0604020202020204" pitchFamily="34" charset="0"/>
              <a:buChar char="•"/>
            </a:pPr>
            <a:r>
              <a:rPr lang="en-US" dirty="0"/>
              <a:t>If an in person meeting is not possible, could a gathering be held virtually? Would participants require training or coaching? If so, arrange a time and date ahead of the gathering to do this to avoid delays in starting the meeting on the meeting date.</a:t>
            </a:r>
          </a:p>
          <a:p>
            <a:pPr marL="614154" lvl="1" indent="-167497">
              <a:buFont typeface="Arial" panose="020B0604020202020204" pitchFamily="34" charset="0"/>
              <a:buChar char="•"/>
            </a:pPr>
            <a:r>
              <a:rPr lang="en-US" dirty="0"/>
              <a:t>The virtual world provides members with many opportunities to gather for various purposes without having a meeting. </a:t>
            </a:r>
          </a:p>
          <a:p>
            <a:pPr marL="167497" indent="-167497">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16</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074675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Reports:</a:t>
            </a:r>
          </a:p>
          <a:p>
            <a:endParaRPr lang="en-US" dirty="0"/>
          </a:p>
          <a:p>
            <a:r>
              <a:rPr lang="en-CA" dirty="0"/>
              <a:t>There are two ways of giving reports, written or oral. </a:t>
            </a:r>
          </a:p>
          <a:p>
            <a:r>
              <a:rPr lang="en-CA" dirty="0"/>
              <a:t>The </a:t>
            </a:r>
            <a:r>
              <a:rPr lang="en-CA" i="1" dirty="0"/>
              <a:t>National Manual of Policy and Procedure </a:t>
            </a:r>
            <a:r>
              <a:rPr lang="en-CA" i="0" dirty="0"/>
              <a:t>(P&amp;P) </a:t>
            </a:r>
            <a:r>
              <a:rPr lang="en-CA" dirty="0"/>
              <a:t>is one of the best resources to be used in conjunction with the </a:t>
            </a:r>
            <a:r>
              <a:rPr lang="en-CA" i="1" dirty="0"/>
              <a:t>Constitution &amp; Bylaws</a:t>
            </a:r>
            <a:r>
              <a:rPr lang="en-CA" dirty="0"/>
              <a:t>. </a:t>
            </a:r>
          </a:p>
          <a:p>
            <a:endParaRPr lang="en-CA" dirty="0"/>
          </a:p>
          <a:p>
            <a:r>
              <a:rPr lang="en-US" b="1" dirty="0"/>
              <a:t>“Officers are members of the executive and are expected to attend all meetings and report regularly. If an officer will be absent, she should inform the president and arrange to send a report …”.  </a:t>
            </a:r>
            <a:r>
              <a:rPr lang="en-US" i="1" dirty="0"/>
              <a:t>(</a:t>
            </a:r>
            <a:r>
              <a:rPr lang="en-US" i="0" dirty="0"/>
              <a:t>P&amp;P</a:t>
            </a:r>
            <a:r>
              <a:rPr lang="en-US" i="1" dirty="0"/>
              <a:t>,</a:t>
            </a:r>
            <a:r>
              <a:rPr lang="en-US" i="0" dirty="0"/>
              <a:t> page 73)</a:t>
            </a:r>
            <a:r>
              <a:rPr lang="en-US" i="1" dirty="0"/>
              <a:t>.</a:t>
            </a:r>
            <a:r>
              <a:rPr lang="en-US" dirty="0"/>
              <a:t> This applies to all types of reports (monthly, annual, oral).</a:t>
            </a:r>
          </a:p>
          <a:p>
            <a:endParaRPr lang="en-US" dirty="0"/>
          </a:p>
          <a:p>
            <a:r>
              <a:rPr lang="en-US" b="1" dirty="0"/>
              <a:t>“Reports are an important means of communicating with others in the parish, community and country at large.” </a:t>
            </a:r>
            <a:r>
              <a:rPr lang="en-US" i="1" dirty="0"/>
              <a:t>(</a:t>
            </a:r>
            <a:r>
              <a:rPr lang="en-US" i="0" dirty="0"/>
              <a:t>P&amp;P, page 76</a:t>
            </a:r>
            <a:r>
              <a:rPr lang="en-US" i="1" dirty="0"/>
              <a:t>)</a:t>
            </a:r>
          </a:p>
          <a:p>
            <a:endParaRPr lang="en-US" i="1" dirty="0"/>
          </a:p>
          <a:p>
            <a:r>
              <a:rPr lang="en-US" i="0" dirty="0"/>
              <a:t>In the next few slides, we will talk about the most common </a:t>
            </a:r>
            <a:r>
              <a:rPr lang="en-US" b="1" i="0" dirty="0"/>
              <a:t>written reports</a:t>
            </a:r>
            <a:r>
              <a:rPr lang="en-US" i="0" dirty="0"/>
              <a:t>:</a:t>
            </a:r>
          </a:p>
          <a:p>
            <a:pPr>
              <a:buFont typeface="Arial" panose="020B0604020202020204" pitchFamily="34" charset="0"/>
              <a:buChar char="•"/>
            </a:pPr>
            <a:r>
              <a:rPr lang="en-US" i="0" dirty="0"/>
              <a:t>activity reports</a:t>
            </a:r>
          </a:p>
          <a:p>
            <a:pPr>
              <a:buFont typeface="Arial" panose="020B0604020202020204" pitchFamily="34" charset="0"/>
              <a:buChar char="•"/>
            </a:pPr>
            <a:r>
              <a:rPr lang="en-US" i="0" dirty="0"/>
              <a:t>meeting reports </a:t>
            </a:r>
          </a:p>
          <a:p>
            <a:endParaRPr lang="en-US" i="0" dirty="0"/>
          </a:p>
          <a:p>
            <a:r>
              <a:rPr lang="en-US" i="0" dirty="0"/>
              <a:t>The </a:t>
            </a:r>
            <a:r>
              <a:rPr lang="en-US" b="1" i="0" dirty="0"/>
              <a:t>oral reports </a:t>
            </a:r>
            <a:r>
              <a:rPr lang="en-US" b="0" i="0" dirty="0"/>
              <a:t>are</a:t>
            </a:r>
            <a:r>
              <a:rPr lang="en-US" b="1" i="0" dirty="0"/>
              <a:t> </a:t>
            </a:r>
            <a:r>
              <a:rPr lang="en-US" i="0" dirty="0"/>
              <a:t>for:</a:t>
            </a:r>
          </a:p>
          <a:p>
            <a:pPr>
              <a:buFont typeface="Arial" panose="020B0604020202020204" pitchFamily="34" charset="0"/>
              <a:buChar char="•"/>
            </a:pPr>
            <a:r>
              <a:rPr lang="en-US" i="0" dirty="0"/>
              <a:t>meetings</a:t>
            </a:r>
          </a:p>
          <a:p>
            <a:pPr>
              <a:buFont typeface="Arial" panose="020B0604020202020204" pitchFamily="34" charset="0"/>
              <a:buChar char="•"/>
            </a:pPr>
            <a:r>
              <a:rPr lang="en-US" i="0" dirty="0"/>
              <a:t>conventions</a:t>
            </a:r>
          </a:p>
          <a:p>
            <a:endParaRPr lang="en-US" i="0"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17</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507196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3316">
              <a:buClrTx/>
              <a:buSzTx/>
              <a:defRPr/>
            </a:pPr>
            <a:r>
              <a:rPr lang="en-CA" dirty="0"/>
              <a:t>Reports and other items produced:</a:t>
            </a:r>
          </a:p>
          <a:p>
            <a:pPr marL="167497" indent="-167497" defTabSz="893316">
              <a:buClrTx/>
              <a:buSzTx/>
              <a:buFont typeface="Arial" panose="020B0604020202020204" pitchFamily="34" charset="0"/>
              <a:buChar char="•"/>
              <a:defRPr/>
            </a:pPr>
            <a:r>
              <a:rPr lang="en-CA" dirty="0"/>
              <a:t>F</a:t>
            </a:r>
            <a:r>
              <a:rPr lang="en-CA" baseline="0" dirty="0"/>
              <a:t>or a</a:t>
            </a:r>
            <a:r>
              <a:rPr lang="en-CA" dirty="0"/>
              <a:t>ny oral or written report given, whether at a national, provincial, diocesan or parish level, the author should always keep in mind all the information they have received and any items they have acted on since they last reported and determine what information will be most important to members. </a:t>
            </a:r>
          </a:p>
          <a:p>
            <a:pPr marL="167497" indent="-167497" defTabSz="893316">
              <a:buClrTx/>
              <a:buSzTx/>
              <a:buFont typeface="Arial" panose="020B0604020202020204" pitchFamily="34" charset="0"/>
              <a:buChar char="•"/>
              <a:defRPr/>
            </a:pPr>
            <a:r>
              <a:rPr lang="en-CA" dirty="0"/>
              <a:t>Depending on the position they hold, they should provide some action items that members can take away.</a:t>
            </a:r>
          </a:p>
          <a:p>
            <a:pPr marL="167497" indent="-167497">
              <a:buFont typeface="Arial" panose="020B0604020202020204" pitchFamily="34" charset="0"/>
              <a:buChar char="•"/>
            </a:pPr>
            <a:r>
              <a:rPr lang="en-US" dirty="0"/>
              <a:t>All written reports should have the same type of structure:</a:t>
            </a:r>
          </a:p>
          <a:p>
            <a:pPr marL="614154" lvl="1" indent="-167497">
              <a:buFont typeface="Arial" panose="020B0604020202020204" pitchFamily="34" charset="0"/>
              <a:buChar char="•"/>
            </a:pPr>
            <a:r>
              <a:rPr lang="en-US" dirty="0"/>
              <a:t>At the top of the page identify the committee, activity, author’s name and date of the report.</a:t>
            </a:r>
          </a:p>
          <a:p>
            <a:pPr marL="614154" lvl="1" indent="-167497">
              <a:buFont typeface="Arial" panose="020B0604020202020204" pitchFamily="34" charset="0"/>
              <a:buChar char="•"/>
            </a:pPr>
            <a:r>
              <a:rPr lang="en-US" dirty="0"/>
              <a:t>Content will vary depending on what the report is for.</a:t>
            </a:r>
          </a:p>
          <a:p>
            <a:pPr marL="156954" lvl="0" indent="-167497">
              <a:buFont typeface="Arial" panose="020B0604020202020204" pitchFamily="34" charset="0"/>
              <a:buChar char="•"/>
            </a:pPr>
            <a:r>
              <a:rPr lang="en-US" dirty="0"/>
              <a:t>The task of writing reports is sometimes overwhelming.</a:t>
            </a:r>
            <a:r>
              <a:rPr lang="en-US" baseline="0" dirty="0"/>
              <a:t> Don’t forget you have many sisters to support you. Find a buddy or be a buddy in developing this skill. Perhaps a workshop on report writing is needed for your council executive.</a:t>
            </a:r>
          </a:p>
          <a:p>
            <a:pPr marL="156954" lvl="0" indent="-167497">
              <a:buFont typeface="Arial" panose="020B0604020202020204" pitchFamily="34" charset="0"/>
              <a:buChar char="•"/>
            </a:pPr>
            <a:endParaRPr lang="en-US" baseline="0" dirty="0"/>
          </a:p>
          <a:p>
            <a:pPr marL="0" lvl="0" indent="0">
              <a:buFont typeface="Arial" panose="020B0604020202020204" pitchFamily="34" charset="0"/>
              <a:buNone/>
            </a:pPr>
            <a:r>
              <a:rPr lang="en-US" baseline="0" dirty="0"/>
              <a:t>Specific events could be summed up in an activity report. While informative for members, it may also assist in planning for future events. Here are ideas for the content of activity reports:</a:t>
            </a:r>
            <a:endParaRPr lang="en-US" dirty="0"/>
          </a:p>
          <a:p>
            <a:pPr>
              <a:buFont typeface="Arial" panose="020B0604020202020204" pitchFamily="34" charset="0"/>
              <a:buChar char="•"/>
            </a:pPr>
            <a:r>
              <a:rPr lang="en-CA" dirty="0"/>
              <a:t>name the activity</a:t>
            </a:r>
          </a:p>
          <a:p>
            <a:pPr>
              <a:buFont typeface="Arial" panose="020B0604020202020204" pitchFamily="34" charset="0"/>
              <a:buChar char="•"/>
            </a:pPr>
            <a:r>
              <a:rPr lang="en-CA" dirty="0"/>
              <a:t>list the date, time, location</a:t>
            </a:r>
          </a:p>
          <a:p>
            <a:pPr>
              <a:buFont typeface="Arial" panose="020B0604020202020204" pitchFamily="34" charset="0"/>
              <a:buChar char="•"/>
            </a:pPr>
            <a:r>
              <a:rPr lang="en-CA" dirty="0"/>
              <a:t>how many attended</a:t>
            </a:r>
          </a:p>
          <a:p>
            <a:pPr>
              <a:buFont typeface="Arial" panose="020B0604020202020204" pitchFamily="34" charset="0"/>
              <a:buChar char="•"/>
            </a:pPr>
            <a:r>
              <a:rPr lang="en-CA" dirty="0"/>
              <a:t>identify the goal</a:t>
            </a:r>
          </a:p>
          <a:p>
            <a:pPr>
              <a:buFont typeface="Arial" panose="020B0604020202020204" pitchFamily="34" charset="0"/>
              <a:buChar char="•"/>
            </a:pPr>
            <a:r>
              <a:rPr lang="en-CA" dirty="0"/>
              <a:t>summarize </a:t>
            </a:r>
            <a:r>
              <a:rPr lang="en-CA" b="1" dirty="0"/>
              <a:t>how</a:t>
            </a:r>
            <a:r>
              <a:rPr lang="en-CA" dirty="0"/>
              <a:t> </a:t>
            </a:r>
          </a:p>
          <a:p>
            <a:pPr>
              <a:buFont typeface="Arial" panose="020B0604020202020204" pitchFamily="34" charset="0"/>
              <a:buChar char="•"/>
            </a:pPr>
            <a:r>
              <a:rPr lang="en-CA" dirty="0"/>
              <a:t>summarize what worked</a:t>
            </a:r>
          </a:p>
          <a:p>
            <a:pPr>
              <a:buFont typeface="Arial" panose="020B0604020202020204" pitchFamily="34" charset="0"/>
              <a:buChar char="•"/>
            </a:pPr>
            <a:r>
              <a:rPr lang="en-CA" dirty="0"/>
              <a:t>summarized what needs to be improved</a:t>
            </a:r>
          </a:p>
          <a:p>
            <a:pPr>
              <a:buFont typeface="Arial" panose="020B0604020202020204" pitchFamily="34" charset="0"/>
              <a:buChar char="•"/>
            </a:pPr>
            <a:r>
              <a:rPr lang="en-CA" dirty="0"/>
              <a:t>summarize </a:t>
            </a:r>
            <a:r>
              <a:rPr lang="en-CA" b="1" dirty="0"/>
              <a:t>evaluations</a:t>
            </a:r>
          </a:p>
          <a:p>
            <a:pPr>
              <a:buFont typeface="Arial" panose="020B0604020202020204" pitchFamily="34" charset="0"/>
              <a:buChar char="•"/>
            </a:pPr>
            <a:r>
              <a:rPr lang="en-CA" dirty="0"/>
              <a:t>make </a:t>
            </a:r>
            <a:r>
              <a:rPr lang="en-CA" b="1" dirty="0"/>
              <a:t>recommendations</a:t>
            </a:r>
          </a:p>
          <a:p>
            <a:pPr>
              <a:buFont typeface="Arial" panose="020B0604020202020204" pitchFamily="34" charset="0"/>
              <a:buChar char="•"/>
            </a:pPr>
            <a:r>
              <a:rPr lang="en-CA" dirty="0"/>
              <a:t>any other persistent information</a:t>
            </a:r>
          </a:p>
          <a:p>
            <a:pPr marL="0" indent="0"/>
            <a:endParaRPr lang="en-CA" b="1" dirty="0"/>
          </a:p>
          <a:p>
            <a:pPr marL="0" indent="0"/>
            <a:r>
              <a:rPr lang="en-CA" b="1" dirty="0"/>
              <a:t>Maximum one page</a:t>
            </a:r>
            <a:endParaRPr lang="en-CA" dirty="0"/>
          </a:p>
          <a:p>
            <a:pPr marL="0" indent="0" defTabSz="893316">
              <a:buClrTx/>
              <a:buSzTx/>
              <a:defRPr/>
            </a:pPr>
            <a:r>
              <a:rPr lang="en-CA" dirty="0"/>
              <a:t>The council should have a folder/binder/drop box with lists of contact people and service/product providers to use for activities.</a:t>
            </a:r>
          </a:p>
          <a:p>
            <a:pPr marL="0" indent="0" defTabSz="893316">
              <a:buClrTx/>
              <a:buSzTx/>
              <a:defRPr/>
            </a:pPr>
            <a:endParaRPr lang="en-CA" dirty="0"/>
          </a:p>
          <a:p>
            <a:pPr marL="0" indent="0" defTabSz="893316">
              <a:buClrTx/>
              <a:buSzTx/>
              <a:defRPr/>
            </a:pPr>
            <a:r>
              <a:rPr lang="en-CA" b="1" dirty="0"/>
              <a:t>MEETING REPORTS:</a:t>
            </a:r>
          </a:p>
          <a:p>
            <a:pPr marL="0" indent="0" defTabSz="893316">
              <a:buClrTx/>
              <a:buSzTx/>
              <a:defRPr/>
            </a:pPr>
            <a:r>
              <a:rPr lang="en-CA" b="0" dirty="0"/>
              <a:t>For monthly/quarterly meetings:</a:t>
            </a:r>
          </a:p>
          <a:p>
            <a:pPr marL="167497" indent="-167497" defTabSz="893316">
              <a:buClrTx/>
              <a:buSzTx/>
              <a:buFont typeface="Arial" panose="020B0604020202020204" pitchFamily="34" charset="0"/>
              <a:buChar char="•"/>
              <a:defRPr/>
            </a:pPr>
            <a:r>
              <a:rPr lang="en-US" dirty="0"/>
              <a:t>name of committee</a:t>
            </a:r>
          </a:p>
          <a:p>
            <a:pPr marL="167497" indent="-167497" defTabSz="893316">
              <a:buClrTx/>
              <a:buSzTx/>
              <a:buFont typeface="Arial" panose="020B0604020202020204" pitchFamily="34" charset="0"/>
              <a:buChar char="•"/>
              <a:defRPr/>
            </a:pPr>
            <a:r>
              <a:rPr lang="en-US" dirty="0"/>
              <a:t>date</a:t>
            </a:r>
          </a:p>
          <a:p>
            <a:pPr marL="167497" indent="-167497" defTabSz="893316">
              <a:buClrTx/>
              <a:buSzTx/>
              <a:buFont typeface="Arial" panose="020B0604020202020204" pitchFamily="34" charset="0"/>
              <a:buChar char="•"/>
              <a:defRPr/>
            </a:pPr>
            <a:r>
              <a:rPr lang="en-US" dirty="0"/>
              <a:t>author’s name</a:t>
            </a:r>
          </a:p>
          <a:p>
            <a:pPr marL="167497" indent="-167497" defTabSz="893316">
              <a:buClrTx/>
              <a:buSzTx/>
              <a:buFont typeface="Arial" panose="020B0604020202020204" pitchFamily="34" charset="0"/>
              <a:buChar char="•"/>
              <a:defRPr/>
            </a:pPr>
            <a:r>
              <a:rPr lang="en-US" dirty="0"/>
              <a:t>Under each </a:t>
            </a:r>
            <a:r>
              <a:rPr lang="en-US" b="1" dirty="0"/>
              <a:t>duty of the committee chairperson</a:t>
            </a:r>
            <a:r>
              <a:rPr lang="en-US" dirty="0"/>
              <a:t> (</a:t>
            </a:r>
            <a:r>
              <a:rPr lang="en-US" i="1" dirty="0"/>
              <a:t>Constitution &amp; Bylaws</a:t>
            </a:r>
            <a:r>
              <a:rPr lang="en-US" dirty="0"/>
              <a:t>, pages 19-29):</a:t>
            </a:r>
          </a:p>
          <a:p>
            <a:pPr marL="614154" lvl="1" indent="-167497" defTabSz="893316">
              <a:buClrTx/>
              <a:buSzTx/>
              <a:buFont typeface="Arial" panose="020B0604020202020204" pitchFamily="34" charset="0"/>
              <a:buChar char="•"/>
              <a:defRPr/>
            </a:pPr>
            <a:r>
              <a:rPr lang="en-US" dirty="0"/>
              <a:t>Summarize news that needs to be shared from other levels of the League.</a:t>
            </a:r>
          </a:p>
          <a:p>
            <a:pPr marL="614154" lvl="1" indent="-167497" defTabSz="893316">
              <a:buClrTx/>
              <a:buSzTx/>
              <a:buFont typeface="Arial" panose="020B0604020202020204" pitchFamily="34" charset="0"/>
              <a:buChar char="•"/>
              <a:defRPr/>
            </a:pPr>
            <a:r>
              <a:rPr lang="en-US" dirty="0"/>
              <a:t>Actions to be taken on resolutions that fall under the position.</a:t>
            </a:r>
          </a:p>
          <a:p>
            <a:pPr marL="614154" lvl="1" indent="-167497" defTabSz="893316">
              <a:buClrTx/>
              <a:buSzTx/>
              <a:buFont typeface="Arial" panose="020B0604020202020204" pitchFamily="34" charset="0"/>
              <a:buChar char="•"/>
              <a:defRPr/>
            </a:pPr>
            <a:r>
              <a:rPr lang="en-US" dirty="0"/>
              <a:t>Summarize the activities that took place under the committee since the last meeting.</a:t>
            </a:r>
          </a:p>
          <a:p>
            <a:pPr marL="614154" lvl="1" indent="-167497" defTabSz="893316">
              <a:buClrTx/>
              <a:buSzTx/>
              <a:buFont typeface="Arial" panose="020B0604020202020204" pitchFamily="34" charset="0"/>
              <a:buChar char="•"/>
              <a:defRPr/>
            </a:pPr>
            <a:r>
              <a:rPr lang="en-US" dirty="0"/>
              <a:t>Remind members of ongoing initiatives.</a:t>
            </a:r>
          </a:p>
          <a:p>
            <a:pPr marL="614154" lvl="1" indent="-167497" defTabSz="893316">
              <a:buClrTx/>
              <a:buSzTx/>
              <a:buFont typeface="Arial" panose="020B0604020202020204" pitchFamily="34" charset="0"/>
              <a:buChar char="•"/>
              <a:defRPr/>
            </a:pPr>
            <a:r>
              <a:rPr lang="en-US" dirty="0"/>
              <a:t>Remind members of upcoming events.</a:t>
            </a:r>
          </a:p>
          <a:p>
            <a:pPr marL="614154" lvl="1" indent="-167497" defTabSz="893316">
              <a:buClrTx/>
              <a:buSzTx/>
              <a:buFont typeface="Arial" panose="020B0604020202020204" pitchFamily="34" charset="0"/>
              <a:buChar char="•"/>
              <a:defRPr/>
            </a:pPr>
            <a:r>
              <a:rPr lang="en-US" dirty="0"/>
              <a:t>Suggest activities.</a:t>
            </a:r>
          </a:p>
          <a:p>
            <a:pPr marL="614154" lvl="1" indent="-167497" defTabSz="893316">
              <a:buClrTx/>
              <a:buSzTx/>
              <a:buFont typeface="Arial" panose="020B0604020202020204" pitchFamily="34" charset="0"/>
              <a:buChar char="•"/>
              <a:defRPr/>
            </a:pPr>
            <a:endParaRPr lang="en-US" dirty="0"/>
          </a:p>
          <a:p>
            <a:pPr marL="0" indent="0" defTabSz="893316">
              <a:buClrTx/>
              <a:buSzTx/>
              <a:defRPr/>
            </a:pPr>
            <a:r>
              <a:rPr lang="en-CA" b="1" dirty="0"/>
              <a:t>Other written materials</a:t>
            </a:r>
            <a:r>
              <a:rPr lang="en-CA" dirty="0"/>
              <a:t>:</a:t>
            </a:r>
          </a:p>
          <a:p>
            <a:pPr marL="167497" indent="-167497" defTabSz="893316">
              <a:buClrTx/>
              <a:buSzTx/>
              <a:buFont typeface="Arial" panose="020B0604020202020204" pitchFamily="34" charset="0"/>
              <a:buChar char="•"/>
              <a:defRPr/>
            </a:pPr>
            <a:r>
              <a:rPr lang="en-CA" dirty="0"/>
              <a:t>Liturgy booklets and presentation materials often contain information that has come from another source other than League material.</a:t>
            </a:r>
          </a:p>
          <a:p>
            <a:pPr marL="167497" indent="-167497">
              <a:buFont typeface="Arial" panose="020B0604020202020204" pitchFamily="34" charset="0"/>
              <a:buChar char="•"/>
              <a:tabLst>
                <a:tab pos="446658" algn="l"/>
              </a:tabLst>
            </a:pPr>
            <a:r>
              <a:rPr lang="en-CA" kern="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When using another person’s copyrighted items such as songs, prayers and images, be sure to obtain permission and retain the permission for future reference. Give proper acknowledgement of the source and the permission.</a:t>
            </a:r>
          </a:p>
          <a:p>
            <a:pPr marL="0" indent="0" defTabSz="893316">
              <a:buClrTx/>
              <a:buSzTx/>
              <a:defRPr/>
            </a:pPr>
            <a:endParaRPr lang="en-CA" dirty="0"/>
          </a:p>
          <a:p>
            <a:endParaRPr lang="en-US"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18</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733468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ORAL REPORTS</a:t>
            </a:r>
          </a:p>
          <a:p>
            <a:r>
              <a:rPr lang="en-US" b="1" dirty="0"/>
              <a:t>At general meetings</a:t>
            </a:r>
            <a:r>
              <a:rPr lang="en-US" dirty="0"/>
              <a:t>:</a:t>
            </a:r>
          </a:p>
          <a:p>
            <a:pPr>
              <a:buFont typeface="Arial" panose="020B0604020202020204" pitchFamily="34" charset="0"/>
              <a:buChar char="•"/>
            </a:pPr>
            <a:r>
              <a:rPr lang="en-US" dirty="0"/>
              <a:t>should</a:t>
            </a:r>
            <a:r>
              <a:rPr lang="en-US" baseline="0" dirty="0"/>
              <a:t> be </a:t>
            </a:r>
            <a:r>
              <a:rPr lang="en-US" dirty="0"/>
              <a:t>a summary of the written report</a:t>
            </a:r>
          </a:p>
          <a:p>
            <a:pPr>
              <a:buFont typeface="Arial" panose="020B0604020202020204" pitchFamily="34" charset="0"/>
              <a:buChar char="•"/>
            </a:pPr>
            <a:r>
              <a:rPr lang="en-US" dirty="0"/>
              <a:t>should only reflect news/events/initiatives since the last meeting</a:t>
            </a:r>
          </a:p>
          <a:p>
            <a:pPr>
              <a:buFont typeface="Arial" panose="020B0604020202020204" pitchFamily="34" charset="0"/>
              <a:buChar char="•"/>
            </a:pPr>
            <a:r>
              <a:rPr lang="en-US" dirty="0"/>
              <a:t>should be informative and factual – aim for brevity, accuracy and clarity (</a:t>
            </a:r>
            <a:r>
              <a:rPr lang="en-US" i="0" dirty="0"/>
              <a:t>P&amp;P, page 85</a:t>
            </a:r>
            <a:r>
              <a:rPr lang="en-US" dirty="0"/>
              <a:t>)</a:t>
            </a:r>
          </a:p>
          <a:p>
            <a:pPr>
              <a:buFont typeface="Arial" panose="020B0604020202020204" pitchFamily="34" charset="0"/>
              <a:buChar char="•"/>
            </a:pPr>
            <a:r>
              <a:rPr lang="en-US" dirty="0"/>
              <a:t>should </a:t>
            </a:r>
            <a:r>
              <a:rPr lang="en-US" b="1" dirty="0"/>
              <a:t>not</a:t>
            </a:r>
            <a:r>
              <a:rPr lang="en-US" dirty="0"/>
              <a:t> be about you but rather League information</a:t>
            </a:r>
          </a:p>
          <a:p>
            <a:pPr>
              <a:buFont typeface="Arial" panose="020B0604020202020204" pitchFamily="34" charset="0"/>
              <a:buChar char="•"/>
            </a:pPr>
            <a:r>
              <a:rPr lang="en-US" dirty="0"/>
              <a:t>should take two to three minutes to deliver</a:t>
            </a:r>
          </a:p>
          <a:p>
            <a:endParaRPr lang="en-US" b="1" dirty="0"/>
          </a:p>
          <a:p>
            <a:r>
              <a:rPr lang="en-US" b="1" dirty="0"/>
              <a:t>After the oral</a:t>
            </a:r>
            <a:r>
              <a:rPr lang="en-US" b="1" baseline="0" dirty="0"/>
              <a:t> report has been </a:t>
            </a:r>
            <a:r>
              <a:rPr lang="en-US" b="1" dirty="0"/>
              <a:t>presented</a:t>
            </a:r>
            <a:r>
              <a:rPr lang="en-US" dirty="0"/>
              <a:t>: (Not included in the two to three minutes, but the president </a:t>
            </a:r>
            <a:r>
              <a:rPr lang="en-US" b="1" dirty="0"/>
              <a:t>must</a:t>
            </a:r>
            <a:r>
              <a:rPr lang="en-US" dirty="0"/>
              <a:t> know this will take place).</a:t>
            </a:r>
          </a:p>
          <a:p>
            <a:pPr>
              <a:buFont typeface="Arial" panose="020B0604020202020204" pitchFamily="34" charset="0"/>
              <a:buChar char="•"/>
            </a:pPr>
            <a:r>
              <a:rPr lang="en-US" dirty="0"/>
              <a:t>question period, if time allows</a:t>
            </a:r>
          </a:p>
          <a:p>
            <a:pPr>
              <a:buFont typeface="Arial" panose="020B0604020202020204" pitchFamily="34" charset="0"/>
              <a:buChar char="•"/>
            </a:pPr>
            <a:r>
              <a:rPr lang="en-US" dirty="0"/>
              <a:t>distribute any relevant hand-outs/pamphlets/postcards</a:t>
            </a:r>
          </a:p>
          <a:p>
            <a:pPr>
              <a:buFont typeface="Arial" panose="020B0604020202020204" pitchFamily="34" charset="0"/>
              <a:buChar char="•"/>
            </a:pPr>
            <a:r>
              <a:rPr lang="en-US" dirty="0"/>
              <a:t>consider presenting an idea or resolution for consideration </a:t>
            </a:r>
          </a:p>
          <a:p>
            <a:endParaRPr lang="en-US" b="1" dirty="0"/>
          </a:p>
          <a:p>
            <a:r>
              <a:rPr lang="en-US" b="1" dirty="0"/>
              <a:t>At conventions:</a:t>
            </a:r>
          </a:p>
          <a:p>
            <a:pPr>
              <a:buFont typeface="Arial" panose="020B0604020202020204" pitchFamily="34" charset="0"/>
              <a:buChar char="•"/>
            </a:pPr>
            <a:r>
              <a:rPr lang="en-US" dirty="0"/>
              <a:t>Summarize the written report that has already been submitted to the recording secretary and president ahead of time.</a:t>
            </a:r>
          </a:p>
          <a:p>
            <a:pPr>
              <a:buFont typeface="Arial" panose="020B0604020202020204" pitchFamily="34" charset="0"/>
              <a:buChar char="•"/>
            </a:pPr>
            <a:r>
              <a:rPr lang="en-US" dirty="0"/>
              <a:t>Be informative and factual, </a:t>
            </a:r>
            <a:r>
              <a:rPr lang="en-US" b="1" dirty="0"/>
              <a:t>not</a:t>
            </a:r>
            <a:r>
              <a:rPr lang="en-US" dirty="0"/>
              <a:t> personal.</a:t>
            </a:r>
          </a:p>
          <a:p>
            <a:pPr>
              <a:buFont typeface="Arial" panose="020B0604020202020204" pitchFamily="34" charset="0"/>
              <a:buChar char="•"/>
            </a:pPr>
            <a:r>
              <a:rPr lang="en-US" dirty="0"/>
              <a:t>Only report on activities/events/initiatives of relevance since the beginning of the year. The annual report will have been included in the diocesan,</a:t>
            </a:r>
            <a:r>
              <a:rPr lang="en-US" baseline="0" dirty="0"/>
              <a:t> </a:t>
            </a:r>
            <a:r>
              <a:rPr lang="en-US" dirty="0"/>
              <a:t>provincial or national annual report book for the previous year.</a:t>
            </a:r>
          </a:p>
          <a:p>
            <a:pPr>
              <a:buFont typeface="Arial" panose="020B0604020202020204" pitchFamily="34" charset="0"/>
              <a:buChar char="•"/>
            </a:pPr>
            <a:r>
              <a:rPr lang="en-US" dirty="0"/>
              <a:t>The president can also ask chairpersons to present on a particular theme or question, but still only report on the current year.</a:t>
            </a:r>
          </a:p>
          <a:p>
            <a:pPr>
              <a:buFont typeface="Arial" panose="020B0604020202020204" pitchFamily="34" charset="0"/>
              <a:buChar char="•"/>
            </a:pPr>
            <a:r>
              <a:rPr lang="en-US" dirty="0"/>
              <a:t>Ask the president to confirm how much time there is to present the report (usually between two and three minutes).</a:t>
            </a:r>
          </a:p>
          <a:p>
            <a:endParaRPr lang="en-US" b="1" dirty="0"/>
          </a:p>
          <a:p>
            <a:r>
              <a:rPr lang="en-US" b="1" dirty="0"/>
              <a:t>After the oral report</a:t>
            </a:r>
            <a:r>
              <a:rPr lang="en-US" b="1" baseline="0" dirty="0"/>
              <a:t> is presented</a:t>
            </a:r>
            <a:r>
              <a:rPr lang="en-US" dirty="0"/>
              <a:t>: (Not included in the two</a:t>
            </a:r>
            <a:r>
              <a:rPr lang="en-US" baseline="0" dirty="0"/>
              <a:t> to three </a:t>
            </a:r>
            <a:r>
              <a:rPr lang="en-US" dirty="0"/>
              <a:t>minutes, but the president </a:t>
            </a:r>
            <a:r>
              <a:rPr lang="en-US" b="1" dirty="0"/>
              <a:t>must</a:t>
            </a:r>
            <a:r>
              <a:rPr lang="en-US" dirty="0"/>
              <a:t> know this will take place).</a:t>
            </a:r>
          </a:p>
          <a:p>
            <a:pPr>
              <a:buFont typeface="Arial" panose="020B0604020202020204" pitchFamily="34" charset="0"/>
              <a:buChar char="•"/>
            </a:pPr>
            <a:r>
              <a:rPr lang="en-US" dirty="0"/>
              <a:t>distribute any relevant hand-outs/pamphlets/postcards</a:t>
            </a:r>
          </a:p>
          <a:p>
            <a:pPr>
              <a:buFont typeface="Arial" panose="020B0604020202020204" pitchFamily="34" charset="0"/>
              <a:buChar char="•"/>
            </a:pPr>
            <a:r>
              <a:rPr lang="en-US" dirty="0"/>
              <a:t>present any resolutions for consideration (the executive must have approved this before it is presented to the assembly)</a:t>
            </a:r>
          </a:p>
          <a:p>
            <a:pPr marL="167497" indent="-167497">
              <a:buFont typeface="Arial" panose="020B0604020202020204" pitchFamily="34" charset="0"/>
              <a:buChar char="•"/>
            </a:pPr>
            <a:endParaRPr lang="en-US" b="1" dirty="0"/>
          </a:p>
          <a:p>
            <a:pPr marL="167497" indent="-167497">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19</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914495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Executive</a:t>
            </a:r>
            <a:r>
              <a:rPr lang="en-US" b="1" baseline="0" dirty="0"/>
              <a:t> Orientation</a:t>
            </a:r>
            <a:endParaRPr lang="en-US" b="1" dirty="0"/>
          </a:p>
          <a:p>
            <a:endParaRPr lang="en-US" b="1" dirty="0"/>
          </a:p>
          <a:p>
            <a:r>
              <a:rPr lang="en-US" b="1" dirty="0"/>
              <a:t>Modules:</a:t>
            </a:r>
            <a:endParaRPr lang="en-CA" dirty="0"/>
          </a:p>
          <a:p>
            <a:pPr lvl="0">
              <a:buFont typeface="+mj-lt"/>
              <a:buAutoNum type="arabicPeriod"/>
            </a:pPr>
            <a:endParaRPr lang="en-US" dirty="0"/>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Structure of the League and The Promise of the League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p>
          <a:p>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Public Presence and Membership Development (30 minutes)</a:t>
            </a:r>
          </a:p>
          <a:p>
            <a:endParaRPr lang="en-CA"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1946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07000"/>
              </a:lnSpc>
            </a:pPr>
            <a:r>
              <a:rPr lang="en-CA" sz="1800" b="1"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Special Events</a:t>
            </a:r>
            <a:r>
              <a:rPr lang="en-CA" sz="1800"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279161" indent="-279161">
              <a:lnSpc>
                <a:spcPct val="107000"/>
              </a:lnSpc>
              <a:buFont typeface="Arial" panose="020B0604020202020204" pitchFamily="34" charset="0"/>
              <a:buChar char="•"/>
            </a:pPr>
            <a:r>
              <a:rPr lang="en-CA" sz="1800" kern="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These could include guest speakers, training, spiritual programs, fundraisers or social activities.</a:t>
            </a:r>
          </a:p>
          <a:p>
            <a:pPr marL="279161" indent="-279161">
              <a:lnSpc>
                <a:spcPct val="107000"/>
              </a:lnSpc>
              <a:buFont typeface="Arial" panose="020B0604020202020204" pitchFamily="34" charset="0"/>
              <a:buChar char="•"/>
            </a:pPr>
            <a:r>
              <a:rPr lang="en-CA" sz="1800" kern="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Do not forget to consider if it could be done virtually. This may increase attendance and reduce costs.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279161" indent="-279161">
              <a:lnSpc>
                <a:spcPct val="107000"/>
              </a:lnSpc>
              <a:buFont typeface="Arial" panose="020B0604020202020204" pitchFamily="34" charset="0"/>
              <a:buChar char="•"/>
              <a:tabLst>
                <a:tab pos="446658" algn="l"/>
              </a:tabLst>
            </a:pPr>
            <a:r>
              <a:rPr lang="en-CA" sz="1800"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Get the promotion out early and often. If you do not know all the details, but you have a time and date, start with a general advertisement with “more details to come” to spark interest. </a:t>
            </a: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marL="279161" indent="-279161">
              <a:lnSpc>
                <a:spcPct val="107000"/>
              </a:lnSpc>
              <a:buFont typeface="Arial" panose="020B0604020202020204" pitchFamily="34" charset="0"/>
              <a:buChar char="•"/>
              <a:tabLst>
                <a:tab pos="446658" algn="l"/>
              </a:tabLst>
            </a:pPr>
            <a:r>
              <a:rPr lang="en-CA" sz="1800"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Consider who the audience is and advertise accordingly. Always consider broadening the audience beyond members. This may attract a new member to attend. You could include a bit of a recruitment message during the event. Anytime is the right time to promote this wonderful organization. Anytime is the right time to join. </a:t>
            </a:r>
          </a:p>
          <a:p>
            <a:pPr marL="279161" indent="-279161">
              <a:lnSpc>
                <a:spcPct val="107000"/>
              </a:lnSpc>
              <a:buFont typeface="Arial" panose="020B0604020202020204" pitchFamily="34" charset="0"/>
              <a:buChar char="•"/>
              <a:tabLst>
                <a:tab pos="446658" algn="l"/>
              </a:tabLst>
            </a:pPr>
            <a:r>
              <a:rPr lang="en-CA" sz="1800"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With many members having smartphones, encourage them to take short videos and share them with the council and the national executive/board for future marketing resources.</a:t>
            </a:r>
          </a:p>
          <a:p>
            <a:endParaRPr lang="en-US"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20</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979017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the </a:t>
            </a:r>
            <a:r>
              <a:rPr lang="en-US" b="1" dirty="0"/>
              <a:t>responsibilities</a:t>
            </a:r>
            <a:r>
              <a:rPr lang="en-US" dirty="0"/>
              <a:t> of a recipient of the messages?</a:t>
            </a:r>
          </a:p>
          <a:p>
            <a:endParaRPr lang="en-US" dirty="0"/>
          </a:p>
          <a:p>
            <a:r>
              <a:rPr lang="en-US" b="1" dirty="0"/>
              <a:t>Listen/Read</a:t>
            </a:r>
            <a:r>
              <a:rPr lang="en-US" dirty="0"/>
              <a:t>:</a:t>
            </a:r>
          </a:p>
          <a:p>
            <a:pPr>
              <a:buFont typeface="Arial" panose="020B0604020202020204" pitchFamily="34" charset="0"/>
              <a:buChar char="•"/>
            </a:pPr>
            <a:r>
              <a:rPr lang="en-US" dirty="0"/>
              <a:t>That may be by actual face to face communication at a meeting, through a telephone call.</a:t>
            </a:r>
          </a:p>
          <a:p>
            <a:pPr>
              <a:buFont typeface="Arial" panose="020B0604020202020204" pitchFamily="34" charset="0"/>
              <a:buChar char="•"/>
            </a:pPr>
            <a:r>
              <a:rPr lang="en-US" dirty="0"/>
              <a:t>It may be by receiving a message in a written form either by mail, e-mail or a handout at a gathering/meeting, or reading the information on a website. If it wasn’t important</a:t>
            </a:r>
            <a:r>
              <a:rPr lang="en-US" baseline="0" dirty="0"/>
              <a:t> enough to read,</a:t>
            </a:r>
            <a:r>
              <a:rPr lang="en-US" dirty="0"/>
              <a:t> it wouldn’t have been sent. </a:t>
            </a:r>
          </a:p>
          <a:p>
            <a:pPr>
              <a:buFont typeface="Arial" panose="020B0604020202020204" pitchFamily="34" charset="0"/>
              <a:buChar char="•"/>
            </a:pPr>
            <a:r>
              <a:rPr lang="en-US" dirty="0"/>
              <a:t>You can also choose not to hear the message by not attending meetings, not reading mail or e-mail,  and not answering your telephone or visiting relevant websites. </a:t>
            </a:r>
          </a:p>
          <a:p>
            <a:pPr marL="223328" indent="0"/>
            <a:endParaRPr lang="en-US" b="1" dirty="0"/>
          </a:p>
          <a:p>
            <a:pPr marL="223328" indent="0"/>
            <a:r>
              <a:rPr lang="en-US" b="1" dirty="0"/>
              <a:t>Understand</a:t>
            </a:r>
            <a:r>
              <a:rPr lang="en-US" dirty="0"/>
              <a:t>:</a:t>
            </a:r>
          </a:p>
          <a:p>
            <a:pPr marL="390825" indent="-167497">
              <a:buFont typeface="Arial" panose="020B0604020202020204" pitchFamily="34" charset="0"/>
              <a:buChar char="•"/>
            </a:pPr>
            <a:r>
              <a:rPr lang="en-US" dirty="0"/>
              <a:t>Once you have decided to listen to or read the message, you may still need to seek clarification. </a:t>
            </a:r>
          </a:p>
          <a:p>
            <a:pPr marL="390825" indent="-167497">
              <a:buFont typeface="Arial" panose="020B0604020202020204" pitchFamily="34" charset="0"/>
              <a:buChar char="•"/>
            </a:pPr>
            <a:r>
              <a:rPr lang="en-US" dirty="0"/>
              <a:t>You may want to go directly to the sender of the message if the message was just sent to you.</a:t>
            </a:r>
          </a:p>
          <a:p>
            <a:pPr marL="390825" indent="-167497">
              <a:buFont typeface="Arial" panose="020B0604020202020204" pitchFamily="34" charset="0"/>
              <a:buChar char="•"/>
            </a:pPr>
            <a:r>
              <a:rPr lang="en-US" dirty="0"/>
              <a:t>If the message was sent from another level, start with asking your council president. If she too requires clarification (maybe you are the president), she may go to the next level to seek this information.</a:t>
            </a:r>
          </a:p>
          <a:p>
            <a:pPr marL="390825" indent="-167497">
              <a:buFont typeface="Arial" panose="020B0604020202020204" pitchFamily="34" charset="0"/>
              <a:buChar char="•"/>
            </a:pPr>
            <a:r>
              <a:rPr lang="en-US" dirty="0"/>
              <a:t>Understanding the message is very important, especially if you are responsible to pass the message on to others.</a:t>
            </a:r>
          </a:p>
          <a:p>
            <a:pPr marL="390825" indent="-167497">
              <a:buFont typeface="Arial" panose="020B0604020202020204" pitchFamily="34" charset="0"/>
              <a:buChar char="•"/>
            </a:pPr>
            <a:endParaRPr lang="en-US" b="1" dirty="0"/>
          </a:p>
          <a:p>
            <a:pPr marL="223328" indent="0"/>
            <a:r>
              <a:rPr lang="en-US" b="1" dirty="0"/>
              <a:t>Take action (or not)</a:t>
            </a:r>
          </a:p>
          <a:p>
            <a:pPr marL="390825" indent="-167497">
              <a:buFont typeface="Arial" panose="020B0604020202020204" pitchFamily="34" charset="0"/>
              <a:buChar char="•"/>
            </a:pPr>
            <a:r>
              <a:rPr lang="en-US" dirty="0"/>
              <a:t>Most messages you will receive ask for some type of action to be taken. It may be as simple as acknowledging that an e-mail has been received.</a:t>
            </a:r>
          </a:p>
          <a:p>
            <a:pPr marL="390825" indent="-167497">
              <a:buFont typeface="Arial" panose="020B0604020202020204" pitchFamily="34" charset="0"/>
              <a:buChar char="•"/>
            </a:pPr>
            <a:r>
              <a:rPr lang="en-US" dirty="0"/>
              <a:t>All national initiatives ultimately rely on parish councils to carry out the actions. Provincial, diocesan and even parish councils may put their own regional and local flavour to them, but the actions generally produce the intended results. One good example is the 100</a:t>
            </a:r>
            <a:r>
              <a:rPr lang="en-US" baseline="30000" dirty="0"/>
              <a:t>th</a:t>
            </a:r>
            <a:r>
              <a:rPr lang="en-US" dirty="0"/>
              <a:t> anniversary tree planting project. Many kinds of trees were planted in many different places, but they all marked the historic 100</a:t>
            </a:r>
            <a:r>
              <a:rPr lang="en-US" baseline="30000" dirty="0"/>
              <a:t>th</a:t>
            </a:r>
            <a:r>
              <a:rPr lang="en-US" dirty="0"/>
              <a:t> anniversary of the League.</a:t>
            </a:r>
          </a:p>
          <a:p>
            <a:pPr marL="390825" indent="-167497">
              <a:buFont typeface="Arial" panose="020B0604020202020204" pitchFamily="34" charset="0"/>
              <a:buChar char="•"/>
            </a:pPr>
            <a:r>
              <a:rPr lang="en-US" dirty="0"/>
              <a:t>Many resolutions ask for letter writing from members on identified issues. Councils may chose to educate themselves further on these issues with guest speakers and reading resources.</a:t>
            </a:r>
          </a:p>
          <a:p>
            <a:pPr marL="390825" indent="-167497">
              <a:buFont typeface="Arial" panose="020B0604020202020204" pitchFamily="34" charset="0"/>
              <a:buChar char="•"/>
            </a:pPr>
            <a:r>
              <a:rPr lang="en-US" dirty="0"/>
              <a:t>Each parish council, being unique in size, age and leadership will ultimately choose which initiatives to act on and which to file away. The important thing is that all messages should be brought forward for some discussion, at least at the executive level.</a:t>
            </a:r>
          </a:p>
          <a:p>
            <a:pPr marL="167497" indent="-167497">
              <a:buFont typeface="Arial" panose="020B0604020202020204" pitchFamily="34" charset="0"/>
              <a:buChar char="•"/>
            </a:pPr>
            <a:endParaRPr lang="en-US" dirty="0"/>
          </a:p>
          <a:p>
            <a:pPr marL="0" indent="0"/>
            <a:endParaRPr lang="en-US" dirty="0"/>
          </a:p>
          <a:p>
            <a:pPr marL="0" indent="0"/>
            <a:r>
              <a:rPr lang="en-US" dirty="0"/>
              <a:t> </a:t>
            </a:r>
          </a:p>
          <a:p>
            <a:pPr marL="167497" indent="-167497">
              <a:buFont typeface="Arial" panose="020B0604020202020204" pitchFamily="34" charset="0"/>
              <a:buChar char="•"/>
            </a:pPr>
            <a:endParaRPr lang="en-US" dirty="0"/>
          </a:p>
          <a:p>
            <a:pPr marL="167497" indent="-167497">
              <a:buFont typeface="Arial" panose="020B0604020202020204" pitchFamily="34" charset="0"/>
              <a:buChar char="•"/>
            </a:pPr>
            <a:endParaRPr lang="en-US" dirty="0"/>
          </a:p>
          <a:p>
            <a:pPr marL="167497" indent="-167497">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21</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665066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the message has been sent. How do you know if the message was received?</a:t>
            </a:r>
          </a:p>
          <a:p>
            <a:pPr>
              <a:buFont typeface="Arial" panose="020B0604020202020204" pitchFamily="34" charset="0"/>
              <a:buChar char="•"/>
            </a:pPr>
            <a:r>
              <a:rPr lang="en-CA" dirty="0"/>
              <a:t>If you are conveying information, you could ask for an acknowledgement of receipt</a:t>
            </a:r>
            <a:r>
              <a:rPr lang="en-CA" baseline="0" dirty="0"/>
              <a:t>.</a:t>
            </a:r>
          </a:p>
          <a:p>
            <a:pPr>
              <a:buFont typeface="Arial" panose="020B0604020202020204" pitchFamily="34" charset="0"/>
              <a:buChar char="•"/>
            </a:pPr>
            <a:r>
              <a:rPr lang="en-CA" dirty="0"/>
              <a:t>If you are asking for some specific information that you require, provide a deadline for response. Send a reminder. If it is urgent, make sure you identify it as such in the subject line.</a:t>
            </a:r>
          </a:p>
          <a:p>
            <a:pPr>
              <a:buFont typeface="Arial" panose="020B0604020202020204" pitchFamily="34" charset="0"/>
              <a:buChar char="•"/>
            </a:pPr>
            <a:r>
              <a:rPr lang="en-CA" dirty="0"/>
              <a:t>If you are promoting an initiative, ask for reports on actions.</a:t>
            </a:r>
          </a:p>
          <a:p>
            <a:pPr>
              <a:buFont typeface="Arial" panose="020B0604020202020204" pitchFamily="34" charset="0"/>
              <a:buChar char="•"/>
            </a:pPr>
            <a:r>
              <a:rPr lang="en-CA" dirty="0"/>
              <a:t>If it is a notice of a meeting or an event, check with some of the possible attendees to see if they are coming. (If they do not seem to be aware, you may have to do some more advertising).</a:t>
            </a:r>
          </a:p>
          <a:p>
            <a:endParaRPr lang="en-CA" dirty="0"/>
          </a:p>
          <a:p>
            <a:r>
              <a:rPr lang="en-CA" dirty="0"/>
              <a:t>What did you do with the information? Ask councils to send stories highlighting the actions they have taken.</a:t>
            </a:r>
          </a:p>
          <a:p>
            <a:endParaRPr lang="en-CA" dirty="0"/>
          </a:p>
          <a:p>
            <a:r>
              <a:rPr lang="en-CA" dirty="0"/>
              <a:t>National has several media options:</a:t>
            </a:r>
          </a:p>
          <a:p>
            <a:pPr>
              <a:buFont typeface="Arial" panose="020B0604020202020204" pitchFamily="34" charset="0"/>
              <a:buChar char="•"/>
            </a:pPr>
            <a:r>
              <a:rPr lang="en-CA" dirty="0"/>
              <a:t>On the Spot</a:t>
            </a:r>
          </a:p>
          <a:p>
            <a:pPr>
              <a:buFont typeface="Arial" panose="020B0604020202020204" pitchFamily="34" charset="0"/>
              <a:buChar char="•"/>
            </a:pPr>
            <a:r>
              <a:rPr lang="en-CA" dirty="0"/>
              <a:t>Facebook </a:t>
            </a:r>
          </a:p>
          <a:p>
            <a:pPr>
              <a:buFont typeface="Arial" panose="020B0604020202020204" pitchFamily="34" charset="0"/>
              <a:buChar char="•"/>
            </a:pPr>
            <a:endParaRPr lang="en-CA" dirty="0"/>
          </a:p>
          <a:p>
            <a:pPr marL="223328" indent="0"/>
            <a:r>
              <a:rPr lang="en-CA" dirty="0"/>
              <a:t>Provincial and diocesan councils may have websites and Facebook pages.</a:t>
            </a:r>
          </a:p>
          <a:p>
            <a:pPr marL="223328" indent="0"/>
            <a:endParaRPr lang="en-CA" dirty="0"/>
          </a:p>
          <a:p>
            <a:pPr marL="223328" indent="0"/>
            <a:r>
              <a:rPr lang="en-CA" b="1" dirty="0"/>
              <a:t>Conventions and gatherings</a:t>
            </a:r>
            <a:r>
              <a:rPr lang="en-CA" dirty="0"/>
              <a:t>:</a:t>
            </a:r>
          </a:p>
          <a:p>
            <a:pPr marL="390825" indent="-167497">
              <a:buFont typeface="Arial" panose="020B0604020202020204" pitchFamily="34" charset="0"/>
              <a:buChar char="•"/>
            </a:pPr>
            <a:r>
              <a:rPr lang="en-CA" dirty="0"/>
              <a:t>Ask councils to relay some of their happenings as part of the gathering and take note of successes to build on.</a:t>
            </a:r>
          </a:p>
          <a:p>
            <a:pPr marL="390825" indent="-167497">
              <a:buFont typeface="Arial" panose="020B0604020202020204" pitchFamily="34" charset="0"/>
              <a:buChar char="•"/>
            </a:pPr>
            <a:r>
              <a:rPr lang="en-CA" dirty="0"/>
              <a:t>Reports should reflect feedback from activities undertaken, as well as challenges to take other actions.</a:t>
            </a:r>
          </a:p>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22</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44824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CA" b="1" dirty="0"/>
              <a:t>Annual Reports</a:t>
            </a:r>
          </a:p>
          <a:p>
            <a:pPr marL="167497" indent="-167497">
              <a:buFont typeface="Arial" panose="020B0604020202020204" pitchFamily="34" charset="0"/>
              <a:buChar char="•"/>
            </a:pPr>
            <a:r>
              <a:rPr lang="en-CA" dirty="0"/>
              <a:t>As The Catholic Women’s League of Canada is a not-for-profit organization, it is required by statutory regulation to report annually on the activity of members. As parish councils are in the communities</a:t>
            </a:r>
            <a:r>
              <a:rPr lang="en-CA" baseline="0" dirty="0"/>
              <a:t> </a:t>
            </a:r>
            <a:r>
              <a:rPr lang="en-CA" dirty="0"/>
              <a:t>where members reside and where activities are undertaken, this information must come from parish councils.</a:t>
            </a:r>
          </a:p>
          <a:p>
            <a:pPr marL="167497" indent="-167497">
              <a:buFont typeface="Arial" panose="020B0604020202020204" pitchFamily="34" charset="0"/>
              <a:buChar char="•"/>
            </a:pPr>
            <a:r>
              <a:rPr lang="en-CA" dirty="0"/>
              <a:t>Each level of the League is required to participate in this process to fully meet the obligations of the reporting system.</a:t>
            </a:r>
          </a:p>
          <a:p>
            <a:pPr marL="167497" indent="-167497">
              <a:buFont typeface="Arial" panose="020B0604020202020204" pitchFamily="34" charset="0"/>
              <a:buChar char="•"/>
            </a:pPr>
            <a:r>
              <a:rPr lang="en-CA" dirty="0"/>
              <a:t>This is the League’s best tool to receive feedback on whether the mission of the League is being carried out by members.</a:t>
            </a:r>
          </a:p>
          <a:p>
            <a:pPr marL="167497" indent="-167497">
              <a:buFont typeface="Arial" panose="020B0604020202020204" pitchFamily="34" charset="0"/>
              <a:buChar char="•"/>
            </a:pPr>
            <a:r>
              <a:rPr lang="en-CA" dirty="0"/>
              <a:t>Parish councils must make every effort to participate in this reporting in some way. National office provides both manual and computer-based options. Technology should not be a barrier to this reporting. Diocesan chairpersons of organization are available to assist in anyway they can.</a:t>
            </a:r>
          </a:p>
          <a:p>
            <a:pPr marL="167497" indent="-167497">
              <a:buFont typeface="Arial" panose="020B0604020202020204" pitchFamily="34" charset="0"/>
              <a:buChar char="•"/>
            </a:pPr>
            <a:r>
              <a:rPr lang="en-CA" dirty="0"/>
              <a:t>As each level reviews the survey results, the response should reflect whether important messages were heard and relevant actions taken, by what is being recorded in the reports.</a:t>
            </a:r>
          </a:p>
          <a:p>
            <a:pPr marL="167497" indent="-167497">
              <a:buFont typeface="Arial" panose="020B0604020202020204" pitchFamily="34" charset="0"/>
              <a:buChar char="•"/>
            </a:pPr>
            <a:r>
              <a:rPr lang="en-CA" dirty="0"/>
              <a:t>Each individual executive position has an opportunity to share her accomplishments as well as indicate what her council chose not to partake in.</a:t>
            </a:r>
          </a:p>
          <a:p>
            <a:pPr marL="167497" indent="-167497" defTabSz="893316">
              <a:buClrTx/>
              <a:buSzTx/>
              <a:buFont typeface="Arial" panose="020B0604020202020204" pitchFamily="34" charset="0"/>
              <a:buChar char="•"/>
              <a:defRPr/>
            </a:pPr>
            <a:r>
              <a:rPr lang="en-US" b="1" dirty="0"/>
              <a:t>Sources </a:t>
            </a:r>
            <a:r>
              <a:rPr lang="en-US" b="0" dirty="0"/>
              <a:t>to help you complete the parish annual report survey include </a:t>
            </a:r>
            <a:r>
              <a:rPr lang="en-US" b="1" dirty="0"/>
              <a:t>monthly/quarterly reports</a:t>
            </a:r>
            <a:r>
              <a:rPr lang="en-US" b="0" dirty="0"/>
              <a:t>, </a:t>
            </a:r>
            <a:r>
              <a:rPr lang="en-US" b="1" dirty="0"/>
              <a:t>council minutes</a:t>
            </a:r>
            <a:r>
              <a:rPr lang="en-US" b="0" dirty="0"/>
              <a:t> and </a:t>
            </a:r>
            <a:r>
              <a:rPr lang="en-US" b="1" dirty="0"/>
              <a:t>activity reports.</a:t>
            </a:r>
          </a:p>
          <a:p>
            <a:pPr marL="0" indent="0" defTabSz="893316">
              <a:buClrTx/>
              <a:buSzTx/>
              <a:defRPr/>
            </a:pPr>
            <a:endParaRPr lang="en-US" b="1" dirty="0"/>
          </a:p>
          <a:p>
            <a:pPr marL="0" indent="0" defTabSz="893316">
              <a:buClrTx/>
              <a:buSzTx/>
              <a:defRPr/>
            </a:pPr>
            <a:r>
              <a:rPr lang="en-US" b="1" dirty="0"/>
              <a:t>NOTE: </a:t>
            </a:r>
          </a:p>
          <a:p>
            <a:pPr marL="167497" indent="-167497">
              <a:buFont typeface="Arial" panose="020B0604020202020204" pitchFamily="34" charset="0"/>
              <a:buChar char="•"/>
            </a:pPr>
            <a:r>
              <a:rPr lang="en-US" b="0" dirty="0"/>
              <a:t>Use the other section to highlight all the special endeavours and projects the council undertook during the year. Remember, this is the written history, so do not leave anything important and worth mentioning out! The national survey is used across the country and may not have touched on something of special importance to your council.</a:t>
            </a:r>
          </a:p>
          <a:p>
            <a:pPr marL="0" indent="0"/>
            <a:endParaRPr lang="en-US" b="1" dirty="0"/>
          </a:p>
          <a:p>
            <a:pPr marL="0" indent="0"/>
            <a:r>
              <a:rPr lang="en-US" b="1" dirty="0"/>
              <a:t>Parish councils without a diocesan council</a:t>
            </a:r>
            <a:r>
              <a:rPr lang="en-US" dirty="0"/>
              <a:t>: Parish presidents may be asked to submit an annual report to the</a:t>
            </a:r>
            <a:r>
              <a:rPr lang="en-US" baseline="0" dirty="0"/>
              <a:t> p</a:t>
            </a:r>
            <a:r>
              <a:rPr lang="en-US" dirty="0"/>
              <a:t>rovincial level, summarizing her council’s activities under each committee. </a:t>
            </a:r>
          </a:p>
          <a:p>
            <a:pPr marL="0" indent="0"/>
            <a:endParaRPr lang="en-US" dirty="0"/>
          </a:p>
          <a:p>
            <a:pPr marL="0" indent="0"/>
            <a:r>
              <a:rPr lang="en-US" dirty="0"/>
              <a:t>It is a good idea for each parish president to write an annual report summarizing the year for the council’s archives. This report may also be used to report for the council’s annual general meeting.</a:t>
            </a:r>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23</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404993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CA" dirty="0"/>
              <a:t>Once these reports for each executive position are completed by the parish councils, the diocesan councils prepare their reports by summarizing the information gathered by the survey for each position, and adding in the activities</a:t>
            </a:r>
            <a:r>
              <a:rPr lang="en-CA" baseline="0" dirty="0"/>
              <a:t> of the diocesan level</a:t>
            </a:r>
            <a:r>
              <a:rPr lang="en-CA" dirty="0"/>
              <a:t>. </a:t>
            </a:r>
          </a:p>
          <a:p>
            <a:pPr>
              <a:buFont typeface="Arial" panose="020B0604020202020204" pitchFamily="34" charset="0"/>
              <a:buChar char="•"/>
            </a:pPr>
            <a:r>
              <a:rPr lang="en-CA" dirty="0"/>
              <a:t>These diocesan reports are then given to the provincial council, that again summarizes the collective efforts of the diocesan council positions and adds in the activities of the provincial level. Each provincial position then forwards its reports to the respective national executive member who will summarize the provincial positions</a:t>
            </a:r>
            <a:r>
              <a:rPr lang="en-CA" baseline="0" dirty="0"/>
              <a:t> and add in her national activities</a:t>
            </a:r>
            <a:r>
              <a:rPr lang="en-CA" dirty="0"/>
              <a:t>.</a:t>
            </a:r>
          </a:p>
          <a:p>
            <a:pPr>
              <a:buFont typeface="Arial" panose="020B0604020202020204" pitchFamily="34" charset="0"/>
              <a:buChar char="•"/>
            </a:pPr>
            <a:r>
              <a:rPr lang="en-CA" dirty="0"/>
              <a:t>At each level, the reports are collected by the chairperson of organization and they are compiled into an annual report booklet. </a:t>
            </a:r>
          </a:p>
          <a:p>
            <a:pPr>
              <a:buFont typeface="Arial" panose="020B0604020202020204" pitchFamily="34" charset="0"/>
              <a:buChar char="•"/>
            </a:pPr>
            <a:r>
              <a:rPr lang="en-CA" dirty="0"/>
              <a:t>In addition to complying with its reporting obligations to government, the annual report produced by the national council, serves to report to members what has been accomplished collectively in the year.</a:t>
            </a:r>
          </a:p>
          <a:p>
            <a:pPr>
              <a:buFont typeface="Arial" panose="020B0604020202020204" pitchFamily="34" charset="0"/>
              <a:buChar char="•"/>
            </a:pPr>
            <a:r>
              <a:rPr lang="en-CA" dirty="0"/>
              <a:t>These national annual reports are available on the national website.</a:t>
            </a:r>
          </a:p>
          <a:p>
            <a:pPr>
              <a:buFont typeface="Arial" panose="020B0604020202020204" pitchFamily="34" charset="0"/>
              <a:buChar char="•"/>
            </a:pPr>
            <a:r>
              <a:rPr lang="en-CA" dirty="0"/>
              <a:t>Annual reports prepared by diocesan and provincial councils are distributed either in paper or digital format to all parish councils. These too may be available on diocesan or provincial websites.</a:t>
            </a:r>
          </a:p>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24</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975833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a:t>
            </a:r>
            <a:r>
              <a:rPr lang="en-CA" baseline="0" dirty="0"/>
              <a:t> wi</a:t>
            </a:r>
            <a:r>
              <a:rPr lang="en-CA" dirty="0"/>
              <a:t>ll end with a few more words from Doreen Gowans’ oral report at the 99</a:t>
            </a:r>
            <a:r>
              <a:rPr lang="en-CA" baseline="30000" dirty="0"/>
              <a:t>th</a:t>
            </a:r>
            <a:r>
              <a:rPr lang="en-CA" dirty="0"/>
              <a:t> annual national convention in Calgary in 2019:</a:t>
            </a:r>
          </a:p>
          <a:p>
            <a:r>
              <a:rPr lang="en-CA" dirty="0"/>
              <a:t>“Communication is a two-way street starting with Jesus and flowing through to members and back to Him through prayer. If members have faith, trust in God, and seek the direction of the Holy Spirit, He will guide them. There must be openness and willingness to accept His direction.”</a:t>
            </a:r>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25</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292432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26</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083726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Executive</a:t>
            </a:r>
            <a:r>
              <a:rPr lang="en-US" b="1" baseline="0" dirty="0"/>
              <a:t> Orientation</a:t>
            </a:r>
            <a:endParaRPr lang="en-US" b="1" dirty="0"/>
          </a:p>
          <a:p>
            <a:endParaRPr lang="en-US" b="1" dirty="0"/>
          </a:p>
          <a:p>
            <a:r>
              <a:rPr lang="en-US" b="1" dirty="0"/>
              <a:t>Modules:</a:t>
            </a:r>
            <a:endParaRPr lang="en-CA" dirty="0"/>
          </a:p>
          <a:p>
            <a:pPr lvl="0">
              <a:buFont typeface="+mj-lt"/>
              <a:buAutoNum type="arabicPeriod"/>
            </a:pPr>
            <a:endParaRPr lang="en-US" dirty="0"/>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Structure of the League and The Promise of the League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p>
          <a:p>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Public Presence and Membership Development (30 minutes)</a:t>
            </a:r>
          </a:p>
          <a:p>
            <a:endParaRPr lang="en-CA"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27</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7942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3</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824260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a prayer that National Second Vice-President and Chairperson</a:t>
            </a:r>
            <a:r>
              <a:rPr lang="en-CA" baseline="0" dirty="0"/>
              <a:t> of </a:t>
            </a:r>
            <a:r>
              <a:rPr lang="en-CA" dirty="0"/>
              <a:t>Communications Chairperson Doreen Gowns</a:t>
            </a:r>
            <a:r>
              <a:rPr lang="en-CA" baseline="0" dirty="0"/>
              <a:t> included in her September 4, 2020 communique.</a:t>
            </a:r>
          </a:p>
          <a:p>
            <a:endParaRPr lang="en-CA" baseline="0" dirty="0"/>
          </a:p>
          <a:p>
            <a:r>
              <a:rPr lang="en-CA" baseline="0" dirty="0"/>
              <a:t>Prayer is always a good place to start, whether it be to start a new day, begin a meeting, before a meal, or to give thanks for all we have been blessed with. </a:t>
            </a:r>
          </a:p>
          <a:p>
            <a:endParaRPr lang="en-CA" baseline="0" dirty="0"/>
          </a:p>
          <a:p>
            <a:r>
              <a:rPr lang="en-CA" baseline="0" dirty="0"/>
              <a:t>Make it a practice to say a quick prayer before writing a message or reading a communication you have received. </a:t>
            </a: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4</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182265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CA" dirty="0"/>
              <a:t>The </a:t>
            </a:r>
            <a:r>
              <a:rPr lang="en-CA" b="1" i="1" dirty="0"/>
              <a:t>National Manual of Policy and Procedure</a:t>
            </a:r>
            <a:r>
              <a:rPr lang="en-CA" b="1" dirty="0"/>
              <a:t> </a:t>
            </a:r>
            <a:r>
              <a:rPr lang="en-CA" dirty="0"/>
              <a:t>is a core resource for each member of every executive at all levels to have on hand.</a:t>
            </a:r>
          </a:p>
          <a:p>
            <a:pPr marL="167497" indent="-167497">
              <a:buFont typeface="Arial" panose="020B0604020202020204" pitchFamily="34" charset="0"/>
              <a:buChar char="•"/>
            </a:pPr>
            <a:r>
              <a:rPr lang="en-CA" dirty="0"/>
              <a:t>It is available on the national website, so you do not even need to have a hard copy!</a:t>
            </a:r>
          </a:p>
          <a:p>
            <a:pPr marL="167497" indent="-167497">
              <a:buFont typeface="Arial" panose="020B0604020202020204" pitchFamily="34" charset="0"/>
              <a:buChar char="•"/>
            </a:pPr>
            <a:r>
              <a:rPr lang="en-CA" dirty="0"/>
              <a:t>If you want a hard copy, you can print it yourself from the website or order it from national office.</a:t>
            </a:r>
          </a:p>
          <a:p>
            <a:pPr marL="167497" indent="-167497">
              <a:buFont typeface="Arial" panose="020B0604020202020204" pitchFamily="34" charset="0"/>
              <a:buChar char="•"/>
            </a:pPr>
            <a:r>
              <a:rPr lang="en-CA" dirty="0"/>
              <a:t>It provides information on guidelines for submission</a:t>
            </a:r>
            <a:r>
              <a:rPr lang="en-CA" baseline="0" dirty="0"/>
              <a:t> to </a:t>
            </a:r>
            <a:r>
              <a:rPr lang="en-CA" i="1" baseline="0" dirty="0"/>
              <a:t>The Canadian League</a:t>
            </a:r>
            <a:r>
              <a:rPr lang="en-CA" baseline="0" dirty="0"/>
              <a:t> magazine and On the Spot.</a:t>
            </a:r>
          </a:p>
          <a:p>
            <a:pPr marL="167497" indent="-167497">
              <a:buFont typeface="Arial" panose="020B0604020202020204" pitchFamily="34" charset="0"/>
              <a:buChar char="•"/>
            </a:pPr>
            <a:r>
              <a:rPr lang="en-CA" baseline="0" dirty="0"/>
              <a:t>It provides guidelines for publications and advertising as well as the dos and don’ts for websites and Facebook pages.</a:t>
            </a: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5</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468238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CA" dirty="0"/>
              <a:t>How is communication defined? </a:t>
            </a:r>
          </a:p>
          <a:p>
            <a:pPr marL="167497" indent="-167497" defTabSz="893316">
              <a:buClrTx/>
              <a:buSzTx/>
              <a:buFont typeface="Arial" panose="020B0604020202020204" pitchFamily="34" charset="0"/>
              <a:buChar char="•"/>
              <a:defRPr/>
            </a:pPr>
            <a:r>
              <a:rPr lang="en-CA" b="1" dirty="0"/>
              <a:t>Communication</a:t>
            </a:r>
            <a:r>
              <a:rPr lang="en-CA" dirty="0"/>
              <a:t> is simply the act of transferring information from one place, person or group to another.</a:t>
            </a:r>
          </a:p>
          <a:p>
            <a:pPr marL="167497" indent="-167497" defTabSz="893316">
              <a:buClrTx/>
              <a:buSzTx/>
              <a:buFont typeface="Arial" panose="020B0604020202020204" pitchFamily="34" charset="0"/>
              <a:buChar char="•"/>
              <a:defRPr/>
            </a:pPr>
            <a:r>
              <a:rPr lang="en-CA" dirty="0"/>
              <a:t>Every </a:t>
            </a:r>
            <a:r>
              <a:rPr lang="en-CA" b="1" dirty="0"/>
              <a:t>communication</a:t>
            </a:r>
            <a:r>
              <a:rPr lang="en-CA" dirty="0"/>
              <a:t> involves (at least) one sender, a message and a recipient. </a:t>
            </a:r>
          </a:p>
          <a:p>
            <a:pPr marL="167497" indent="-167497" defTabSz="893316">
              <a:buClrTx/>
              <a:buSzTx/>
              <a:buFont typeface="Arial" panose="020B0604020202020204" pitchFamily="34" charset="0"/>
              <a:buChar char="•"/>
              <a:defRPr/>
            </a:pPr>
            <a:r>
              <a:rPr lang="en-CA" dirty="0">
                <a:solidFill>
                  <a:srgbClr val="000000"/>
                </a:solidFill>
                <a:ea typeface="Cambria" panose="02040503050406030204" pitchFamily="18" charset="0"/>
                <a:cs typeface="Cambria" panose="02040503050406030204" pitchFamily="18" charset="0"/>
              </a:rPr>
              <a:t>Communication can be written or oral and can be nonverbal or visual.</a:t>
            </a:r>
          </a:p>
          <a:p>
            <a:pPr marL="167497" indent="-167497" defTabSz="893316">
              <a:buClrTx/>
              <a:buSzTx/>
              <a:buFont typeface="Arial" panose="020B0604020202020204" pitchFamily="34" charset="0"/>
              <a:buChar char="•"/>
              <a:defRPr/>
            </a:pPr>
            <a:r>
              <a:rPr lang="en-CA" dirty="0">
                <a:solidFill>
                  <a:srgbClr val="000000"/>
                </a:solidFill>
                <a:ea typeface="Cambria" panose="02040503050406030204" pitchFamily="18" charset="0"/>
                <a:cs typeface="Cambria" panose="02040503050406030204" pitchFamily="18" charset="0"/>
              </a:rPr>
              <a:t>Asking for feedback may be optional but some form of feedback may be required to ensure the message was received and understood.</a:t>
            </a:r>
          </a:p>
          <a:p>
            <a:pPr marL="0" indent="0" defTabSz="893316">
              <a:buClrTx/>
              <a:buSzTx/>
              <a:defRPr/>
            </a:pPr>
            <a:endParaRPr lang="en-CA" dirty="0">
              <a:solidFill>
                <a:srgbClr val="000000"/>
              </a:solidFill>
              <a:ea typeface="Cambria" panose="02040503050406030204" pitchFamily="18" charset="0"/>
              <a:cs typeface="Cambria" panose="02040503050406030204" pitchFamily="18" charset="0"/>
            </a:endParaRPr>
          </a:p>
          <a:p>
            <a:pPr marL="0" indent="0" defTabSz="893316">
              <a:buClrTx/>
              <a:buSzTx/>
              <a:defRPr/>
            </a:pPr>
            <a:r>
              <a:rPr lang="en-CA" dirty="0">
                <a:solidFill>
                  <a:srgbClr val="000000"/>
                </a:solidFill>
                <a:ea typeface="Cambria" panose="02040503050406030204" pitchFamily="18" charset="0"/>
                <a:cs typeface="Cambria" panose="02040503050406030204" pitchFamily="18" charset="0"/>
              </a:rPr>
              <a:t>I am sure there is not an organization around that would not identify increasing the effectiveness of communication as one of its objectives in improving how the organization performs. The League is no exception. </a:t>
            </a:r>
          </a:p>
          <a:p>
            <a:pPr marL="167497" indent="-167497">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6</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864815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497" indent="-167497">
              <a:buFont typeface="Arial" panose="020B0604020202020204" pitchFamily="34" charset="0"/>
              <a:buChar char="•"/>
            </a:pPr>
            <a:endParaRPr lang="en-US" dirty="0"/>
          </a:p>
          <a:p>
            <a:pPr marL="0" indent="0" defTabSz="893316">
              <a:buClrTx/>
              <a:buSzTx/>
              <a:defRPr/>
            </a:pPr>
            <a:r>
              <a:rPr lang="en-CA" dirty="0">
                <a:solidFill>
                  <a:srgbClr val="000000"/>
                </a:solidFill>
                <a:ea typeface="Cambria" panose="02040503050406030204" pitchFamily="18" charset="0"/>
                <a:cs typeface="Cambria" panose="02040503050406030204" pitchFamily="18" charset="0"/>
              </a:rPr>
              <a:t>A Year 3 strategy:</a:t>
            </a:r>
          </a:p>
          <a:p>
            <a:pPr marL="0" indent="0" defTabSz="893316">
              <a:buClrTx/>
              <a:buSzTx/>
              <a:defRPr/>
            </a:pPr>
            <a:endParaRPr lang="en-CA" dirty="0">
              <a:solidFill>
                <a:srgbClr val="000000"/>
              </a:solidFill>
              <a:ea typeface="Cambria" panose="02040503050406030204" pitchFamily="18" charset="0"/>
              <a:cs typeface="Cambria" panose="02040503050406030204" pitchFamily="18" charset="0"/>
            </a:endParaRPr>
          </a:p>
          <a:p>
            <a:pPr marL="0" indent="0" defTabSz="893316">
              <a:buClrTx/>
              <a:buSzTx/>
              <a:defRPr/>
            </a:pPr>
            <a:r>
              <a:rPr lang="en-CA" dirty="0">
                <a:solidFill>
                  <a:srgbClr val="000000"/>
                </a:solidFill>
                <a:ea typeface="Cambria" panose="02040503050406030204" pitchFamily="18" charset="0"/>
                <a:cs typeface="Cambria" panose="02040503050406030204" pitchFamily="18" charset="0"/>
              </a:rPr>
              <a:t>Goal#1 of the strategic plan: To grow in faith by sharing, witnessing, and developing leadership skills to create positive change.</a:t>
            </a:r>
          </a:p>
          <a:p>
            <a:pPr marL="0" indent="0" defTabSz="893316">
              <a:buClrTx/>
              <a:buSzTx/>
              <a:defRPr/>
            </a:pPr>
            <a:endParaRPr lang="en-CA" dirty="0">
              <a:solidFill>
                <a:srgbClr val="000000"/>
              </a:solidFill>
              <a:ea typeface="Cambria" panose="02040503050406030204" pitchFamily="18" charset="0"/>
              <a:cs typeface="Cambria" panose="02040503050406030204" pitchFamily="18" charset="0"/>
            </a:endParaRPr>
          </a:p>
          <a:p>
            <a:pPr marL="0" indent="0" defTabSz="893316">
              <a:buClrTx/>
              <a:buSzTx/>
              <a:defRPr/>
            </a:pPr>
            <a:r>
              <a:rPr lang="en-CA" dirty="0">
                <a:solidFill>
                  <a:srgbClr val="000000"/>
                </a:solidFill>
                <a:ea typeface="Cambria" panose="02040503050406030204" pitchFamily="18" charset="0"/>
                <a:cs typeface="Cambria" panose="02040503050406030204" pitchFamily="18" charset="0"/>
              </a:rPr>
              <a:t>Objective #5 – Increase effectiveness of communication</a:t>
            </a:r>
          </a:p>
          <a:p>
            <a:pPr marL="0" indent="0" defTabSz="893316">
              <a:buClrTx/>
              <a:buSzTx/>
              <a:defRPr/>
            </a:pPr>
            <a:endParaRPr lang="en-CA" dirty="0">
              <a:solidFill>
                <a:srgbClr val="000000"/>
              </a:solidFill>
              <a:ea typeface="Cambria" panose="02040503050406030204" pitchFamily="18" charset="0"/>
              <a:cs typeface="Cambria" panose="02040503050406030204" pitchFamily="18" charset="0"/>
            </a:endParaRPr>
          </a:p>
          <a:p>
            <a:pPr marL="0" indent="0" defTabSz="893316">
              <a:buClrTx/>
              <a:buSzTx/>
              <a:defRPr/>
            </a:pPr>
            <a:r>
              <a:rPr lang="en-CA" dirty="0">
                <a:solidFill>
                  <a:srgbClr val="000000"/>
                </a:solidFill>
                <a:ea typeface="Cambria" panose="02040503050406030204" pitchFamily="18" charset="0"/>
                <a:cs typeface="Cambria" panose="02040503050406030204" pitchFamily="18" charset="0"/>
              </a:rPr>
              <a:t>Strategy – Improve, streamline and expedite internal and external communications.</a:t>
            </a:r>
            <a:r>
              <a:rPr lang="en-CA" sz="1000" dirty="0">
                <a:solidFill>
                  <a:srgbClr val="000000"/>
                </a:solidFill>
                <a:ea typeface="Cambria" panose="02040503050406030204" pitchFamily="18" charset="0"/>
                <a:cs typeface="Cambria" panose="02040503050406030204" pitchFamily="18" charset="0"/>
              </a:rPr>
              <a:t>	</a:t>
            </a:r>
          </a:p>
          <a:p>
            <a:pPr marL="0" indent="0" defTabSz="893316">
              <a:buClrTx/>
              <a:buSzTx/>
              <a:defRPr/>
            </a:pPr>
            <a:endParaRPr lang="en-CA" sz="1000" dirty="0">
              <a:solidFill>
                <a:srgbClr val="000000"/>
              </a:solidFill>
              <a:ea typeface="Cambria" panose="02040503050406030204" pitchFamily="18" charset="0"/>
            </a:endParaRPr>
          </a:p>
          <a:p>
            <a:pPr marL="0" indent="0" defTabSz="893316">
              <a:buClrTx/>
              <a:buSzTx/>
              <a:defRPr/>
            </a:pPr>
            <a:r>
              <a:rPr lang="en-CA" sz="1000" dirty="0">
                <a:solidFill>
                  <a:srgbClr val="000000"/>
                </a:solidFill>
                <a:ea typeface="Cambria" panose="02040503050406030204" pitchFamily="18" charset="0"/>
              </a:rPr>
              <a:t>This does not mean we have to wait for a new plan to work on this improvement now.</a:t>
            </a:r>
            <a:endParaRPr lang="en-CA" sz="1000" dirty="0"/>
          </a:p>
          <a:p>
            <a:pPr marL="167497" indent="-167497">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7</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883175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497" indent="-167497">
              <a:buFont typeface="Arial" panose="020B0604020202020204" pitchFamily="34" charset="0"/>
              <a:buChar char="•"/>
            </a:pPr>
            <a:r>
              <a:rPr lang="en-CA" dirty="0"/>
              <a:t>When taking on a new position, understanding your role is very important. By reviewing your duties in the Executive Handbook, you should be able to identify the specific areas of information you will want to identify with and convey.</a:t>
            </a:r>
          </a:p>
          <a:p>
            <a:pPr marL="167497" indent="-167497">
              <a:buFont typeface="Arial" panose="020B0604020202020204" pitchFamily="34" charset="0"/>
              <a:buChar char="•"/>
            </a:pPr>
            <a:endParaRPr lang="en-CA" dirty="0"/>
          </a:p>
          <a:p>
            <a:pPr marL="167497" indent="-167497">
              <a:buFont typeface="Arial" panose="020B0604020202020204" pitchFamily="34" charset="0"/>
              <a:buChar char="•"/>
            </a:pPr>
            <a:r>
              <a:rPr lang="en-CA" dirty="0"/>
              <a:t>Information that you receive from a higher level (i.e., provincial from national), should be passed on to the next level.</a:t>
            </a:r>
          </a:p>
          <a:p>
            <a:pPr marL="0" indent="0"/>
            <a:endParaRPr lang="en-CA" dirty="0"/>
          </a:p>
          <a:p>
            <a:pPr marL="167497" indent="-167497">
              <a:buFont typeface="Arial" panose="020B0604020202020204" pitchFamily="34" charset="0"/>
              <a:buChar char="•"/>
            </a:pPr>
            <a:r>
              <a:rPr lang="en-CA" dirty="0"/>
              <a:t>Issues that are brought to you from a lower level may require information that only a higher level can provide.</a:t>
            </a:r>
          </a:p>
          <a:p>
            <a:pPr marL="167497" indent="-167497">
              <a:buFont typeface="Arial" panose="020B0604020202020204" pitchFamily="34" charset="0"/>
              <a:buChar char="•"/>
            </a:pPr>
            <a:endParaRPr lang="en-CA" dirty="0"/>
          </a:p>
          <a:p>
            <a:pPr marL="167497" indent="-167497">
              <a:buFont typeface="Arial" panose="020B0604020202020204" pitchFamily="34" charset="0"/>
              <a:buChar char="•"/>
            </a:pPr>
            <a:r>
              <a:rPr lang="en-CA" dirty="0"/>
              <a:t>Information may be sent both up or down through the levels or across through the council.</a:t>
            </a:r>
          </a:p>
          <a:p>
            <a:pPr marL="167497" indent="-167497">
              <a:buFont typeface="Arial" panose="020B0604020202020204" pitchFamily="34" charset="0"/>
              <a:buChar char="•"/>
            </a:pPr>
            <a:endParaRPr lang="en-CA" dirty="0"/>
          </a:p>
          <a:p>
            <a:pPr marL="167497" indent="-167497">
              <a:buFont typeface="Arial" panose="020B0604020202020204" pitchFamily="34" charset="0"/>
              <a:buChar char="•"/>
            </a:pPr>
            <a:r>
              <a:rPr lang="en-CA" dirty="0"/>
              <a:t>It is important not to bypass levels when dealing with specific questions or issues. This helps executives at all levels to remedy situations as quickly as possible and not overtax the national officers. </a:t>
            </a:r>
          </a:p>
          <a:p>
            <a:pPr marL="167497" indent="-167497">
              <a:buFont typeface="Arial" panose="020B0604020202020204" pitchFamily="34" charset="0"/>
              <a:buChar char="•"/>
            </a:pPr>
            <a:endParaRPr lang="en-CA" dirty="0"/>
          </a:p>
          <a:p>
            <a:pPr marL="167497" indent="-167497">
              <a:buFont typeface="Arial" panose="020B0604020202020204" pitchFamily="34" charset="0"/>
              <a:buChar char="•"/>
            </a:pPr>
            <a:r>
              <a:rPr lang="en-CA" dirty="0"/>
              <a:t>The national president is the official spokesperson for The Catholic Women’s League of Canada. </a:t>
            </a:r>
          </a:p>
          <a:p>
            <a:pPr marL="167497" indent="-167497">
              <a:buFont typeface="Arial" panose="020B0604020202020204" pitchFamily="34" charset="0"/>
              <a:buChar char="•"/>
            </a:pPr>
            <a:endParaRPr lang="en-CA" dirty="0"/>
          </a:p>
          <a:p>
            <a:pPr marL="167497" indent="-167497">
              <a:buFont typeface="Arial" panose="020B0604020202020204" pitchFamily="34" charset="0"/>
              <a:buChar char="•"/>
            </a:pPr>
            <a:r>
              <a:rPr lang="en-CA" dirty="0"/>
              <a:t>The council president (at her level) represents the council at any events.</a:t>
            </a:r>
          </a:p>
          <a:p>
            <a:pPr marL="0" indent="0"/>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8</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049612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497" indent="-167497">
              <a:buFont typeface="Arial" panose="020B0604020202020204" pitchFamily="34" charset="0"/>
              <a:buChar char="•"/>
            </a:pPr>
            <a:endParaRPr lang="en-US" dirty="0"/>
          </a:p>
          <a:p>
            <a:pPr marL="167497" indent="-167497">
              <a:buFont typeface="Arial" panose="020B0604020202020204" pitchFamily="34" charset="0"/>
              <a:buChar char="•"/>
            </a:pPr>
            <a:r>
              <a:rPr lang="en-CA" dirty="0"/>
              <a:t>It is important that national office be kept up to date with changes to executive positions at all levels.</a:t>
            </a:r>
          </a:p>
          <a:p>
            <a:pPr marL="167497" indent="-167497">
              <a:buFont typeface="Arial" panose="020B0604020202020204" pitchFamily="34" charset="0"/>
              <a:buChar char="•"/>
            </a:pPr>
            <a:r>
              <a:rPr lang="en-CA" b="0" i="0" dirty="0">
                <a:solidFill>
                  <a:srgbClr val="5A5C63"/>
                </a:solidFill>
                <a:effectLst/>
                <a:latin typeface="Open Sans"/>
              </a:rPr>
              <a:t>National office requires a complete list of names for all provincial and diocesan executive members and their contact information.</a:t>
            </a:r>
          </a:p>
          <a:p>
            <a:pPr marL="167497" indent="-167497">
              <a:buFont typeface="Arial" panose="020B0604020202020204" pitchFamily="34" charset="0"/>
              <a:buChar char="•"/>
            </a:pPr>
            <a:r>
              <a:rPr lang="en-CA" b="0" i="0" dirty="0">
                <a:solidFill>
                  <a:srgbClr val="5A5C63"/>
                </a:solidFill>
                <a:effectLst/>
                <a:latin typeface="Open Sans"/>
              </a:rPr>
              <a:t>For parish councils, a list of the president, treasurer, spiritual advisor and membership chairperson, including their contact information, should be provided. This may be done through e-mail to </a:t>
            </a:r>
            <a:r>
              <a:rPr lang="en-CA" b="0" i="0" u="none" strike="noStrike" dirty="0">
                <a:solidFill>
                  <a:srgbClr val="5FABC3"/>
                </a:solidFill>
                <a:effectLst/>
                <a:latin typeface="Open Sans"/>
                <a:hlinkClick r:id="rId3"/>
              </a:rPr>
              <a:t>info@cwl.ca</a:t>
            </a:r>
            <a:r>
              <a:rPr lang="en-CA" b="0" i="0" dirty="0">
                <a:solidFill>
                  <a:srgbClr val="5A5C63"/>
                </a:solidFill>
                <a:effectLst/>
                <a:latin typeface="Open Sans"/>
              </a:rPr>
              <a:t>, regular mail or, for parish councils, through the online membership process.</a:t>
            </a:r>
          </a:p>
          <a:p>
            <a:pPr marL="167497" indent="-167497">
              <a:buFont typeface="Arial" panose="020B0604020202020204" pitchFamily="34" charset="0"/>
              <a:buChar char="•"/>
            </a:pPr>
            <a:r>
              <a:rPr lang="en-CA" b="0" i="0" dirty="0">
                <a:solidFill>
                  <a:srgbClr val="5A5C63"/>
                </a:solidFill>
                <a:effectLst/>
                <a:latin typeface="Open Sans"/>
              </a:rPr>
              <a:t>When a new executive is elected or when the contact information changes, national office should be advised as soon as possible. The president should ensure this is done to ensure she receives all parish mailings. The diocesan council for the parish should also be advised so that councils receive information from them in a timely manner.</a:t>
            </a:r>
          </a:p>
          <a:p>
            <a:pPr marL="167497" indent="-167497">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9</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006209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77267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91771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3519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98932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0542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276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1777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0561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FE0913-D074-46FD-B96C-EEFCBDFC846D}" type="datetimeFigureOut">
              <a:rPr lang="en-CA" smtClean="0">
                <a:solidFill>
                  <a:prstClr val="black">
                    <a:tint val="75000"/>
                  </a:prstClr>
                </a:solidFill>
              </a:rPr>
              <a:pPr/>
              <a:t>2021-05-04</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C97C2F-0288-45DA-9A3E-21A671812909}" type="slidenum">
              <a:rPr lang="en-CA" smtClean="0">
                <a:solidFill>
                  <a:prstClr val="black">
                    <a:tint val="75000"/>
                  </a:prstClr>
                </a:solidFill>
              </a:rPr>
              <a:pPr/>
              <a:t>‹#›</a:t>
            </a:fld>
            <a:endParaRPr lang="en-CA" dirty="0">
              <a:solidFill>
                <a:prstClr val="black">
                  <a:tint val="75000"/>
                </a:prstClr>
              </a:solidFill>
            </a:endParaRPr>
          </a:p>
        </p:txBody>
      </p:sp>
      <p:sp>
        <p:nvSpPr>
          <p:cNvPr id="7" name="Rectangle 6">
            <a:extLst>
              <a:ext uri="{FF2B5EF4-FFF2-40B4-BE49-F238E27FC236}">
                <a16:creationId xmlns="" xmlns:a16="http://schemas.microsoft.com/office/drawing/2014/main" id="{1971085C-FFA1-478F-977E-63D7EAF71B72}"/>
              </a:ext>
            </a:extLst>
          </p:cNvPr>
          <p:cNvSpPr/>
          <p:nvPr userDrawn="1"/>
        </p:nvSpPr>
        <p:spPr>
          <a:xfrm>
            <a:off x="6926" y="0"/>
            <a:ext cx="12185073" cy="216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8" name="Rectangle 7">
            <a:extLst>
              <a:ext uri="{FF2B5EF4-FFF2-40B4-BE49-F238E27FC236}">
                <a16:creationId xmlns="" xmlns:a16="http://schemas.microsoft.com/office/drawing/2014/main" id="{0DAC3B98-A391-4E10-97A9-DE887EE53448}"/>
              </a:ext>
            </a:extLst>
          </p:cNvPr>
          <p:cNvSpPr/>
          <p:nvPr userDrawn="1"/>
        </p:nvSpPr>
        <p:spPr>
          <a:xfrm>
            <a:off x="-7587" y="0"/>
            <a:ext cx="216000" cy="6858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grpSp>
        <p:nvGrpSpPr>
          <p:cNvPr id="9" name="Group 8">
            <a:extLst>
              <a:ext uri="{FF2B5EF4-FFF2-40B4-BE49-F238E27FC236}">
                <a16:creationId xmlns="" xmlns:a16="http://schemas.microsoft.com/office/drawing/2014/main" id="{6C1E1BF7-607B-4F05-8F84-1E189EBB81DD}"/>
              </a:ext>
            </a:extLst>
          </p:cNvPr>
          <p:cNvGrpSpPr/>
          <p:nvPr userDrawn="1"/>
        </p:nvGrpSpPr>
        <p:grpSpPr>
          <a:xfrm>
            <a:off x="277089" y="252900"/>
            <a:ext cx="11905386" cy="6605100"/>
            <a:chOff x="332509" y="349885"/>
            <a:chExt cx="11852564" cy="6492875"/>
          </a:xfrm>
        </p:grpSpPr>
        <p:cxnSp>
          <p:nvCxnSpPr>
            <p:cNvPr id="10" name="Straight Connector 9">
              <a:extLst>
                <a:ext uri="{FF2B5EF4-FFF2-40B4-BE49-F238E27FC236}">
                  <a16:creationId xmlns="" xmlns:a16="http://schemas.microsoft.com/office/drawing/2014/main" id="{DADA5E4C-02DF-4A09-9DFD-1DEE76100DFB}"/>
                </a:ext>
              </a:extLst>
            </p:cNvPr>
            <p:cNvCxnSpPr/>
            <p:nvPr userDrawn="1"/>
          </p:nvCxnSpPr>
          <p:spPr>
            <a:xfrm flipH="1">
              <a:off x="332509" y="365125"/>
              <a:ext cx="11852564" cy="0"/>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348F1E65-7295-4897-9F9E-7947593385D6}"/>
                </a:ext>
              </a:extLst>
            </p:cNvPr>
            <p:cNvCxnSpPr>
              <a:cxnSpLocks/>
            </p:cNvCxnSpPr>
            <p:nvPr userDrawn="1"/>
          </p:nvCxnSpPr>
          <p:spPr>
            <a:xfrm flipV="1">
              <a:off x="340129" y="349885"/>
              <a:ext cx="0" cy="6492875"/>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9419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88787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34681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0244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331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52224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3965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00859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2021-05-04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67123253"/>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 id="2147484281" r:id="rId14"/>
    <p:sldLayoutId id="2147484282" r:id="rId15"/>
    <p:sldLayoutId id="214748428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93.svg"/><Relationship Id="rId5" Type="http://schemas.openxmlformats.org/officeDocument/2006/relationships/diagramQuickStyle" Target="../diagrams/quickStyle3.xml"/><Relationship Id="rId10" Type="http://schemas.openxmlformats.org/officeDocument/2006/relationships/image" Target="../media/image18.png"/><Relationship Id="rId4" Type="http://schemas.openxmlformats.org/officeDocument/2006/relationships/diagramLayout" Target="../diagrams/layout3.xml"/><Relationship Id="rId9" Type="http://schemas.openxmlformats.org/officeDocument/2006/relationships/image" Target="../media/image91.svg"/></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4"/>
          <p:cNvSpPr txBox="1">
            <a:spLocks noGrp="1"/>
          </p:cNvSpPr>
          <p:nvPr>
            <p:ph type="ctrTitle"/>
          </p:nvPr>
        </p:nvSpPr>
        <p:spPr>
          <a:xfrm>
            <a:off x="1524000" y="206514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B4576"/>
              </a:buClr>
              <a:buSzPts val="6000"/>
              <a:buFont typeface="Calibri"/>
              <a:buNone/>
            </a:pPr>
            <a:r>
              <a:rPr lang="en-CA" sz="6000" b="1" dirty="0">
                <a:solidFill>
                  <a:srgbClr val="3B4576"/>
                </a:solidFill>
                <a:latin typeface="Calibri"/>
                <a:ea typeface="Calibri"/>
                <a:cs typeface="Calibri"/>
                <a:sym typeface="Calibri"/>
              </a:rPr>
              <a:t>THE CATHOLIC WOMEN’S LEAGUE OF CANADA</a:t>
            </a:r>
            <a:endParaRPr dirty="0">
              <a:solidFill>
                <a:srgbClr val="3B4576"/>
              </a:solidFill>
            </a:endParaRPr>
          </a:p>
        </p:txBody>
      </p:sp>
      <p:sp>
        <p:nvSpPr>
          <p:cNvPr id="104" name="Google Shape;104;p14"/>
          <p:cNvSpPr txBox="1">
            <a:spLocks noGrp="1"/>
          </p:cNvSpPr>
          <p:nvPr>
            <p:ph type="subTitle" idx="1"/>
          </p:nvPr>
        </p:nvSpPr>
        <p:spPr>
          <a:xfrm>
            <a:off x="1524000" y="4278464"/>
            <a:ext cx="9144000" cy="16557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3200"/>
              <a:buNone/>
            </a:pPr>
            <a:r>
              <a:rPr lang="en-CA" sz="3200" b="1" dirty="0">
                <a:solidFill>
                  <a:srgbClr val="2F5496"/>
                </a:solidFill>
              </a:rPr>
              <a:t>EXECUTIVE ORIENTATION</a:t>
            </a:r>
            <a:endParaRPr sz="3200" dirty="0"/>
          </a:p>
        </p:txBody>
      </p:sp>
      <p:pic>
        <p:nvPicPr>
          <p:cNvPr id="105" name="Google Shape;105;p14"/>
          <p:cNvPicPr preferRelativeResize="0"/>
          <p:nvPr/>
        </p:nvPicPr>
        <p:blipFill>
          <a:blip r:embed="rId3">
            <a:extLst>
              <a:ext uri="{28A0092B-C50C-407E-A947-70E740481C1C}">
                <a14:useLocalDpi xmlns:a14="http://schemas.microsoft.com/office/drawing/2010/main" val="0"/>
              </a:ext>
            </a:extLst>
          </a:blip>
          <a:stretch>
            <a:fillRect/>
          </a:stretch>
        </p:blipFill>
        <p:spPr>
          <a:xfrm>
            <a:off x="5219585" y="786075"/>
            <a:ext cx="1752830" cy="1752830"/>
          </a:xfrm>
          <a:prstGeom prst="rect">
            <a:avLst/>
          </a:prstGeom>
          <a:noFill/>
          <a:ln>
            <a:noFill/>
          </a:ln>
        </p:spPr>
      </p:pic>
    </p:spTree>
    <p:extLst>
      <p:ext uri="{BB962C8B-B14F-4D97-AF65-F5344CB8AC3E}">
        <p14:creationId xmlns:p14="http://schemas.microsoft.com/office/powerpoint/2010/main" val="1972763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FA648D-146F-44BA-95C1-A2DFDA298744}"/>
              </a:ext>
            </a:extLst>
          </p:cNvPr>
          <p:cNvSpPr>
            <a:spLocks noGrp="1"/>
          </p:cNvSpPr>
          <p:nvPr>
            <p:ph type="title"/>
          </p:nvPr>
        </p:nvSpPr>
        <p:spPr>
          <a:xfrm>
            <a:off x="298174" y="581631"/>
            <a:ext cx="9136694"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THE SENDER</a:t>
            </a:r>
            <a:endParaRPr lang="en-CA" dirty="0">
              <a:solidFill>
                <a:srgbClr val="00206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 xmlns:a16="http://schemas.microsoft.com/office/drawing/2014/main" id="{8B4F8A09-D9CC-42FD-905F-E5DDC766ADF2}"/>
              </a:ext>
            </a:extLst>
          </p:cNvPr>
          <p:cNvSpPr txBox="1"/>
          <p:nvPr/>
        </p:nvSpPr>
        <p:spPr>
          <a:xfrm>
            <a:off x="1489130" y="4271460"/>
            <a:ext cx="7899249" cy="492443"/>
          </a:xfrm>
          <a:prstGeom prst="rect">
            <a:avLst/>
          </a:prstGeom>
          <a:noFill/>
        </p:spPr>
        <p:txBody>
          <a:bodyPr wrap="square" rtlCol="0">
            <a:spAutoFit/>
          </a:bodyPr>
          <a:lstStyle/>
          <a:p>
            <a:pPr marL="457200" indent="-457200">
              <a:buClr>
                <a:srgbClr val="7030A0"/>
              </a:buClr>
              <a:buFont typeface="Arial" panose="020B0604020202020204" pitchFamily="34" charset="0"/>
              <a:buChar char="•"/>
            </a:pPr>
            <a:r>
              <a:rPr lang="en-US" sz="2600" kern="1200" dirty="0">
                <a:solidFill>
                  <a:prstClr val="black"/>
                </a:solidFill>
                <a:latin typeface="+mn-lt"/>
                <a:ea typeface="+mn-ea"/>
                <a:cs typeface="+mn-cs"/>
              </a:rPr>
              <a:t>newsletters and/or parish bulletins</a:t>
            </a:r>
            <a:endParaRPr lang="en-CA" sz="2600" kern="1200" dirty="0">
              <a:solidFill>
                <a:prstClr val="black"/>
              </a:solidFill>
              <a:latin typeface="+mn-lt"/>
              <a:ea typeface="+mn-ea"/>
              <a:cs typeface="+mn-cs"/>
            </a:endParaRPr>
          </a:p>
        </p:txBody>
      </p:sp>
      <p:sp>
        <p:nvSpPr>
          <p:cNvPr id="10" name="TextBox 9">
            <a:extLst>
              <a:ext uri="{FF2B5EF4-FFF2-40B4-BE49-F238E27FC236}">
                <a16:creationId xmlns="" xmlns:a16="http://schemas.microsoft.com/office/drawing/2014/main" id="{58C7A2BB-C7A4-47E8-A7B6-057B5025E6AD}"/>
              </a:ext>
            </a:extLst>
          </p:cNvPr>
          <p:cNvSpPr txBox="1"/>
          <p:nvPr/>
        </p:nvSpPr>
        <p:spPr>
          <a:xfrm>
            <a:off x="838200" y="1559475"/>
            <a:ext cx="8596668" cy="523220"/>
          </a:xfrm>
          <a:prstGeom prst="rect">
            <a:avLst/>
          </a:prstGeom>
          <a:noFill/>
        </p:spPr>
        <p:txBody>
          <a:bodyPr wrap="square" rtlCol="0">
            <a:spAutoFit/>
          </a:bodyPr>
          <a:lstStyle/>
          <a:p>
            <a:pPr>
              <a:buClrTx/>
              <a:buFontTx/>
              <a:buNone/>
            </a:pPr>
            <a:r>
              <a:rPr lang="en-US" sz="2800" b="1" kern="1200" dirty="0">
                <a:solidFill>
                  <a:srgbClr val="0099CC"/>
                </a:solidFill>
                <a:latin typeface="+mn-lt"/>
                <a:ea typeface="+mn-ea"/>
                <a:cs typeface="+mn-cs"/>
              </a:rPr>
              <a:t>PARISH COUNCILS AND THEIR MEMBERS</a:t>
            </a:r>
            <a:endParaRPr lang="en-CA" sz="2800" b="1" kern="1200" dirty="0">
              <a:solidFill>
                <a:srgbClr val="0099CC"/>
              </a:solidFill>
              <a:latin typeface="+mn-lt"/>
              <a:ea typeface="+mn-ea"/>
              <a:cs typeface="+mn-cs"/>
            </a:endParaRPr>
          </a:p>
        </p:txBody>
      </p:sp>
      <p:sp>
        <p:nvSpPr>
          <p:cNvPr id="7" name="TextBox 6">
            <a:extLst>
              <a:ext uri="{FF2B5EF4-FFF2-40B4-BE49-F238E27FC236}">
                <a16:creationId xmlns="" xmlns:a16="http://schemas.microsoft.com/office/drawing/2014/main" id="{F9B54B31-AC47-42FE-AED2-DCB53C5B758A}"/>
              </a:ext>
            </a:extLst>
          </p:cNvPr>
          <p:cNvSpPr txBox="1"/>
          <p:nvPr/>
        </p:nvSpPr>
        <p:spPr>
          <a:xfrm>
            <a:off x="1489130" y="2495228"/>
            <a:ext cx="7945737" cy="492443"/>
          </a:xfrm>
          <a:prstGeom prst="rect">
            <a:avLst/>
          </a:prstGeom>
          <a:noFill/>
        </p:spPr>
        <p:txBody>
          <a:bodyPr wrap="square" rtlCol="0">
            <a:spAutoFit/>
          </a:bodyPr>
          <a:lstStyle/>
          <a:p>
            <a:pPr marL="457200" indent="-457200">
              <a:buClr>
                <a:srgbClr val="7030A0"/>
              </a:buClr>
              <a:buFont typeface="Arial" panose="020B0604020202020204" pitchFamily="34" charset="0"/>
              <a:buChar char="•"/>
            </a:pPr>
            <a:r>
              <a:rPr lang="en-US" sz="2600" kern="1200" dirty="0">
                <a:solidFill>
                  <a:prstClr val="black"/>
                </a:solidFill>
                <a:latin typeface="+mn-lt"/>
                <a:ea typeface="+mn-ea"/>
                <a:cs typeface="+mn-cs"/>
              </a:rPr>
              <a:t>general meetings</a:t>
            </a:r>
          </a:p>
        </p:txBody>
      </p:sp>
      <p:sp>
        <p:nvSpPr>
          <p:cNvPr id="11" name="TextBox 10">
            <a:extLst>
              <a:ext uri="{FF2B5EF4-FFF2-40B4-BE49-F238E27FC236}">
                <a16:creationId xmlns="" xmlns:a16="http://schemas.microsoft.com/office/drawing/2014/main" id="{2B4714D5-7F1A-4664-9D25-D7424C54C0FB}"/>
              </a:ext>
            </a:extLst>
          </p:cNvPr>
          <p:cNvSpPr txBox="1"/>
          <p:nvPr/>
        </p:nvSpPr>
        <p:spPr>
          <a:xfrm>
            <a:off x="1489130" y="3376042"/>
            <a:ext cx="7930243" cy="492443"/>
          </a:xfrm>
          <a:prstGeom prst="rect">
            <a:avLst/>
          </a:prstGeom>
          <a:noFill/>
        </p:spPr>
        <p:txBody>
          <a:bodyPr wrap="square" rtlCol="0">
            <a:spAutoFit/>
          </a:bodyPr>
          <a:lstStyle/>
          <a:p>
            <a:pPr marL="457200" indent="-457200">
              <a:buClr>
                <a:srgbClr val="7030A0"/>
              </a:buClr>
              <a:buFont typeface="Arial" panose="020B0604020202020204" pitchFamily="34" charset="0"/>
              <a:buChar char="•"/>
            </a:pPr>
            <a:r>
              <a:rPr lang="en-US" sz="2600" kern="1200" dirty="0">
                <a:solidFill>
                  <a:prstClr val="black"/>
                </a:solidFill>
                <a:latin typeface="+mn-lt"/>
                <a:ea typeface="+mn-ea"/>
                <a:cs typeface="+mn-cs"/>
              </a:rPr>
              <a:t>e-mails and/or telephone trees</a:t>
            </a:r>
          </a:p>
        </p:txBody>
      </p:sp>
      <p:sp>
        <p:nvSpPr>
          <p:cNvPr id="4" name="TextBox 3">
            <a:extLst>
              <a:ext uri="{FF2B5EF4-FFF2-40B4-BE49-F238E27FC236}">
                <a16:creationId xmlns="" xmlns:a16="http://schemas.microsoft.com/office/drawing/2014/main" id="{9B9FE4EF-819C-4C84-8DA8-09FFDCC39546}"/>
              </a:ext>
            </a:extLst>
          </p:cNvPr>
          <p:cNvSpPr txBox="1"/>
          <p:nvPr/>
        </p:nvSpPr>
        <p:spPr>
          <a:xfrm>
            <a:off x="1489130" y="5185286"/>
            <a:ext cx="7885038" cy="492443"/>
          </a:xfrm>
          <a:prstGeom prst="rect">
            <a:avLst/>
          </a:prstGeom>
          <a:noFill/>
        </p:spPr>
        <p:txBody>
          <a:bodyPr wrap="square" rtlCol="0">
            <a:spAutoFit/>
          </a:bodyPr>
          <a:lstStyle/>
          <a:p>
            <a:pPr marL="457200" indent="-457200">
              <a:buClr>
                <a:srgbClr val="7030A0"/>
              </a:buClr>
              <a:buFont typeface="Arial" panose="020B0604020202020204" pitchFamily="34" charset="0"/>
              <a:buChar char="•"/>
            </a:pPr>
            <a:r>
              <a:rPr lang="en-CA" sz="2600" kern="1200" dirty="0">
                <a:solidFill>
                  <a:prstClr val="black"/>
                </a:solidFill>
                <a:latin typeface="+mn-lt"/>
                <a:ea typeface="+mn-ea"/>
                <a:cs typeface="+mn-cs"/>
              </a:rPr>
              <a:t>training and leadership development</a:t>
            </a:r>
            <a:endParaRPr lang="en-US" sz="2600" kern="1200" dirty="0">
              <a:solidFill>
                <a:prstClr val="black"/>
              </a:solidFill>
              <a:latin typeface="+mn-lt"/>
              <a:ea typeface="+mn-ea"/>
              <a:cs typeface="+mn-cs"/>
            </a:endParaRPr>
          </a:p>
        </p:txBody>
      </p:sp>
    </p:spTree>
    <p:extLst>
      <p:ext uri="{BB962C8B-B14F-4D97-AF65-F5344CB8AC3E}">
        <p14:creationId xmlns:p14="http://schemas.microsoft.com/office/powerpoint/2010/main" val="424516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1"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26041B-0329-4DA9-A43D-1797F722247A}"/>
              </a:ext>
            </a:extLst>
          </p:cNvPr>
          <p:cNvSpPr>
            <a:spLocks noGrp="1"/>
          </p:cNvSpPr>
          <p:nvPr>
            <p:ph type="title"/>
          </p:nvPr>
        </p:nvSpPr>
        <p:spPr>
          <a:xfrm>
            <a:off x="298174" y="530088"/>
            <a:ext cx="9163878"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THE MESSAGE</a:t>
            </a:r>
            <a:endParaRPr lang="en-CA" dirty="0">
              <a:solidFill>
                <a:srgbClr val="00206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 xmlns:a16="http://schemas.microsoft.com/office/drawing/2014/main" id="{0DDC90B9-A629-4CCA-85B6-BBDB6E3E1287}"/>
              </a:ext>
            </a:extLst>
          </p:cNvPr>
          <p:cNvSpPr txBox="1"/>
          <p:nvPr/>
        </p:nvSpPr>
        <p:spPr>
          <a:xfrm>
            <a:off x="675861" y="1324389"/>
            <a:ext cx="8786191" cy="523220"/>
          </a:xfrm>
          <a:prstGeom prst="rect">
            <a:avLst/>
          </a:prstGeom>
          <a:noFill/>
        </p:spPr>
        <p:txBody>
          <a:bodyPr wrap="square" rtlCol="0">
            <a:spAutoFit/>
          </a:bodyPr>
          <a:lstStyle/>
          <a:p>
            <a:pPr>
              <a:buClrTx/>
              <a:buFontTx/>
              <a:buNone/>
            </a:pPr>
            <a:r>
              <a:rPr lang="en-CA" sz="2800" b="1" kern="1200" dirty="0">
                <a:solidFill>
                  <a:srgbClr val="0099CC"/>
                </a:solidFill>
                <a:latin typeface="+mn-lt"/>
                <a:ea typeface="+mn-ea"/>
                <a:cs typeface="+mn-cs"/>
              </a:rPr>
              <a:t>WHAT MESSAGES DO WE SEND OR RECEIVE?</a:t>
            </a:r>
            <a:endParaRPr lang="en-US" sz="2800" b="1" kern="1200" dirty="0">
              <a:solidFill>
                <a:srgbClr val="0099CC"/>
              </a:solidFill>
              <a:latin typeface="+mn-lt"/>
              <a:ea typeface="+mn-ea"/>
              <a:cs typeface="+mn-cs"/>
            </a:endParaRPr>
          </a:p>
        </p:txBody>
      </p:sp>
      <p:sp>
        <p:nvSpPr>
          <p:cNvPr id="3" name="TextBox 2">
            <a:extLst>
              <a:ext uri="{FF2B5EF4-FFF2-40B4-BE49-F238E27FC236}">
                <a16:creationId xmlns="" xmlns:a16="http://schemas.microsoft.com/office/drawing/2014/main" id="{48BE3458-9EC4-4281-A423-8352AE959EFC}"/>
              </a:ext>
            </a:extLst>
          </p:cNvPr>
          <p:cNvSpPr txBox="1"/>
          <p:nvPr/>
        </p:nvSpPr>
        <p:spPr>
          <a:xfrm>
            <a:off x="2454442" y="2149467"/>
            <a:ext cx="4980027" cy="492443"/>
          </a:xfrm>
          <a:prstGeom prst="rect">
            <a:avLst/>
          </a:prstGeom>
          <a:noFill/>
        </p:spPr>
        <p:txBody>
          <a:bodyPr wrap="square" rtlCol="0">
            <a:spAutoFit/>
          </a:bodyPr>
          <a:lstStyle/>
          <a:p>
            <a:pPr marL="457200" indent="-457200">
              <a:buClr>
                <a:srgbClr val="7030A0"/>
              </a:buClr>
              <a:buFont typeface="Arial" panose="020B0604020202020204" pitchFamily="34" charset="0"/>
              <a:buChar char="•"/>
            </a:pPr>
            <a:r>
              <a:rPr lang="en-US" sz="2600" kern="1200" dirty="0">
                <a:solidFill>
                  <a:prstClr val="black"/>
                </a:solidFill>
                <a:latin typeface="+mn-lt"/>
                <a:ea typeface="+mn-ea"/>
                <a:cs typeface="+mn-cs"/>
              </a:rPr>
              <a:t>communiqués and memos</a:t>
            </a:r>
          </a:p>
        </p:txBody>
      </p:sp>
      <p:sp>
        <p:nvSpPr>
          <p:cNvPr id="9" name="TextBox 8">
            <a:extLst>
              <a:ext uri="{FF2B5EF4-FFF2-40B4-BE49-F238E27FC236}">
                <a16:creationId xmlns="" xmlns:a16="http://schemas.microsoft.com/office/drawing/2014/main" id="{C0F57545-2A12-48BC-97D6-0AC896F2BD61}"/>
              </a:ext>
            </a:extLst>
          </p:cNvPr>
          <p:cNvSpPr txBox="1"/>
          <p:nvPr/>
        </p:nvSpPr>
        <p:spPr>
          <a:xfrm>
            <a:off x="2454442" y="2904535"/>
            <a:ext cx="4980027" cy="492443"/>
          </a:xfrm>
          <a:prstGeom prst="rect">
            <a:avLst/>
          </a:prstGeom>
          <a:noFill/>
        </p:spPr>
        <p:txBody>
          <a:bodyPr wrap="square" rtlCol="0">
            <a:spAutoFit/>
          </a:bodyPr>
          <a:lstStyle/>
          <a:p>
            <a:pPr marL="457200" indent="-457200">
              <a:buClr>
                <a:srgbClr val="7030A0"/>
              </a:buClr>
              <a:buFont typeface="Arial" panose="020B0604020202020204" pitchFamily="34" charset="0"/>
              <a:buChar char="•"/>
            </a:pPr>
            <a:r>
              <a:rPr lang="en-US" sz="2600" kern="1200" dirty="0">
                <a:solidFill>
                  <a:prstClr val="black"/>
                </a:solidFill>
                <a:latin typeface="+mn-lt"/>
                <a:ea typeface="+mn-ea"/>
                <a:cs typeface="+mn-cs"/>
              </a:rPr>
              <a:t>parish council mailings</a:t>
            </a:r>
          </a:p>
        </p:txBody>
      </p:sp>
      <p:sp>
        <p:nvSpPr>
          <p:cNvPr id="10" name="TextBox 9">
            <a:extLst>
              <a:ext uri="{FF2B5EF4-FFF2-40B4-BE49-F238E27FC236}">
                <a16:creationId xmlns="" xmlns:a16="http://schemas.microsoft.com/office/drawing/2014/main" id="{83EB6A5E-3DCC-4532-AC5F-3E082B97375F}"/>
              </a:ext>
            </a:extLst>
          </p:cNvPr>
          <p:cNvSpPr txBox="1"/>
          <p:nvPr/>
        </p:nvSpPr>
        <p:spPr>
          <a:xfrm>
            <a:off x="2454442" y="3681362"/>
            <a:ext cx="4980027" cy="492443"/>
          </a:xfrm>
          <a:prstGeom prst="rect">
            <a:avLst/>
          </a:prstGeom>
          <a:noFill/>
        </p:spPr>
        <p:txBody>
          <a:bodyPr wrap="square" rtlCol="0">
            <a:spAutoFit/>
          </a:bodyPr>
          <a:lstStyle/>
          <a:p>
            <a:pPr marL="457200" indent="-457200">
              <a:buClr>
                <a:srgbClr val="7030A0"/>
              </a:buClr>
              <a:buFont typeface="Arial" panose="020B0604020202020204" pitchFamily="34" charset="0"/>
              <a:buChar char="•"/>
            </a:pPr>
            <a:r>
              <a:rPr lang="en-US" sz="2600" kern="1200" dirty="0">
                <a:solidFill>
                  <a:prstClr val="black"/>
                </a:solidFill>
                <a:latin typeface="+mn-lt"/>
                <a:ea typeface="+mn-ea"/>
                <a:cs typeface="+mn-cs"/>
              </a:rPr>
              <a:t>convention information</a:t>
            </a:r>
          </a:p>
        </p:txBody>
      </p:sp>
      <p:sp>
        <p:nvSpPr>
          <p:cNvPr id="11" name="TextBox 10">
            <a:extLst>
              <a:ext uri="{FF2B5EF4-FFF2-40B4-BE49-F238E27FC236}">
                <a16:creationId xmlns="" xmlns:a16="http://schemas.microsoft.com/office/drawing/2014/main" id="{A5807BC1-19EF-4236-95E2-BC51049109C3}"/>
              </a:ext>
            </a:extLst>
          </p:cNvPr>
          <p:cNvSpPr txBox="1"/>
          <p:nvPr/>
        </p:nvSpPr>
        <p:spPr>
          <a:xfrm>
            <a:off x="2454442" y="4436430"/>
            <a:ext cx="4980027" cy="492443"/>
          </a:xfrm>
          <a:prstGeom prst="rect">
            <a:avLst/>
          </a:prstGeom>
          <a:noFill/>
        </p:spPr>
        <p:txBody>
          <a:bodyPr wrap="square" rtlCol="0">
            <a:spAutoFit/>
          </a:bodyPr>
          <a:lstStyle/>
          <a:p>
            <a:pPr marL="457200" indent="-457200">
              <a:buClr>
                <a:srgbClr val="7030A0"/>
              </a:buClr>
              <a:buFont typeface="Arial" panose="020B0604020202020204" pitchFamily="34" charset="0"/>
              <a:buChar char="•"/>
            </a:pPr>
            <a:r>
              <a:rPr lang="en-US" sz="2600" kern="1200" dirty="0">
                <a:solidFill>
                  <a:prstClr val="black"/>
                </a:solidFill>
                <a:latin typeface="+mn-lt"/>
                <a:ea typeface="+mn-ea"/>
                <a:cs typeface="+mn-cs"/>
              </a:rPr>
              <a:t>meeting notices</a:t>
            </a:r>
          </a:p>
        </p:txBody>
      </p:sp>
      <p:sp>
        <p:nvSpPr>
          <p:cNvPr id="12" name="TextBox 11">
            <a:extLst>
              <a:ext uri="{FF2B5EF4-FFF2-40B4-BE49-F238E27FC236}">
                <a16:creationId xmlns="" xmlns:a16="http://schemas.microsoft.com/office/drawing/2014/main" id="{D8E5BFD8-3CC7-419B-BF29-14A306D2B07F}"/>
              </a:ext>
            </a:extLst>
          </p:cNvPr>
          <p:cNvSpPr txBox="1"/>
          <p:nvPr/>
        </p:nvSpPr>
        <p:spPr>
          <a:xfrm>
            <a:off x="2454442" y="6142962"/>
            <a:ext cx="4987775" cy="492443"/>
          </a:xfrm>
          <a:prstGeom prst="rect">
            <a:avLst/>
          </a:prstGeom>
          <a:noFill/>
        </p:spPr>
        <p:txBody>
          <a:bodyPr wrap="square" rtlCol="0">
            <a:spAutoFit/>
          </a:bodyPr>
          <a:lstStyle/>
          <a:p>
            <a:pPr marL="457200" indent="-457200">
              <a:buClr>
                <a:srgbClr val="7030A0"/>
              </a:buClr>
              <a:buFont typeface="Arial" panose="020B0604020202020204" pitchFamily="34" charset="0"/>
              <a:buChar char="•"/>
            </a:pPr>
            <a:r>
              <a:rPr lang="en-US" sz="2600" kern="1200" dirty="0">
                <a:solidFill>
                  <a:prstClr val="black"/>
                </a:solidFill>
                <a:latin typeface="+mn-lt"/>
                <a:ea typeface="+mn-ea"/>
                <a:cs typeface="+mn-cs"/>
              </a:rPr>
              <a:t>special events</a:t>
            </a:r>
          </a:p>
        </p:txBody>
      </p:sp>
      <p:sp>
        <p:nvSpPr>
          <p:cNvPr id="13" name="TextBox 12">
            <a:extLst>
              <a:ext uri="{FF2B5EF4-FFF2-40B4-BE49-F238E27FC236}">
                <a16:creationId xmlns="" xmlns:a16="http://schemas.microsoft.com/office/drawing/2014/main" id="{846C89D4-B311-4AA2-B649-58354FFCEE88}"/>
              </a:ext>
            </a:extLst>
          </p:cNvPr>
          <p:cNvSpPr txBox="1"/>
          <p:nvPr/>
        </p:nvSpPr>
        <p:spPr>
          <a:xfrm>
            <a:off x="2454442" y="5289696"/>
            <a:ext cx="4980027" cy="492443"/>
          </a:xfrm>
          <a:prstGeom prst="rect">
            <a:avLst/>
          </a:prstGeom>
          <a:noFill/>
        </p:spPr>
        <p:txBody>
          <a:bodyPr wrap="square" rtlCol="0">
            <a:spAutoFit/>
          </a:bodyPr>
          <a:lstStyle/>
          <a:p>
            <a:pPr marL="457200" indent="-457200">
              <a:buClr>
                <a:srgbClr val="7030A0"/>
              </a:buClr>
              <a:buFont typeface="Arial" panose="020B0604020202020204" pitchFamily="34" charset="0"/>
              <a:buChar char="•"/>
            </a:pPr>
            <a:r>
              <a:rPr lang="en-CA" sz="2600" kern="1200" dirty="0">
                <a:solidFill>
                  <a:prstClr val="black"/>
                </a:solidFill>
                <a:latin typeface="+mn-lt"/>
                <a:ea typeface="+mn-ea"/>
                <a:cs typeface="+mn-cs"/>
              </a:rPr>
              <a:t>reports and other materials</a:t>
            </a:r>
            <a:endParaRPr lang="en-US" sz="2600" kern="1200" dirty="0">
              <a:solidFill>
                <a:prstClr val="black"/>
              </a:solidFill>
              <a:latin typeface="+mn-lt"/>
              <a:ea typeface="+mn-ea"/>
              <a:cs typeface="+mn-cs"/>
            </a:endParaRPr>
          </a:p>
        </p:txBody>
      </p:sp>
    </p:spTree>
    <p:extLst>
      <p:ext uri="{BB962C8B-B14F-4D97-AF65-F5344CB8AC3E}">
        <p14:creationId xmlns:p14="http://schemas.microsoft.com/office/powerpoint/2010/main" val="2180399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26041B-0329-4DA9-A43D-1797F722247A}"/>
              </a:ext>
            </a:extLst>
          </p:cNvPr>
          <p:cNvSpPr>
            <a:spLocks noGrp="1"/>
          </p:cNvSpPr>
          <p:nvPr>
            <p:ph type="title"/>
          </p:nvPr>
        </p:nvSpPr>
        <p:spPr>
          <a:xfrm>
            <a:off x="298173" y="609600"/>
            <a:ext cx="9136695"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THE MESSAGE</a:t>
            </a:r>
            <a:endParaRPr lang="en-CA"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 xmlns:a16="http://schemas.microsoft.com/office/drawing/2014/main" id="{048E4124-0B2C-467D-BA91-CB431B376D29}"/>
              </a:ext>
            </a:extLst>
          </p:cNvPr>
          <p:cNvSpPr txBox="1"/>
          <p:nvPr/>
        </p:nvSpPr>
        <p:spPr>
          <a:xfrm>
            <a:off x="677336" y="1228397"/>
            <a:ext cx="8757532" cy="4401205"/>
          </a:xfrm>
          <a:prstGeom prst="rect">
            <a:avLst/>
          </a:prstGeom>
          <a:noFill/>
        </p:spPr>
        <p:txBody>
          <a:bodyPr wrap="square" rtlCol="0">
            <a:spAutoFit/>
          </a:bodyPr>
          <a:lstStyle/>
          <a:p>
            <a:pPr>
              <a:buClrTx/>
            </a:pPr>
            <a:r>
              <a:rPr lang="en-US" sz="2800" b="1" kern="1200" dirty="0">
                <a:solidFill>
                  <a:srgbClr val="0099CC"/>
                </a:solidFill>
                <a:latin typeface="+mn-lt"/>
                <a:ea typeface="+mn-ea"/>
                <a:cs typeface="+mn-cs"/>
              </a:rPr>
              <a:t>COMMUNIQUES</a:t>
            </a:r>
          </a:p>
          <a:p>
            <a:pPr marL="457200" indent="-457200">
              <a:buClrTx/>
              <a:buFont typeface="Wingdings" panose="05000000000000000000" pitchFamily="2" charset="2"/>
              <a:buChar char="v"/>
            </a:pPr>
            <a:endParaRPr lang="en-US" sz="2800" b="1" kern="1200" dirty="0">
              <a:solidFill>
                <a:srgbClr val="00B050"/>
              </a:solidFill>
              <a:latin typeface="Calibri" panose="020F0502020204030204"/>
              <a:ea typeface="+mn-ea"/>
              <a:cs typeface="+mn-cs"/>
            </a:endParaRPr>
          </a:p>
          <a:p>
            <a:pPr marL="457200" indent="-457200">
              <a:buClrTx/>
              <a:buFont typeface="Wingdings" panose="05000000000000000000" pitchFamily="2" charset="2"/>
              <a:buChar char="v"/>
            </a:pPr>
            <a:endParaRPr lang="en-US" sz="2800" b="1" kern="1200" dirty="0">
              <a:solidFill>
                <a:srgbClr val="00B050"/>
              </a:solidFill>
              <a:latin typeface="Calibri" panose="020F0502020204030204"/>
              <a:ea typeface="+mn-ea"/>
              <a:cs typeface="+mn-cs"/>
            </a:endParaRPr>
          </a:p>
          <a:p>
            <a:pPr marL="457200" indent="-457200">
              <a:buClrTx/>
              <a:buFont typeface="Wingdings" panose="05000000000000000000" pitchFamily="2" charset="2"/>
              <a:buChar char="v"/>
            </a:pPr>
            <a:endParaRPr lang="en-US" sz="2800" b="1" kern="1200" dirty="0">
              <a:solidFill>
                <a:srgbClr val="00B050"/>
              </a:solidFill>
              <a:latin typeface="Calibri" panose="020F0502020204030204"/>
              <a:ea typeface="+mn-ea"/>
              <a:cs typeface="+mn-cs"/>
            </a:endParaRPr>
          </a:p>
          <a:p>
            <a:pPr marL="457200" indent="-457200">
              <a:buClrTx/>
              <a:buFont typeface="Wingdings" panose="05000000000000000000" pitchFamily="2" charset="2"/>
              <a:buChar char="v"/>
            </a:pPr>
            <a:endParaRPr lang="en-US" sz="2800" b="1" kern="1200" dirty="0">
              <a:solidFill>
                <a:srgbClr val="00B050"/>
              </a:solidFill>
              <a:latin typeface="Calibri" panose="020F0502020204030204"/>
              <a:ea typeface="+mn-ea"/>
              <a:cs typeface="+mn-cs"/>
            </a:endParaRPr>
          </a:p>
          <a:p>
            <a:pPr marL="457200" indent="-457200">
              <a:buClrTx/>
              <a:buFont typeface="Wingdings" panose="05000000000000000000" pitchFamily="2" charset="2"/>
              <a:buChar char="v"/>
            </a:pPr>
            <a:endParaRPr lang="en-US" sz="2800" b="1" kern="1200" dirty="0">
              <a:solidFill>
                <a:srgbClr val="00B050"/>
              </a:solidFill>
              <a:latin typeface="Calibri" panose="020F0502020204030204"/>
              <a:ea typeface="+mn-ea"/>
              <a:cs typeface="+mn-cs"/>
            </a:endParaRPr>
          </a:p>
          <a:p>
            <a:pPr>
              <a:buClrTx/>
              <a:buFontTx/>
              <a:buNone/>
            </a:pPr>
            <a:endParaRPr lang="en-US" sz="2800" b="1" kern="1200" dirty="0">
              <a:solidFill>
                <a:prstClr val="black"/>
              </a:solidFill>
              <a:latin typeface="Calibri" panose="020F0502020204030204"/>
              <a:ea typeface="+mn-ea"/>
              <a:cs typeface="+mn-cs"/>
            </a:endParaRPr>
          </a:p>
          <a:p>
            <a:pPr marL="457200" indent="-457200">
              <a:buClrTx/>
              <a:buFont typeface="Wingdings" panose="05000000000000000000" pitchFamily="2" charset="2"/>
              <a:buChar char="v"/>
            </a:pPr>
            <a:endParaRPr lang="en-US" sz="2800" b="1" kern="1200" dirty="0">
              <a:solidFill>
                <a:srgbClr val="00B050"/>
              </a:solidFill>
              <a:latin typeface="Calibri" panose="020F0502020204030204"/>
              <a:ea typeface="+mn-ea"/>
              <a:cs typeface="+mn-cs"/>
            </a:endParaRPr>
          </a:p>
          <a:p>
            <a:pPr marL="457200" indent="-457200">
              <a:buClrTx/>
              <a:buFont typeface="Wingdings" panose="05000000000000000000" pitchFamily="2" charset="2"/>
              <a:buChar char="v"/>
            </a:pPr>
            <a:endParaRPr lang="en-US" sz="2800" b="1" kern="1200" dirty="0">
              <a:solidFill>
                <a:srgbClr val="00B050"/>
              </a:solidFill>
              <a:latin typeface="Calibri" panose="020F0502020204030204"/>
              <a:ea typeface="+mn-ea"/>
              <a:cs typeface="+mn-cs"/>
            </a:endParaRPr>
          </a:p>
          <a:p>
            <a:pPr marL="457200" indent="-457200">
              <a:buClrTx/>
              <a:buFont typeface="Wingdings" panose="05000000000000000000" pitchFamily="2" charset="2"/>
              <a:buChar char="v"/>
            </a:pPr>
            <a:endParaRPr lang="en-US" sz="2800" b="1" kern="1200" dirty="0">
              <a:solidFill>
                <a:srgbClr val="00B050"/>
              </a:solidFill>
              <a:latin typeface="Calibri" panose="020F0502020204030204"/>
              <a:ea typeface="+mn-ea"/>
              <a:cs typeface="+mn-cs"/>
            </a:endParaRPr>
          </a:p>
        </p:txBody>
      </p:sp>
      <p:pic>
        <p:nvPicPr>
          <p:cNvPr id="14" name="Picture 13" descr="Graphical user interface, application&#10;&#10;Description automatically generated">
            <a:extLst>
              <a:ext uri="{FF2B5EF4-FFF2-40B4-BE49-F238E27FC236}">
                <a16:creationId xmlns="" xmlns:a16="http://schemas.microsoft.com/office/drawing/2014/main" id="{3A1CA918-98DF-48C1-BD16-669F0657AAFE}"/>
              </a:ext>
            </a:extLst>
          </p:cNvPr>
          <p:cNvPicPr>
            <a:picLocks noChangeAspect="1"/>
          </p:cNvPicPr>
          <p:nvPr/>
        </p:nvPicPr>
        <p:blipFill rotWithShape="1">
          <a:blip r:embed="rId3">
            <a:extLst>
              <a:ext uri="{28A0092B-C50C-407E-A947-70E740481C1C}">
                <a14:useLocalDpi xmlns:a14="http://schemas.microsoft.com/office/drawing/2010/main" val="0"/>
              </a:ext>
            </a:extLst>
          </a:blip>
          <a:srcRect t="5459"/>
          <a:stretch/>
        </p:blipFill>
        <p:spPr>
          <a:xfrm>
            <a:off x="677335" y="1847195"/>
            <a:ext cx="8757534" cy="4183298"/>
          </a:xfrm>
          <a:prstGeom prst="rect">
            <a:avLst/>
          </a:prstGeom>
        </p:spPr>
      </p:pic>
    </p:spTree>
    <p:extLst>
      <p:ext uri="{BB962C8B-B14F-4D97-AF65-F5344CB8AC3E}">
        <p14:creationId xmlns:p14="http://schemas.microsoft.com/office/powerpoint/2010/main" val="1659323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DF6CE0-C569-4CFC-A636-0D598EEA0BDE}"/>
              </a:ext>
            </a:extLst>
          </p:cNvPr>
          <p:cNvSpPr>
            <a:spLocks noGrp="1"/>
          </p:cNvSpPr>
          <p:nvPr>
            <p:ph type="title"/>
          </p:nvPr>
        </p:nvSpPr>
        <p:spPr>
          <a:xfrm>
            <a:off x="278295" y="609600"/>
            <a:ext cx="11115261"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THE MESSAGE </a:t>
            </a:r>
            <a:endParaRPr lang="en-CA"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 xmlns:a16="http://schemas.microsoft.com/office/drawing/2014/main" id="{DACE335D-6163-469F-BADE-8E34CCD28D00}"/>
              </a:ext>
            </a:extLst>
          </p:cNvPr>
          <p:cNvPicPr>
            <a:picLocks noChangeAspect="1"/>
          </p:cNvPicPr>
          <p:nvPr/>
        </p:nvPicPr>
        <p:blipFill>
          <a:blip r:embed="rId3"/>
          <a:stretch>
            <a:fillRect/>
          </a:stretch>
        </p:blipFill>
        <p:spPr>
          <a:xfrm>
            <a:off x="798443" y="2322658"/>
            <a:ext cx="5527344" cy="2086425"/>
          </a:xfrm>
          <a:prstGeom prst="rect">
            <a:avLst/>
          </a:prstGeom>
        </p:spPr>
      </p:pic>
      <p:pic>
        <p:nvPicPr>
          <p:cNvPr id="4" name="Picture 3" descr="Text&#10;&#10;Description automatically generated">
            <a:extLst>
              <a:ext uri="{FF2B5EF4-FFF2-40B4-BE49-F238E27FC236}">
                <a16:creationId xmlns="" xmlns:a16="http://schemas.microsoft.com/office/drawing/2014/main" id="{8B368303-9A21-43A4-B029-85CA4EF958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6307" y="3756180"/>
            <a:ext cx="4937250" cy="2591270"/>
          </a:xfrm>
          <a:prstGeom prst="rect">
            <a:avLst/>
          </a:prstGeom>
        </p:spPr>
      </p:pic>
      <p:sp>
        <p:nvSpPr>
          <p:cNvPr id="5" name="TextBox 4">
            <a:extLst>
              <a:ext uri="{FF2B5EF4-FFF2-40B4-BE49-F238E27FC236}">
                <a16:creationId xmlns="" xmlns:a16="http://schemas.microsoft.com/office/drawing/2014/main" id="{08F4394C-CD5D-4356-852D-EDDD5807BE6F}"/>
              </a:ext>
            </a:extLst>
          </p:cNvPr>
          <p:cNvSpPr txBox="1"/>
          <p:nvPr/>
        </p:nvSpPr>
        <p:spPr>
          <a:xfrm>
            <a:off x="2292376" y="1668790"/>
            <a:ext cx="2539478" cy="523220"/>
          </a:xfrm>
          <a:prstGeom prst="rect">
            <a:avLst/>
          </a:prstGeom>
          <a:noFill/>
        </p:spPr>
        <p:txBody>
          <a:bodyPr wrap="none" rtlCol="0">
            <a:spAutoFit/>
          </a:bodyPr>
          <a:lstStyle/>
          <a:p>
            <a:pPr>
              <a:buClrTx/>
              <a:buFontTx/>
              <a:buNone/>
            </a:pPr>
            <a:r>
              <a:rPr lang="en-CA" sz="2800" b="1" kern="1200" dirty="0">
                <a:solidFill>
                  <a:srgbClr val="0099CC"/>
                </a:solidFill>
                <a:latin typeface="+mn-lt"/>
                <a:ea typeface="+mn-ea"/>
                <a:cs typeface="+mn-cs"/>
              </a:rPr>
              <a:t>Communiqués</a:t>
            </a:r>
            <a:endParaRPr lang="en-US" sz="2800" b="1" kern="1200" dirty="0">
              <a:solidFill>
                <a:srgbClr val="0099CC"/>
              </a:solidFill>
              <a:latin typeface="+mn-lt"/>
              <a:ea typeface="+mn-ea"/>
              <a:cs typeface="+mn-cs"/>
            </a:endParaRPr>
          </a:p>
        </p:txBody>
      </p:sp>
      <p:sp>
        <p:nvSpPr>
          <p:cNvPr id="8" name="TextBox 7">
            <a:extLst>
              <a:ext uri="{FF2B5EF4-FFF2-40B4-BE49-F238E27FC236}">
                <a16:creationId xmlns="" xmlns:a16="http://schemas.microsoft.com/office/drawing/2014/main" id="{8A89A478-50DB-4F20-AECF-E8674409C7AA}"/>
              </a:ext>
            </a:extLst>
          </p:cNvPr>
          <p:cNvSpPr txBox="1"/>
          <p:nvPr/>
        </p:nvSpPr>
        <p:spPr>
          <a:xfrm>
            <a:off x="8261930" y="3104260"/>
            <a:ext cx="1326004" cy="523220"/>
          </a:xfrm>
          <a:prstGeom prst="rect">
            <a:avLst/>
          </a:prstGeom>
          <a:noFill/>
        </p:spPr>
        <p:txBody>
          <a:bodyPr wrap="none" rtlCol="0">
            <a:spAutoFit/>
          </a:bodyPr>
          <a:lstStyle/>
          <a:p>
            <a:pPr>
              <a:buClrTx/>
              <a:buFontTx/>
              <a:buNone/>
            </a:pPr>
            <a:r>
              <a:rPr lang="en-CA" sz="2800" b="1" kern="1200" dirty="0">
                <a:solidFill>
                  <a:srgbClr val="0099CC"/>
                </a:solidFill>
                <a:latin typeface="+mn-lt"/>
                <a:ea typeface="+mn-ea"/>
                <a:cs typeface="+mn-cs"/>
              </a:rPr>
              <a:t>Memos</a:t>
            </a:r>
            <a:endParaRPr lang="en-US" sz="2800" b="1" kern="1200" dirty="0">
              <a:solidFill>
                <a:srgbClr val="0099CC"/>
              </a:solidFill>
              <a:latin typeface="+mn-lt"/>
              <a:ea typeface="+mn-ea"/>
              <a:cs typeface="+mn-cs"/>
            </a:endParaRPr>
          </a:p>
        </p:txBody>
      </p:sp>
    </p:spTree>
    <p:extLst>
      <p:ext uri="{BB962C8B-B14F-4D97-AF65-F5344CB8AC3E}">
        <p14:creationId xmlns:p14="http://schemas.microsoft.com/office/powerpoint/2010/main" val="3565730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26041B-0329-4DA9-A43D-1797F722247A}"/>
              </a:ext>
            </a:extLst>
          </p:cNvPr>
          <p:cNvSpPr>
            <a:spLocks noGrp="1"/>
          </p:cNvSpPr>
          <p:nvPr>
            <p:ph type="title"/>
          </p:nvPr>
        </p:nvSpPr>
        <p:spPr>
          <a:xfrm>
            <a:off x="278296" y="609600"/>
            <a:ext cx="11519896"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THE MESSAGE</a:t>
            </a:r>
            <a:endParaRPr lang="en-CA"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 xmlns:a16="http://schemas.microsoft.com/office/drawing/2014/main" id="{048E4124-0B2C-467D-BA91-CB431B376D29}"/>
              </a:ext>
            </a:extLst>
          </p:cNvPr>
          <p:cNvSpPr txBox="1"/>
          <p:nvPr/>
        </p:nvSpPr>
        <p:spPr>
          <a:xfrm>
            <a:off x="503584" y="1209603"/>
            <a:ext cx="11294607" cy="892552"/>
          </a:xfrm>
          <a:prstGeom prst="rect">
            <a:avLst/>
          </a:prstGeom>
          <a:noFill/>
        </p:spPr>
        <p:txBody>
          <a:bodyPr wrap="square" rtlCol="0">
            <a:spAutoFit/>
          </a:bodyPr>
          <a:lstStyle/>
          <a:p>
            <a:pPr>
              <a:buClrTx/>
            </a:pPr>
            <a:r>
              <a:rPr lang="en-US" sz="2800" b="1" kern="1200" dirty="0">
                <a:solidFill>
                  <a:srgbClr val="0099CC"/>
                </a:solidFill>
                <a:latin typeface="+mn-lt"/>
                <a:ea typeface="+mn-ea"/>
                <a:cs typeface="+mn-cs"/>
              </a:rPr>
              <a:t>PARISH COUNCIL MAILINGS FROM NATIONAL</a:t>
            </a:r>
          </a:p>
          <a:p>
            <a:pPr marL="914400" lvl="1" indent="-457200">
              <a:buClrTx/>
              <a:buFont typeface="Arial" panose="020B0604020202020204" pitchFamily="34" charset="0"/>
              <a:buChar char="•"/>
            </a:pPr>
            <a:r>
              <a:rPr lang="en-US" sz="2400" kern="1200" dirty="0">
                <a:solidFill>
                  <a:prstClr val="black"/>
                </a:solidFill>
                <a:latin typeface="Calibri" panose="020F0502020204030204"/>
                <a:ea typeface="+mn-ea"/>
                <a:cs typeface="+mn-cs"/>
              </a:rPr>
              <a:t>Under Annual Reports</a:t>
            </a:r>
            <a:endParaRPr lang="en-US" sz="2800" b="1" kern="1200" dirty="0">
              <a:solidFill>
                <a:srgbClr val="00B050"/>
              </a:solidFill>
              <a:latin typeface="Calibri" panose="020F0502020204030204"/>
              <a:ea typeface="+mn-ea"/>
              <a:cs typeface="+mn-cs"/>
            </a:endParaRPr>
          </a:p>
        </p:txBody>
      </p:sp>
      <p:pic>
        <p:nvPicPr>
          <p:cNvPr id="4" name="Picture 3" descr="A screenshot of a computer&#10;&#10;Description automatically generated">
            <a:extLst>
              <a:ext uri="{FF2B5EF4-FFF2-40B4-BE49-F238E27FC236}">
                <a16:creationId xmlns="" xmlns:a16="http://schemas.microsoft.com/office/drawing/2014/main" id="{B48366A9-5B8E-46AE-9570-751FE644E9B5}"/>
              </a:ext>
            </a:extLst>
          </p:cNvPr>
          <p:cNvPicPr>
            <a:picLocks noChangeAspect="1"/>
          </p:cNvPicPr>
          <p:nvPr/>
        </p:nvPicPr>
        <p:blipFill rotWithShape="1">
          <a:blip r:embed="rId3">
            <a:extLst>
              <a:ext uri="{28A0092B-C50C-407E-A947-70E740481C1C}">
                <a14:useLocalDpi xmlns:a14="http://schemas.microsoft.com/office/drawing/2010/main" val="0"/>
              </a:ext>
            </a:extLst>
          </a:blip>
          <a:srcRect t="6269"/>
          <a:stretch/>
        </p:blipFill>
        <p:spPr>
          <a:xfrm>
            <a:off x="503584" y="2252955"/>
            <a:ext cx="8596668" cy="4240609"/>
          </a:xfrm>
          <a:prstGeom prst="rect">
            <a:avLst/>
          </a:prstGeom>
        </p:spPr>
      </p:pic>
      <p:pic>
        <p:nvPicPr>
          <p:cNvPr id="12" name="Picture 11" descr="Table&#10;&#10;Description automatically generated">
            <a:extLst>
              <a:ext uri="{FF2B5EF4-FFF2-40B4-BE49-F238E27FC236}">
                <a16:creationId xmlns="" xmlns:a16="http://schemas.microsoft.com/office/drawing/2014/main" id="{E4EB789E-810D-4D0B-9FA0-9D0291DAD08E}"/>
              </a:ext>
            </a:extLst>
          </p:cNvPr>
          <p:cNvPicPr>
            <a:picLocks noChangeAspect="1"/>
          </p:cNvPicPr>
          <p:nvPr/>
        </p:nvPicPr>
        <p:blipFill rotWithShape="1">
          <a:blip r:embed="rId4">
            <a:extLst>
              <a:ext uri="{28A0092B-C50C-407E-A947-70E740481C1C}">
                <a14:useLocalDpi xmlns:a14="http://schemas.microsoft.com/office/drawing/2010/main" val="0"/>
              </a:ext>
            </a:extLst>
          </a:blip>
          <a:srcRect r="29443" b="7455"/>
          <a:stretch/>
        </p:blipFill>
        <p:spPr>
          <a:xfrm>
            <a:off x="9140121" y="1544798"/>
            <a:ext cx="2658071" cy="4431934"/>
          </a:xfrm>
          <a:prstGeom prst="rect">
            <a:avLst/>
          </a:prstGeom>
        </p:spPr>
      </p:pic>
    </p:spTree>
    <p:extLst>
      <p:ext uri="{BB962C8B-B14F-4D97-AF65-F5344CB8AC3E}">
        <p14:creationId xmlns:p14="http://schemas.microsoft.com/office/powerpoint/2010/main" val="32389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26041B-0329-4DA9-A43D-1797F722247A}"/>
              </a:ext>
            </a:extLst>
          </p:cNvPr>
          <p:cNvSpPr>
            <a:spLocks noGrp="1"/>
          </p:cNvSpPr>
          <p:nvPr>
            <p:ph type="title"/>
          </p:nvPr>
        </p:nvSpPr>
        <p:spPr>
          <a:xfrm>
            <a:off x="318052" y="609600"/>
            <a:ext cx="9144000"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THE MESSAGE</a:t>
            </a:r>
            <a:endParaRPr lang="en-CA"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 xmlns:a16="http://schemas.microsoft.com/office/drawing/2014/main" id="{048E4124-0B2C-467D-BA91-CB431B376D29}"/>
              </a:ext>
            </a:extLst>
          </p:cNvPr>
          <p:cNvSpPr txBox="1"/>
          <p:nvPr/>
        </p:nvSpPr>
        <p:spPr>
          <a:xfrm>
            <a:off x="743376" y="1289115"/>
            <a:ext cx="8718676" cy="3970318"/>
          </a:xfrm>
          <a:prstGeom prst="rect">
            <a:avLst/>
          </a:prstGeom>
          <a:noFill/>
        </p:spPr>
        <p:txBody>
          <a:bodyPr wrap="square" rtlCol="0">
            <a:spAutoFit/>
          </a:bodyPr>
          <a:lstStyle/>
          <a:p>
            <a:pPr>
              <a:buClrTx/>
            </a:pPr>
            <a:r>
              <a:rPr lang="en-US" sz="2800" b="1" kern="1200" dirty="0">
                <a:solidFill>
                  <a:srgbClr val="0099CC"/>
                </a:solidFill>
                <a:latin typeface="+mn-lt"/>
                <a:ea typeface="+mn-ea"/>
                <a:cs typeface="+mn-cs"/>
              </a:rPr>
              <a:t>CONVENTION INFORMATION </a:t>
            </a:r>
          </a:p>
          <a:p>
            <a:pPr marL="457200" indent="-457200">
              <a:buClrTx/>
              <a:buFont typeface="Wingdings" panose="05000000000000000000" pitchFamily="2" charset="2"/>
              <a:buChar char="v"/>
            </a:pPr>
            <a:endParaRPr lang="en-US" sz="2800" b="1" kern="1200" dirty="0">
              <a:solidFill>
                <a:srgbClr val="7030A0"/>
              </a:solidFill>
              <a:latin typeface="+mn-lt"/>
              <a:ea typeface="+mn-ea"/>
              <a:cs typeface="+mn-cs"/>
            </a:endParaRPr>
          </a:p>
          <a:p>
            <a:pPr marL="457200" indent="-457200">
              <a:buClrTx/>
              <a:buFont typeface="Wingdings" panose="05000000000000000000" pitchFamily="2" charset="2"/>
              <a:buChar char="v"/>
            </a:pPr>
            <a:endParaRPr lang="en-US" sz="2800" b="1" kern="1200" dirty="0">
              <a:solidFill>
                <a:srgbClr val="00B050"/>
              </a:solidFill>
              <a:latin typeface="Calibri" panose="020F0502020204030204"/>
              <a:ea typeface="+mn-ea"/>
              <a:cs typeface="+mn-cs"/>
            </a:endParaRPr>
          </a:p>
          <a:p>
            <a:pPr marL="457200" indent="-457200">
              <a:buClrTx/>
              <a:buFont typeface="Wingdings" panose="05000000000000000000" pitchFamily="2" charset="2"/>
              <a:buChar char="v"/>
            </a:pPr>
            <a:endParaRPr lang="en-US" sz="2800" b="1" kern="1200" dirty="0">
              <a:solidFill>
                <a:srgbClr val="00B050"/>
              </a:solidFill>
              <a:latin typeface="Calibri" panose="020F0502020204030204"/>
              <a:ea typeface="+mn-ea"/>
              <a:cs typeface="+mn-cs"/>
            </a:endParaRPr>
          </a:p>
          <a:p>
            <a:pPr marL="457200" indent="-457200">
              <a:buClrTx/>
              <a:buFont typeface="Wingdings" panose="05000000000000000000" pitchFamily="2" charset="2"/>
              <a:buChar char="v"/>
            </a:pPr>
            <a:endParaRPr lang="en-US" sz="2800" b="1" kern="1200" dirty="0">
              <a:solidFill>
                <a:srgbClr val="00B050"/>
              </a:solidFill>
              <a:latin typeface="Calibri" panose="020F0502020204030204"/>
              <a:ea typeface="+mn-ea"/>
              <a:cs typeface="+mn-cs"/>
            </a:endParaRPr>
          </a:p>
          <a:p>
            <a:pPr marL="457200" indent="-457200">
              <a:buClrTx/>
              <a:buFont typeface="Wingdings" panose="05000000000000000000" pitchFamily="2" charset="2"/>
              <a:buChar char="v"/>
            </a:pPr>
            <a:endParaRPr lang="en-US" sz="2800" b="1" kern="1200" dirty="0">
              <a:solidFill>
                <a:srgbClr val="00B050"/>
              </a:solidFill>
              <a:latin typeface="Calibri" panose="020F0502020204030204"/>
              <a:ea typeface="+mn-ea"/>
              <a:cs typeface="+mn-cs"/>
            </a:endParaRPr>
          </a:p>
          <a:p>
            <a:pPr marL="457200" indent="-457200">
              <a:buClrTx/>
              <a:buFont typeface="Wingdings" panose="05000000000000000000" pitchFamily="2" charset="2"/>
              <a:buChar char="v"/>
            </a:pPr>
            <a:endParaRPr lang="en-US" sz="2800" b="1" kern="1200" dirty="0">
              <a:solidFill>
                <a:srgbClr val="00B050"/>
              </a:solidFill>
              <a:latin typeface="Calibri" panose="020F0502020204030204"/>
              <a:ea typeface="+mn-ea"/>
              <a:cs typeface="+mn-cs"/>
            </a:endParaRPr>
          </a:p>
          <a:p>
            <a:pPr marL="457200" indent="-457200">
              <a:buClrTx/>
              <a:buFont typeface="Wingdings" panose="05000000000000000000" pitchFamily="2" charset="2"/>
              <a:buChar char="v"/>
            </a:pPr>
            <a:endParaRPr lang="en-US" sz="2800" b="1" kern="1200" dirty="0">
              <a:solidFill>
                <a:srgbClr val="00B050"/>
              </a:solidFill>
              <a:latin typeface="Calibri" panose="020F0502020204030204"/>
              <a:ea typeface="+mn-ea"/>
              <a:cs typeface="+mn-cs"/>
            </a:endParaRPr>
          </a:p>
          <a:p>
            <a:pPr marL="457200" indent="-457200">
              <a:buClrTx/>
              <a:buFont typeface="Wingdings" panose="05000000000000000000" pitchFamily="2" charset="2"/>
              <a:buChar char="v"/>
            </a:pPr>
            <a:endParaRPr lang="en-US" sz="2800" b="1" kern="1200" dirty="0">
              <a:solidFill>
                <a:srgbClr val="00B050"/>
              </a:solidFill>
              <a:latin typeface="Calibri" panose="020F0502020204030204"/>
              <a:ea typeface="+mn-ea"/>
              <a:cs typeface="+mn-cs"/>
            </a:endParaRPr>
          </a:p>
        </p:txBody>
      </p:sp>
      <p:pic>
        <p:nvPicPr>
          <p:cNvPr id="4" name="Picture 3" descr="Graphical user interface&#10;&#10;Description automatically generated">
            <a:extLst>
              <a:ext uri="{FF2B5EF4-FFF2-40B4-BE49-F238E27FC236}">
                <a16:creationId xmlns="" xmlns:a16="http://schemas.microsoft.com/office/drawing/2014/main" id="{7DD929D8-A7EA-4B78-AEE9-DF33C083E07D}"/>
              </a:ext>
            </a:extLst>
          </p:cNvPr>
          <p:cNvPicPr>
            <a:picLocks noChangeAspect="1"/>
          </p:cNvPicPr>
          <p:nvPr/>
        </p:nvPicPr>
        <p:blipFill rotWithShape="1">
          <a:blip r:embed="rId3">
            <a:extLst>
              <a:ext uri="{28A0092B-C50C-407E-A947-70E740481C1C}">
                <a14:useLocalDpi xmlns:a14="http://schemas.microsoft.com/office/drawing/2010/main" val="0"/>
              </a:ext>
            </a:extLst>
          </a:blip>
          <a:srcRect t="4194" b="2790"/>
          <a:stretch/>
        </p:blipFill>
        <p:spPr>
          <a:xfrm>
            <a:off x="743376" y="1930400"/>
            <a:ext cx="8293352" cy="4438672"/>
          </a:xfrm>
          <a:prstGeom prst="rect">
            <a:avLst/>
          </a:prstGeom>
        </p:spPr>
      </p:pic>
      <p:sp>
        <p:nvSpPr>
          <p:cNvPr id="6" name="TextBox 5">
            <a:extLst>
              <a:ext uri="{FF2B5EF4-FFF2-40B4-BE49-F238E27FC236}">
                <a16:creationId xmlns="" xmlns:a16="http://schemas.microsoft.com/office/drawing/2014/main" id="{8D8D0B63-1C38-4B48-BAA3-37649B413536}"/>
              </a:ext>
            </a:extLst>
          </p:cNvPr>
          <p:cNvSpPr txBox="1"/>
          <p:nvPr/>
        </p:nvSpPr>
        <p:spPr>
          <a:xfrm>
            <a:off x="2668555" y="3722912"/>
            <a:ext cx="2649894" cy="914400"/>
          </a:xfrm>
          <a:prstGeom prst="rect">
            <a:avLst/>
          </a:prstGeom>
          <a:noFill/>
        </p:spPr>
        <p:txBody>
          <a:bodyPr wrap="square" rtlCol="0">
            <a:spAutoFit/>
          </a:bodyPr>
          <a:lstStyle/>
          <a:p>
            <a:pPr>
              <a:buClrTx/>
              <a:buFontTx/>
              <a:buNone/>
            </a:pPr>
            <a:endParaRPr lang="en-US" sz="1800" kern="1200" dirty="0">
              <a:solidFill>
                <a:prstClr val="black"/>
              </a:solidFill>
              <a:latin typeface="Calibri" panose="020F0502020204030204"/>
              <a:ea typeface="+mn-ea"/>
              <a:cs typeface="+mn-cs"/>
            </a:endParaRPr>
          </a:p>
        </p:txBody>
      </p:sp>
      <p:sp>
        <p:nvSpPr>
          <p:cNvPr id="8" name="TextBox 7">
            <a:extLst>
              <a:ext uri="{FF2B5EF4-FFF2-40B4-BE49-F238E27FC236}">
                <a16:creationId xmlns="" xmlns:a16="http://schemas.microsoft.com/office/drawing/2014/main" id="{400FEA67-A032-43A8-977B-BCF905FCED2F}"/>
              </a:ext>
            </a:extLst>
          </p:cNvPr>
          <p:cNvSpPr txBox="1"/>
          <p:nvPr/>
        </p:nvSpPr>
        <p:spPr>
          <a:xfrm>
            <a:off x="3368126" y="4454124"/>
            <a:ext cx="1694416" cy="799614"/>
          </a:xfrm>
          <a:prstGeom prst="rect">
            <a:avLst/>
          </a:prstGeom>
          <a:noFill/>
        </p:spPr>
        <p:txBody>
          <a:bodyPr wrap="square" rtlCol="0">
            <a:spAutoFit/>
          </a:bodyPr>
          <a:lstStyle/>
          <a:p>
            <a:pPr>
              <a:buClrTx/>
              <a:buFontTx/>
              <a:buNone/>
            </a:pPr>
            <a:endParaRPr lang="en-US" sz="18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74449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26041B-0329-4DA9-A43D-1797F722247A}"/>
              </a:ext>
            </a:extLst>
          </p:cNvPr>
          <p:cNvSpPr>
            <a:spLocks noGrp="1"/>
          </p:cNvSpPr>
          <p:nvPr>
            <p:ph type="title"/>
          </p:nvPr>
        </p:nvSpPr>
        <p:spPr>
          <a:xfrm>
            <a:off x="298174" y="470454"/>
            <a:ext cx="9183756"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THE MESSAGE</a:t>
            </a:r>
            <a:endParaRPr lang="en-CA"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 xmlns:a16="http://schemas.microsoft.com/office/drawing/2014/main" id="{048E4124-0B2C-467D-BA91-CB431B376D29}"/>
              </a:ext>
            </a:extLst>
          </p:cNvPr>
          <p:cNvSpPr txBox="1"/>
          <p:nvPr/>
        </p:nvSpPr>
        <p:spPr>
          <a:xfrm>
            <a:off x="655983" y="1209603"/>
            <a:ext cx="8825946" cy="523220"/>
          </a:xfrm>
          <a:prstGeom prst="rect">
            <a:avLst/>
          </a:prstGeom>
          <a:noFill/>
        </p:spPr>
        <p:txBody>
          <a:bodyPr wrap="square" rtlCol="0">
            <a:spAutoFit/>
          </a:bodyPr>
          <a:lstStyle/>
          <a:p>
            <a:pPr>
              <a:buClrTx/>
            </a:pPr>
            <a:r>
              <a:rPr lang="en-US" sz="2800" b="1" kern="1200" dirty="0">
                <a:solidFill>
                  <a:srgbClr val="0099CC"/>
                </a:solidFill>
                <a:latin typeface="+mn-lt"/>
                <a:ea typeface="+mn-ea"/>
                <a:cs typeface="+mn-cs"/>
              </a:rPr>
              <a:t>MEETING NOTICES</a:t>
            </a:r>
          </a:p>
        </p:txBody>
      </p:sp>
      <p:sp>
        <p:nvSpPr>
          <p:cNvPr id="8" name="TextBox 7">
            <a:extLst>
              <a:ext uri="{FF2B5EF4-FFF2-40B4-BE49-F238E27FC236}">
                <a16:creationId xmlns="" xmlns:a16="http://schemas.microsoft.com/office/drawing/2014/main" id="{400FEA67-A032-43A8-977B-BCF905FCED2F}"/>
              </a:ext>
            </a:extLst>
          </p:cNvPr>
          <p:cNvSpPr txBox="1"/>
          <p:nvPr/>
        </p:nvSpPr>
        <p:spPr>
          <a:xfrm>
            <a:off x="3368126" y="4454124"/>
            <a:ext cx="1694416" cy="799614"/>
          </a:xfrm>
          <a:prstGeom prst="rect">
            <a:avLst/>
          </a:prstGeom>
          <a:noFill/>
        </p:spPr>
        <p:txBody>
          <a:bodyPr wrap="square" rtlCol="0">
            <a:spAutoFit/>
          </a:bodyPr>
          <a:lstStyle/>
          <a:p>
            <a:pPr>
              <a:buClrTx/>
              <a:buFontTx/>
              <a:buNone/>
            </a:pPr>
            <a:endParaRPr lang="en-US" sz="1800" kern="1200" dirty="0">
              <a:solidFill>
                <a:prstClr val="black"/>
              </a:solidFill>
              <a:latin typeface="Calibri" panose="020F0502020204030204"/>
              <a:ea typeface="+mn-ea"/>
              <a:cs typeface="+mn-cs"/>
            </a:endParaRPr>
          </a:p>
        </p:txBody>
      </p:sp>
      <p:sp>
        <p:nvSpPr>
          <p:cNvPr id="3" name="TextBox 2">
            <a:extLst>
              <a:ext uri="{FF2B5EF4-FFF2-40B4-BE49-F238E27FC236}">
                <a16:creationId xmlns="" xmlns:a16="http://schemas.microsoft.com/office/drawing/2014/main" id="{FD7FC53F-9A9C-44DA-A923-6F4116D487AF}"/>
              </a:ext>
            </a:extLst>
          </p:cNvPr>
          <p:cNvSpPr txBox="1"/>
          <p:nvPr/>
        </p:nvSpPr>
        <p:spPr>
          <a:xfrm>
            <a:off x="966549" y="1793465"/>
            <a:ext cx="4095993" cy="461665"/>
          </a:xfrm>
          <a:prstGeom prst="rect">
            <a:avLst/>
          </a:prstGeom>
          <a:noFill/>
        </p:spPr>
        <p:txBody>
          <a:bodyPr wrap="none" rtlCol="0">
            <a:spAutoFit/>
          </a:bodyPr>
          <a:lstStyle/>
          <a:p>
            <a:pPr marL="457200" indent="-457200">
              <a:buClr>
                <a:srgbClr val="7030A0"/>
              </a:buClr>
              <a:buFont typeface="Arial" panose="020B0604020202020204" pitchFamily="34" charset="0"/>
              <a:buChar char="•"/>
            </a:pPr>
            <a:r>
              <a:rPr lang="en-CA" sz="2400" kern="1200" dirty="0">
                <a:solidFill>
                  <a:prstClr val="black"/>
                </a:solidFill>
                <a:latin typeface="+mn-lt"/>
                <a:ea typeface="+mn-ea"/>
                <a:cs typeface="+mn-cs"/>
              </a:rPr>
              <a:t>Meetings: in person only </a:t>
            </a:r>
            <a:endParaRPr lang="en-US" sz="2400" kern="1200" dirty="0">
              <a:solidFill>
                <a:prstClr val="black"/>
              </a:solidFill>
              <a:latin typeface="+mn-lt"/>
              <a:ea typeface="+mn-ea"/>
              <a:cs typeface="+mn-cs"/>
            </a:endParaRPr>
          </a:p>
        </p:txBody>
      </p:sp>
      <p:sp>
        <p:nvSpPr>
          <p:cNvPr id="10" name="TextBox 9">
            <a:extLst>
              <a:ext uri="{FF2B5EF4-FFF2-40B4-BE49-F238E27FC236}">
                <a16:creationId xmlns="" xmlns:a16="http://schemas.microsoft.com/office/drawing/2014/main" id="{6D558195-E40F-4CB8-ACEF-B4BA1470CE52}"/>
              </a:ext>
            </a:extLst>
          </p:cNvPr>
          <p:cNvSpPr txBox="1"/>
          <p:nvPr/>
        </p:nvSpPr>
        <p:spPr>
          <a:xfrm>
            <a:off x="966549" y="2395426"/>
            <a:ext cx="8492261" cy="461665"/>
          </a:xfrm>
          <a:prstGeom prst="rect">
            <a:avLst/>
          </a:prstGeom>
          <a:noFill/>
        </p:spPr>
        <p:txBody>
          <a:bodyPr wrap="none" rtlCol="0">
            <a:spAutoFit/>
          </a:bodyPr>
          <a:lstStyle/>
          <a:p>
            <a:pPr marL="457200" indent="-457200">
              <a:buClr>
                <a:srgbClr val="7030A0"/>
              </a:buClr>
              <a:buFont typeface="Arial" panose="020B0604020202020204" pitchFamily="34" charset="0"/>
              <a:buChar char="•"/>
            </a:pPr>
            <a:r>
              <a:rPr lang="en-CA" sz="2400" kern="1200" dirty="0">
                <a:solidFill>
                  <a:prstClr val="black"/>
                </a:solidFill>
                <a:latin typeface="+mn-lt"/>
                <a:ea typeface="+mn-ea"/>
                <a:cs typeface="+mn-cs"/>
              </a:rPr>
              <a:t>Virtual platforms for other events - </a:t>
            </a:r>
            <a:r>
              <a:rPr lang="en-CA" sz="2400" b="1" kern="1200" dirty="0">
                <a:solidFill>
                  <a:srgbClr val="FF0000"/>
                </a:solidFill>
                <a:latin typeface="+mn-lt"/>
                <a:ea typeface="+mn-ea"/>
                <a:cs typeface="+mn-cs"/>
              </a:rPr>
              <a:t>is training required</a:t>
            </a:r>
            <a:r>
              <a:rPr lang="en-CA" sz="2400" kern="1200" dirty="0">
                <a:solidFill>
                  <a:srgbClr val="FF0000"/>
                </a:solidFill>
                <a:latin typeface="+mn-lt"/>
                <a:ea typeface="+mn-ea"/>
                <a:cs typeface="+mn-cs"/>
              </a:rPr>
              <a:t>?</a:t>
            </a:r>
            <a:endParaRPr lang="en-CA" sz="2400" b="1" kern="1200" dirty="0">
              <a:solidFill>
                <a:srgbClr val="FF0000"/>
              </a:solidFill>
              <a:latin typeface="+mn-lt"/>
              <a:ea typeface="+mn-ea"/>
              <a:cs typeface="+mn-cs"/>
            </a:endParaRPr>
          </a:p>
        </p:txBody>
      </p:sp>
      <p:pic>
        <p:nvPicPr>
          <p:cNvPr id="11" name="Picture 10" descr="A picture containing different, photo, computer, large&#10;&#10;Description automatically generated">
            <a:extLst>
              <a:ext uri="{FF2B5EF4-FFF2-40B4-BE49-F238E27FC236}">
                <a16:creationId xmlns="" xmlns:a16="http://schemas.microsoft.com/office/drawing/2014/main" id="{C82F2493-5132-420F-B6CC-7773387C0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627" y="2997387"/>
            <a:ext cx="6885364" cy="3596798"/>
          </a:xfrm>
          <a:prstGeom prst="rect">
            <a:avLst/>
          </a:prstGeom>
        </p:spPr>
      </p:pic>
    </p:spTree>
    <p:extLst>
      <p:ext uri="{BB962C8B-B14F-4D97-AF65-F5344CB8AC3E}">
        <p14:creationId xmlns:p14="http://schemas.microsoft.com/office/powerpoint/2010/main" val="491330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BD6DB8-5DDD-4BE0-91C3-A5A796F53DE4}"/>
              </a:ext>
            </a:extLst>
          </p:cNvPr>
          <p:cNvSpPr>
            <a:spLocks noGrp="1"/>
          </p:cNvSpPr>
          <p:nvPr>
            <p:ph type="title"/>
          </p:nvPr>
        </p:nvSpPr>
        <p:spPr>
          <a:xfrm>
            <a:off x="298173" y="609600"/>
            <a:ext cx="9234709"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THE MESSAGE</a:t>
            </a:r>
            <a:endParaRPr lang="en-CA" dirty="0">
              <a:solidFill>
                <a:srgbClr val="002060"/>
              </a:solidFill>
              <a:latin typeface="Calibri" panose="020F0502020204030204" pitchFamily="34" charset="0"/>
              <a:cs typeface="Calibri" panose="020F0502020204030204" pitchFamily="34" charset="0"/>
            </a:endParaRPr>
          </a:p>
        </p:txBody>
      </p:sp>
      <p:sp>
        <p:nvSpPr>
          <p:cNvPr id="5" name="Google Shape;186;p22">
            <a:extLst>
              <a:ext uri="{FF2B5EF4-FFF2-40B4-BE49-F238E27FC236}">
                <a16:creationId xmlns="" xmlns:a16="http://schemas.microsoft.com/office/drawing/2014/main" id="{F1E17721-91C6-42CF-8733-EEC2D9B0F336}"/>
              </a:ext>
            </a:extLst>
          </p:cNvPr>
          <p:cNvSpPr txBox="1">
            <a:spLocks/>
          </p:cNvSpPr>
          <p:nvPr/>
        </p:nvSpPr>
        <p:spPr>
          <a:xfrm>
            <a:off x="536712" y="1226612"/>
            <a:ext cx="8996169" cy="543306"/>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00B050"/>
              </a:buClr>
              <a:buSzPts val="2800"/>
              <a:buFont typeface="Arial" panose="020B0604020202020204" pitchFamily="34" charset="0"/>
              <a:buNone/>
            </a:pPr>
            <a:r>
              <a:rPr lang="en-US" b="1" dirty="0">
                <a:solidFill>
                  <a:srgbClr val="0099CC"/>
                </a:solidFill>
              </a:rPr>
              <a:t>REPORTS</a:t>
            </a:r>
          </a:p>
        </p:txBody>
      </p:sp>
      <p:sp>
        <p:nvSpPr>
          <p:cNvPr id="6" name="TextBox 5">
            <a:extLst>
              <a:ext uri="{FF2B5EF4-FFF2-40B4-BE49-F238E27FC236}">
                <a16:creationId xmlns="" xmlns:a16="http://schemas.microsoft.com/office/drawing/2014/main" id="{97FD43F9-348C-4E6B-91BA-87A2751B041C}"/>
              </a:ext>
            </a:extLst>
          </p:cNvPr>
          <p:cNvSpPr txBox="1"/>
          <p:nvPr/>
        </p:nvSpPr>
        <p:spPr>
          <a:xfrm>
            <a:off x="722671" y="1812017"/>
            <a:ext cx="2566219" cy="461665"/>
          </a:xfrm>
          <a:prstGeom prst="rect">
            <a:avLst/>
          </a:prstGeom>
          <a:noFill/>
        </p:spPr>
        <p:txBody>
          <a:bodyPr wrap="square" rtlCol="0">
            <a:spAutoFit/>
          </a:bodyPr>
          <a:lstStyle/>
          <a:p>
            <a:pPr>
              <a:buClrTx/>
              <a:buFontTx/>
              <a:buNone/>
            </a:pPr>
            <a:r>
              <a:rPr lang="en-US" sz="2400" b="1" kern="1200" dirty="0">
                <a:solidFill>
                  <a:srgbClr val="2F5496"/>
                </a:solidFill>
                <a:latin typeface="+mn-lt"/>
                <a:ea typeface="+mn-ea"/>
                <a:cs typeface="+mn-cs"/>
              </a:rPr>
              <a:t>Written Reports</a:t>
            </a:r>
            <a:endParaRPr lang="en-CA" sz="2400" b="1" kern="1200" dirty="0">
              <a:solidFill>
                <a:srgbClr val="2F5496"/>
              </a:solidFill>
              <a:latin typeface="+mn-lt"/>
              <a:ea typeface="+mn-ea"/>
              <a:cs typeface="+mn-cs"/>
            </a:endParaRPr>
          </a:p>
        </p:txBody>
      </p:sp>
      <p:sp>
        <p:nvSpPr>
          <p:cNvPr id="7" name="TextBox 6">
            <a:extLst>
              <a:ext uri="{FF2B5EF4-FFF2-40B4-BE49-F238E27FC236}">
                <a16:creationId xmlns="" xmlns:a16="http://schemas.microsoft.com/office/drawing/2014/main" id="{D0D4C852-963A-4BEB-89EE-58A920865FCE}"/>
              </a:ext>
            </a:extLst>
          </p:cNvPr>
          <p:cNvSpPr txBox="1"/>
          <p:nvPr/>
        </p:nvSpPr>
        <p:spPr>
          <a:xfrm>
            <a:off x="6455326" y="1808336"/>
            <a:ext cx="2361932" cy="461665"/>
          </a:xfrm>
          <a:prstGeom prst="rect">
            <a:avLst/>
          </a:prstGeom>
          <a:noFill/>
        </p:spPr>
        <p:txBody>
          <a:bodyPr wrap="square" rtlCol="0">
            <a:spAutoFit/>
          </a:bodyPr>
          <a:lstStyle/>
          <a:p>
            <a:pPr>
              <a:buClrTx/>
              <a:buFontTx/>
              <a:buNone/>
            </a:pPr>
            <a:r>
              <a:rPr lang="en-US" sz="2400" b="1" kern="1200" dirty="0">
                <a:solidFill>
                  <a:srgbClr val="2F5496"/>
                </a:solidFill>
                <a:latin typeface="+mn-lt"/>
                <a:ea typeface="+mn-ea"/>
                <a:cs typeface="+mn-cs"/>
              </a:rPr>
              <a:t>Oral Reports</a:t>
            </a:r>
            <a:endParaRPr lang="en-CA" sz="2400" b="1" kern="1200" dirty="0">
              <a:solidFill>
                <a:srgbClr val="2F5496"/>
              </a:solidFill>
              <a:latin typeface="+mn-lt"/>
              <a:ea typeface="+mn-ea"/>
              <a:cs typeface="+mn-cs"/>
            </a:endParaRPr>
          </a:p>
        </p:txBody>
      </p:sp>
      <p:sp>
        <p:nvSpPr>
          <p:cNvPr id="10" name="TextBox 9">
            <a:extLst>
              <a:ext uri="{FF2B5EF4-FFF2-40B4-BE49-F238E27FC236}">
                <a16:creationId xmlns="" xmlns:a16="http://schemas.microsoft.com/office/drawing/2014/main" id="{B50AF878-8BBE-4084-BA42-9E299FDFA6CF}"/>
              </a:ext>
            </a:extLst>
          </p:cNvPr>
          <p:cNvSpPr txBox="1"/>
          <p:nvPr/>
        </p:nvSpPr>
        <p:spPr>
          <a:xfrm>
            <a:off x="722671" y="2522615"/>
            <a:ext cx="2450690" cy="461665"/>
          </a:xfrm>
          <a:prstGeom prst="rect">
            <a:avLst/>
          </a:prstGeom>
          <a:noFill/>
        </p:spPr>
        <p:txBody>
          <a:bodyPr wrap="square" rtlCol="0">
            <a:spAutoFit/>
          </a:bodyPr>
          <a:lstStyle/>
          <a:p>
            <a:pPr>
              <a:buClrTx/>
              <a:buFontTx/>
              <a:buNone/>
            </a:pPr>
            <a:r>
              <a:rPr lang="en-US" sz="2400" kern="1200" dirty="0">
                <a:solidFill>
                  <a:prstClr val="black"/>
                </a:solidFill>
                <a:latin typeface="+mn-lt"/>
                <a:ea typeface="+mn-ea"/>
                <a:cs typeface="+mn-cs"/>
              </a:rPr>
              <a:t>Activity Reports</a:t>
            </a:r>
            <a:endParaRPr lang="en-CA" sz="2400" kern="1200" dirty="0">
              <a:solidFill>
                <a:prstClr val="black"/>
              </a:solidFill>
              <a:latin typeface="+mn-lt"/>
              <a:ea typeface="+mn-ea"/>
              <a:cs typeface="+mn-cs"/>
            </a:endParaRPr>
          </a:p>
        </p:txBody>
      </p:sp>
      <p:sp>
        <p:nvSpPr>
          <p:cNvPr id="11" name="TextBox 10">
            <a:extLst>
              <a:ext uri="{FF2B5EF4-FFF2-40B4-BE49-F238E27FC236}">
                <a16:creationId xmlns="" xmlns:a16="http://schemas.microsoft.com/office/drawing/2014/main" id="{4F8BDB8D-A885-43BB-A14E-13FE3DBBC363}"/>
              </a:ext>
            </a:extLst>
          </p:cNvPr>
          <p:cNvSpPr txBox="1"/>
          <p:nvPr/>
        </p:nvSpPr>
        <p:spPr>
          <a:xfrm>
            <a:off x="722671" y="3229897"/>
            <a:ext cx="2709642" cy="461665"/>
          </a:xfrm>
          <a:prstGeom prst="rect">
            <a:avLst/>
          </a:prstGeom>
          <a:noFill/>
        </p:spPr>
        <p:txBody>
          <a:bodyPr wrap="square" rtlCol="0">
            <a:spAutoFit/>
          </a:bodyPr>
          <a:lstStyle/>
          <a:p>
            <a:pPr>
              <a:buClrTx/>
              <a:buFontTx/>
              <a:buNone/>
            </a:pPr>
            <a:r>
              <a:rPr lang="en-US" sz="2400" kern="1200" dirty="0">
                <a:solidFill>
                  <a:prstClr val="black"/>
                </a:solidFill>
                <a:latin typeface="+mn-lt"/>
                <a:ea typeface="+mn-ea"/>
                <a:cs typeface="+mn-cs"/>
              </a:rPr>
              <a:t>Monthly Reports</a:t>
            </a:r>
            <a:endParaRPr lang="en-CA" sz="2400" kern="1200" dirty="0">
              <a:solidFill>
                <a:prstClr val="black"/>
              </a:solidFill>
              <a:latin typeface="+mn-lt"/>
              <a:ea typeface="+mn-ea"/>
              <a:cs typeface="+mn-cs"/>
            </a:endParaRPr>
          </a:p>
        </p:txBody>
      </p:sp>
      <p:sp>
        <p:nvSpPr>
          <p:cNvPr id="13" name="TextBox 12">
            <a:extLst>
              <a:ext uri="{FF2B5EF4-FFF2-40B4-BE49-F238E27FC236}">
                <a16:creationId xmlns="" xmlns:a16="http://schemas.microsoft.com/office/drawing/2014/main" id="{DE0D3986-5B95-481F-B17B-DBBBCE0A24FA}"/>
              </a:ext>
            </a:extLst>
          </p:cNvPr>
          <p:cNvSpPr txBox="1"/>
          <p:nvPr/>
        </p:nvSpPr>
        <p:spPr>
          <a:xfrm>
            <a:off x="6446830" y="3229897"/>
            <a:ext cx="2370429" cy="458030"/>
          </a:xfrm>
          <a:prstGeom prst="rect">
            <a:avLst/>
          </a:prstGeom>
          <a:noFill/>
        </p:spPr>
        <p:txBody>
          <a:bodyPr wrap="square" rtlCol="0">
            <a:spAutoFit/>
          </a:bodyPr>
          <a:lstStyle/>
          <a:p>
            <a:pPr>
              <a:buClrTx/>
              <a:buFontTx/>
              <a:buNone/>
            </a:pPr>
            <a:r>
              <a:rPr lang="en-US" sz="2400" kern="1200" dirty="0">
                <a:solidFill>
                  <a:prstClr val="black"/>
                </a:solidFill>
                <a:latin typeface="+mn-lt"/>
                <a:ea typeface="+mn-ea"/>
                <a:cs typeface="+mn-cs"/>
              </a:rPr>
              <a:t>Convention </a:t>
            </a:r>
            <a:endParaRPr lang="en-CA" sz="2400" kern="1200" dirty="0">
              <a:solidFill>
                <a:prstClr val="black"/>
              </a:solidFill>
              <a:latin typeface="+mn-lt"/>
              <a:ea typeface="+mn-ea"/>
              <a:cs typeface="+mn-cs"/>
            </a:endParaRPr>
          </a:p>
        </p:txBody>
      </p:sp>
      <p:sp>
        <p:nvSpPr>
          <p:cNvPr id="14" name="TextBox 13">
            <a:extLst>
              <a:ext uri="{FF2B5EF4-FFF2-40B4-BE49-F238E27FC236}">
                <a16:creationId xmlns="" xmlns:a16="http://schemas.microsoft.com/office/drawing/2014/main" id="{8203B34C-7F45-4312-A306-01CCB4789862}"/>
              </a:ext>
            </a:extLst>
          </p:cNvPr>
          <p:cNvSpPr txBox="1"/>
          <p:nvPr/>
        </p:nvSpPr>
        <p:spPr>
          <a:xfrm>
            <a:off x="6446829" y="2522615"/>
            <a:ext cx="2370429" cy="461665"/>
          </a:xfrm>
          <a:prstGeom prst="rect">
            <a:avLst/>
          </a:prstGeom>
          <a:noFill/>
        </p:spPr>
        <p:txBody>
          <a:bodyPr wrap="square" rtlCol="0">
            <a:spAutoFit/>
          </a:bodyPr>
          <a:lstStyle/>
          <a:p>
            <a:pPr>
              <a:buClrTx/>
              <a:buFontTx/>
              <a:buNone/>
            </a:pPr>
            <a:r>
              <a:rPr lang="en-US" sz="2400" kern="1200" dirty="0">
                <a:solidFill>
                  <a:prstClr val="black"/>
                </a:solidFill>
                <a:latin typeface="+mn-lt"/>
                <a:ea typeface="+mn-ea"/>
                <a:cs typeface="+mn-cs"/>
              </a:rPr>
              <a:t>Meetings</a:t>
            </a:r>
            <a:endParaRPr lang="en-CA" sz="2400" kern="1200" dirty="0">
              <a:solidFill>
                <a:prstClr val="black"/>
              </a:solidFill>
              <a:latin typeface="+mn-lt"/>
              <a:ea typeface="+mn-ea"/>
              <a:cs typeface="+mn-cs"/>
            </a:endParaRPr>
          </a:p>
        </p:txBody>
      </p:sp>
      <p:pic>
        <p:nvPicPr>
          <p:cNvPr id="22" name="Picture 21">
            <a:extLst>
              <a:ext uri="{FF2B5EF4-FFF2-40B4-BE49-F238E27FC236}">
                <a16:creationId xmlns="" xmlns:a16="http://schemas.microsoft.com/office/drawing/2014/main" id="{A7786A02-9C5A-488F-AEAB-60DED0E5620B}"/>
              </a:ext>
            </a:extLst>
          </p:cNvPr>
          <p:cNvPicPr>
            <a:picLocks noChangeAspect="1"/>
          </p:cNvPicPr>
          <p:nvPr/>
        </p:nvPicPr>
        <p:blipFill>
          <a:blip r:embed="rId3"/>
          <a:stretch>
            <a:fillRect/>
          </a:stretch>
        </p:blipFill>
        <p:spPr>
          <a:xfrm>
            <a:off x="2614716" y="3911058"/>
            <a:ext cx="2134624" cy="2757948"/>
          </a:xfrm>
          <a:prstGeom prst="rect">
            <a:avLst/>
          </a:prstGeom>
          <a:ln>
            <a:solidFill>
              <a:schemeClr val="bg1">
                <a:lumMod val="85000"/>
              </a:schemeClr>
            </a:solidFill>
          </a:ln>
        </p:spPr>
      </p:pic>
      <p:pic>
        <p:nvPicPr>
          <p:cNvPr id="24" name="Picture 23">
            <a:extLst>
              <a:ext uri="{FF2B5EF4-FFF2-40B4-BE49-F238E27FC236}">
                <a16:creationId xmlns="" xmlns:a16="http://schemas.microsoft.com/office/drawing/2014/main" id="{B295B0CA-4863-4DA3-99C8-F98743E0034F}"/>
              </a:ext>
            </a:extLst>
          </p:cNvPr>
          <p:cNvPicPr>
            <a:picLocks noChangeAspect="1"/>
          </p:cNvPicPr>
          <p:nvPr/>
        </p:nvPicPr>
        <p:blipFill rotWithShape="1">
          <a:blip r:embed="rId4"/>
          <a:srcRect l="9492" t="7201" r="7566" b="5152"/>
          <a:stretch/>
        </p:blipFill>
        <p:spPr>
          <a:xfrm>
            <a:off x="5293182" y="3890780"/>
            <a:ext cx="1956183" cy="2694952"/>
          </a:xfrm>
          <a:prstGeom prst="rect">
            <a:avLst/>
          </a:prstGeom>
        </p:spPr>
      </p:pic>
    </p:spTree>
    <p:extLst>
      <p:ext uri="{BB962C8B-B14F-4D97-AF65-F5344CB8AC3E}">
        <p14:creationId xmlns:p14="http://schemas.microsoft.com/office/powerpoint/2010/main" val="67011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500"/>
                            </p:stCondLst>
                            <p:childTnLst>
                              <p:par>
                                <p:cTn id="13" presetID="10" presetClass="entr" presetSubtype="0" fill="hold" nodeType="afterEffect">
                                  <p:stCondLst>
                                    <p:cond delay="125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125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500"/>
                            </p:stCondLst>
                            <p:childTnLst>
                              <p:par>
                                <p:cTn id="25" presetID="22" presetClass="entr" presetSubtype="8" fill="hold" grpId="0" nodeType="afterEffect">
                                  <p:stCondLst>
                                    <p:cond delay="50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1500"/>
                            </p:stCondLst>
                            <p:childTnLst>
                              <p:par>
                                <p:cTn id="29" presetID="22" presetClass="entr" presetSubtype="8" fill="hold" grpId="0" nodeType="afterEffect">
                                  <p:stCondLst>
                                    <p:cond delay="100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par>
                          <p:cTn id="32" fill="hold">
                            <p:stCondLst>
                              <p:cond delay="3000"/>
                            </p:stCondLst>
                            <p:childTnLst>
                              <p:par>
                                <p:cTn id="33" presetID="22" presetClass="entr" presetSubtype="8" fill="hold" grpId="0" nodeType="afterEffect">
                                  <p:stCondLst>
                                    <p:cond delay="50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26041B-0329-4DA9-A43D-1797F722247A}"/>
              </a:ext>
            </a:extLst>
          </p:cNvPr>
          <p:cNvSpPr>
            <a:spLocks noGrp="1"/>
          </p:cNvSpPr>
          <p:nvPr>
            <p:ph type="title"/>
          </p:nvPr>
        </p:nvSpPr>
        <p:spPr>
          <a:xfrm>
            <a:off x="278296" y="609600"/>
            <a:ext cx="9183756"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THE MESSAGE</a:t>
            </a:r>
            <a:endParaRPr lang="en-CA"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 xmlns:a16="http://schemas.microsoft.com/office/drawing/2014/main" id="{048E4124-0B2C-467D-BA91-CB431B376D29}"/>
              </a:ext>
            </a:extLst>
          </p:cNvPr>
          <p:cNvSpPr txBox="1"/>
          <p:nvPr/>
        </p:nvSpPr>
        <p:spPr>
          <a:xfrm>
            <a:off x="278297" y="1678638"/>
            <a:ext cx="9183756" cy="523220"/>
          </a:xfrm>
          <a:prstGeom prst="rect">
            <a:avLst/>
          </a:prstGeom>
          <a:noFill/>
        </p:spPr>
        <p:txBody>
          <a:bodyPr wrap="square" rtlCol="0">
            <a:spAutoFit/>
          </a:bodyPr>
          <a:lstStyle/>
          <a:p>
            <a:pPr algn="ctr">
              <a:buClrTx/>
              <a:buFontTx/>
              <a:buNone/>
            </a:pPr>
            <a:r>
              <a:rPr lang="en-US" sz="2800" b="1" kern="1200" dirty="0">
                <a:solidFill>
                  <a:srgbClr val="0099CC"/>
                </a:solidFill>
                <a:latin typeface="+mn-lt"/>
                <a:ea typeface="+mn-ea"/>
                <a:cs typeface="+mn-cs"/>
              </a:rPr>
              <a:t>WRITTEN REPORTS</a:t>
            </a:r>
          </a:p>
        </p:txBody>
      </p:sp>
      <p:sp>
        <p:nvSpPr>
          <p:cNvPr id="8" name="TextBox 7">
            <a:extLst>
              <a:ext uri="{FF2B5EF4-FFF2-40B4-BE49-F238E27FC236}">
                <a16:creationId xmlns="" xmlns:a16="http://schemas.microsoft.com/office/drawing/2014/main" id="{400FEA67-A032-43A8-977B-BCF905FCED2F}"/>
              </a:ext>
            </a:extLst>
          </p:cNvPr>
          <p:cNvSpPr txBox="1"/>
          <p:nvPr/>
        </p:nvSpPr>
        <p:spPr>
          <a:xfrm>
            <a:off x="3368126" y="4454124"/>
            <a:ext cx="1694416" cy="799614"/>
          </a:xfrm>
          <a:prstGeom prst="rect">
            <a:avLst/>
          </a:prstGeom>
          <a:noFill/>
        </p:spPr>
        <p:txBody>
          <a:bodyPr wrap="square" rtlCol="0">
            <a:spAutoFit/>
          </a:bodyPr>
          <a:lstStyle/>
          <a:p>
            <a:pPr>
              <a:buClrTx/>
              <a:buFontTx/>
              <a:buNone/>
            </a:pPr>
            <a:endParaRPr lang="en-US" sz="1800" kern="1200" dirty="0">
              <a:solidFill>
                <a:prstClr val="black"/>
              </a:solidFill>
              <a:latin typeface="Calibri" panose="020F0502020204030204"/>
              <a:ea typeface="+mn-ea"/>
              <a:cs typeface="+mn-cs"/>
            </a:endParaRPr>
          </a:p>
        </p:txBody>
      </p:sp>
      <p:sp>
        <p:nvSpPr>
          <p:cNvPr id="6" name="TextBox 5">
            <a:extLst>
              <a:ext uri="{FF2B5EF4-FFF2-40B4-BE49-F238E27FC236}">
                <a16:creationId xmlns="" xmlns:a16="http://schemas.microsoft.com/office/drawing/2014/main" id="{8D8D0B63-1C38-4B48-BAA3-37649B413536}"/>
              </a:ext>
            </a:extLst>
          </p:cNvPr>
          <p:cNvSpPr txBox="1"/>
          <p:nvPr/>
        </p:nvSpPr>
        <p:spPr>
          <a:xfrm>
            <a:off x="1846263" y="3875312"/>
            <a:ext cx="2500671" cy="461665"/>
          </a:xfrm>
          <a:prstGeom prst="rect">
            <a:avLst/>
          </a:prstGeom>
          <a:noFill/>
        </p:spPr>
        <p:txBody>
          <a:bodyPr wrap="square" rtlCol="0">
            <a:spAutoFit/>
          </a:bodyPr>
          <a:lstStyle/>
          <a:p>
            <a:pPr>
              <a:buClrTx/>
              <a:buFontTx/>
              <a:buNone/>
            </a:pPr>
            <a:r>
              <a:rPr lang="en-CA" sz="2400" b="1" kern="1200" dirty="0">
                <a:solidFill>
                  <a:srgbClr val="7030A0"/>
                </a:solidFill>
                <a:latin typeface="+mn-lt"/>
                <a:ea typeface="+mn-ea"/>
                <a:cs typeface="+mn-cs"/>
              </a:rPr>
              <a:t>Activity Reports</a:t>
            </a:r>
            <a:endParaRPr lang="en-US" sz="2400" b="1" kern="1200" dirty="0">
              <a:solidFill>
                <a:srgbClr val="7030A0"/>
              </a:solidFill>
              <a:latin typeface="+mn-lt"/>
              <a:ea typeface="+mn-ea"/>
              <a:cs typeface="+mn-cs"/>
            </a:endParaRPr>
          </a:p>
        </p:txBody>
      </p:sp>
      <p:sp>
        <p:nvSpPr>
          <p:cNvPr id="7" name="TextBox 6">
            <a:extLst>
              <a:ext uri="{FF2B5EF4-FFF2-40B4-BE49-F238E27FC236}">
                <a16:creationId xmlns="" xmlns:a16="http://schemas.microsoft.com/office/drawing/2014/main" id="{4090DE9B-9B9B-4EC7-B332-A5ED5230857D}"/>
              </a:ext>
            </a:extLst>
          </p:cNvPr>
          <p:cNvSpPr txBox="1"/>
          <p:nvPr/>
        </p:nvSpPr>
        <p:spPr>
          <a:xfrm>
            <a:off x="5778150" y="3875311"/>
            <a:ext cx="2533650" cy="461665"/>
          </a:xfrm>
          <a:prstGeom prst="rect">
            <a:avLst/>
          </a:prstGeom>
          <a:noFill/>
        </p:spPr>
        <p:txBody>
          <a:bodyPr wrap="square" rtlCol="0">
            <a:spAutoFit/>
          </a:bodyPr>
          <a:lstStyle/>
          <a:p>
            <a:pPr>
              <a:buClrTx/>
              <a:buFontTx/>
              <a:buNone/>
            </a:pPr>
            <a:r>
              <a:rPr lang="en-CA" sz="2400" b="1" kern="1200" dirty="0">
                <a:solidFill>
                  <a:srgbClr val="7030A0"/>
                </a:solidFill>
                <a:latin typeface="+mn-lt"/>
                <a:ea typeface="+mn-ea"/>
                <a:cs typeface="+mn-cs"/>
              </a:rPr>
              <a:t>Meeting Reports</a:t>
            </a:r>
            <a:endParaRPr lang="en-US" sz="2400" b="1" kern="1200" dirty="0">
              <a:solidFill>
                <a:srgbClr val="7030A0"/>
              </a:solidFill>
              <a:latin typeface="+mn-lt"/>
              <a:ea typeface="+mn-ea"/>
              <a:cs typeface="+mn-cs"/>
            </a:endParaRPr>
          </a:p>
        </p:txBody>
      </p:sp>
      <p:sp>
        <p:nvSpPr>
          <p:cNvPr id="9" name="TextBox 8">
            <a:extLst>
              <a:ext uri="{FF2B5EF4-FFF2-40B4-BE49-F238E27FC236}">
                <a16:creationId xmlns="" xmlns:a16="http://schemas.microsoft.com/office/drawing/2014/main" id="{BDAE860C-2A3D-4D47-AF00-670694605DED}"/>
              </a:ext>
            </a:extLst>
          </p:cNvPr>
          <p:cNvSpPr txBox="1"/>
          <p:nvPr/>
        </p:nvSpPr>
        <p:spPr>
          <a:xfrm>
            <a:off x="278296" y="4811769"/>
            <a:ext cx="9183756" cy="461665"/>
          </a:xfrm>
          <a:prstGeom prst="rect">
            <a:avLst/>
          </a:prstGeom>
          <a:noFill/>
        </p:spPr>
        <p:txBody>
          <a:bodyPr wrap="square">
            <a:spAutoFit/>
          </a:bodyPr>
          <a:lstStyle/>
          <a:p>
            <a:pPr algn="ctr">
              <a:buClrTx/>
              <a:buFontTx/>
              <a:buNone/>
            </a:pPr>
            <a:r>
              <a:rPr lang="en-CA" sz="2400" b="1" kern="1200" dirty="0">
                <a:solidFill>
                  <a:srgbClr val="7030A0"/>
                </a:solidFill>
                <a:latin typeface="+mn-lt"/>
                <a:ea typeface="+mn-ea"/>
                <a:cs typeface="+mn-cs"/>
              </a:rPr>
              <a:t>OTHER WRITTEN MATERIALS</a:t>
            </a:r>
            <a:endParaRPr lang="en-US" sz="2400" kern="1200" dirty="0">
              <a:solidFill>
                <a:srgbClr val="7030A0"/>
              </a:solidFill>
              <a:latin typeface="+mn-lt"/>
              <a:ea typeface="+mn-ea"/>
              <a:cs typeface="+mn-cs"/>
            </a:endParaRPr>
          </a:p>
        </p:txBody>
      </p:sp>
      <p:sp>
        <p:nvSpPr>
          <p:cNvPr id="4" name="TextBox 3">
            <a:extLst>
              <a:ext uri="{FF2B5EF4-FFF2-40B4-BE49-F238E27FC236}">
                <a16:creationId xmlns="" xmlns:a16="http://schemas.microsoft.com/office/drawing/2014/main" id="{7C62D407-F132-4A45-8C30-454DFCC14028}"/>
              </a:ext>
            </a:extLst>
          </p:cNvPr>
          <p:cNvSpPr txBox="1"/>
          <p:nvPr/>
        </p:nvSpPr>
        <p:spPr>
          <a:xfrm>
            <a:off x="2096818" y="2200189"/>
            <a:ext cx="5546711" cy="1200329"/>
          </a:xfrm>
          <a:prstGeom prst="rect">
            <a:avLst/>
          </a:prstGeom>
          <a:noFill/>
        </p:spPr>
        <p:txBody>
          <a:bodyPr wrap="none" rtlCol="0">
            <a:spAutoFit/>
          </a:bodyPr>
          <a:lstStyle/>
          <a:p>
            <a:pPr marL="800100" lvl="1" indent="-342900">
              <a:lnSpc>
                <a:spcPct val="150000"/>
              </a:lnSpc>
              <a:buClr>
                <a:srgbClr val="7030A0"/>
              </a:buClr>
              <a:buFont typeface="Arial" panose="020B0604020202020204" pitchFamily="34" charset="0"/>
              <a:buChar char="•"/>
            </a:pPr>
            <a:r>
              <a:rPr lang="en-US" sz="2400" kern="1200" dirty="0">
                <a:solidFill>
                  <a:prstClr val="black"/>
                </a:solidFill>
                <a:latin typeface="+mn-lt"/>
                <a:ea typeface="+mn-ea"/>
                <a:cs typeface="+mn-cs"/>
              </a:rPr>
              <a:t>Information they should be given</a:t>
            </a:r>
          </a:p>
          <a:p>
            <a:pPr marL="800100" lvl="1" indent="-342900">
              <a:lnSpc>
                <a:spcPct val="150000"/>
              </a:lnSpc>
              <a:buClr>
                <a:srgbClr val="7030A0"/>
              </a:buClr>
              <a:buFont typeface="Arial" panose="020B0604020202020204" pitchFamily="34" charset="0"/>
              <a:buChar char="•"/>
            </a:pPr>
            <a:r>
              <a:rPr lang="en-US" sz="2400" kern="1200" dirty="0">
                <a:solidFill>
                  <a:prstClr val="black"/>
                </a:solidFill>
                <a:latin typeface="+mn-lt"/>
                <a:ea typeface="+mn-ea"/>
                <a:cs typeface="+mn-cs"/>
              </a:rPr>
              <a:t>Actions to be taken</a:t>
            </a:r>
          </a:p>
        </p:txBody>
      </p:sp>
    </p:spTree>
    <p:extLst>
      <p:ext uri="{BB962C8B-B14F-4D97-AF65-F5344CB8AC3E}">
        <p14:creationId xmlns:p14="http://schemas.microsoft.com/office/powerpoint/2010/main" val="2815803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26041B-0329-4DA9-A43D-1797F722247A}"/>
              </a:ext>
            </a:extLst>
          </p:cNvPr>
          <p:cNvSpPr>
            <a:spLocks noGrp="1"/>
          </p:cNvSpPr>
          <p:nvPr>
            <p:ph type="title"/>
          </p:nvPr>
        </p:nvSpPr>
        <p:spPr>
          <a:xfrm>
            <a:off x="278296" y="609600"/>
            <a:ext cx="9163878"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THE MESSAGE</a:t>
            </a:r>
            <a:endParaRPr lang="en-CA"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 xmlns:a16="http://schemas.microsoft.com/office/drawing/2014/main" id="{048E4124-0B2C-467D-BA91-CB431B376D29}"/>
              </a:ext>
            </a:extLst>
          </p:cNvPr>
          <p:cNvSpPr txBox="1"/>
          <p:nvPr/>
        </p:nvSpPr>
        <p:spPr>
          <a:xfrm>
            <a:off x="278296" y="1383218"/>
            <a:ext cx="9163877" cy="523220"/>
          </a:xfrm>
          <a:prstGeom prst="rect">
            <a:avLst/>
          </a:prstGeom>
          <a:noFill/>
        </p:spPr>
        <p:txBody>
          <a:bodyPr wrap="square" rtlCol="0">
            <a:spAutoFit/>
          </a:bodyPr>
          <a:lstStyle/>
          <a:p>
            <a:pPr algn="ctr">
              <a:buClrTx/>
              <a:buFontTx/>
              <a:buNone/>
            </a:pPr>
            <a:r>
              <a:rPr lang="en-US" sz="2800" b="1" kern="1200" dirty="0">
                <a:solidFill>
                  <a:srgbClr val="0099CC"/>
                </a:solidFill>
                <a:latin typeface="+mn-lt"/>
                <a:ea typeface="+mn-ea"/>
                <a:cs typeface="+mn-cs"/>
              </a:rPr>
              <a:t>ORAL REPORTS</a:t>
            </a:r>
          </a:p>
        </p:txBody>
      </p:sp>
      <p:sp>
        <p:nvSpPr>
          <p:cNvPr id="8" name="TextBox 7">
            <a:extLst>
              <a:ext uri="{FF2B5EF4-FFF2-40B4-BE49-F238E27FC236}">
                <a16:creationId xmlns="" xmlns:a16="http://schemas.microsoft.com/office/drawing/2014/main" id="{400FEA67-A032-43A8-977B-BCF905FCED2F}"/>
              </a:ext>
            </a:extLst>
          </p:cNvPr>
          <p:cNvSpPr txBox="1"/>
          <p:nvPr/>
        </p:nvSpPr>
        <p:spPr>
          <a:xfrm>
            <a:off x="3368126" y="4454124"/>
            <a:ext cx="1694416" cy="799614"/>
          </a:xfrm>
          <a:prstGeom prst="rect">
            <a:avLst/>
          </a:prstGeom>
          <a:noFill/>
        </p:spPr>
        <p:txBody>
          <a:bodyPr wrap="square" rtlCol="0">
            <a:spAutoFit/>
          </a:bodyPr>
          <a:lstStyle/>
          <a:p>
            <a:pPr>
              <a:buClrTx/>
              <a:buFontTx/>
              <a:buNone/>
            </a:pPr>
            <a:endParaRPr lang="en-US" sz="1800" kern="1200" dirty="0">
              <a:solidFill>
                <a:prstClr val="black"/>
              </a:solidFill>
              <a:latin typeface="Calibri" panose="020F0502020204030204"/>
              <a:ea typeface="+mn-ea"/>
              <a:cs typeface="+mn-cs"/>
            </a:endParaRPr>
          </a:p>
        </p:txBody>
      </p:sp>
      <p:sp>
        <p:nvSpPr>
          <p:cNvPr id="6" name="TextBox 5">
            <a:extLst>
              <a:ext uri="{FF2B5EF4-FFF2-40B4-BE49-F238E27FC236}">
                <a16:creationId xmlns="" xmlns:a16="http://schemas.microsoft.com/office/drawing/2014/main" id="{8D8D0B63-1C38-4B48-BAA3-37649B413536}"/>
              </a:ext>
            </a:extLst>
          </p:cNvPr>
          <p:cNvSpPr txBox="1"/>
          <p:nvPr/>
        </p:nvSpPr>
        <p:spPr>
          <a:xfrm>
            <a:off x="1844486" y="2402177"/>
            <a:ext cx="1446247" cy="461665"/>
          </a:xfrm>
          <a:prstGeom prst="rect">
            <a:avLst/>
          </a:prstGeom>
          <a:noFill/>
        </p:spPr>
        <p:txBody>
          <a:bodyPr wrap="square" rtlCol="0">
            <a:spAutoFit/>
          </a:bodyPr>
          <a:lstStyle/>
          <a:p>
            <a:pPr>
              <a:buClrTx/>
              <a:buFontTx/>
              <a:buNone/>
            </a:pPr>
            <a:r>
              <a:rPr lang="en-CA" sz="2400" b="1" kern="1200" dirty="0">
                <a:solidFill>
                  <a:srgbClr val="2F5496"/>
                </a:solidFill>
                <a:latin typeface="+mn-lt"/>
                <a:ea typeface="+mn-ea"/>
                <a:cs typeface="+mn-cs"/>
              </a:rPr>
              <a:t>Meetings</a:t>
            </a:r>
            <a:endParaRPr lang="en-US" sz="2400" b="1" kern="1200" dirty="0">
              <a:solidFill>
                <a:srgbClr val="2F5496"/>
              </a:solidFill>
              <a:latin typeface="+mn-lt"/>
              <a:ea typeface="+mn-ea"/>
              <a:cs typeface="+mn-cs"/>
            </a:endParaRPr>
          </a:p>
        </p:txBody>
      </p:sp>
      <p:sp>
        <p:nvSpPr>
          <p:cNvPr id="7" name="TextBox 6">
            <a:extLst>
              <a:ext uri="{FF2B5EF4-FFF2-40B4-BE49-F238E27FC236}">
                <a16:creationId xmlns="" xmlns:a16="http://schemas.microsoft.com/office/drawing/2014/main" id="{4090DE9B-9B9B-4EC7-B332-A5ED5230857D}"/>
              </a:ext>
            </a:extLst>
          </p:cNvPr>
          <p:cNvSpPr txBox="1"/>
          <p:nvPr/>
        </p:nvSpPr>
        <p:spPr>
          <a:xfrm>
            <a:off x="6429734" y="2403549"/>
            <a:ext cx="2274438" cy="461665"/>
          </a:xfrm>
          <a:prstGeom prst="rect">
            <a:avLst/>
          </a:prstGeom>
          <a:noFill/>
        </p:spPr>
        <p:txBody>
          <a:bodyPr wrap="square" rtlCol="0">
            <a:spAutoFit/>
          </a:bodyPr>
          <a:lstStyle/>
          <a:p>
            <a:pPr>
              <a:buClrTx/>
              <a:buFontTx/>
              <a:buNone/>
            </a:pPr>
            <a:r>
              <a:rPr lang="en-CA" sz="2400" b="1" kern="1200" dirty="0">
                <a:solidFill>
                  <a:srgbClr val="2F5496"/>
                </a:solidFill>
                <a:latin typeface="+mn-lt"/>
                <a:ea typeface="+mn-ea"/>
                <a:cs typeface="+mn-cs"/>
              </a:rPr>
              <a:t>Conventions</a:t>
            </a:r>
            <a:endParaRPr lang="en-US" sz="2400" b="1" kern="1200" dirty="0">
              <a:solidFill>
                <a:srgbClr val="2F5496"/>
              </a:solidFill>
              <a:latin typeface="+mn-lt"/>
              <a:ea typeface="+mn-ea"/>
              <a:cs typeface="+mn-cs"/>
            </a:endParaRPr>
          </a:p>
        </p:txBody>
      </p:sp>
      <p:sp>
        <p:nvSpPr>
          <p:cNvPr id="3" name="TextBox 2">
            <a:extLst>
              <a:ext uri="{FF2B5EF4-FFF2-40B4-BE49-F238E27FC236}">
                <a16:creationId xmlns="" xmlns:a16="http://schemas.microsoft.com/office/drawing/2014/main" id="{D0FEEAF4-BB3E-49E9-BB04-CFD95D415269}"/>
              </a:ext>
            </a:extLst>
          </p:cNvPr>
          <p:cNvSpPr txBox="1"/>
          <p:nvPr/>
        </p:nvSpPr>
        <p:spPr>
          <a:xfrm>
            <a:off x="3290733" y="3484628"/>
            <a:ext cx="3139001" cy="1938992"/>
          </a:xfrm>
          <a:prstGeom prst="rect">
            <a:avLst/>
          </a:prstGeom>
          <a:noFill/>
        </p:spPr>
        <p:txBody>
          <a:bodyPr wrap="none" rtlCol="0">
            <a:spAutoFit/>
          </a:bodyPr>
          <a:lstStyle/>
          <a:p>
            <a:pPr marL="342900" indent="-342900">
              <a:buClr>
                <a:srgbClr val="7030A0"/>
              </a:buClr>
              <a:buFont typeface="Arial" panose="020B0604020202020204" pitchFamily="34" charset="0"/>
              <a:buChar char="•"/>
            </a:pPr>
            <a:r>
              <a:rPr lang="en-CA" sz="2400" kern="1200" dirty="0">
                <a:solidFill>
                  <a:prstClr val="black"/>
                </a:solidFill>
                <a:latin typeface="+mn-lt"/>
                <a:ea typeface="+mn-ea"/>
                <a:cs typeface="+mn-cs"/>
              </a:rPr>
              <a:t>summarize</a:t>
            </a:r>
          </a:p>
          <a:p>
            <a:pPr marL="342900" indent="-342900">
              <a:buClr>
                <a:srgbClr val="7030A0"/>
              </a:buClr>
              <a:buFont typeface="Arial" panose="020B0604020202020204" pitchFamily="34" charset="0"/>
              <a:buChar char="•"/>
            </a:pPr>
            <a:r>
              <a:rPr lang="en-CA" sz="2400" kern="1200" dirty="0">
                <a:solidFill>
                  <a:prstClr val="black"/>
                </a:solidFill>
                <a:latin typeface="+mn-lt"/>
                <a:ea typeface="+mn-ea"/>
                <a:cs typeface="+mn-cs"/>
              </a:rPr>
              <a:t>be informative</a:t>
            </a:r>
          </a:p>
          <a:p>
            <a:pPr marL="342900" indent="-342900">
              <a:buClr>
                <a:srgbClr val="7030A0"/>
              </a:buClr>
              <a:buFont typeface="Arial" panose="020B0604020202020204" pitchFamily="34" charset="0"/>
              <a:buChar char="•"/>
            </a:pPr>
            <a:r>
              <a:rPr lang="en-CA" sz="2400" kern="1200" dirty="0">
                <a:solidFill>
                  <a:prstClr val="black"/>
                </a:solidFill>
                <a:latin typeface="+mn-lt"/>
                <a:ea typeface="+mn-ea"/>
                <a:cs typeface="+mn-cs"/>
              </a:rPr>
              <a:t>stick to facts</a:t>
            </a:r>
          </a:p>
          <a:p>
            <a:pPr marL="342900" indent="-342900">
              <a:buClr>
                <a:srgbClr val="7030A0"/>
              </a:buClr>
              <a:buFont typeface="Arial" panose="020B0604020202020204" pitchFamily="34" charset="0"/>
              <a:buChar char="•"/>
            </a:pPr>
            <a:r>
              <a:rPr lang="en-CA" sz="2400" kern="1200" dirty="0">
                <a:solidFill>
                  <a:prstClr val="black"/>
                </a:solidFill>
                <a:latin typeface="+mn-lt"/>
                <a:ea typeface="+mn-ea"/>
                <a:cs typeface="+mn-cs"/>
              </a:rPr>
              <a:t>resolutions</a:t>
            </a:r>
          </a:p>
          <a:p>
            <a:pPr marL="342900" indent="-342900">
              <a:buClr>
                <a:srgbClr val="7030A0"/>
              </a:buClr>
              <a:buFont typeface="Arial" panose="020B0604020202020204" pitchFamily="34" charset="0"/>
              <a:buChar char="•"/>
            </a:pPr>
            <a:r>
              <a:rPr lang="en-CA" sz="2400" kern="1200" dirty="0">
                <a:solidFill>
                  <a:prstClr val="black"/>
                </a:solidFill>
                <a:latin typeface="+mn-lt"/>
                <a:ea typeface="+mn-ea"/>
                <a:cs typeface="+mn-cs"/>
              </a:rPr>
              <a:t>brief (2-3 minutes)</a:t>
            </a:r>
            <a:endParaRPr lang="en-US" sz="2400" kern="1200" dirty="0">
              <a:solidFill>
                <a:prstClr val="black"/>
              </a:solidFill>
              <a:latin typeface="+mn-lt"/>
              <a:ea typeface="+mn-ea"/>
              <a:cs typeface="+mn-cs"/>
            </a:endParaRPr>
          </a:p>
        </p:txBody>
      </p:sp>
    </p:spTree>
    <p:extLst>
      <p:ext uri="{BB962C8B-B14F-4D97-AF65-F5344CB8AC3E}">
        <p14:creationId xmlns:p14="http://schemas.microsoft.com/office/powerpoint/2010/main" val="3558981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986343"/>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p>
          <a:p>
            <a:pPr>
              <a:buClr>
                <a:srgbClr val="2F5496"/>
              </a:buClr>
              <a:buFont typeface="Arial" panose="020B0604020202020204" pitchFamily="34" charset="0"/>
              <a:buChar char="•"/>
            </a:pPr>
            <a:r>
              <a:rPr lang="en-US" sz="2400" dirty="0">
                <a:solidFill>
                  <a:srgbClr val="2F5496"/>
                </a:solidFill>
              </a:rPr>
              <a:t>Duties of Officers (20 minutes)</a:t>
            </a:r>
          </a:p>
          <a:p>
            <a:pPr>
              <a:buClr>
                <a:srgbClr val="2F5496"/>
              </a:buClr>
              <a:buFont typeface="Arial" panose="020B0604020202020204" pitchFamily="34" charset="0"/>
              <a:buChar char="•"/>
            </a:pPr>
            <a:r>
              <a:rPr lang="en-US" sz="2400" dirty="0">
                <a:solidFill>
                  <a:srgbClr val="2F5496"/>
                </a:solidFill>
              </a:rPr>
              <a:t>Life Membership and Honorary Life Membership (20 minutes)</a:t>
            </a:r>
          </a:p>
          <a:p>
            <a:pPr>
              <a:buClr>
                <a:srgbClr val="2F5496"/>
              </a:buClr>
              <a:buFont typeface="Arial" panose="020B0604020202020204" pitchFamily="34" charset="0"/>
              <a:buChar char="•"/>
            </a:pPr>
            <a:r>
              <a:rPr lang="en-US" sz="2400" dirty="0">
                <a:solidFill>
                  <a:srgbClr val="2F5496"/>
                </a:solidFill>
              </a:rPr>
              <a:t>Strategic Plan Summary (30 minutes)</a:t>
            </a:r>
          </a:p>
          <a:p>
            <a:pPr>
              <a:buClr>
                <a:srgbClr val="2F5496"/>
              </a:buClr>
              <a:buFont typeface="Arial" panose="020B0604020202020204" pitchFamily="34" charset="0"/>
              <a:buChar char="•"/>
            </a:pPr>
            <a:r>
              <a:rPr lang="en-US" sz="2400" dirty="0">
                <a:solidFill>
                  <a:srgbClr val="2F5496"/>
                </a:solidFill>
              </a:rPr>
              <a:t>Communication (45 minutes)</a:t>
            </a:r>
          </a:p>
          <a:p>
            <a:pPr>
              <a:buClr>
                <a:srgbClr val="2F5496"/>
              </a:buClr>
              <a:buFont typeface="Arial" panose="020B0604020202020204" pitchFamily="34" charset="0"/>
              <a:buChar char="•"/>
            </a:pPr>
            <a:r>
              <a:rPr lang="en-US" sz="2400" dirty="0">
                <a:solidFill>
                  <a:srgbClr val="2F5496"/>
                </a:solidFill>
              </a:rPr>
              <a:t>Budgets (15 minutes)</a:t>
            </a:r>
          </a:p>
          <a:p>
            <a:pPr>
              <a:buClr>
                <a:srgbClr val="2F5496"/>
              </a:buClr>
              <a:buFont typeface="Arial" panose="020B0604020202020204" pitchFamily="34" charset="0"/>
              <a:buChar char="•"/>
            </a:pPr>
            <a:r>
              <a:rPr lang="en-US" sz="2400" dirty="0">
                <a:solidFill>
                  <a:srgbClr val="2F5496"/>
                </a:solidFill>
              </a:rPr>
              <a:t>Member Recognition (10 minutes)</a:t>
            </a: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spTree>
    <p:extLst>
      <p:ext uri="{BB962C8B-B14F-4D97-AF65-F5344CB8AC3E}">
        <p14:creationId xmlns:p14="http://schemas.microsoft.com/office/powerpoint/2010/main" val="3707918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26041B-0329-4DA9-A43D-1797F722247A}"/>
              </a:ext>
            </a:extLst>
          </p:cNvPr>
          <p:cNvSpPr>
            <a:spLocks noGrp="1"/>
          </p:cNvSpPr>
          <p:nvPr>
            <p:ph type="title"/>
          </p:nvPr>
        </p:nvSpPr>
        <p:spPr>
          <a:xfrm>
            <a:off x="278296" y="609600"/>
            <a:ext cx="9282386"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THE MESSAGE</a:t>
            </a:r>
            <a:endParaRPr lang="en-CA"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 xmlns:a16="http://schemas.microsoft.com/office/drawing/2014/main" id="{048E4124-0B2C-467D-BA91-CB431B376D29}"/>
              </a:ext>
            </a:extLst>
          </p:cNvPr>
          <p:cNvSpPr txBox="1"/>
          <p:nvPr/>
        </p:nvSpPr>
        <p:spPr>
          <a:xfrm>
            <a:off x="278296" y="1407180"/>
            <a:ext cx="9566866" cy="523220"/>
          </a:xfrm>
          <a:prstGeom prst="rect">
            <a:avLst/>
          </a:prstGeom>
          <a:noFill/>
        </p:spPr>
        <p:txBody>
          <a:bodyPr wrap="square" rtlCol="0">
            <a:spAutoFit/>
          </a:bodyPr>
          <a:lstStyle/>
          <a:p>
            <a:pPr algn="ctr">
              <a:buClrTx/>
              <a:buFontTx/>
              <a:buNone/>
            </a:pPr>
            <a:r>
              <a:rPr lang="en-US" sz="2800" b="1" kern="1200" dirty="0">
                <a:solidFill>
                  <a:srgbClr val="0099CC"/>
                </a:solidFill>
                <a:latin typeface="+mn-lt"/>
                <a:ea typeface="+mn-ea"/>
                <a:cs typeface="+mn-cs"/>
              </a:rPr>
              <a:t>SPECIAL EVENTS</a:t>
            </a:r>
          </a:p>
        </p:txBody>
      </p:sp>
      <p:sp>
        <p:nvSpPr>
          <p:cNvPr id="6" name="TextBox 5">
            <a:extLst>
              <a:ext uri="{FF2B5EF4-FFF2-40B4-BE49-F238E27FC236}">
                <a16:creationId xmlns="" xmlns:a16="http://schemas.microsoft.com/office/drawing/2014/main" id="{8D8D0B63-1C38-4B48-BAA3-37649B413536}"/>
              </a:ext>
            </a:extLst>
          </p:cNvPr>
          <p:cNvSpPr txBox="1"/>
          <p:nvPr/>
        </p:nvSpPr>
        <p:spPr>
          <a:xfrm>
            <a:off x="1939685" y="2267785"/>
            <a:ext cx="4620141" cy="461665"/>
          </a:xfrm>
          <a:prstGeom prst="rect">
            <a:avLst/>
          </a:prstGeom>
          <a:noFill/>
        </p:spPr>
        <p:txBody>
          <a:bodyPr wrap="square" rtlCol="0">
            <a:spAutoFit/>
          </a:bodyPr>
          <a:lstStyle/>
          <a:p>
            <a:pPr marL="914400" lvl="1" indent="-457200">
              <a:buClr>
                <a:srgbClr val="7030A0"/>
              </a:buClr>
              <a:buFont typeface="Arial" panose="020B0604020202020204" pitchFamily="34" charset="0"/>
              <a:buChar char="•"/>
            </a:pPr>
            <a:r>
              <a:rPr lang="en-CA" sz="2400" kern="1200" dirty="0">
                <a:solidFill>
                  <a:prstClr val="black"/>
                </a:solidFill>
                <a:latin typeface="+mn-lt"/>
                <a:ea typeface="+mn-ea"/>
                <a:cs typeface="+mn-cs"/>
              </a:rPr>
              <a:t>advertise early and often</a:t>
            </a:r>
          </a:p>
        </p:txBody>
      </p:sp>
      <p:sp>
        <p:nvSpPr>
          <p:cNvPr id="8" name="TextBox 7">
            <a:extLst>
              <a:ext uri="{FF2B5EF4-FFF2-40B4-BE49-F238E27FC236}">
                <a16:creationId xmlns="" xmlns:a16="http://schemas.microsoft.com/office/drawing/2014/main" id="{400FEA67-A032-43A8-977B-BCF905FCED2F}"/>
              </a:ext>
            </a:extLst>
          </p:cNvPr>
          <p:cNvSpPr txBox="1"/>
          <p:nvPr/>
        </p:nvSpPr>
        <p:spPr>
          <a:xfrm>
            <a:off x="1939685" y="3119623"/>
            <a:ext cx="4620141" cy="461665"/>
          </a:xfrm>
          <a:prstGeom prst="rect">
            <a:avLst/>
          </a:prstGeom>
          <a:noFill/>
        </p:spPr>
        <p:txBody>
          <a:bodyPr wrap="square" rtlCol="0">
            <a:spAutoFit/>
          </a:bodyPr>
          <a:lstStyle/>
          <a:p>
            <a:pPr marL="914400" lvl="1" indent="-457200">
              <a:buClr>
                <a:srgbClr val="7030A0"/>
              </a:buClr>
              <a:buFont typeface="Arial" panose="020B0604020202020204" pitchFamily="34" charset="0"/>
              <a:buChar char="•"/>
            </a:pPr>
            <a:r>
              <a:rPr lang="en-CA" sz="2400" kern="1200" dirty="0">
                <a:solidFill>
                  <a:prstClr val="black"/>
                </a:solidFill>
                <a:latin typeface="+mn-lt"/>
                <a:ea typeface="+mn-ea"/>
                <a:cs typeface="+mn-cs"/>
              </a:rPr>
              <a:t>spark interest</a:t>
            </a:r>
          </a:p>
        </p:txBody>
      </p:sp>
      <p:sp>
        <p:nvSpPr>
          <p:cNvPr id="3" name="TextBox 2">
            <a:extLst>
              <a:ext uri="{FF2B5EF4-FFF2-40B4-BE49-F238E27FC236}">
                <a16:creationId xmlns="" xmlns:a16="http://schemas.microsoft.com/office/drawing/2014/main" id="{02BDCD0D-A5C6-4ACE-8AE5-52211F299FC5}"/>
              </a:ext>
            </a:extLst>
          </p:cNvPr>
          <p:cNvSpPr txBox="1"/>
          <p:nvPr/>
        </p:nvSpPr>
        <p:spPr>
          <a:xfrm>
            <a:off x="1939685" y="3971461"/>
            <a:ext cx="7620997" cy="461665"/>
          </a:xfrm>
          <a:prstGeom prst="rect">
            <a:avLst/>
          </a:prstGeom>
          <a:noFill/>
        </p:spPr>
        <p:txBody>
          <a:bodyPr wrap="none" rtlCol="0">
            <a:spAutoFit/>
          </a:bodyPr>
          <a:lstStyle/>
          <a:p>
            <a:pPr marL="914400" lvl="1" indent="-457200">
              <a:buClr>
                <a:srgbClr val="7030A0"/>
              </a:buClr>
              <a:buFont typeface="Arial" panose="020B0604020202020204" pitchFamily="34" charset="0"/>
              <a:buChar char="•"/>
            </a:pPr>
            <a:r>
              <a:rPr lang="en-CA" sz="2400" kern="1200" dirty="0">
                <a:solidFill>
                  <a:prstClr val="black"/>
                </a:solidFill>
                <a:latin typeface="+mn-lt"/>
                <a:ea typeface="+mn-ea"/>
                <a:cs typeface="+mn-cs"/>
              </a:rPr>
              <a:t>look for opportunities to expand your audience</a:t>
            </a:r>
          </a:p>
        </p:txBody>
      </p:sp>
      <p:sp>
        <p:nvSpPr>
          <p:cNvPr id="4" name="TextBox 3">
            <a:extLst>
              <a:ext uri="{FF2B5EF4-FFF2-40B4-BE49-F238E27FC236}">
                <a16:creationId xmlns="" xmlns:a16="http://schemas.microsoft.com/office/drawing/2014/main" id="{D7F24054-10B6-4CB3-BB19-A4F4E1B09172}"/>
              </a:ext>
            </a:extLst>
          </p:cNvPr>
          <p:cNvSpPr txBox="1"/>
          <p:nvPr/>
        </p:nvSpPr>
        <p:spPr>
          <a:xfrm>
            <a:off x="1939685" y="4823299"/>
            <a:ext cx="2629246" cy="461665"/>
          </a:xfrm>
          <a:prstGeom prst="rect">
            <a:avLst/>
          </a:prstGeom>
          <a:noFill/>
        </p:spPr>
        <p:txBody>
          <a:bodyPr wrap="none" rtlCol="0">
            <a:spAutoFit/>
          </a:bodyPr>
          <a:lstStyle/>
          <a:p>
            <a:pPr marL="914400" lvl="1" indent="-457200">
              <a:buClr>
                <a:srgbClr val="7030A0"/>
              </a:buClr>
              <a:buFont typeface="Arial" panose="020B0604020202020204" pitchFamily="34" charset="0"/>
              <a:buChar char="•"/>
            </a:pPr>
            <a:r>
              <a:rPr lang="en-CA" sz="2400" kern="1200" dirty="0">
                <a:solidFill>
                  <a:prstClr val="black"/>
                </a:solidFill>
                <a:latin typeface="+mn-lt"/>
                <a:ea typeface="+mn-ea"/>
                <a:cs typeface="+mn-cs"/>
              </a:rPr>
              <a:t>go virtual ?</a:t>
            </a:r>
          </a:p>
        </p:txBody>
      </p:sp>
    </p:spTree>
    <p:extLst>
      <p:ext uri="{BB962C8B-B14F-4D97-AF65-F5344CB8AC3E}">
        <p14:creationId xmlns:p14="http://schemas.microsoft.com/office/powerpoint/2010/main" val="161269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81C6B2-9C58-4E1A-8728-F659CCBC3E0E}"/>
              </a:ext>
            </a:extLst>
          </p:cNvPr>
          <p:cNvSpPr>
            <a:spLocks noGrp="1"/>
          </p:cNvSpPr>
          <p:nvPr>
            <p:ph type="title"/>
          </p:nvPr>
        </p:nvSpPr>
        <p:spPr>
          <a:xfrm>
            <a:off x="278296" y="609600"/>
            <a:ext cx="9329530"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THE RECIPIENT</a:t>
            </a:r>
            <a:endParaRPr lang="en-CA"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 xmlns:a16="http://schemas.microsoft.com/office/drawing/2014/main" id="{0E4C952D-0052-42D6-908A-1A98F3F36D04}"/>
              </a:ext>
            </a:extLst>
          </p:cNvPr>
          <p:cNvSpPr txBox="1"/>
          <p:nvPr/>
        </p:nvSpPr>
        <p:spPr>
          <a:xfrm>
            <a:off x="437322" y="1648667"/>
            <a:ext cx="9170504" cy="523220"/>
          </a:xfrm>
          <a:prstGeom prst="rect">
            <a:avLst/>
          </a:prstGeom>
          <a:noFill/>
        </p:spPr>
        <p:txBody>
          <a:bodyPr wrap="square" rtlCol="0">
            <a:spAutoFit/>
          </a:bodyPr>
          <a:lstStyle/>
          <a:p>
            <a:pPr>
              <a:buClrTx/>
              <a:buFontTx/>
              <a:buNone/>
            </a:pPr>
            <a:r>
              <a:rPr lang="en-US" sz="2800" b="1" kern="1200" dirty="0">
                <a:solidFill>
                  <a:srgbClr val="0099CC"/>
                </a:solidFill>
                <a:latin typeface="+mn-lt"/>
                <a:ea typeface="+mn-ea"/>
                <a:cs typeface="+mn-cs"/>
              </a:rPr>
              <a:t>What is the responsibility of the recipient?</a:t>
            </a:r>
            <a:endParaRPr lang="en-CA" sz="2800" b="1" kern="1200" dirty="0">
              <a:solidFill>
                <a:srgbClr val="0099CC"/>
              </a:solidFill>
              <a:latin typeface="+mn-lt"/>
              <a:ea typeface="+mn-ea"/>
              <a:cs typeface="+mn-cs"/>
            </a:endParaRPr>
          </a:p>
        </p:txBody>
      </p:sp>
      <p:sp>
        <p:nvSpPr>
          <p:cNvPr id="7" name="TextBox 6">
            <a:extLst>
              <a:ext uri="{FF2B5EF4-FFF2-40B4-BE49-F238E27FC236}">
                <a16:creationId xmlns="" xmlns:a16="http://schemas.microsoft.com/office/drawing/2014/main" id="{2681D5DB-89E2-4C5B-AA9E-44069237BE47}"/>
              </a:ext>
            </a:extLst>
          </p:cNvPr>
          <p:cNvSpPr txBox="1"/>
          <p:nvPr/>
        </p:nvSpPr>
        <p:spPr>
          <a:xfrm>
            <a:off x="838200" y="2726766"/>
            <a:ext cx="9964119" cy="2893100"/>
          </a:xfrm>
          <a:prstGeom prst="rect">
            <a:avLst/>
          </a:prstGeom>
          <a:noFill/>
        </p:spPr>
        <p:txBody>
          <a:bodyPr wrap="square" rtlCol="0">
            <a:spAutoFit/>
          </a:bodyPr>
          <a:lstStyle/>
          <a:p>
            <a:pPr marL="457200" indent="-457200">
              <a:buClr>
                <a:srgbClr val="7030A0"/>
              </a:buClr>
              <a:buFont typeface="Arial" panose="020B0604020202020204" pitchFamily="34" charset="0"/>
              <a:buChar char="•"/>
            </a:pPr>
            <a:r>
              <a:rPr lang="en-CA" sz="2600" kern="1200" dirty="0">
                <a:solidFill>
                  <a:prstClr val="black"/>
                </a:solidFill>
                <a:latin typeface="+mn-lt"/>
                <a:ea typeface="+mn-ea"/>
                <a:cs typeface="+mn-cs"/>
              </a:rPr>
              <a:t> to listen</a:t>
            </a:r>
          </a:p>
          <a:p>
            <a:pPr marL="285750" indent="-285750">
              <a:buClrTx/>
              <a:buFont typeface="Wingdings" panose="05000000000000000000" pitchFamily="2" charset="2"/>
              <a:buChar char="v"/>
            </a:pPr>
            <a:endParaRPr lang="en-CA" sz="2600" kern="1200" dirty="0">
              <a:solidFill>
                <a:prstClr val="black"/>
              </a:solidFill>
              <a:latin typeface="+mn-lt"/>
              <a:ea typeface="+mn-ea"/>
              <a:cs typeface="+mn-cs"/>
            </a:endParaRPr>
          </a:p>
          <a:p>
            <a:pPr marL="285750" indent="-285750">
              <a:buClrTx/>
              <a:buFont typeface="Wingdings" panose="05000000000000000000" pitchFamily="2" charset="2"/>
              <a:buChar char="v"/>
            </a:pPr>
            <a:endParaRPr lang="en-CA" sz="2600" kern="1200" dirty="0">
              <a:solidFill>
                <a:prstClr val="black"/>
              </a:solidFill>
              <a:latin typeface="+mn-lt"/>
              <a:ea typeface="+mn-ea"/>
              <a:cs typeface="+mn-cs"/>
            </a:endParaRPr>
          </a:p>
          <a:p>
            <a:pPr marL="457200" indent="-457200">
              <a:buClr>
                <a:srgbClr val="7030A0"/>
              </a:buClr>
              <a:buFont typeface="Arial" panose="020B0604020202020204" pitchFamily="34" charset="0"/>
              <a:buChar char="•"/>
            </a:pPr>
            <a:r>
              <a:rPr lang="en-CA" sz="2600" kern="1200" dirty="0">
                <a:solidFill>
                  <a:prstClr val="black"/>
                </a:solidFill>
                <a:latin typeface="+mn-lt"/>
                <a:ea typeface="+mn-ea"/>
                <a:cs typeface="+mn-cs"/>
              </a:rPr>
              <a:t> to understand</a:t>
            </a:r>
          </a:p>
          <a:p>
            <a:pPr marL="457200" indent="-457200">
              <a:buClr>
                <a:srgbClr val="7030A0"/>
              </a:buClr>
              <a:buFont typeface="Arial" panose="020B0604020202020204" pitchFamily="34" charset="0"/>
              <a:buChar char="•"/>
            </a:pPr>
            <a:endParaRPr lang="en-CA" sz="2600" kern="1200" dirty="0">
              <a:solidFill>
                <a:prstClr val="black"/>
              </a:solidFill>
              <a:latin typeface="+mn-lt"/>
              <a:ea typeface="+mn-ea"/>
              <a:cs typeface="+mn-cs"/>
            </a:endParaRPr>
          </a:p>
          <a:p>
            <a:pPr marL="457200" indent="-457200">
              <a:buClr>
                <a:srgbClr val="7030A0"/>
              </a:buClr>
              <a:buFont typeface="Arial" panose="020B0604020202020204" pitchFamily="34" charset="0"/>
              <a:buChar char="•"/>
            </a:pPr>
            <a:endParaRPr lang="en-CA" sz="2600" kern="1200" dirty="0">
              <a:solidFill>
                <a:prstClr val="black"/>
              </a:solidFill>
              <a:latin typeface="+mn-lt"/>
              <a:ea typeface="+mn-ea"/>
              <a:cs typeface="+mn-cs"/>
            </a:endParaRPr>
          </a:p>
          <a:p>
            <a:pPr marL="457200" indent="-457200">
              <a:buClr>
                <a:srgbClr val="7030A0"/>
              </a:buClr>
              <a:buFont typeface="Arial" panose="020B0604020202020204" pitchFamily="34" charset="0"/>
              <a:buChar char="•"/>
            </a:pPr>
            <a:r>
              <a:rPr lang="en-CA" sz="2600" kern="1200" dirty="0">
                <a:solidFill>
                  <a:prstClr val="black"/>
                </a:solidFill>
                <a:latin typeface="+mn-lt"/>
                <a:ea typeface="+mn-ea"/>
                <a:cs typeface="+mn-cs"/>
              </a:rPr>
              <a:t> to take action (or not)</a:t>
            </a:r>
            <a:endParaRPr lang="en-US" sz="2600" kern="1200" dirty="0">
              <a:solidFill>
                <a:prstClr val="black"/>
              </a:solidFill>
              <a:latin typeface="+mn-lt"/>
              <a:ea typeface="+mn-ea"/>
              <a:cs typeface="+mn-cs"/>
            </a:endParaRPr>
          </a:p>
        </p:txBody>
      </p:sp>
      <p:pic>
        <p:nvPicPr>
          <p:cNvPr id="4100" name="Picture 4" descr="Letter Writing Clip Art , Free Transparent Clipart - ClipartKey">
            <a:extLst>
              <a:ext uri="{FF2B5EF4-FFF2-40B4-BE49-F238E27FC236}">
                <a16:creationId xmlns="" xmlns:a16="http://schemas.microsoft.com/office/drawing/2014/main" id="{6DCD7A87-0FBD-4DA0-B150-E81FB2B5D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908" y="5113091"/>
            <a:ext cx="1257301" cy="9096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ngle,Line,Technology PNG Clipart - Royalty Free SVG / PNG">
            <a:extLst>
              <a:ext uri="{FF2B5EF4-FFF2-40B4-BE49-F238E27FC236}">
                <a16:creationId xmlns="" xmlns:a16="http://schemas.microsoft.com/office/drawing/2014/main" id="{D7619074-D5F3-4938-8CD8-CFF8DBE8B2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1664" y="5140872"/>
            <a:ext cx="1010546" cy="8198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ncandescent Light Bulb Drawing Clip Art, PNG, 720x905px, Incandescent Light  Bulb, Area, Art, Baby Toys, Cartoon">
            <a:extLst>
              <a:ext uri="{FF2B5EF4-FFF2-40B4-BE49-F238E27FC236}">
                <a16:creationId xmlns="" xmlns:a16="http://schemas.microsoft.com/office/drawing/2014/main" id="{5E4E5911-86E7-4276-A47E-206006D100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9009" y="3660568"/>
            <a:ext cx="929899" cy="1025496"/>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 xmlns:a16="http://schemas.microsoft.com/office/drawing/2014/main" id="{9B54075F-0834-49B1-AF7E-AD2EFD2B38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9394" y="2584666"/>
            <a:ext cx="487333" cy="767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11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10"/>
                                        </p:tgtEl>
                                        <p:attrNameLst>
                                          <p:attrName>style.visibility</p:attrName>
                                        </p:attrNameLst>
                                      </p:cBhvr>
                                      <p:to>
                                        <p:strVal val="visible"/>
                                      </p:to>
                                    </p:set>
                                    <p:anim calcmode="lin" valueType="num">
                                      <p:cBhvr additive="base">
                                        <p:cTn id="12" dur="500" fill="hold"/>
                                        <p:tgtEl>
                                          <p:spTgt spid="4110"/>
                                        </p:tgtEl>
                                        <p:attrNameLst>
                                          <p:attrName>ppt_x</p:attrName>
                                        </p:attrNameLst>
                                      </p:cBhvr>
                                      <p:tavLst>
                                        <p:tav tm="0">
                                          <p:val>
                                            <p:strVal val="#ppt_x"/>
                                          </p:val>
                                        </p:tav>
                                        <p:tav tm="100000">
                                          <p:val>
                                            <p:strVal val="#ppt_x"/>
                                          </p:val>
                                        </p:tav>
                                      </p:tavLst>
                                    </p:anim>
                                    <p:anim calcmode="lin" valueType="num">
                                      <p:cBhvr additive="base">
                                        <p:cTn id="13" dur="500" fill="hold"/>
                                        <p:tgtEl>
                                          <p:spTgt spid="41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250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wipe(left)">
                                      <p:cBhvr>
                                        <p:cTn id="18" dur="500"/>
                                        <p:tgtEl>
                                          <p:spTgt spid="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106"/>
                                        </p:tgtEl>
                                        <p:attrNameLst>
                                          <p:attrName>style.visibility</p:attrName>
                                        </p:attrNameLst>
                                      </p:cBhvr>
                                      <p:to>
                                        <p:strVal val="visible"/>
                                      </p:to>
                                    </p:set>
                                    <p:anim calcmode="lin" valueType="num">
                                      <p:cBhvr additive="base">
                                        <p:cTn id="23" dur="500" fill="hold"/>
                                        <p:tgtEl>
                                          <p:spTgt spid="4106"/>
                                        </p:tgtEl>
                                        <p:attrNameLst>
                                          <p:attrName>ppt_x</p:attrName>
                                        </p:attrNameLst>
                                      </p:cBhvr>
                                      <p:tavLst>
                                        <p:tav tm="0">
                                          <p:val>
                                            <p:strVal val="#ppt_x"/>
                                          </p:val>
                                        </p:tav>
                                        <p:tav tm="100000">
                                          <p:val>
                                            <p:strVal val="#ppt_x"/>
                                          </p:val>
                                        </p:tav>
                                      </p:tavLst>
                                    </p:anim>
                                    <p:anim calcmode="lin" valueType="num">
                                      <p:cBhvr additive="base">
                                        <p:cTn id="24" dur="500" fill="hold"/>
                                        <p:tgtEl>
                                          <p:spTgt spid="410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250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wipe(left)">
                                      <p:cBhvr>
                                        <p:cTn id="29" dur="500"/>
                                        <p:tgtEl>
                                          <p:spTgt spid="7">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4100"/>
                                        </p:tgtEl>
                                        <p:attrNameLst>
                                          <p:attrName>style.visibility</p:attrName>
                                        </p:attrNameLst>
                                      </p:cBhvr>
                                      <p:to>
                                        <p:strVal val="visible"/>
                                      </p:to>
                                    </p:set>
                                    <p:anim calcmode="lin" valueType="num">
                                      <p:cBhvr additive="base">
                                        <p:cTn id="34" dur="500" fill="hold"/>
                                        <p:tgtEl>
                                          <p:spTgt spid="4100"/>
                                        </p:tgtEl>
                                        <p:attrNameLst>
                                          <p:attrName>ppt_x</p:attrName>
                                        </p:attrNameLst>
                                      </p:cBhvr>
                                      <p:tavLst>
                                        <p:tav tm="0">
                                          <p:val>
                                            <p:strVal val="#ppt_x"/>
                                          </p:val>
                                        </p:tav>
                                        <p:tav tm="100000">
                                          <p:val>
                                            <p:strVal val="#ppt_x"/>
                                          </p:val>
                                        </p:tav>
                                      </p:tavLst>
                                    </p:anim>
                                    <p:anim calcmode="lin" valueType="num">
                                      <p:cBhvr additive="base">
                                        <p:cTn id="35"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DD16FE-2226-4E58-ADE5-CD4E2D52644C}"/>
              </a:ext>
            </a:extLst>
          </p:cNvPr>
          <p:cNvSpPr>
            <a:spLocks noGrp="1"/>
          </p:cNvSpPr>
          <p:nvPr>
            <p:ph type="title"/>
          </p:nvPr>
        </p:nvSpPr>
        <p:spPr>
          <a:xfrm>
            <a:off x="278296" y="609600"/>
            <a:ext cx="9183756"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FEEDBACK</a:t>
            </a:r>
            <a:endParaRPr lang="en-CA" dirty="0">
              <a:solidFill>
                <a:srgbClr val="00206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 xmlns:a16="http://schemas.microsoft.com/office/drawing/2014/main" id="{84825585-0309-4FA0-B3BE-EA279A72C4F5}"/>
              </a:ext>
            </a:extLst>
          </p:cNvPr>
          <p:cNvSpPr txBox="1"/>
          <p:nvPr/>
        </p:nvSpPr>
        <p:spPr>
          <a:xfrm>
            <a:off x="790413" y="1632996"/>
            <a:ext cx="8830665" cy="1015663"/>
          </a:xfrm>
          <a:prstGeom prst="rect">
            <a:avLst/>
          </a:prstGeom>
          <a:noFill/>
        </p:spPr>
        <p:txBody>
          <a:bodyPr wrap="square" rtlCol="0">
            <a:spAutoFit/>
          </a:bodyPr>
          <a:lstStyle/>
          <a:p>
            <a:pPr>
              <a:buClrTx/>
              <a:buFontTx/>
              <a:buNone/>
            </a:pPr>
            <a:r>
              <a:rPr lang="en-US" sz="2800" b="1" kern="1200" dirty="0">
                <a:solidFill>
                  <a:srgbClr val="0099CC"/>
                </a:solidFill>
                <a:latin typeface="+mn-lt"/>
                <a:ea typeface="+mn-ea"/>
                <a:cs typeface="+mn-cs"/>
              </a:rPr>
              <a:t>MESSAGE RECEIVED?   </a:t>
            </a:r>
          </a:p>
          <a:p>
            <a:pPr>
              <a:buClrTx/>
              <a:buFontTx/>
              <a:buNone/>
            </a:pPr>
            <a:endParaRPr lang="en-US" sz="3200" b="1" kern="1200" dirty="0">
              <a:solidFill>
                <a:srgbClr val="0099CC"/>
              </a:solidFill>
              <a:latin typeface="Calibri" panose="020F0502020204030204"/>
              <a:ea typeface="+mn-ea"/>
              <a:cs typeface="+mn-cs"/>
            </a:endParaRPr>
          </a:p>
        </p:txBody>
      </p:sp>
      <p:sp>
        <p:nvSpPr>
          <p:cNvPr id="9" name="TextBox 8">
            <a:extLst>
              <a:ext uri="{FF2B5EF4-FFF2-40B4-BE49-F238E27FC236}">
                <a16:creationId xmlns="" xmlns:a16="http://schemas.microsoft.com/office/drawing/2014/main" id="{BF9861EB-0AB7-4098-9E46-9019C915C5E6}"/>
              </a:ext>
            </a:extLst>
          </p:cNvPr>
          <p:cNvSpPr txBox="1"/>
          <p:nvPr/>
        </p:nvSpPr>
        <p:spPr>
          <a:xfrm>
            <a:off x="838197" y="2535839"/>
            <a:ext cx="8782881" cy="892552"/>
          </a:xfrm>
          <a:prstGeom prst="rect">
            <a:avLst/>
          </a:prstGeom>
          <a:noFill/>
        </p:spPr>
        <p:txBody>
          <a:bodyPr wrap="square" rtlCol="0">
            <a:spAutoFit/>
          </a:bodyPr>
          <a:lstStyle/>
          <a:p>
            <a:pPr marL="457200" indent="-457200">
              <a:buClr>
                <a:srgbClr val="7030A0"/>
              </a:buClr>
              <a:buFont typeface="Arial" panose="020B0604020202020204" pitchFamily="34" charset="0"/>
              <a:buChar char="•"/>
            </a:pPr>
            <a:r>
              <a:rPr lang="en-CA" sz="2400" kern="1200" dirty="0">
                <a:solidFill>
                  <a:prstClr val="black"/>
                </a:solidFill>
                <a:latin typeface="+mn-lt"/>
                <a:ea typeface="+mn-ea"/>
                <a:cs typeface="+mn-cs"/>
              </a:rPr>
              <a:t>Ask for a response and give a deadline.</a:t>
            </a:r>
          </a:p>
          <a:p>
            <a:pPr>
              <a:buClrTx/>
              <a:buFontTx/>
              <a:buNone/>
            </a:pPr>
            <a:endParaRPr lang="en-CA" sz="2800" kern="1200" dirty="0">
              <a:solidFill>
                <a:prstClr val="black"/>
              </a:solidFill>
              <a:latin typeface="Calibri" panose="020F0502020204030204"/>
              <a:ea typeface="+mn-ea"/>
              <a:cs typeface="+mn-cs"/>
            </a:endParaRPr>
          </a:p>
        </p:txBody>
      </p:sp>
      <p:sp>
        <p:nvSpPr>
          <p:cNvPr id="4" name="TextBox 3">
            <a:extLst>
              <a:ext uri="{FF2B5EF4-FFF2-40B4-BE49-F238E27FC236}">
                <a16:creationId xmlns="" xmlns:a16="http://schemas.microsoft.com/office/drawing/2014/main" id="{77162D18-8CE8-40F5-946E-F4308C6BE84C}"/>
              </a:ext>
            </a:extLst>
          </p:cNvPr>
          <p:cNvSpPr txBox="1"/>
          <p:nvPr/>
        </p:nvSpPr>
        <p:spPr>
          <a:xfrm>
            <a:off x="883416" y="4376582"/>
            <a:ext cx="8737661" cy="1200329"/>
          </a:xfrm>
          <a:prstGeom prst="rect">
            <a:avLst/>
          </a:prstGeom>
          <a:noFill/>
        </p:spPr>
        <p:txBody>
          <a:bodyPr wrap="square" rtlCol="0">
            <a:spAutoFit/>
          </a:bodyPr>
          <a:lstStyle/>
          <a:p>
            <a:pPr marL="457200" indent="-457200">
              <a:buClrTx/>
              <a:buFont typeface="Wingdings" panose="05000000000000000000" pitchFamily="2" charset="2"/>
              <a:buChar char="v"/>
            </a:pPr>
            <a:endParaRPr lang="en-CA" sz="2400" kern="1200" dirty="0">
              <a:solidFill>
                <a:prstClr val="black"/>
              </a:solidFill>
              <a:latin typeface="+mn-lt"/>
              <a:ea typeface="+mn-ea"/>
              <a:cs typeface="+mn-cs"/>
            </a:endParaRPr>
          </a:p>
          <a:p>
            <a:pPr marL="457200" indent="-457200">
              <a:buClr>
                <a:srgbClr val="7030A0"/>
              </a:buClr>
              <a:buFont typeface="Arial" panose="020B0604020202020204" pitchFamily="34" charset="0"/>
              <a:buChar char="•"/>
            </a:pPr>
            <a:r>
              <a:rPr lang="en-CA" sz="2400" kern="1200" dirty="0">
                <a:solidFill>
                  <a:prstClr val="black"/>
                </a:solidFill>
                <a:latin typeface="+mn-lt"/>
                <a:ea typeface="+mn-ea"/>
                <a:cs typeface="+mn-cs"/>
              </a:rPr>
              <a:t>Ask councils to share their stories.</a:t>
            </a:r>
          </a:p>
          <a:p>
            <a:pPr marL="457200" indent="-457200">
              <a:buClrTx/>
              <a:buFont typeface="Wingdings" panose="05000000000000000000" pitchFamily="2" charset="2"/>
              <a:buChar char="v"/>
            </a:pPr>
            <a:endParaRPr lang="en-CA" sz="2400" kern="1200" dirty="0">
              <a:solidFill>
                <a:prstClr val="black"/>
              </a:solidFill>
              <a:latin typeface="+mn-lt"/>
              <a:ea typeface="+mn-ea"/>
              <a:cs typeface="+mn-cs"/>
            </a:endParaRPr>
          </a:p>
        </p:txBody>
      </p:sp>
      <p:sp>
        <p:nvSpPr>
          <p:cNvPr id="8" name="TextBox 7">
            <a:extLst>
              <a:ext uri="{FF2B5EF4-FFF2-40B4-BE49-F238E27FC236}">
                <a16:creationId xmlns="" xmlns:a16="http://schemas.microsoft.com/office/drawing/2014/main" id="{265DBF60-AB80-44A1-9592-9D35AB62FB99}"/>
              </a:ext>
            </a:extLst>
          </p:cNvPr>
          <p:cNvSpPr txBox="1"/>
          <p:nvPr/>
        </p:nvSpPr>
        <p:spPr>
          <a:xfrm>
            <a:off x="790413" y="3967768"/>
            <a:ext cx="8830664" cy="523220"/>
          </a:xfrm>
          <a:prstGeom prst="rect">
            <a:avLst/>
          </a:prstGeom>
          <a:noFill/>
        </p:spPr>
        <p:txBody>
          <a:bodyPr wrap="square" rtlCol="0">
            <a:spAutoFit/>
          </a:bodyPr>
          <a:lstStyle/>
          <a:p>
            <a:pPr>
              <a:buClrTx/>
              <a:buFontTx/>
              <a:buNone/>
            </a:pPr>
            <a:r>
              <a:rPr lang="en-US" sz="2800" b="1" kern="1200" dirty="0">
                <a:solidFill>
                  <a:srgbClr val="0099CC"/>
                </a:solidFill>
                <a:latin typeface="+mn-lt"/>
                <a:ea typeface="+mn-ea"/>
                <a:cs typeface="+mn-cs"/>
              </a:rPr>
              <a:t>WHAT WERE THE RESULTS?</a:t>
            </a:r>
            <a:endParaRPr lang="en-CA" sz="2800" b="1" kern="1200" dirty="0">
              <a:solidFill>
                <a:srgbClr val="0099CC"/>
              </a:solidFill>
              <a:latin typeface="+mn-lt"/>
              <a:ea typeface="+mn-ea"/>
              <a:cs typeface="+mn-cs"/>
            </a:endParaRPr>
          </a:p>
        </p:txBody>
      </p:sp>
    </p:spTree>
    <p:extLst>
      <p:ext uri="{BB962C8B-B14F-4D97-AF65-F5344CB8AC3E}">
        <p14:creationId xmlns:p14="http://schemas.microsoft.com/office/powerpoint/2010/main" val="42137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DD16FE-2226-4E58-ADE5-CD4E2D52644C}"/>
              </a:ext>
            </a:extLst>
          </p:cNvPr>
          <p:cNvSpPr>
            <a:spLocks noGrp="1"/>
          </p:cNvSpPr>
          <p:nvPr>
            <p:ph type="title"/>
          </p:nvPr>
        </p:nvSpPr>
        <p:spPr>
          <a:xfrm>
            <a:off x="298174" y="609600"/>
            <a:ext cx="9280664"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FEEDBACK</a:t>
            </a:r>
            <a:endParaRPr lang="en-CA" dirty="0">
              <a:solidFill>
                <a:srgbClr val="00206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 xmlns:a16="http://schemas.microsoft.com/office/drawing/2014/main" id="{84825585-0309-4FA0-B3BE-EA279A72C4F5}"/>
              </a:ext>
            </a:extLst>
          </p:cNvPr>
          <p:cNvSpPr txBox="1"/>
          <p:nvPr/>
        </p:nvSpPr>
        <p:spPr>
          <a:xfrm>
            <a:off x="298174" y="1394460"/>
            <a:ext cx="9280664" cy="523220"/>
          </a:xfrm>
          <a:prstGeom prst="rect">
            <a:avLst/>
          </a:prstGeom>
          <a:noFill/>
        </p:spPr>
        <p:txBody>
          <a:bodyPr wrap="square" rtlCol="0">
            <a:spAutoFit/>
          </a:bodyPr>
          <a:lstStyle/>
          <a:p>
            <a:pPr algn="ctr">
              <a:buClrTx/>
              <a:buFontTx/>
              <a:buNone/>
            </a:pPr>
            <a:r>
              <a:rPr lang="en-US" sz="2800" b="1" kern="1200" dirty="0">
                <a:solidFill>
                  <a:srgbClr val="0099CC"/>
                </a:solidFill>
                <a:latin typeface="+mn-lt"/>
                <a:ea typeface="+mn-ea"/>
                <a:cs typeface="+mn-cs"/>
              </a:rPr>
              <a:t>ANNUAL REPORTS</a:t>
            </a:r>
            <a:endParaRPr lang="en-CA" sz="2800" b="1" kern="1200" dirty="0">
              <a:solidFill>
                <a:srgbClr val="0099CC"/>
              </a:solidFill>
              <a:latin typeface="+mn-lt"/>
              <a:ea typeface="+mn-ea"/>
              <a:cs typeface="+mn-cs"/>
            </a:endParaRPr>
          </a:p>
        </p:txBody>
      </p:sp>
      <p:graphicFrame>
        <p:nvGraphicFramePr>
          <p:cNvPr id="11" name="Diagram 10">
            <a:extLst>
              <a:ext uri="{FF2B5EF4-FFF2-40B4-BE49-F238E27FC236}">
                <a16:creationId xmlns="" xmlns:a16="http://schemas.microsoft.com/office/drawing/2014/main" id="{5AF6195D-07A6-455C-AF3C-AE440F07D02D}"/>
              </a:ext>
            </a:extLst>
          </p:cNvPr>
          <p:cNvGraphicFramePr/>
          <p:nvPr>
            <p:extLst>
              <p:ext uri="{D42A27DB-BD31-4B8C-83A1-F6EECF244321}">
                <p14:modId xmlns:p14="http://schemas.microsoft.com/office/powerpoint/2010/main" val="751031714"/>
              </p:ext>
            </p:extLst>
          </p:nvPr>
        </p:nvGraphicFramePr>
        <p:xfrm>
          <a:off x="3252364" y="3198374"/>
          <a:ext cx="3416993" cy="274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 xmlns:a16="http://schemas.microsoft.com/office/drawing/2014/main" id="{FC586B41-7512-46A1-91B4-B1868596E72B}"/>
              </a:ext>
            </a:extLst>
          </p:cNvPr>
          <p:cNvSpPr txBox="1"/>
          <p:nvPr/>
        </p:nvSpPr>
        <p:spPr>
          <a:xfrm>
            <a:off x="1179893" y="2299465"/>
            <a:ext cx="1281120" cy="523220"/>
          </a:xfrm>
          <a:prstGeom prst="rect">
            <a:avLst/>
          </a:prstGeom>
          <a:noFill/>
        </p:spPr>
        <p:txBody>
          <a:bodyPr wrap="none" rtlCol="0">
            <a:spAutoFit/>
          </a:bodyPr>
          <a:lstStyle/>
          <a:p>
            <a:pPr>
              <a:buClrTx/>
              <a:buFontTx/>
              <a:buNone/>
            </a:pPr>
            <a:r>
              <a:rPr lang="en-CA" sz="2800" b="1" kern="1200" dirty="0">
                <a:solidFill>
                  <a:srgbClr val="2F5496"/>
                </a:solidFill>
                <a:latin typeface="+mn-lt"/>
                <a:ea typeface="+mn-ea"/>
                <a:cs typeface="+mn-cs"/>
              </a:rPr>
              <a:t>Online</a:t>
            </a:r>
            <a:endParaRPr lang="en-US" sz="2800" b="1" kern="1200" dirty="0">
              <a:solidFill>
                <a:srgbClr val="2F5496"/>
              </a:solidFill>
              <a:latin typeface="+mn-lt"/>
              <a:ea typeface="+mn-ea"/>
              <a:cs typeface="+mn-cs"/>
            </a:endParaRPr>
          </a:p>
        </p:txBody>
      </p:sp>
      <p:sp>
        <p:nvSpPr>
          <p:cNvPr id="4" name="TextBox 3">
            <a:extLst>
              <a:ext uri="{FF2B5EF4-FFF2-40B4-BE49-F238E27FC236}">
                <a16:creationId xmlns="" xmlns:a16="http://schemas.microsoft.com/office/drawing/2014/main" id="{557B904F-F686-45BF-BF8F-AD073AF4F485}"/>
              </a:ext>
            </a:extLst>
          </p:cNvPr>
          <p:cNvSpPr txBox="1"/>
          <p:nvPr/>
        </p:nvSpPr>
        <p:spPr>
          <a:xfrm>
            <a:off x="7720685" y="2299465"/>
            <a:ext cx="1460593" cy="523220"/>
          </a:xfrm>
          <a:prstGeom prst="rect">
            <a:avLst/>
          </a:prstGeom>
          <a:noFill/>
        </p:spPr>
        <p:txBody>
          <a:bodyPr wrap="none" rtlCol="0">
            <a:spAutoFit/>
          </a:bodyPr>
          <a:lstStyle/>
          <a:p>
            <a:pPr>
              <a:buClrTx/>
              <a:buFontTx/>
              <a:buNone/>
            </a:pPr>
            <a:r>
              <a:rPr lang="en-CA" sz="2800" b="1" kern="1200" dirty="0">
                <a:solidFill>
                  <a:srgbClr val="2F5496"/>
                </a:solidFill>
                <a:latin typeface="+mn-lt"/>
                <a:ea typeface="+mn-ea"/>
                <a:cs typeface="+mn-cs"/>
              </a:rPr>
              <a:t>Written</a:t>
            </a:r>
            <a:endParaRPr lang="en-US" sz="2800" b="1" kern="1200" dirty="0">
              <a:solidFill>
                <a:srgbClr val="2F5496"/>
              </a:solidFill>
              <a:latin typeface="+mn-lt"/>
              <a:ea typeface="+mn-ea"/>
              <a:cs typeface="+mn-cs"/>
            </a:endParaRPr>
          </a:p>
        </p:txBody>
      </p:sp>
      <p:pic>
        <p:nvPicPr>
          <p:cNvPr id="8" name="Graphic 7" descr="Blog">
            <a:extLst>
              <a:ext uri="{FF2B5EF4-FFF2-40B4-BE49-F238E27FC236}">
                <a16:creationId xmlns="" xmlns:a16="http://schemas.microsoft.com/office/drawing/2014/main" id="{CC43CA68-C06D-4541-AEFB-99A58A21C4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7763157" y="3442085"/>
            <a:ext cx="1494127" cy="1635274"/>
          </a:xfrm>
          <a:prstGeom prst="rect">
            <a:avLst/>
          </a:prstGeom>
        </p:spPr>
      </p:pic>
      <p:pic>
        <p:nvPicPr>
          <p:cNvPr id="13" name="Graphic 12" descr="Laptop">
            <a:extLst>
              <a:ext uri="{FF2B5EF4-FFF2-40B4-BE49-F238E27FC236}">
                <a16:creationId xmlns="" xmlns:a16="http://schemas.microsoft.com/office/drawing/2014/main" id="{9A68A510-037A-49AB-B3A3-6B3A4F84EE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1033544" y="3503541"/>
            <a:ext cx="1573818" cy="1573818"/>
          </a:xfrm>
          <a:prstGeom prst="rect">
            <a:avLst/>
          </a:prstGeom>
        </p:spPr>
      </p:pic>
    </p:spTree>
    <p:extLst>
      <p:ext uri="{BB962C8B-B14F-4D97-AF65-F5344CB8AC3E}">
        <p14:creationId xmlns:p14="http://schemas.microsoft.com/office/powerpoint/2010/main" val="359380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DD16FE-2226-4E58-ADE5-CD4E2D52644C}"/>
              </a:ext>
            </a:extLst>
          </p:cNvPr>
          <p:cNvSpPr>
            <a:spLocks noGrp="1"/>
          </p:cNvSpPr>
          <p:nvPr>
            <p:ph type="title"/>
          </p:nvPr>
        </p:nvSpPr>
        <p:spPr>
          <a:xfrm>
            <a:off x="298173" y="609600"/>
            <a:ext cx="9263269"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FEEDBACK</a:t>
            </a:r>
            <a:endParaRPr lang="en-CA" dirty="0">
              <a:solidFill>
                <a:srgbClr val="00206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 xmlns:a16="http://schemas.microsoft.com/office/drawing/2014/main" id="{84825585-0309-4FA0-B3BE-EA279A72C4F5}"/>
              </a:ext>
            </a:extLst>
          </p:cNvPr>
          <p:cNvSpPr txBox="1"/>
          <p:nvPr/>
        </p:nvSpPr>
        <p:spPr>
          <a:xfrm>
            <a:off x="298173" y="1394460"/>
            <a:ext cx="9263269" cy="523220"/>
          </a:xfrm>
          <a:prstGeom prst="rect">
            <a:avLst/>
          </a:prstGeom>
          <a:noFill/>
        </p:spPr>
        <p:txBody>
          <a:bodyPr wrap="square" rtlCol="0">
            <a:spAutoFit/>
          </a:bodyPr>
          <a:lstStyle/>
          <a:p>
            <a:pPr algn="ctr">
              <a:buClrTx/>
              <a:buFontTx/>
              <a:buNone/>
            </a:pPr>
            <a:r>
              <a:rPr lang="en-US" sz="2800" b="1" kern="1200" dirty="0">
                <a:solidFill>
                  <a:srgbClr val="0099CC"/>
                </a:solidFill>
                <a:latin typeface="+mn-lt"/>
                <a:ea typeface="+mn-ea"/>
                <a:cs typeface="+mn-cs"/>
              </a:rPr>
              <a:t>ANNUAL REPORTS</a:t>
            </a:r>
            <a:endParaRPr lang="en-CA" sz="2800" b="1" kern="1200" dirty="0">
              <a:solidFill>
                <a:srgbClr val="0099CC"/>
              </a:solidFill>
              <a:latin typeface="+mn-lt"/>
              <a:ea typeface="+mn-ea"/>
              <a:cs typeface="+mn-cs"/>
            </a:endParaRPr>
          </a:p>
        </p:txBody>
      </p:sp>
      <p:graphicFrame>
        <p:nvGraphicFramePr>
          <p:cNvPr id="9" name="Diagram 8">
            <a:extLst>
              <a:ext uri="{FF2B5EF4-FFF2-40B4-BE49-F238E27FC236}">
                <a16:creationId xmlns="" xmlns:a16="http://schemas.microsoft.com/office/drawing/2014/main" id="{F3DA2A8B-960C-4C72-952D-F5E6F2D55499}"/>
              </a:ext>
            </a:extLst>
          </p:cNvPr>
          <p:cNvGraphicFramePr/>
          <p:nvPr>
            <p:extLst>
              <p:ext uri="{D42A27DB-BD31-4B8C-83A1-F6EECF244321}">
                <p14:modId xmlns:p14="http://schemas.microsoft.com/office/powerpoint/2010/main" val="1679398486"/>
              </p:ext>
            </p:extLst>
          </p:nvPr>
        </p:nvGraphicFramePr>
        <p:xfrm>
          <a:off x="842927" y="2715260"/>
          <a:ext cx="3416993" cy="2727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Logo, company name&#10;&#10;Description automatically generated">
            <a:extLst>
              <a:ext uri="{FF2B5EF4-FFF2-40B4-BE49-F238E27FC236}">
                <a16:creationId xmlns="" xmlns:a16="http://schemas.microsoft.com/office/drawing/2014/main" id="{2E8D738A-6735-4A2D-BC44-318F888F427B}"/>
              </a:ext>
            </a:extLst>
          </p:cNvPr>
          <p:cNvPicPr>
            <a:picLocks noChangeAspect="1"/>
          </p:cNvPicPr>
          <p:nvPr/>
        </p:nvPicPr>
        <p:blipFill rotWithShape="1">
          <a:blip r:embed="rId8">
            <a:extLst>
              <a:ext uri="{28A0092B-C50C-407E-A947-70E740481C1C}">
                <a14:useLocalDpi xmlns:a14="http://schemas.microsoft.com/office/drawing/2010/main" val="0"/>
              </a:ext>
            </a:extLst>
          </a:blip>
          <a:srcRect b="6397"/>
          <a:stretch/>
        </p:blipFill>
        <p:spPr>
          <a:xfrm>
            <a:off x="5877342" y="2126974"/>
            <a:ext cx="3274340" cy="4121426"/>
          </a:xfrm>
          <a:prstGeom prst="rect">
            <a:avLst/>
          </a:prstGeom>
          <a:ln>
            <a:solidFill>
              <a:schemeClr val="tx1"/>
            </a:solidFill>
          </a:ln>
        </p:spPr>
      </p:pic>
    </p:spTree>
    <p:extLst>
      <p:ext uri="{BB962C8B-B14F-4D97-AF65-F5344CB8AC3E}">
        <p14:creationId xmlns:p14="http://schemas.microsoft.com/office/powerpoint/2010/main" val="2007670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127C25-74C0-43FC-825C-A2C99654CEC3}"/>
              </a:ext>
            </a:extLst>
          </p:cNvPr>
          <p:cNvSpPr>
            <a:spLocks noGrp="1"/>
          </p:cNvSpPr>
          <p:nvPr>
            <p:ph type="title"/>
          </p:nvPr>
        </p:nvSpPr>
        <p:spPr>
          <a:xfrm>
            <a:off x="278296" y="609600"/>
            <a:ext cx="9163878"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CONCLUSION</a:t>
            </a:r>
            <a:endParaRPr lang="en-CA"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 xmlns:a16="http://schemas.microsoft.com/office/drawing/2014/main" id="{5ADC7C13-C54F-4ADB-9931-D889F76D1F84}"/>
              </a:ext>
            </a:extLst>
          </p:cNvPr>
          <p:cNvSpPr txBox="1"/>
          <p:nvPr/>
        </p:nvSpPr>
        <p:spPr>
          <a:xfrm>
            <a:off x="5629830" y="5656882"/>
            <a:ext cx="519599" cy="369332"/>
          </a:xfrm>
          <a:prstGeom prst="rect">
            <a:avLst/>
          </a:prstGeom>
          <a:noFill/>
        </p:spPr>
        <p:txBody>
          <a:bodyPr wrap="square" rtlCol="0">
            <a:spAutoFit/>
          </a:bodyPr>
          <a:lstStyle/>
          <a:p>
            <a:pPr>
              <a:buClrTx/>
              <a:buFontTx/>
              <a:buNone/>
            </a:pPr>
            <a:endParaRPr lang="en-US" sz="1800" kern="1200" dirty="0">
              <a:solidFill>
                <a:prstClr val="black"/>
              </a:solidFill>
              <a:latin typeface="Calibri" panose="020F0502020204030204"/>
              <a:ea typeface="+mn-ea"/>
              <a:cs typeface="+mn-cs"/>
            </a:endParaRPr>
          </a:p>
        </p:txBody>
      </p:sp>
      <p:sp>
        <p:nvSpPr>
          <p:cNvPr id="8" name="TextBox 7">
            <a:extLst>
              <a:ext uri="{FF2B5EF4-FFF2-40B4-BE49-F238E27FC236}">
                <a16:creationId xmlns="" xmlns:a16="http://schemas.microsoft.com/office/drawing/2014/main" id="{24788348-4B95-45AE-AD23-DD018E3A0F71}"/>
              </a:ext>
            </a:extLst>
          </p:cNvPr>
          <p:cNvSpPr txBox="1"/>
          <p:nvPr/>
        </p:nvSpPr>
        <p:spPr>
          <a:xfrm>
            <a:off x="437322" y="1088890"/>
            <a:ext cx="8845826" cy="6063198"/>
          </a:xfrm>
          <a:prstGeom prst="rect">
            <a:avLst/>
          </a:prstGeom>
          <a:noFill/>
        </p:spPr>
        <p:txBody>
          <a:bodyPr wrap="square">
            <a:spAutoFit/>
          </a:bodyPr>
          <a:lstStyle/>
          <a:p>
            <a:pPr>
              <a:buClrTx/>
              <a:buFontTx/>
              <a:buNone/>
            </a:pPr>
            <a:endParaRPr lang="en-CA" sz="3200" kern="1200" dirty="0">
              <a:solidFill>
                <a:prstClr val="black"/>
              </a:solidFill>
              <a:latin typeface="+mn-lt"/>
              <a:ea typeface="+mn-ea"/>
              <a:cs typeface="+mn-cs"/>
            </a:endParaRPr>
          </a:p>
          <a:p>
            <a:pPr>
              <a:buClrTx/>
              <a:buFontTx/>
              <a:buNone/>
            </a:pPr>
            <a:r>
              <a:rPr lang="en-CA" sz="3200" kern="1200" dirty="0">
                <a:solidFill>
                  <a:prstClr val="black"/>
                </a:solidFill>
                <a:latin typeface="+mn-lt"/>
                <a:ea typeface="+mn-ea"/>
                <a:cs typeface="+mn-cs"/>
              </a:rPr>
              <a:t>“Communication is a two-way street starting with Jesus and flowing through to members and back to Him through prayer. If members have faith, trust in God, and seek the direction of the Holy Spirit, He will guide them. There must be openness and willingness to accept His direction.”</a:t>
            </a:r>
          </a:p>
          <a:p>
            <a:pPr>
              <a:buClrTx/>
              <a:buFontTx/>
              <a:buNone/>
            </a:pPr>
            <a:endParaRPr lang="en-CA" sz="3200" kern="1200" dirty="0">
              <a:solidFill>
                <a:prstClr val="black"/>
              </a:solidFill>
              <a:latin typeface="+mn-lt"/>
              <a:ea typeface="+mn-ea"/>
              <a:cs typeface="+mn-cs"/>
            </a:endParaRPr>
          </a:p>
          <a:p>
            <a:pPr algn="r">
              <a:buClrTx/>
              <a:buFontTx/>
              <a:buNone/>
            </a:pPr>
            <a:r>
              <a:rPr lang="en-CA" sz="3200" kern="1200" dirty="0">
                <a:solidFill>
                  <a:prstClr val="black"/>
                </a:solidFill>
                <a:latin typeface="+mn-lt"/>
                <a:ea typeface="+mn-ea"/>
                <a:cs typeface="+mn-cs"/>
              </a:rPr>
              <a:t>Doreen Gowans</a:t>
            </a:r>
          </a:p>
          <a:p>
            <a:pPr algn="r">
              <a:buClrTx/>
              <a:buFontTx/>
              <a:buNone/>
            </a:pPr>
            <a:r>
              <a:rPr lang="en-CA" sz="1800" kern="1200" dirty="0">
                <a:solidFill>
                  <a:prstClr val="black"/>
                </a:solidFill>
                <a:latin typeface="+mn-lt"/>
                <a:ea typeface="+mn-ea"/>
                <a:cs typeface="+mn-cs"/>
              </a:rPr>
              <a:t>National Second-Vice President and Chairperson of Communications</a:t>
            </a:r>
          </a:p>
          <a:p>
            <a:pPr algn="r">
              <a:buClrTx/>
              <a:buFontTx/>
              <a:buNone/>
            </a:pPr>
            <a:r>
              <a:rPr lang="en-CA" sz="1800" kern="1200" dirty="0">
                <a:solidFill>
                  <a:prstClr val="black"/>
                </a:solidFill>
                <a:latin typeface="+mn-lt"/>
                <a:ea typeface="+mn-ea"/>
                <a:cs typeface="+mn-cs"/>
              </a:rPr>
              <a:t>Oral Report at 99</a:t>
            </a:r>
            <a:r>
              <a:rPr lang="en-CA" sz="1800" kern="1200" baseline="30000" dirty="0">
                <a:solidFill>
                  <a:prstClr val="black"/>
                </a:solidFill>
                <a:latin typeface="+mn-lt"/>
                <a:ea typeface="+mn-ea"/>
                <a:cs typeface="+mn-cs"/>
              </a:rPr>
              <a:t>th</a:t>
            </a:r>
            <a:r>
              <a:rPr lang="en-CA" sz="1800" kern="1200" dirty="0">
                <a:solidFill>
                  <a:prstClr val="black"/>
                </a:solidFill>
                <a:latin typeface="+mn-lt"/>
                <a:ea typeface="+mn-ea"/>
                <a:cs typeface="+mn-cs"/>
              </a:rPr>
              <a:t> Annual Convention </a:t>
            </a:r>
          </a:p>
          <a:p>
            <a:pPr>
              <a:buClrTx/>
              <a:buFontTx/>
              <a:buNone/>
            </a:pPr>
            <a:endParaRPr lang="en-CA" sz="3200" kern="1200" dirty="0">
              <a:solidFill>
                <a:prstClr val="black"/>
              </a:solidFill>
              <a:latin typeface="+mn-lt"/>
              <a:ea typeface="+mn-ea"/>
              <a:cs typeface="+mn-cs"/>
            </a:endParaRPr>
          </a:p>
        </p:txBody>
      </p:sp>
    </p:spTree>
    <p:extLst>
      <p:ext uri="{BB962C8B-B14F-4D97-AF65-F5344CB8AC3E}">
        <p14:creationId xmlns:p14="http://schemas.microsoft.com/office/powerpoint/2010/main" val="1787931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127C25-74C0-43FC-825C-A2C99654CEC3}"/>
              </a:ext>
            </a:extLst>
          </p:cNvPr>
          <p:cNvSpPr>
            <a:spLocks noGrp="1"/>
          </p:cNvSpPr>
          <p:nvPr>
            <p:ph type="title"/>
          </p:nvPr>
        </p:nvSpPr>
        <p:spPr>
          <a:xfrm>
            <a:off x="278296" y="609600"/>
            <a:ext cx="9203634"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COMMUNICATION</a:t>
            </a:r>
            <a:endParaRPr lang="en-CA" dirty="0">
              <a:solidFill>
                <a:srgbClr val="002060"/>
              </a:solidFill>
              <a:latin typeface="Calibri" panose="020F0502020204030204" pitchFamily="34" charset="0"/>
              <a:cs typeface="Calibri" panose="020F0502020204030204" pitchFamily="34" charset="0"/>
            </a:endParaRPr>
          </a:p>
        </p:txBody>
      </p:sp>
      <p:pic>
        <p:nvPicPr>
          <p:cNvPr id="4" name="Picture 2" descr="C:\Users\Alice\AppData\Local\Microsoft\Windows\INetCache\IE\BAGOCGF0\thank_you[1].jpg">
            <a:extLst>
              <a:ext uri="{FF2B5EF4-FFF2-40B4-BE49-F238E27FC236}">
                <a16:creationId xmlns="" xmlns:a16="http://schemas.microsoft.com/office/drawing/2014/main" id="{FB579BA2-F9B1-46C0-868A-56145E01F332}"/>
              </a:ext>
            </a:extLst>
          </p:cNvPr>
          <p:cNvPicPr>
            <a:picLocks noChangeAspect="1" noChangeArrowheads="1"/>
          </p:cNvPicPr>
          <p:nvPr/>
        </p:nvPicPr>
        <p:blipFill>
          <a:blip r:embed="rId3"/>
          <a:srcRect/>
          <a:stretch>
            <a:fillRect/>
          </a:stretch>
        </p:blipFill>
        <p:spPr bwMode="auto">
          <a:xfrm>
            <a:off x="1410622" y="1660540"/>
            <a:ext cx="6938982" cy="4730554"/>
          </a:xfrm>
          <a:prstGeom prst="rect">
            <a:avLst/>
          </a:prstGeom>
          <a:noFill/>
        </p:spPr>
      </p:pic>
    </p:spTree>
    <p:extLst>
      <p:ext uri="{BB962C8B-B14F-4D97-AF65-F5344CB8AC3E}">
        <p14:creationId xmlns:p14="http://schemas.microsoft.com/office/powerpoint/2010/main" val="38367873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888372"/>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endParaRPr lang="en-US" sz="3200" b="1" dirty="0">
              <a:solidFill>
                <a:srgbClr val="2F5496"/>
              </a:solidFill>
            </a:endParaRP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Duties of Officers (20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Life Membership and Honorary Life Membership (20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Strategic Plan Summary (30 minutes)</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Communication (45 minutes) </a:t>
            </a:r>
            <a:r>
              <a:rPr lang="en-US" sz="3200" b="1" dirty="0">
                <a:solidFill>
                  <a:srgbClr val="00B050"/>
                </a:solidFill>
                <a:latin typeface="Wingdings 2" panose="05020102010507070707" pitchFamily="18" charset="2"/>
              </a:rPr>
              <a:t>P</a:t>
            </a:r>
            <a:endParaRPr lang="en-US" sz="3200" dirty="0">
              <a:solidFill>
                <a:srgbClr val="2F5496"/>
              </a:solidFill>
            </a:endParaRPr>
          </a:p>
          <a:p>
            <a:pPr>
              <a:buClr>
                <a:srgbClr val="2F5496"/>
              </a:buClr>
              <a:buFont typeface="Arial" panose="020B0604020202020204" pitchFamily="34" charset="0"/>
              <a:buChar char="•"/>
            </a:pPr>
            <a:r>
              <a:rPr lang="en-US" sz="2400" dirty="0">
                <a:solidFill>
                  <a:srgbClr val="2F5496"/>
                </a:solidFill>
              </a:rPr>
              <a:t>Budgets (15 minutes)</a:t>
            </a:r>
          </a:p>
          <a:p>
            <a:pPr>
              <a:buClr>
                <a:srgbClr val="2F5496"/>
              </a:buClr>
              <a:buFont typeface="Arial" panose="020B0604020202020204" pitchFamily="34" charset="0"/>
              <a:buChar char="•"/>
            </a:pPr>
            <a:r>
              <a:rPr lang="en-US" sz="2400" dirty="0">
                <a:solidFill>
                  <a:srgbClr val="2F5496"/>
                </a:solidFill>
              </a:rPr>
              <a:t>Member Recognition (10 minutes)</a:t>
            </a: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spTree>
    <p:extLst>
      <p:ext uri="{BB962C8B-B14F-4D97-AF65-F5344CB8AC3E}">
        <p14:creationId xmlns:p14="http://schemas.microsoft.com/office/powerpoint/2010/main" val="634017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3A7AC0-DFA4-4752-802F-AF0E6BCEBBED}"/>
              </a:ext>
            </a:extLst>
          </p:cNvPr>
          <p:cNvSpPr>
            <a:spLocks noGrp="1"/>
          </p:cNvSpPr>
          <p:nvPr>
            <p:ph type="ctrTitle"/>
          </p:nvPr>
        </p:nvSpPr>
        <p:spPr>
          <a:xfrm>
            <a:off x="1524000" y="2065143"/>
            <a:ext cx="9144000" cy="2387600"/>
          </a:xfrm>
        </p:spPr>
        <p:txBody>
          <a:bodyPr/>
          <a:lstStyle/>
          <a:p>
            <a:pPr algn="ctr"/>
            <a:r>
              <a:rPr lang="en-US" sz="6000" b="1" kern="1200" dirty="0">
                <a:solidFill>
                  <a:srgbClr val="3B4576"/>
                </a:solidFill>
                <a:latin typeface="Calibri" panose="020F0502020204030204" pitchFamily="34" charset="0"/>
              </a:rPr>
              <a:t>THE CATHOLIC WOMEN’S LEAGUE OF CANADA</a:t>
            </a:r>
            <a:endParaRPr lang="en-CA" dirty="0">
              <a:solidFill>
                <a:srgbClr val="3B4576"/>
              </a:solidFill>
              <a:latin typeface="Calibri" panose="020F0502020204030204" pitchFamily="34" charset="0"/>
            </a:endParaRPr>
          </a:p>
        </p:txBody>
      </p:sp>
      <p:sp>
        <p:nvSpPr>
          <p:cNvPr id="3" name="Subtitle 2">
            <a:extLst>
              <a:ext uri="{FF2B5EF4-FFF2-40B4-BE49-F238E27FC236}">
                <a16:creationId xmlns="" xmlns:a16="http://schemas.microsoft.com/office/drawing/2014/main" id="{84FD2EB2-8469-49B6-A767-400BFE586894}"/>
              </a:ext>
            </a:extLst>
          </p:cNvPr>
          <p:cNvSpPr>
            <a:spLocks noGrp="1"/>
          </p:cNvSpPr>
          <p:nvPr>
            <p:ph type="subTitle" idx="1"/>
          </p:nvPr>
        </p:nvSpPr>
        <p:spPr>
          <a:xfrm>
            <a:off x="1524000" y="4278464"/>
            <a:ext cx="9144000" cy="1655762"/>
          </a:xfrm>
        </p:spPr>
        <p:txBody>
          <a:bodyPr anchor="ctr">
            <a:normAutofit/>
          </a:bodyPr>
          <a:lstStyle/>
          <a:p>
            <a:pPr algn="ctr"/>
            <a:r>
              <a:rPr lang="en-US" sz="3200" b="1" dirty="0">
                <a:solidFill>
                  <a:srgbClr val="2F5496"/>
                </a:solidFill>
              </a:rPr>
              <a:t>COMMUNICATION</a:t>
            </a:r>
            <a:endParaRPr lang="en-US" sz="3200" dirty="0"/>
          </a:p>
        </p:txBody>
      </p:sp>
      <p:pic>
        <p:nvPicPr>
          <p:cNvPr id="9" name="Google Shape;85;p13">
            <a:extLst>
              <a:ext uri="{FF2B5EF4-FFF2-40B4-BE49-F238E27FC236}">
                <a16:creationId xmlns="" xmlns:a16="http://schemas.microsoft.com/office/drawing/2014/main" id="{A2FB0FAA-39A5-4A3F-80ED-F7CC5859D13E}"/>
              </a:ext>
            </a:extLst>
          </p:cNvPr>
          <p:cNvPicPr preferRelativeResize="0"/>
          <p:nvPr/>
        </p:nvPicPr>
        <p:blipFill>
          <a:blip r:embed="rId3">
            <a:extLst>
              <a:ext uri="{28A0092B-C50C-407E-A947-70E740481C1C}">
                <a14:useLocalDpi xmlns:a14="http://schemas.microsoft.com/office/drawing/2010/main" val="0"/>
              </a:ext>
            </a:extLst>
          </a:blip>
          <a:stretch>
            <a:fillRect/>
          </a:stretch>
        </p:blipFill>
        <p:spPr>
          <a:xfrm>
            <a:off x="5219585" y="786075"/>
            <a:ext cx="1752830" cy="1752830"/>
          </a:xfrm>
          <a:prstGeom prst="rect">
            <a:avLst/>
          </a:prstGeom>
          <a:noFill/>
          <a:ln>
            <a:noFill/>
          </a:ln>
        </p:spPr>
      </p:pic>
      <p:sp>
        <p:nvSpPr>
          <p:cNvPr id="5" name="TextBox 4"/>
          <p:cNvSpPr txBox="1"/>
          <p:nvPr/>
        </p:nvSpPr>
        <p:spPr>
          <a:xfrm>
            <a:off x="8747185" y="6210272"/>
            <a:ext cx="3191773" cy="461665"/>
          </a:xfrm>
          <a:prstGeom prst="rect">
            <a:avLst/>
          </a:prstGeom>
          <a:noFill/>
        </p:spPr>
        <p:txBody>
          <a:bodyPr wrap="square" rtlCol="0">
            <a:spAutoFit/>
          </a:bodyPr>
          <a:lstStyle/>
          <a:p>
            <a:r>
              <a:rPr lang="en-CA" sz="1200" dirty="0"/>
              <a:t>Gifted to National by </a:t>
            </a:r>
            <a:r>
              <a:rPr lang="fr-CA" sz="1200" dirty="0"/>
              <a:t>Connie Crichton (SK</a:t>
            </a:r>
            <a:r>
              <a:rPr lang="fr-CA" sz="1200" dirty="0" smtClean="0"/>
              <a:t>), </a:t>
            </a:r>
            <a:r>
              <a:rPr lang="fr-CA" sz="1200" dirty="0"/>
              <a:t>Joline </a:t>
            </a:r>
            <a:r>
              <a:rPr lang="fr-CA" sz="1200" dirty="0" err="1"/>
              <a:t>Belliveau</a:t>
            </a:r>
            <a:r>
              <a:rPr lang="fr-CA" sz="1200" dirty="0"/>
              <a:t> (NS)</a:t>
            </a:r>
            <a:endParaRPr lang="en-CA" sz="1200" dirty="0"/>
          </a:p>
        </p:txBody>
      </p:sp>
    </p:spTree>
    <p:extLst>
      <p:ext uri="{BB962C8B-B14F-4D97-AF65-F5344CB8AC3E}">
        <p14:creationId xmlns:p14="http://schemas.microsoft.com/office/powerpoint/2010/main" val="18998825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id="{E33AD78F-A7DE-4CFE-B385-EA2001142209}"/>
              </a:ext>
            </a:extLst>
          </p:cNvPr>
          <p:cNvSpPr txBox="1">
            <a:spLocks/>
          </p:cNvSpPr>
          <p:nvPr/>
        </p:nvSpPr>
        <p:spPr>
          <a:xfrm>
            <a:off x="3676872" y="402956"/>
            <a:ext cx="4838255" cy="5206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Tx/>
              <a:buFont typeface="Arial" panose="020B0604020202020204" pitchFamily="34" charset="0"/>
              <a:buNone/>
            </a:pPr>
            <a:endParaRPr lang="en-CA" dirty="0">
              <a:solidFill>
                <a:prstClr val="black"/>
              </a:solidFill>
            </a:endParaRPr>
          </a:p>
        </p:txBody>
      </p:sp>
      <p:sp>
        <p:nvSpPr>
          <p:cNvPr id="9" name="TextBox 8">
            <a:extLst>
              <a:ext uri="{FF2B5EF4-FFF2-40B4-BE49-F238E27FC236}">
                <a16:creationId xmlns="" xmlns:a16="http://schemas.microsoft.com/office/drawing/2014/main" id="{A31D9EE3-00D0-4E06-8349-7E5D7C848D94}"/>
              </a:ext>
            </a:extLst>
          </p:cNvPr>
          <p:cNvSpPr txBox="1"/>
          <p:nvPr/>
        </p:nvSpPr>
        <p:spPr>
          <a:xfrm>
            <a:off x="298174" y="1135786"/>
            <a:ext cx="9143999" cy="5609228"/>
          </a:xfrm>
          <a:prstGeom prst="rect">
            <a:avLst/>
          </a:prstGeom>
          <a:noFill/>
        </p:spPr>
        <p:txBody>
          <a:bodyPr wrap="square">
            <a:spAutoFit/>
          </a:bodyPr>
          <a:lstStyle/>
          <a:p>
            <a:pPr algn="ctr">
              <a:buClrTx/>
              <a:buFontTx/>
              <a:buNone/>
            </a:pPr>
            <a:r>
              <a:rPr lang="en-CA" kern="1200" dirty="0">
                <a:solidFill>
                  <a:schemeClr val="tx1"/>
                </a:solidFill>
                <a:latin typeface="Calibri" panose="020F0502020204030204" pitchFamily="34" charset="0"/>
                <a:ea typeface="+mn-ea"/>
                <a:cs typeface="+mn-cs"/>
              </a:rPr>
              <a:t>St. Francis de Sales,</a:t>
            </a:r>
            <a:br>
              <a:rPr lang="en-CA" kern="1200" dirty="0">
                <a:solidFill>
                  <a:schemeClr val="tx1"/>
                </a:solidFill>
                <a:latin typeface="Calibri" panose="020F0502020204030204" pitchFamily="34" charset="0"/>
                <a:ea typeface="+mn-ea"/>
                <a:cs typeface="+mn-cs"/>
              </a:rPr>
            </a:br>
            <a:r>
              <a:rPr lang="en-CA" kern="1200" dirty="0">
                <a:solidFill>
                  <a:schemeClr val="tx1"/>
                </a:solidFill>
                <a:latin typeface="Calibri" panose="020F0502020204030204" pitchFamily="34" charset="0"/>
                <a:ea typeface="+mn-ea"/>
                <a:cs typeface="+mn-cs"/>
              </a:rPr>
              <a:t>Patron Saint of writers and journalists</a:t>
            </a:r>
          </a:p>
          <a:p>
            <a:pPr algn="ctr">
              <a:buClrTx/>
              <a:buFontTx/>
              <a:buNone/>
            </a:pPr>
            <a:r>
              <a:rPr lang="en-CA" sz="2000" kern="1200" dirty="0">
                <a:solidFill>
                  <a:schemeClr val="tx1"/>
                </a:solidFill>
                <a:latin typeface="+mn-lt"/>
                <a:ea typeface="+mn-ea"/>
                <a:cs typeface="+mn-cs"/>
              </a:rPr>
              <a:t>Almighty God,</a:t>
            </a:r>
            <a:br>
              <a:rPr lang="en-CA" sz="2000" kern="1200" dirty="0">
                <a:solidFill>
                  <a:schemeClr val="tx1"/>
                </a:solidFill>
                <a:latin typeface="+mn-lt"/>
                <a:ea typeface="+mn-ea"/>
                <a:cs typeface="+mn-cs"/>
              </a:rPr>
            </a:br>
            <a:r>
              <a:rPr lang="en-CA" sz="2000" kern="1200" dirty="0">
                <a:solidFill>
                  <a:schemeClr val="tx1"/>
                </a:solidFill>
                <a:latin typeface="+mn-lt"/>
                <a:ea typeface="+mn-ea"/>
                <a:cs typeface="+mn-cs"/>
              </a:rPr>
              <a:t>Strengthen and direct, we pray,</a:t>
            </a:r>
            <a:br>
              <a:rPr lang="en-CA" sz="2000" kern="1200" dirty="0">
                <a:solidFill>
                  <a:schemeClr val="tx1"/>
                </a:solidFill>
                <a:latin typeface="+mn-lt"/>
                <a:ea typeface="+mn-ea"/>
                <a:cs typeface="+mn-cs"/>
              </a:rPr>
            </a:br>
            <a:r>
              <a:rPr lang="en-CA" sz="2000" kern="1200" dirty="0">
                <a:solidFill>
                  <a:schemeClr val="tx1"/>
                </a:solidFill>
                <a:latin typeface="+mn-lt"/>
                <a:ea typeface="+mn-ea"/>
                <a:cs typeface="+mn-cs"/>
              </a:rPr>
              <a:t>the will of all whose work it is to write what many read,</a:t>
            </a:r>
            <a:br>
              <a:rPr lang="en-CA" sz="2000" kern="1200" dirty="0">
                <a:solidFill>
                  <a:schemeClr val="tx1"/>
                </a:solidFill>
                <a:latin typeface="+mn-lt"/>
                <a:ea typeface="+mn-ea"/>
                <a:cs typeface="+mn-cs"/>
              </a:rPr>
            </a:br>
            <a:r>
              <a:rPr lang="en-CA" sz="2000" kern="1200" dirty="0">
                <a:solidFill>
                  <a:schemeClr val="tx1"/>
                </a:solidFill>
                <a:latin typeface="+mn-lt"/>
                <a:ea typeface="+mn-ea"/>
                <a:cs typeface="+mn-cs"/>
              </a:rPr>
              <a:t>and to speak where many listen.</a:t>
            </a:r>
          </a:p>
          <a:p>
            <a:pPr algn="ctr">
              <a:buClrTx/>
              <a:buFontTx/>
              <a:buNone/>
            </a:pPr>
            <a:r>
              <a:rPr lang="en-CA" sz="2000" kern="1200" dirty="0">
                <a:solidFill>
                  <a:schemeClr val="tx1"/>
                </a:solidFill>
                <a:latin typeface="+mn-lt"/>
                <a:ea typeface="+mn-ea"/>
                <a:cs typeface="+mn-cs"/>
              </a:rPr>
              <a:t>May we be bold to confront evil and injustice:</a:t>
            </a:r>
            <a:br>
              <a:rPr lang="en-CA" sz="2000" kern="1200" dirty="0">
                <a:solidFill>
                  <a:schemeClr val="tx1"/>
                </a:solidFill>
                <a:latin typeface="+mn-lt"/>
                <a:ea typeface="+mn-ea"/>
                <a:cs typeface="+mn-cs"/>
              </a:rPr>
            </a:br>
            <a:r>
              <a:rPr lang="en-CA" sz="2000" kern="1200" dirty="0">
                <a:solidFill>
                  <a:schemeClr val="tx1"/>
                </a:solidFill>
                <a:latin typeface="+mn-lt"/>
                <a:ea typeface="+mn-ea"/>
                <a:cs typeface="+mn-cs"/>
              </a:rPr>
              <a:t>Understanding and compassionate of human weakness;</a:t>
            </a:r>
            <a:br>
              <a:rPr lang="en-CA" sz="2000" kern="1200" dirty="0">
                <a:solidFill>
                  <a:schemeClr val="tx1"/>
                </a:solidFill>
                <a:latin typeface="+mn-lt"/>
                <a:ea typeface="+mn-ea"/>
                <a:cs typeface="+mn-cs"/>
              </a:rPr>
            </a:br>
            <a:r>
              <a:rPr lang="en-CA" sz="2000" kern="1200" dirty="0">
                <a:solidFill>
                  <a:schemeClr val="tx1"/>
                </a:solidFill>
                <a:latin typeface="+mn-lt"/>
                <a:ea typeface="+mn-ea"/>
                <a:cs typeface="+mn-cs"/>
              </a:rPr>
              <a:t>Rejecting alike the half-truth which deceives,</a:t>
            </a:r>
            <a:br>
              <a:rPr lang="en-CA" sz="2000" kern="1200" dirty="0">
                <a:solidFill>
                  <a:schemeClr val="tx1"/>
                </a:solidFill>
                <a:latin typeface="+mn-lt"/>
                <a:ea typeface="+mn-ea"/>
                <a:cs typeface="+mn-cs"/>
              </a:rPr>
            </a:br>
            <a:r>
              <a:rPr lang="en-CA" sz="2000" kern="1200" dirty="0">
                <a:solidFill>
                  <a:schemeClr val="tx1"/>
                </a:solidFill>
                <a:latin typeface="+mn-lt"/>
                <a:ea typeface="+mn-ea"/>
                <a:cs typeface="+mn-cs"/>
              </a:rPr>
              <a:t>And the slanted word which corrupts.</a:t>
            </a:r>
          </a:p>
          <a:p>
            <a:pPr algn="ctr">
              <a:buClrTx/>
              <a:buFontTx/>
              <a:buNone/>
            </a:pPr>
            <a:r>
              <a:rPr lang="en-CA" sz="2000" kern="1200" dirty="0">
                <a:solidFill>
                  <a:schemeClr val="tx1"/>
                </a:solidFill>
                <a:latin typeface="+mn-lt"/>
                <a:ea typeface="+mn-ea"/>
                <a:cs typeface="+mn-cs"/>
              </a:rPr>
              <a:t>May the power, which is ours, for good or ill,</a:t>
            </a:r>
            <a:br>
              <a:rPr lang="en-CA" sz="2000" kern="1200" dirty="0">
                <a:solidFill>
                  <a:schemeClr val="tx1"/>
                </a:solidFill>
                <a:latin typeface="+mn-lt"/>
                <a:ea typeface="+mn-ea"/>
                <a:cs typeface="+mn-cs"/>
              </a:rPr>
            </a:br>
            <a:r>
              <a:rPr lang="en-CA" sz="2000" kern="1200" dirty="0">
                <a:solidFill>
                  <a:schemeClr val="tx1"/>
                </a:solidFill>
                <a:latin typeface="+mn-lt"/>
                <a:ea typeface="+mn-ea"/>
                <a:cs typeface="+mn-cs"/>
              </a:rPr>
              <a:t>Always be used with honesty and courage,</a:t>
            </a:r>
            <a:br>
              <a:rPr lang="en-CA" sz="2000" kern="1200" dirty="0">
                <a:solidFill>
                  <a:schemeClr val="tx1"/>
                </a:solidFill>
                <a:latin typeface="+mn-lt"/>
                <a:ea typeface="+mn-ea"/>
                <a:cs typeface="+mn-cs"/>
              </a:rPr>
            </a:br>
            <a:r>
              <a:rPr lang="en-CA" sz="2000" kern="1200" dirty="0">
                <a:solidFill>
                  <a:schemeClr val="tx1"/>
                </a:solidFill>
                <a:latin typeface="+mn-lt"/>
                <a:ea typeface="+mn-ea"/>
                <a:cs typeface="+mn-cs"/>
              </a:rPr>
              <a:t>With respect and integrity,</a:t>
            </a:r>
            <a:br>
              <a:rPr lang="en-CA" sz="2000" kern="1200" dirty="0">
                <a:solidFill>
                  <a:schemeClr val="tx1"/>
                </a:solidFill>
                <a:latin typeface="+mn-lt"/>
                <a:ea typeface="+mn-ea"/>
                <a:cs typeface="+mn-cs"/>
              </a:rPr>
            </a:br>
            <a:r>
              <a:rPr lang="en-CA" sz="2000" kern="1200" dirty="0">
                <a:solidFill>
                  <a:schemeClr val="tx1"/>
                </a:solidFill>
                <a:latin typeface="+mn-lt"/>
                <a:ea typeface="+mn-ea"/>
                <a:cs typeface="+mn-cs"/>
              </a:rPr>
              <a:t>So that when all here has been written, said and done,</a:t>
            </a:r>
            <a:br>
              <a:rPr lang="en-CA" sz="2000" kern="1200" dirty="0">
                <a:solidFill>
                  <a:schemeClr val="tx1"/>
                </a:solidFill>
                <a:latin typeface="+mn-lt"/>
                <a:ea typeface="+mn-ea"/>
                <a:cs typeface="+mn-cs"/>
              </a:rPr>
            </a:br>
            <a:r>
              <a:rPr lang="en-CA" sz="2000" kern="1200" dirty="0">
                <a:solidFill>
                  <a:schemeClr val="tx1"/>
                </a:solidFill>
                <a:latin typeface="+mn-lt"/>
                <a:ea typeface="+mn-ea"/>
                <a:cs typeface="+mn-cs"/>
              </a:rPr>
              <a:t>We may, unashamed, meet Thee face to face.</a:t>
            </a:r>
            <a:br>
              <a:rPr lang="en-CA" sz="2000" kern="1200" dirty="0">
                <a:solidFill>
                  <a:schemeClr val="tx1"/>
                </a:solidFill>
                <a:latin typeface="+mn-lt"/>
                <a:ea typeface="+mn-ea"/>
                <a:cs typeface="+mn-cs"/>
              </a:rPr>
            </a:br>
            <a:r>
              <a:rPr lang="en-CA" sz="2000" kern="1200" dirty="0">
                <a:solidFill>
                  <a:schemeClr val="tx1"/>
                </a:solidFill>
                <a:latin typeface="+mn-lt"/>
                <a:ea typeface="+mn-ea"/>
                <a:cs typeface="+mn-cs"/>
              </a:rPr>
              <a:t>Amen</a:t>
            </a:r>
            <a:br>
              <a:rPr lang="en-CA" sz="2000" kern="1200" dirty="0">
                <a:solidFill>
                  <a:schemeClr val="tx1"/>
                </a:solidFill>
                <a:latin typeface="+mn-lt"/>
                <a:ea typeface="+mn-ea"/>
                <a:cs typeface="+mn-cs"/>
              </a:rPr>
            </a:br>
            <a:r>
              <a:rPr lang="en-CA" sz="2000" kern="1200" dirty="0">
                <a:solidFill>
                  <a:schemeClr val="tx1"/>
                </a:solidFill>
                <a:latin typeface="+mn-lt"/>
                <a:ea typeface="+mn-ea"/>
                <a:cs typeface="+mn-cs"/>
              </a:rPr>
              <a:t>May Our Lady of Good Counsel guide us always, as together we work </a:t>
            </a:r>
          </a:p>
          <a:p>
            <a:pPr algn="ctr">
              <a:buClrTx/>
              <a:buFontTx/>
              <a:buNone/>
            </a:pPr>
            <a:r>
              <a:rPr lang="en-CA" sz="2000" kern="1200" dirty="0">
                <a:solidFill>
                  <a:schemeClr val="tx1"/>
                </a:solidFill>
                <a:latin typeface="+mn-lt"/>
                <a:ea typeface="+mn-ea"/>
                <a:cs typeface="+mn-cs"/>
              </a:rPr>
              <a:t>“For God and Canada.” </a:t>
            </a:r>
            <a:r>
              <a:rPr lang="en-CA" sz="1800" kern="1200" dirty="0">
                <a:solidFill>
                  <a:srgbClr val="5A5C63"/>
                </a:solidFill>
                <a:latin typeface="Calibri" panose="020F0502020204030204" pitchFamily="34" charset="0"/>
                <a:ea typeface="+mn-ea"/>
                <a:cs typeface="+mn-cs"/>
              </a:rPr>
              <a:t/>
            </a:r>
            <a:br>
              <a:rPr lang="en-CA" sz="1800" kern="1200" dirty="0">
                <a:solidFill>
                  <a:srgbClr val="5A5C63"/>
                </a:solidFill>
                <a:latin typeface="Calibri" panose="020F0502020204030204" pitchFamily="34" charset="0"/>
                <a:ea typeface="+mn-ea"/>
                <a:cs typeface="+mn-cs"/>
              </a:rPr>
            </a:br>
            <a:r>
              <a:rPr lang="en-CA" sz="1050" kern="1200" dirty="0">
                <a:solidFill>
                  <a:srgbClr val="5A5C63"/>
                </a:solidFill>
                <a:latin typeface="Calibri" panose="020F0502020204030204" pitchFamily="34" charset="0"/>
                <a:ea typeface="+mn-ea"/>
                <a:cs typeface="+mn-cs"/>
              </a:rPr>
              <a:t>https://www.marquette.edu/faith/prayer-for-journalists.php</a:t>
            </a:r>
          </a:p>
        </p:txBody>
      </p:sp>
      <p:sp>
        <p:nvSpPr>
          <p:cNvPr id="2" name="Title 1"/>
          <p:cNvSpPr>
            <a:spLocks noGrp="1"/>
          </p:cNvSpPr>
          <p:nvPr>
            <p:ph type="title"/>
          </p:nvPr>
        </p:nvSpPr>
        <p:spPr>
          <a:xfrm>
            <a:off x="298174" y="450575"/>
            <a:ext cx="9144000"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A PRAYER FOR JOURNALISTS</a:t>
            </a:r>
            <a:endParaRPr lang="en-CA"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18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648DA4-4D13-4E9E-8347-B79AF292008A}"/>
              </a:ext>
            </a:extLst>
          </p:cNvPr>
          <p:cNvSpPr>
            <a:spLocks noGrp="1"/>
          </p:cNvSpPr>
          <p:nvPr>
            <p:ph type="title"/>
          </p:nvPr>
        </p:nvSpPr>
        <p:spPr>
          <a:xfrm>
            <a:off x="298174" y="609600"/>
            <a:ext cx="9163878" cy="1320800"/>
          </a:xfrm>
        </p:spPr>
        <p:txBody>
          <a:bodyPr/>
          <a:lstStyle/>
          <a:p>
            <a:pPr algn="ctr"/>
            <a:r>
              <a:rPr lang="en-CA" b="1" dirty="0">
                <a:solidFill>
                  <a:srgbClr val="002060"/>
                </a:solidFill>
                <a:latin typeface="Calibri" panose="020F0502020204030204" pitchFamily="34" charset="0"/>
                <a:cs typeface="Calibri" panose="020F0502020204030204" pitchFamily="34" charset="0"/>
              </a:rPr>
              <a:t>RESOURCES</a:t>
            </a:r>
          </a:p>
        </p:txBody>
      </p:sp>
      <p:sp>
        <p:nvSpPr>
          <p:cNvPr id="5" name="Content Placeholder 2">
            <a:extLst>
              <a:ext uri="{FF2B5EF4-FFF2-40B4-BE49-F238E27FC236}">
                <a16:creationId xmlns="" xmlns:a16="http://schemas.microsoft.com/office/drawing/2014/main" id="{C49CD70A-9E4C-4A59-977E-0512BEACEFBB}"/>
              </a:ext>
            </a:extLst>
          </p:cNvPr>
          <p:cNvSpPr>
            <a:spLocks noGrp="1"/>
          </p:cNvSpPr>
          <p:nvPr>
            <p:ph idx="1"/>
          </p:nvPr>
        </p:nvSpPr>
        <p:spPr>
          <a:xfrm>
            <a:off x="677334" y="1488613"/>
            <a:ext cx="7333082" cy="3880773"/>
          </a:xfrm>
        </p:spPr>
        <p:txBody>
          <a:bodyPr>
            <a:noAutofit/>
          </a:bodyPr>
          <a:lstStyle/>
          <a:p>
            <a:pPr marL="0" indent="0">
              <a:buNone/>
            </a:pPr>
            <a:r>
              <a:rPr lang="en-US" sz="2400" b="1" dirty="0">
                <a:solidFill>
                  <a:srgbClr val="0099CC"/>
                </a:solidFill>
              </a:rPr>
              <a:t>QUIZ &amp; ANSWERS</a:t>
            </a:r>
            <a:r>
              <a:rPr lang="en-US" sz="2400" dirty="0">
                <a:solidFill>
                  <a:srgbClr val="0099CC"/>
                </a:solidFill>
              </a:rPr>
              <a:t>:</a:t>
            </a:r>
            <a:endParaRPr lang="en-CA" sz="2400" dirty="0">
              <a:solidFill>
                <a:srgbClr val="0099CC"/>
              </a:solidFill>
            </a:endParaRPr>
          </a:p>
        </p:txBody>
      </p:sp>
      <p:sp>
        <p:nvSpPr>
          <p:cNvPr id="4" name="TextBox 3">
            <a:extLst>
              <a:ext uri="{FF2B5EF4-FFF2-40B4-BE49-F238E27FC236}">
                <a16:creationId xmlns="" xmlns:a16="http://schemas.microsoft.com/office/drawing/2014/main" id="{57ADB1ED-65D6-4221-8D03-52DA34B5D277}"/>
              </a:ext>
            </a:extLst>
          </p:cNvPr>
          <p:cNvSpPr txBox="1"/>
          <p:nvPr/>
        </p:nvSpPr>
        <p:spPr>
          <a:xfrm>
            <a:off x="780659" y="2272700"/>
            <a:ext cx="6216489" cy="461665"/>
          </a:xfrm>
          <a:prstGeom prst="rect">
            <a:avLst/>
          </a:prstGeom>
          <a:noFill/>
        </p:spPr>
        <p:txBody>
          <a:bodyPr wrap="square" rtlCol="0">
            <a:spAutoFit/>
          </a:bodyPr>
          <a:lstStyle/>
          <a:p>
            <a:pPr>
              <a:buClrTx/>
              <a:buFontTx/>
              <a:buNone/>
            </a:pPr>
            <a:r>
              <a:rPr lang="en-US" sz="2400" b="1" kern="1200" dirty="0">
                <a:solidFill>
                  <a:prstClr val="black"/>
                </a:solidFill>
                <a:latin typeface="+mn-lt"/>
                <a:ea typeface="+mn-ea"/>
                <a:cs typeface="+mn-cs"/>
              </a:rPr>
              <a:t>Where do you find information on MEDIA?</a:t>
            </a:r>
            <a:endParaRPr lang="en-CA" sz="2400" b="1" kern="1200" dirty="0">
              <a:solidFill>
                <a:prstClr val="black"/>
              </a:solidFill>
              <a:latin typeface="+mn-lt"/>
              <a:ea typeface="+mn-ea"/>
              <a:cs typeface="+mn-cs"/>
            </a:endParaRPr>
          </a:p>
        </p:txBody>
      </p:sp>
      <p:sp>
        <p:nvSpPr>
          <p:cNvPr id="6" name="TextBox 5">
            <a:extLst>
              <a:ext uri="{FF2B5EF4-FFF2-40B4-BE49-F238E27FC236}">
                <a16:creationId xmlns="" xmlns:a16="http://schemas.microsoft.com/office/drawing/2014/main" id="{BDCC9F91-806C-4C98-986F-49501595AF8D}"/>
              </a:ext>
            </a:extLst>
          </p:cNvPr>
          <p:cNvSpPr txBox="1"/>
          <p:nvPr/>
        </p:nvSpPr>
        <p:spPr>
          <a:xfrm>
            <a:off x="1377111" y="3076665"/>
            <a:ext cx="7006004" cy="830997"/>
          </a:xfrm>
          <a:prstGeom prst="rect">
            <a:avLst/>
          </a:prstGeom>
          <a:noFill/>
        </p:spPr>
        <p:txBody>
          <a:bodyPr wrap="square" rtlCol="0">
            <a:spAutoFit/>
          </a:bodyPr>
          <a:lstStyle/>
          <a:p>
            <a:pPr>
              <a:buClrTx/>
              <a:buFontTx/>
              <a:buNone/>
            </a:pPr>
            <a:r>
              <a:rPr lang="en-US" sz="2400" b="1" i="1" kern="1200" dirty="0">
                <a:solidFill>
                  <a:srgbClr val="2F5496"/>
                </a:solidFill>
                <a:latin typeface="+mn-lt"/>
                <a:ea typeface="+mn-ea"/>
                <a:cs typeface="+mn-cs"/>
              </a:rPr>
              <a:t>NATIONAL MANUAL OF POLICY AND PROCEDURE</a:t>
            </a:r>
          </a:p>
          <a:p>
            <a:pPr algn="ctr">
              <a:buClrTx/>
              <a:buFontTx/>
              <a:buNone/>
            </a:pPr>
            <a:r>
              <a:rPr lang="en-US" sz="2400" b="1" kern="1200" dirty="0">
                <a:solidFill>
                  <a:schemeClr val="accent1">
                    <a:lumMod val="60000"/>
                    <a:lumOff val="40000"/>
                  </a:schemeClr>
                </a:solidFill>
                <a:latin typeface="+mn-lt"/>
                <a:ea typeface="+mn-ea"/>
                <a:cs typeface="+mn-cs"/>
              </a:rPr>
              <a:t>Section 10: MEDIA</a:t>
            </a:r>
            <a:endParaRPr lang="en-CA" sz="2400" b="1" kern="1200" dirty="0">
              <a:solidFill>
                <a:schemeClr val="accent1">
                  <a:lumMod val="60000"/>
                  <a:lumOff val="40000"/>
                </a:schemeClr>
              </a:solidFill>
              <a:latin typeface="+mn-lt"/>
              <a:ea typeface="+mn-ea"/>
              <a:cs typeface="+mn-cs"/>
            </a:endParaRPr>
          </a:p>
        </p:txBody>
      </p:sp>
      <p:sp>
        <p:nvSpPr>
          <p:cNvPr id="7" name="TextBox 6">
            <a:extLst>
              <a:ext uri="{FF2B5EF4-FFF2-40B4-BE49-F238E27FC236}">
                <a16:creationId xmlns="" xmlns:a16="http://schemas.microsoft.com/office/drawing/2014/main" id="{1FE878E4-E7D3-4406-B6C2-A2BF7F1BE491}"/>
              </a:ext>
            </a:extLst>
          </p:cNvPr>
          <p:cNvSpPr txBox="1"/>
          <p:nvPr/>
        </p:nvSpPr>
        <p:spPr>
          <a:xfrm>
            <a:off x="2123874" y="3907662"/>
            <a:ext cx="4440002" cy="1938992"/>
          </a:xfrm>
          <a:prstGeom prst="rect">
            <a:avLst/>
          </a:prstGeom>
          <a:noFill/>
        </p:spPr>
        <p:txBody>
          <a:bodyPr wrap="square" rtlCol="0">
            <a:spAutoFit/>
          </a:bodyPr>
          <a:lstStyle/>
          <a:p>
            <a:pPr marL="342900" indent="-342900">
              <a:buClr>
                <a:srgbClr val="7030A0"/>
              </a:buClr>
              <a:buFont typeface="Arial" panose="020B0604020202020204" pitchFamily="34" charset="0"/>
              <a:buChar char="•"/>
            </a:pPr>
            <a:r>
              <a:rPr lang="en-CA" sz="2000" b="1" i="1" kern="1200" dirty="0">
                <a:solidFill>
                  <a:prstClr val="black"/>
                </a:solidFill>
                <a:latin typeface="+mn-lt"/>
                <a:ea typeface="+mn-ea"/>
                <a:cs typeface="+mn-cs"/>
              </a:rPr>
              <a:t>The Canadian League </a:t>
            </a:r>
            <a:r>
              <a:rPr lang="en-CA" sz="2000" kern="1200" dirty="0">
                <a:solidFill>
                  <a:prstClr val="black"/>
                </a:solidFill>
                <a:latin typeface="+mn-lt"/>
                <a:ea typeface="+mn-ea"/>
                <a:cs typeface="+mn-cs"/>
              </a:rPr>
              <a:t>magazine</a:t>
            </a:r>
          </a:p>
          <a:p>
            <a:pPr marL="342900" indent="-342900">
              <a:buClr>
                <a:srgbClr val="7030A0"/>
              </a:buClr>
              <a:buFont typeface="Arial" panose="020B0604020202020204" pitchFamily="34" charset="0"/>
              <a:buChar char="•"/>
            </a:pPr>
            <a:r>
              <a:rPr lang="en-CA" sz="2000" b="1" i="1" kern="1200" dirty="0">
                <a:solidFill>
                  <a:prstClr val="black"/>
                </a:solidFill>
                <a:latin typeface="+mn-lt"/>
                <a:ea typeface="+mn-ea"/>
                <a:cs typeface="+mn-cs"/>
              </a:rPr>
              <a:t>On the Spot </a:t>
            </a:r>
            <a:r>
              <a:rPr lang="en-CA" sz="2000" kern="1200" dirty="0">
                <a:solidFill>
                  <a:prstClr val="black"/>
                </a:solidFill>
                <a:latin typeface="+mn-lt"/>
                <a:ea typeface="+mn-ea"/>
                <a:cs typeface="+mn-cs"/>
              </a:rPr>
              <a:t>submissions</a:t>
            </a:r>
          </a:p>
          <a:p>
            <a:pPr marL="342900" indent="-342900">
              <a:buClr>
                <a:srgbClr val="7030A0"/>
              </a:buClr>
              <a:buFont typeface="Arial" panose="020B0604020202020204" pitchFamily="34" charset="0"/>
              <a:buChar char="•"/>
            </a:pPr>
            <a:r>
              <a:rPr lang="en-CA" sz="2000" b="1" i="1" kern="1200" dirty="0">
                <a:solidFill>
                  <a:prstClr val="black"/>
                </a:solidFill>
                <a:latin typeface="+mn-lt"/>
                <a:ea typeface="+mn-ea"/>
                <a:cs typeface="+mn-cs"/>
              </a:rPr>
              <a:t>Style Guide </a:t>
            </a:r>
            <a:r>
              <a:rPr lang="en-CA" sz="2000" kern="1200" dirty="0">
                <a:solidFill>
                  <a:prstClr val="black"/>
                </a:solidFill>
                <a:latin typeface="+mn-lt"/>
                <a:ea typeface="+mn-ea"/>
                <a:cs typeface="+mn-cs"/>
              </a:rPr>
              <a:t>for Publications</a:t>
            </a:r>
          </a:p>
          <a:p>
            <a:pPr marL="342900" indent="-342900">
              <a:buClr>
                <a:srgbClr val="7030A0"/>
              </a:buClr>
              <a:buFont typeface="Arial" panose="020B0604020202020204" pitchFamily="34" charset="0"/>
              <a:buChar char="•"/>
            </a:pPr>
            <a:r>
              <a:rPr lang="en-CA" sz="2000" b="1" i="1" kern="1200" dirty="0">
                <a:solidFill>
                  <a:prstClr val="black"/>
                </a:solidFill>
                <a:latin typeface="+mn-lt"/>
                <a:ea typeface="+mn-ea"/>
                <a:cs typeface="+mn-cs"/>
              </a:rPr>
              <a:t>Advertising</a:t>
            </a:r>
          </a:p>
          <a:p>
            <a:pPr marL="342900" indent="-342900">
              <a:buClr>
                <a:srgbClr val="7030A0"/>
              </a:buClr>
              <a:buFont typeface="Arial" panose="020B0604020202020204" pitchFamily="34" charset="0"/>
              <a:buChar char="•"/>
            </a:pPr>
            <a:r>
              <a:rPr lang="en-CA" sz="2000" b="1" i="1" kern="1200" dirty="0">
                <a:solidFill>
                  <a:prstClr val="black"/>
                </a:solidFill>
                <a:latin typeface="+mn-lt"/>
                <a:ea typeface="+mn-ea"/>
                <a:cs typeface="+mn-cs"/>
              </a:rPr>
              <a:t>Websites</a:t>
            </a:r>
          </a:p>
          <a:p>
            <a:pPr marL="342900" indent="-342900">
              <a:buClr>
                <a:srgbClr val="7030A0"/>
              </a:buClr>
              <a:buFont typeface="Arial" panose="020B0604020202020204" pitchFamily="34" charset="0"/>
              <a:buChar char="•"/>
            </a:pPr>
            <a:r>
              <a:rPr lang="en-CA" sz="2000" b="1" i="1" kern="1200" dirty="0">
                <a:solidFill>
                  <a:prstClr val="black"/>
                </a:solidFill>
                <a:latin typeface="+mn-lt"/>
                <a:ea typeface="+mn-ea"/>
                <a:cs typeface="+mn-cs"/>
              </a:rPr>
              <a:t>Council Facebook Guidelines</a:t>
            </a:r>
            <a:endParaRPr lang="en-CA" sz="2000" kern="1200" dirty="0">
              <a:solidFill>
                <a:prstClr val="black"/>
              </a:solidFill>
              <a:latin typeface="+mn-lt"/>
              <a:ea typeface="+mn-ea"/>
              <a:cs typeface="+mn-cs"/>
            </a:endParaRPr>
          </a:p>
        </p:txBody>
      </p:sp>
      <p:pic>
        <p:nvPicPr>
          <p:cNvPr id="11" name="Picture 10">
            <a:extLst>
              <a:ext uri="{FF2B5EF4-FFF2-40B4-BE49-F238E27FC236}">
                <a16:creationId xmlns="" xmlns:a16="http://schemas.microsoft.com/office/drawing/2014/main" id="{A626876E-6BF8-4664-8647-36F346CF808E}"/>
              </a:ext>
            </a:extLst>
          </p:cNvPr>
          <p:cNvPicPr>
            <a:picLocks noChangeAspect="1"/>
          </p:cNvPicPr>
          <p:nvPr/>
        </p:nvPicPr>
        <p:blipFill>
          <a:blip r:embed="rId3"/>
          <a:stretch>
            <a:fillRect/>
          </a:stretch>
        </p:blipFill>
        <p:spPr>
          <a:xfrm>
            <a:off x="8477410" y="2734365"/>
            <a:ext cx="2835804" cy="3673972"/>
          </a:xfrm>
          <a:prstGeom prst="rect">
            <a:avLst/>
          </a:prstGeom>
        </p:spPr>
      </p:pic>
    </p:spTree>
    <p:extLst>
      <p:ext uri="{BB962C8B-B14F-4D97-AF65-F5344CB8AC3E}">
        <p14:creationId xmlns:p14="http://schemas.microsoft.com/office/powerpoint/2010/main" val="11105911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9FBF8A-9C89-4301-B919-83E31995AB11}"/>
              </a:ext>
            </a:extLst>
          </p:cNvPr>
          <p:cNvSpPr>
            <a:spLocks noGrp="1"/>
          </p:cNvSpPr>
          <p:nvPr>
            <p:ph type="title"/>
          </p:nvPr>
        </p:nvSpPr>
        <p:spPr>
          <a:xfrm>
            <a:off x="278296" y="609600"/>
            <a:ext cx="9203634"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COMMUNICATION</a:t>
            </a:r>
            <a:endParaRPr lang="en-CA" dirty="0">
              <a:solidFill>
                <a:srgbClr val="00206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 xmlns:a16="http://schemas.microsoft.com/office/drawing/2014/main" id="{85E74A0B-2EBF-44E3-8C51-6B0694624745}"/>
              </a:ext>
            </a:extLst>
          </p:cNvPr>
          <p:cNvSpPr txBox="1"/>
          <p:nvPr/>
        </p:nvSpPr>
        <p:spPr>
          <a:xfrm>
            <a:off x="278296" y="1802296"/>
            <a:ext cx="9203634" cy="523220"/>
          </a:xfrm>
          <a:prstGeom prst="rect">
            <a:avLst/>
          </a:prstGeom>
          <a:noFill/>
        </p:spPr>
        <p:txBody>
          <a:bodyPr wrap="square" rtlCol="0">
            <a:spAutoFit/>
          </a:bodyPr>
          <a:lstStyle/>
          <a:p>
            <a:pPr algn="ctr">
              <a:buClrTx/>
              <a:buFontTx/>
              <a:buNone/>
            </a:pPr>
            <a:r>
              <a:rPr lang="en-US" sz="2800" b="1" kern="1200" dirty="0">
                <a:solidFill>
                  <a:srgbClr val="0099CC"/>
                </a:solidFill>
                <a:latin typeface="+mn-lt"/>
                <a:ea typeface="+mn-ea"/>
                <a:cs typeface="+mn-cs"/>
              </a:rPr>
              <a:t>WHAT IS THE DEFINITION OF COMMUNICATION?</a:t>
            </a:r>
            <a:endParaRPr lang="en-CA" sz="2800" b="1" kern="1200" dirty="0">
              <a:solidFill>
                <a:srgbClr val="0099CC"/>
              </a:solidFill>
              <a:latin typeface="+mn-lt"/>
              <a:ea typeface="+mn-ea"/>
              <a:cs typeface="+mn-cs"/>
            </a:endParaRPr>
          </a:p>
        </p:txBody>
      </p:sp>
      <p:sp>
        <p:nvSpPr>
          <p:cNvPr id="6" name="TextBox 5">
            <a:extLst>
              <a:ext uri="{FF2B5EF4-FFF2-40B4-BE49-F238E27FC236}">
                <a16:creationId xmlns="" xmlns:a16="http://schemas.microsoft.com/office/drawing/2014/main" id="{DD099757-8515-4C4A-80E8-8948937F95E1}"/>
              </a:ext>
            </a:extLst>
          </p:cNvPr>
          <p:cNvSpPr txBox="1"/>
          <p:nvPr/>
        </p:nvSpPr>
        <p:spPr>
          <a:xfrm>
            <a:off x="1126435" y="4212111"/>
            <a:ext cx="8350561" cy="954107"/>
          </a:xfrm>
          <a:prstGeom prst="rect">
            <a:avLst/>
          </a:prstGeom>
          <a:noFill/>
        </p:spPr>
        <p:txBody>
          <a:bodyPr wrap="square" rtlCol="0">
            <a:spAutoFit/>
          </a:bodyPr>
          <a:lstStyle/>
          <a:p>
            <a:pPr>
              <a:buClrTx/>
              <a:buFontTx/>
              <a:buNone/>
            </a:pPr>
            <a:r>
              <a:rPr lang="en-CA" sz="2800" kern="1200" dirty="0">
                <a:solidFill>
                  <a:prstClr val="black"/>
                </a:solidFill>
                <a:latin typeface="+mn-lt"/>
                <a:ea typeface="+mn-ea"/>
                <a:cs typeface="+mn-cs"/>
              </a:rPr>
              <a:t>Every </a:t>
            </a:r>
            <a:r>
              <a:rPr lang="en-CA" sz="2800" b="1" kern="1200" dirty="0">
                <a:solidFill>
                  <a:prstClr val="black"/>
                </a:solidFill>
                <a:latin typeface="+mn-lt"/>
                <a:ea typeface="+mn-ea"/>
                <a:cs typeface="+mn-cs"/>
              </a:rPr>
              <a:t>communication</a:t>
            </a:r>
            <a:r>
              <a:rPr lang="en-CA" sz="2800" kern="1200" dirty="0">
                <a:solidFill>
                  <a:prstClr val="black"/>
                </a:solidFill>
                <a:latin typeface="+mn-lt"/>
                <a:ea typeface="+mn-ea"/>
                <a:cs typeface="+mn-cs"/>
              </a:rPr>
              <a:t> involves (at least) one </a:t>
            </a:r>
            <a:r>
              <a:rPr lang="en-CA" sz="2800" b="1" kern="1200" dirty="0">
                <a:solidFill>
                  <a:prstClr val="black"/>
                </a:solidFill>
                <a:latin typeface="+mn-lt"/>
                <a:ea typeface="+mn-ea"/>
                <a:cs typeface="+mn-cs"/>
              </a:rPr>
              <a:t>sender</a:t>
            </a:r>
            <a:r>
              <a:rPr lang="en-CA" sz="2800" kern="1200" dirty="0">
                <a:solidFill>
                  <a:prstClr val="black"/>
                </a:solidFill>
                <a:latin typeface="+mn-lt"/>
                <a:ea typeface="+mn-ea"/>
                <a:cs typeface="+mn-cs"/>
              </a:rPr>
              <a:t>, a </a:t>
            </a:r>
            <a:r>
              <a:rPr lang="en-CA" sz="2800" b="1" kern="1200" dirty="0">
                <a:solidFill>
                  <a:prstClr val="black"/>
                </a:solidFill>
                <a:latin typeface="+mn-lt"/>
                <a:ea typeface="+mn-ea"/>
                <a:cs typeface="+mn-cs"/>
              </a:rPr>
              <a:t>message</a:t>
            </a:r>
            <a:r>
              <a:rPr lang="en-CA" sz="2800" kern="1200" dirty="0">
                <a:solidFill>
                  <a:prstClr val="black"/>
                </a:solidFill>
                <a:latin typeface="+mn-lt"/>
                <a:ea typeface="+mn-ea"/>
                <a:cs typeface="+mn-cs"/>
              </a:rPr>
              <a:t> and a </a:t>
            </a:r>
            <a:r>
              <a:rPr lang="en-CA" sz="2800" b="1" kern="1200" dirty="0">
                <a:solidFill>
                  <a:prstClr val="black"/>
                </a:solidFill>
                <a:latin typeface="+mn-lt"/>
                <a:ea typeface="+mn-ea"/>
                <a:cs typeface="+mn-cs"/>
              </a:rPr>
              <a:t>recipient</a:t>
            </a:r>
            <a:r>
              <a:rPr lang="en-CA" sz="2800" kern="1200" dirty="0">
                <a:solidFill>
                  <a:prstClr val="black"/>
                </a:solidFill>
                <a:latin typeface="+mn-lt"/>
                <a:ea typeface="+mn-ea"/>
                <a:cs typeface="+mn-cs"/>
              </a:rPr>
              <a:t>.</a:t>
            </a:r>
            <a:endParaRPr lang="en-US" sz="2800" kern="1200" dirty="0">
              <a:solidFill>
                <a:prstClr val="black"/>
              </a:solidFill>
              <a:latin typeface="+mn-lt"/>
              <a:ea typeface="+mn-ea"/>
              <a:cs typeface="+mn-cs"/>
            </a:endParaRPr>
          </a:p>
        </p:txBody>
      </p:sp>
      <p:sp>
        <p:nvSpPr>
          <p:cNvPr id="8" name="TextBox 7">
            <a:extLst>
              <a:ext uri="{FF2B5EF4-FFF2-40B4-BE49-F238E27FC236}">
                <a16:creationId xmlns="" xmlns:a16="http://schemas.microsoft.com/office/drawing/2014/main" id="{03661EBC-245A-410A-89F7-6045DBE63F1F}"/>
              </a:ext>
            </a:extLst>
          </p:cNvPr>
          <p:cNvSpPr txBox="1"/>
          <p:nvPr/>
        </p:nvSpPr>
        <p:spPr>
          <a:xfrm>
            <a:off x="1126435" y="5494744"/>
            <a:ext cx="8355496" cy="954107"/>
          </a:xfrm>
          <a:prstGeom prst="rect">
            <a:avLst/>
          </a:prstGeom>
          <a:noFill/>
        </p:spPr>
        <p:txBody>
          <a:bodyPr wrap="square" rtlCol="0">
            <a:spAutoFit/>
          </a:bodyPr>
          <a:lstStyle/>
          <a:p>
            <a:pPr>
              <a:buClrTx/>
              <a:buFontTx/>
              <a:buNone/>
            </a:pPr>
            <a:r>
              <a:rPr lang="en-CA" sz="2800" b="1" kern="1200" dirty="0">
                <a:latin typeface="+mn-lt"/>
                <a:ea typeface="Cambria" panose="02040503050406030204" pitchFamily="18" charset="0"/>
                <a:cs typeface="+mn-cs"/>
              </a:rPr>
              <a:t>Feedback</a:t>
            </a:r>
            <a:r>
              <a:rPr lang="en-CA" sz="2800" kern="1200" dirty="0">
                <a:latin typeface="+mn-lt"/>
                <a:ea typeface="Cambria" panose="02040503050406030204" pitchFamily="18" charset="0"/>
                <a:cs typeface="+mn-cs"/>
              </a:rPr>
              <a:t> – Has the message been received and understood?</a:t>
            </a:r>
            <a:endParaRPr lang="en-CA" sz="2800" kern="1200" dirty="0">
              <a:solidFill>
                <a:prstClr val="black"/>
              </a:solidFill>
              <a:latin typeface="+mn-lt"/>
              <a:ea typeface="+mn-ea"/>
              <a:cs typeface="+mn-cs"/>
            </a:endParaRPr>
          </a:p>
        </p:txBody>
      </p:sp>
      <p:sp>
        <p:nvSpPr>
          <p:cNvPr id="10" name="TextBox 9">
            <a:extLst>
              <a:ext uri="{FF2B5EF4-FFF2-40B4-BE49-F238E27FC236}">
                <a16:creationId xmlns="" xmlns:a16="http://schemas.microsoft.com/office/drawing/2014/main" id="{E31FDAF7-65F1-4BA1-801C-41301B1545E6}"/>
              </a:ext>
            </a:extLst>
          </p:cNvPr>
          <p:cNvSpPr txBox="1"/>
          <p:nvPr/>
        </p:nvSpPr>
        <p:spPr>
          <a:xfrm>
            <a:off x="1146875" y="2498591"/>
            <a:ext cx="8335055" cy="1384995"/>
          </a:xfrm>
          <a:prstGeom prst="rect">
            <a:avLst/>
          </a:prstGeom>
          <a:noFill/>
        </p:spPr>
        <p:txBody>
          <a:bodyPr wrap="square" rtlCol="0">
            <a:spAutoFit/>
          </a:bodyPr>
          <a:lstStyle/>
          <a:p>
            <a:pPr>
              <a:buClrTx/>
              <a:buFontTx/>
              <a:buNone/>
            </a:pPr>
            <a:r>
              <a:rPr lang="en-CA" sz="2800" b="1" kern="1200" dirty="0">
                <a:solidFill>
                  <a:prstClr val="black"/>
                </a:solidFill>
                <a:latin typeface="+mn-lt"/>
                <a:ea typeface="+mn-ea"/>
                <a:cs typeface="+mn-cs"/>
              </a:rPr>
              <a:t>Communication</a:t>
            </a:r>
            <a:r>
              <a:rPr lang="en-CA" sz="2800" kern="1200" dirty="0">
                <a:solidFill>
                  <a:prstClr val="black"/>
                </a:solidFill>
                <a:latin typeface="+mn-lt"/>
                <a:ea typeface="+mn-ea"/>
                <a:cs typeface="+mn-cs"/>
              </a:rPr>
              <a:t> is simply the act of transferring information from one place, person or group to another. </a:t>
            </a:r>
          </a:p>
        </p:txBody>
      </p:sp>
    </p:spTree>
    <p:extLst>
      <p:ext uri="{BB962C8B-B14F-4D97-AF65-F5344CB8AC3E}">
        <p14:creationId xmlns:p14="http://schemas.microsoft.com/office/powerpoint/2010/main" val="354104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FA648D-146F-44BA-95C1-A2DFDA298744}"/>
              </a:ext>
            </a:extLst>
          </p:cNvPr>
          <p:cNvSpPr>
            <a:spLocks noGrp="1"/>
          </p:cNvSpPr>
          <p:nvPr>
            <p:ph type="title"/>
          </p:nvPr>
        </p:nvSpPr>
        <p:spPr>
          <a:xfrm>
            <a:off x="298174" y="609600"/>
            <a:ext cx="9267510"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STRATEGIC PLAN</a:t>
            </a:r>
            <a:endParaRPr lang="en-CA" dirty="0">
              <a:solidFill>
                <a:srgbClr val="00206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 xmlns:a16="http://schemas.microsoft.com/office/drawing/2014/main" id="{8B4F8A09-D9CC-42FD-905F-E5DDC766ADF2}"/>
              </a:ext>
            </a:extLst>
          </p:cNvPr>
          <p:cNvSpPr txBox="1"/>
          <p:nvPr/>
        </p:nvSpPr>
        <p:spPr>
          <a:xfrm>
            <a:off x="838198" y="3504417"/>
            <a:ext cx="8727483" cy="1200329"/>
          </a:xfrm>
          <a:prstGeom prst="rect">
            <a:avLst/>
          </a:prstGeom>
          <a:noFill/>
        </p:spPr>
        <p:txBody>
          <a:bodyPr wrap="square" rtlCol="0">
            <a:spAutoFit/>
          </a:bodyPr>
          <a:lstStyle/>
          <a:p>
            <a:pPr marL="285750" indent="-285750">
              <a:buClrTx/>
              <a:buFont typeface="Arial" panose="020B0604020202020204" pitchFamily="34" charset="0"/>
              <a:buChar char="•"/>
            </a:pPr>
            <a:endParaRPr lang="en-US" sz="2400" kern="1200" dirty="0">
              <a:solidFill>
                <a:prstClr val="black"/>
              </a:solidFill>
              <a:latin typeface="+mn-lt"/>
              <a:ea typeface="+mn-ea"/>
              <a:cs typeface="+mn-cs"/>
            </a:endParaRPr>
          </a:p>
          <a:p>
            <a:pPr>
              <a:buClrTx/>
              <a:buFontTx/>
              <a:buNone/>
            </a:pPr>
            <a:r>
              <a:rPr lang="en-US" sz="2400" b="1" kern="1200" dirty="0">
                <a:solidFill>
                  <a:prstClr val="black"/>
                </a:solidFill>
                <a:latin typeface="+mn-lt"/>
                <a:ea typeface="+mn-ea"/>
                <a:cs typeface="+mn-cs"/>
              </a:rPr>
              <a:t>Objective #5 </a:t>
            </a:r>
            <a:r>
              <a:rPr lang="en-US" sz="2400" kern="1200" dirty="0">
                <a:solidFill>
                  <a:prstClr val="black"/>
                </a:solidFill>
                <a:latin typeface="+mn-lt"/>
                <a:ea typeface="+mn-ea"/>
                <a:cs typeface="+mn-cs"/>
              </a:rPr>
              <a:t>– Increase effectiveness of communication</a:t>
            </a:r>
          </a:p>
          <a:p>
            <a:pPr>
              <a:buClrTx/>
              <a:buFontTx/>
              <a:buNone/>
            </a:pPr>
            <a:endParaRPr lang="en-CA" sz="2400" kern="1200" dirty="0">
              <a:solidFill>
                <a:prstClr val="black"/>
              </a:solidFill>
              <a:latin typeface="+mn-lt"/>
              <a:ea typeface="+mn-ea"/>
              <a:cs typeface="+mn-cs"/>
            </a:endParaRPr>
          </a:p>
        </p:txBody>
      </p:sp>
      <p:sp>
        <p:nvSpPr>
          <p:cNvPr id="10" name="TextBox 9">
            <a:extLst>
              <a:ext uri="{FF2B5EF4-FFF2-40B4-BE49-F238E27FC236}">
                <a16:creationId xmlns="" xmlns:a16="http://schemas.microsoft.com/office/drawing/2014/main" id="{58C7A2BB-C7A4-47E8-A7B6-057B5025E6AD}"/>
              </a:ext>
            </a:extLst>
          </p:cNvPr>
          <p:cNvSpPr txBox="1"/>
          <p:nvPr/>
        </p:nvSpPr>
        <p:spPr>
          <a:xfrm>
            <a:off x="838199" y="2425747"/>
            <a:ext cx="8727483" cy="830997"/>
          </a:xfrm>
          <a:prstGeom prst="rect">
            <a:avLst/>
          </a:prstGeom>
          <a:noFill/>
        </p:spPr>
        <p:txBody>
          <a:bodyPr wrap="square" rtlCol="0">
            <a:spAutoFit/>
          </a:bodyPr>
          <a:lstStyle/>
          <a:p>
            <a:pPr>
              <a:buClrTx/>
              <a:buFontTx/>
              <a:buNone/>
            </a:pPr>
            <a:r>
              <a:rPr lang="en-US" sz="2400" b="1" kern="1200" dirty="0">
                <a:solidFill>
                  <a:srgbClr val="2F5496"/>
                </a:solidFill>
                <a:latin typeface="+mn-lt"/>
                <a:ea typeface="+mn-ea"/>
                <a:cs typeface="+mn-cs"/>
              </a:rPr>
              <a:t>Goal #1</a:t>
            </a:r>
            <a:r>
              <a:rPr lang="en-US" sz="2400" kern="1200" dirty="0">
                <a:solidFill>
                  <a:srgbClr val="2F5496"/>
                </a:solidFill>
                <a:latin typeface="+mn-lt"/>
                <a:ea typeface="+mn-ea"/>
                <a:cs typeface="+mn-cs"/>
              </a:rPr>
              <a:t>:</a:t>
            </a:r>
            <a:r>
              <a:rPr lang="en-US" sz="2400" b="1" kern="1200" dirty="0">
                <a:solidFill>
                  <a:srgbClr val="2F5496"/>
                </a:solidFill>
                <a:latin typeface="+mn-lt"/>
                <a:ea typeface="+mn-ea"/>
                <a:cs typeface="+mn-cs"/>
              </a:rPr>
              <a:t> </a:t>
            </a:r>
            <a:r>
              <a:rPr lang="en-US" sz="2400" i="1" kern="1200" dirty="0">
                <a:solidFill>
                  <a:srgbClr val="2F5496"/>
                </a:solidFill>
                <a:latin typeface="+mn-lt"/>
                <a:ea typeface="+mn-ea"/>
                <a:cs typeface="+mn-cs"/>
              </a:rPr>
              <a:t>To grow in faith by sharing, witnessing, and developing leadership skills to create positive change.</a:t>
            </a:r>
            <a:endParaRPr lang="en-CA" sz="2400" i="1" kern="1200" dirty="0">
              <a:solidFill>
                <a:srgbClr val="2F5496"/>
              </a:solidFill>
              <a:latin typeface="+mn-lt"/>
              <a:ea typeface="+mn-ea"/>
              <a:cs typeface="+mn-cs"/>
            </a:endParaRPr>
          </a:p>
        </p:txBody>
      </p:sp>
      <p:pic>
        <p:nvPicPr>
          <p:cNvPr id="4" name="Picture 2" descr="The Catholic Women's League of Canada Plans Strategically 2018-2022">
            <a:extLst>
              <a:ext uri="{FF2B5EF4-FFF2-40B4-BE49-F238E27FC236}">
                <a16:creationId xmlns="" xmlns:a16="http://schemas.microsoft.com/office/drawing/2014/main" id="{51993D80-DAEA-453A-BF66-43D034D841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0037" y="2593235"/>
            <a:ext cx="1866900" cy="24479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8DA8FDCC-9D55-4D8E-94F5-F38C834377A8}"/>
              </a:ext>
            </a:extLst>
          </p:cNvPr>
          <p:cNvSpPr txBox="1"/>
          <p:nvPr/>
        </p:nvSpPr>
        <p:spPr>
          <a:xfrm>
            <a:off x="655982" y="1654854"/>
            <a:ext cx="8909701" cy="523220"/>
          </a:xfrm>
          <a:prstGeom prst="rect">
            <a:avLst/>
          </a:prstGeom>
          <a:noFill/>
        </p:spPr>
        <p:txBody>
          <a:bodyPr wrap="square" rtlCol="0">
            <a:spAutoFit/>
          </a:bodyPr>
          <a:lstStyle/>
          <a:p>
            <a:pPr>
              <a:buClrTx/>
              <a:buFontTx/>
              <a:buNone/>
            </a:pPr>
            <a:r>
              <a:rPr lang="en-CA" sz="2800" b="1" kern="1200" dirty="0">
                <a:solidFill>
                  <a:srgbClr val="0099CC"/>
                </a:solidFill>
                <a:latin typeface="+mn-lt"/>
                <a:ea typeface="+mn-ea"/>
                <a:cs typeface="+mn-cs"/>
              </a:rPr>
              <a:t>YEAR THREE STRATEGY</a:t>
            </a:r>
            <a:r>
              <a:rPr lang="en-CA" sz="2800" kern="1200" dirty="0">
                <a:solidFill>
                  <a:srgbClr val="0099CC"/>
                </a:solidFill>
                <a:latin typeface="+mn-lt"/>
                <a:ea typeface="+mn-ea"/>
                <a:cs typeface="+mn-cs"/>
              </a:rPr>
              <a:t>:</a:t>
            </a:r>
            <a:endParaRPr lang="en-US" sz="2800" kern="1200" dirty="0">
              <a:solidFill>
                <a:srgbClr val="0099CC"/>
              </a:solidFill>
              <a:latin typeface="+mn-lt"/>
              <a:ea typeface="+mn-ea"/>
              <a:cs typeface="+mn-cs"/>
            </a:endParaRPr>
          </a:p>
        </p:txBody>
      </p:sp>
      <p:sp>
        <p:nvSpPr>
          <p:cNvPr id="7" name="TextBox 6">
            <a:extLst>
              <a:ext uri="{FF2B5EF4-FFF2-40B4-BE49-F238E27FC236}">
                <a16:creationId xmlns="" xmlns:a16="http://schemas.microsoft.com/office/drawing/2014/main" id="{8B4F8A09-D9CC-42FD-905F-E5DDC766ADF2}"/>
              </a:ext>
            </a:extLst>
          </p:cNvPr>
          <p:cNvSpPr txBox="1"/>
          <p:nvPr/>
        </p:nvSpPr>
        <p:spPr>
          <a:xfrm>
            <a:off x="838198" y="4583087"/>
            <a:ext cx="8727483" cy="1200329"/>
          </a:xfrm>
          <a:prstGeom prst="rect">
            <a:avLst/>
          </a:prstGeom>
          <a:noFill/>
        </p:spPr>
        <p:txBody>
          <a:bodyPr wrap="square" rtlCol="0">
            <a:spAutoFit/>
          </a:bodyPr>
          <a:lstStyle/>
          <a:p>
            <a:pPr marL="285750" indent="-285750">
              <a:buClrTx/>
              <a:buFont typeface="Arial" panose="020B0604020202020204" pitchFamily="34" charset="0"/>
              <a:buChar char="•"/>
            </a:pPr>
            <a:endParaRPr lang="en-US" sz="2400" kern="1200" dirty="0">
              <a:solidFill>
                <a:prstClr val="black"/>
              </a:solidFill>
              <a:latin typeface="+mn-lt"/>
              <a:ea typeface="+mn-ea"/>
              <a:cs typeface="+mn-cs"/>
            </a:endParaRPr>
          </a:p>
          <a:p>
            <a:pPr>
              <a:buClrTx/>
              <a:buFontTx/>
              <a:buNone/>
            </a:pPr>
            <a:r>
              <a:rPr lang="en-US" sz="2400" kern="1200" dirty="0">
                <a:solidFill>
                  <a:prstClr val="black"/>
                </a:solidFill>
                <a:latin typeface="+mn-lt"/>
                <a:ea typeface="+mn-ea"/>
                <a:cs typeface="+mn-cs"/>
              </a:rPr>
              <a:t>Strategy – Improve, streamline and expedite internal and external communications.</a:t>
            </a:r>
          </a:p>
        </p:txBody>
      </p:sp>
    </p:spTree>
    <p:extLst>
      <p:ext uri="{BB962C8B-B14F-4D97-AF65-F5344CB8AC3E}">
        <p14:creationId xmlns:p14="http://schemas.microsoft.com/office/powerpoint/2010/main" val="187126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FA648D-146F-44BA-95C1-A2DFDA298744}"/>
              </a:ext>
            </a:extLst>
          </p:cNvPr>
          <p:cNvSpPr>
            <a:spLocks noGrp="1"/>
          </p:cNvSpPr>
          <p:nvPr>
            <p:ph type="title"/>
          </p:nvPr>
        </p:nvSpPr>
        <p:spPr>
          <a:xfrm>
            <a:off x="304799" y="609600"/>
            <a:ext cx="9150781"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THE SENDER</a:t>
            </a:r>
            <a:endParaRPr lang="en-CA" dirty="0">
              <a:solidFill>
                <a:srgbClr val="002060"/>
              </a:solidFill>
              <a:latin typeface="Calibri" panose="020F0502020204030204" pitchFamily="34" charset="0"/>
              <a:cs typeface="Calibri" panose="020F0502020204030204" pitchFamily="34" charset="0"/>
            </a:endParaRPr>
          </a:p>
        </p:txBody>
      </p:sp>
      <p:sp>
        <p:nvSpPr>
          <p:cNvPr id="3" name="Rectangle 1">
            <a:extLst>
              <a:ext uri="{FF2B5EF4-FFF2-40B4-BE49-F238E27FC236}">
                <a16:creationId xmlns="" xmlns:a16="http://schemas.microsoft.com/office/drawing/2014/main" id="{89085543-EC7E-4C08-B41F-EA0EF0C5795D}"/>
              </a:ext>
            </a:extLst>
          </p:cNvPr>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buClrTx/>
              <a:buFontTx/>
              <a:buNone/>
            </a:pPr>
            <a:endParaRPr lang="en-US" altLang="en-US" sz="1800" kern="1200" dirty="0">
              <a:solidFill>
                <a:prstClr val="black"/>
              </a:solidFill>
              <a:latin typeface="Arial" panose="020B0604020202020204" pitchFamily="34" charset="0"/>
              <a:ea typeface="+mn-ea"/>
              <a:cs typeface="+mn-cs"/>
            </a:endParaRPr>
          </a:p>
        </p:txBody>
      </p:sp>
      <p:sp>
        <p:nvSpPr>
          <p:cNvPr id="5" name="Rectangle 2">
            <a:extLst>
              <a:ext uri="{FF2B5EF4-FFF2-40B4-BE49-F238E27FC236}">
                <a16:creationId xmlns="" xmlns:a16="http://schemas.microsoft.com/office/drawing/2014/main" id="{27E4CCA9-3720-4476-8241-D3583C43ED69}"/>
              </a:ext>
            </a:extLst>
          </p:cNvPr>
          <p:cNvSpPr>
            <a:spLocks noChangeArrowheads="1"/>
          </p:cNvSpPr>
          <p:nvPr/>
        </p:nvSpPr>
        <p:spPr bwMode="auto">
          <a:xfrm>
            <a:off x="152400" y="1390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buClrTx/>
              <a:buFontTx/>
              <a:buNone/>
            </a:pPr>
            <a:endParaRPr lang="en-US" altLang="en-US" sz="1800" kern="1200" dirty="0">
              <a:solidFill>
                <a:prstClr val="black"/>
              </a:solidFill>
              <a:latin typeface="Arial" panose="020B0604020202020204" pitchFamily="34" charset="0"/>
              <a:ea typeface="+mn-ea"/>
              <a:cs typeface="+mn-cs"/>
            </a:endParaRPr>
          </a:p>
        </p:txBody>
      </p:sp>
      <p:sp>
        <p:nvSpPr>
          <p:cNvPr id="6" name="Rectangle 3">
            <a:extLst>
              <a:ext uri="{FF2B5EF4-FFF2-40B4-BE49-F238E27FC236}">
                <a16:creationId xmlns="" xmlns:a16="http://schemas.microsoft.com/office/drawing/2014/main" id="{8447A041-2BD6-458E-ABE7-8EB979811391}"/>
              </a:ext>
            </a:extLst>
          </p:cNvPr>
          <p:cNvSpPr>
            <a:spLocks noChangeArrowheads="1"/>
          </p:cNvSpPr>
          <p:nvPr/>
        </p:nvSpPr>
        <p:spPr bwMode="auto">
          <a:xfrm>
            <a:off x="304800" y="1663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buClrTx/>
              <a:buFontTx/>
              <a:buNone/>
            </a:pPr>
            <a:endParaRPr lang="en-US" altLang="en-US" sz="1800" kern="1200" dirty="0">
              <a:solidFill>
                <a:prstClr val="black"/>
              </a:solidFill>
              <a:latin typeface="Arial" panose="020B0604020202020204" pitchFamily="34" charset="0"/>
              <a:ea typeface="+mn-ea"/>
              <a:cs typeface="+mn-cs"/>
            </a:endParaRPr>
          </a:p>
        </p:txBody>
      </p:sp>
      <p:sp>
        <p:nvSpPr>
          <p:cNvPr id="7" name="TextBox 6">
            <a:extLst>
              <a:ext uri="{FF2B5EF4-FFF2-40B4-BE49-F238E27FC236}">
                <a16:creationId xmlns="" xmlns:a16="http://schemas.microsoft.com/office/drawing/2014/main" id="{F9B54B31-AC47-42FE-AED2-DCB53C5B758A}"/>
              </a:ext>
            </a:extLst>
          </p:cNvPr>
          <p:cNvSpPr txBox="1"/>
          <p:nvPr/>
        </p:nvSpPr>
        <p:spPr>
          <a:xfrm>
            <a:off x="683217" y="1332869"/>
            <a:ext cx="8941230" cy="461665"/>
          </a:xfrm>
          <a:prstGeom prst="rect">
            <a:avLst/>
          </a:prstGeom>
          <a:noFill/>
        </p:spPr>
        <p:txBody>
          <a:bodyPr wrap="square" rtlCol="0">
            <a:spAutoFit/>
          </a:bodyPr>
          <a:lstStyle/>
          <a:p>
            <a:pPr marL="457200" indent="-457200">
              <a:buClr>
                <a:srgbClr val="7030A0"/>
              </a:buClr>
              <a:buFont typeface="Arial" panose="020B0604020202020204" pitchFamily="34" charset="0"/>
              <a:buChar char="•"/>
            </a:pPr>
            <a:r>
              <a:rPr lang="en-US" sz="2400" kern="1200" dirty="0">
                <a:solidFill>
                  <a:prstClr val="black"/>
                </a:solidFill>
                <a:latin typeface="+mn-lt"/>
                <a:ea typeface="+mn-ea"/>
                <a:cs typeface="+mn-cs"/>
              </a:rPr>
              <a:t>What information am I responsible for conveying?</a:t>
            </a:r>
          </a:p>
        </p:txBody>
      </p:sp>
      <p:graphicFrame>
        <p:nvGraphicFramePr>
          <p:cNvPr id="12" name="Diagram 11">
            <a:extLst>
              <a:ext uri="{FF2B5EF4-FFF2-40B4-BE49-F238E27FC236}">
                <a16:creationId xmlns="" xmlns:a16="http://schemas.microsoft.com/office/drawing/2014/main" id="{21F3E758-B24C-4B17-8A7C-B4D8B18540F4}"/>
              </a:ext>
            </a:extLst>
          </p:cNvPr>
          <p:cNvGraphicFramePr/>
          <p:nvPr>
            <p:extLst>
              <p:ext uri="{D42A27DB-BD31-4B8C-83A1-F6EECF244321}">
                <p14:modId xmlns:p14="http://schemas.microsoft.com/office/powerpoint/2010/main" val="3015540392"/>
              </p:ext>
            </p:extLst>
          </p:nvPr>
        </p:nvGraphicFramePr>
        <p:xfrm>
          <a:off x="1121412" y="3301438"/>
          <a:ext cx="3416993" cy="2696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 16">
            <a:extLst>
              <a:ext uri="{FF2B5EF4-FFF2-40B4-BE49-F238E27FC236}">
                <a16:creationId xmlns="" xmlns:a16="http://schemas.microsoft.com/office/drawing/2014/main" id="{34FD6027-570F-441B-8837-FB2A3230744F}"/>
              </a:ext>
            </a:extLst>
          </p:cNvPr>
          <p:cNvGraphicFramePr/>
          <p:nvPr>
            <p:extLst>
              <p:ext uri="{D42A27DB-BD31-4B8C-83A1-F6EECF244321}">
                <p14:modId xmlns:p14="http://schemas.microsoft.com/office/powerpoint/2010/main" val="776719553"/>
              </p:ext>
            </p:extLst>
          </p:nvPr>
        </p:nvGraphicFramePr>
        <p:xfrm>
          <a:off x="5945100" y="3303085"/>
          <a:ext cx="3416993" cy="269640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8" name="Arrow: Left-Right 17">
            <a:extLst>
              <a:ext uri="{FF2B5EF4-FFF2-40B4-BE49-F238E27FC236}">
                <a16:creationId xmlns="" xmlns:a16="http://schemas.microsoft.com/office/drawing/2014/main" id="{6A9DAAC8-4E31-44F4-8340-C1B0F030FA3F}"/>
              </a:ext>
            </a:extLst>
          </p:cNvPr>
          <p:cNvSpPr/>
          <p:nvPr/>
        </p:nvSpPr>
        <p:spPr>
          <a:xfrm>
            <a:off x="4603731" y="3458820"/>
            <a:ext cx="807630" cy="32129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20" name="Arrow: Left-Right 19">
            <a:extLst>
              <a:ext uri="{FF2B5EF4-FFF2-40B4-BE49-F238E27FC236}">
                <a16:creationId xmlns="" xmlns:a16="http://schemas.microsoft.com/office/drawing/2014/main" id="{FAD109FF-7471-4575-BED3-F204D98E3F76}"/>
              </a:ext>
            </a:extLst>
          </p:cNvPr>
          <p:cNvSpPr/>
          <p:nvPr/>
        </p:nvSpPr>
        <p:spPr>
          <a:xfrm>
            <a:off x="4837937" y="4190477"/>
            <a:ext cx="807630" cy="32129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21" name="Arrow: Left-Right 20">
            <a:extLst>
              <a:ext uri="{FF2B5EF4-FFF2-40B4-BE49-F238E27FC236}">
                <a16:creationId xmlns="" xmlns:a16="http://schemas.microsoft.com/office/drawing/2014/main" id="{9C6F47E0-5686-4982-8439-2C9D7990C0E1}"/>
              </a:ext>
            </a:extLst>
          </p:cNvPr>
          <p:cNvSpPr/>
          <p:nvPr/>
        </p:nvSpPr>
        <p:spPr>
          <a:xfrm>
            <a:off x="5072144" y="4846867"/>
            <a:ext cx="807630" cy="32129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22" name="Arrow: Left-Right 21">
            <a:extLst>
              <a:ext uri="{FF2B5EF4-FFF2-40B4-BE49-F238E27FC236}">
                <a16:creationId xmlns="" xmlns:a16="http://schemas.microsoft.com/office/drawing/2014/main" id="{AB10BD03-428C-4BAD-BF73-51CD832167E8}"/>
              </a:ext>
            </a:extLst>
          </p:cNvPr>
          <p:cNvSpPr/>
          <p:nvPr/>
        </p:nvSpPr>
        <p:spPr>
          <a:xfrm>
            <a:off x="5347559" y="5578524"/>
            <a:ext cx="807630" cy="32129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23" name="TextBox 22">
            <a:extLst>
              <a:ext uri="{FF2B5EF4-FFF2-40B4-BE49-F238E27FC236}">
                <a16:creationId xmlns="" xmlns:a16="http://schemas.microsoft.com/office/drawing/2014/main" id="{EC028EFA-FD19-490C-B5D3-FF1DCD8061E1}"/>
              </a:ext>
            </a:extLst>
          </p:cNvPr>
          <p:cNvSpPr txBox="1"/>
          <p:nvPr/>
        </p:nvSpPr>
        <p:spPr>
          <a:xfrm>
            <a:off x="698715" y="1903705"/>
            <a:ext cx="7701366" cy="461665"/>
          </a:xfrm>
          <a:prstGeom prst="rect">
            <a:avLst/>
          </a:prstGeom>
          <a:noFill/>
        </p:spPr>
        <p:txBody>
          <a:bodyPr wrap="square" rtlCol="0">
            <a:spAutoFit/>
          </a:bodyPr>
          <a:lstStyle/>
          <a:p>
            <a:pPr marL="457200" indent="-457200">
              <a:buClr>
                <a:srgbClr val="7030A0"/>
              </a:buClr>
              <a:buFont typeface="Arial" panose="020B0604020202020204" pitchFamily="34" charset="0"/>
              <a:buChar char="•"/>
            </a:pPr>
            <a:r>
              <a:rPr lang="en-US" sz="2400" kern="1200" dirty="0">
                <a:solidFill>
                  <a:prstClr val="black"/>
                </a:solidFill>
                <a:latin typeface="+mj-lt"/>
                <a:ea typeface="+mn-ea"/>
                <a:cs typeface="+mn-cs"/>
              </a:rPr>
              <a:t>Who needs to receive the message?</a:t>
            </a:r>
          </a:p>
        </p:txBody>
      </p:sp>
      <p:sp>
        <p:nvSpPr>
          <p:cNvPr id="24" name="TextBox 23">
            <a:extLst>
              <a:ext uri="{FF2B5EF4-FFF2-40B4-BE49-F238E27FC236}">
                <a16:creationId xmlns="" xmlns:a16="http://schemas.microsoft.com/office/drawing/2014/main" id="{2F60F7EC-C180-4D02-A678-1A786DDE3D76}"/>
              </a:ext>
            </a:extLst>
          </p:cNvPr>
          <p:cNvSpPr txBox="1"/>
          <p:nvPr/>
        </p:nvSpPr>
        <p:spPr>
          <a:xfrm>
            <a:off x="728098" y="2544101"/>
            <a:ext cx="8727483" cy="461665"/>
          </a:xfrm>
          <a:prstGeom prst="rect">
            <a:avLst/>
          </a:prstGeom>
          <a:noFill/>
        </p:spPr>
        <p:txBody>
          <a:bodyPr wrap="square" rtlCol="0">
            <a:spAutoFit/>
          </a:bodyPr>
          <a:lstStyle/>
          <a:p>
            <a:pPr marL="457200" indent="-457200">
              <a:buClr>
                <a:srgbClr val="7030A0"/>
              </a:buClr>
              <a:buFont typeface="Arial" panose="020B0604020202020204" pitchFamily="34" charset="0"/>
              <a:buChar char="•"/>
            </a:pPr>
            <a:r>
              <a:rPr lang="en-US" sz="2400" kern="1200" dirty="0">
                <a:solidFill>
                  <a:prstClr val="black"/>
                </a:solidFill>
                <a:latin typeface="+mn-lt"/>
                <a:ea typeface="+mn-ea"/>
                <a:cs typeface="+mn-cs"/>
              </a:rPr>
              <a:t>How do I convey the message?</a:t>
            </a:r>
            <a:endParaRPr lang="en-CA" sz="2400" kern="1200" dirty="0">
              <a:solidFill>
                <a:prstClr val="black"/>
              </a:solidFill>
              <a:latin typeface="+mn-lt"/>
              <a:ea typeface="+mn-ea"/>
              <a:cs typeface="+mn-cs"/>
            </a:endParaRPr>
          </a:p>
        </p:txBody>
      </p:sp>
    </p:spTree>
    <p:extLst>
      <p:ext uri="{BB962C8B-B14F-4D97-AF65-F5344CB8AC3E}">
        <p14:creationId xmlns:p14="http://schemas.microsoft.com/office/powerpoint/2010/main" val="121900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12" grpId="0">
        <p:bldAsOne/>
      </p:bldGraphic>
      <p:bldGraphic spid="17" grpId="0">
        <p:bldAsOne/>
      </p:bldGraphic>
      <p:bldP spid="18" grpId="0" animBg="1"/>
      <p:bldP spid="20" grpId="0" animBg="1"/>
      <p:bldP spid="21" grpId="0" animBg="1"/>
      <p:bldP spid="22" grpId="0" animBg="1"/>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FA648D-146F-44BA-95C1-A2DFDA298744}"/>
              </a:ext>
            </a:extLst>
          </p:cNvPr>
          <p:cNvSpPr>
            <a:spLocks noGrp="1"/>
          </p:cNvSpPr>
          <p:nvPr>
            <p:ph type="title"/>
          </p:nvPr>
        </p:nvSpPr>
        <p:spPr>
          <a:xfrm>
            <a:off x="298173" y="609600"/>
            <a:ext cx="9097617"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THE SENDER</a:t>
            </a:r>
            <a:endParaRPr lang="en-CA" dirty="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 xmlns:a16="http://schemas.microsoft.com/office/drawing/2014/main" id="{58C7A2BB-C7A4-47E8-A7B6-057B5025E6AD}"/>
              </a:ext>
            </a:extLst>
          </p:cNvPr>
          <p:cNvSpPr txBox="1"/>
          <p:nvPr/>
        </p:nvSpPr>
        <p:spPr>
          <a:xfrm>
            <a:off x="677334" y="1562198"/>
            <a:ext cx="8421654" cy="523220"/>
          </a:xfrm>
          <a:prstGeom prst="rect">
            <a:avLst/>
          </a:prstGeom>
          <a:noFill/>
        </p:spPr>
        <p:txBody>
          <a:bodyPr wrap="square" rtlCol="0">
            <a:spAutoFit/>
          </a:bodyPr>
          <a:lstStyle/>
          <a:p>
            <a:pPr>
              <a:buClrTx/>
              <a:buFontTx/>
              <a:buNone/>
            </a:pPr>
            <a:r>
              <a:rPr lang="en-US" sz="2800" b="1" kern="1200" dirty="0">
                <a:solidFill>
                  <a:srgbClr val="0099CC"/>
                </a:solidFill>
                <a:latin typeface="+mn-lt"/>
                <a:ea typeface="+mn-ea"/>
                <a:cs typeface="+mn-cs"/>
              </a:rPr>
              <a:t>NATIONAL OFFICE AND OTHER COUNCILS</a:t>
            </a:r>
            <a:endParaRPr lang="en-CA" sz="2800" b="1" kern="1200" dirty="0">
              <a:solidFill>
                <a:srgbClr val="0099CC"/>
              </a:solidFill>
              <a:latin typeface="+mn-lt"/>
              <a:ea typeface="+mn-ea"/>
              <a:cs typeface="+mn-cs"/>
            </a:endParaRPr>
          </a:p>
        </p:txBody>
      </p:sp>
      <p:sp>
        <p:nvSpPr>
          <p:cNvPr id="7" name="TextBox 6">
            <a:extLst>
              <a:ext uri="{FF2B5EF4-FFF2-40B4-BE49-F238E27FC236}">
                <a16:creationId xmlns="" xmlns:a16="http://schemas.microsoft.com/office/drawing/2014/main" id="{F9B54B31-AC47-42FE-AED2-DCB53C5B758A}"/>
              </a:ext>
            </a:extLst>
          </p:cNvPr>
          <p:cNvSpPr txBox="1"/>
          <p:nvPr/>
        </p:nvSpPr>
        <p:spPr>
          <a:xfrm>
            <a:off x="683216" y="2572725"/>
            <a:ext cx="9414941" cy="1323439"/>
          </a:xfrm>
          <a:prstGeom prst="rect">
            <a:avLst/>
          </a:prstGeom>
          <a:noFill/>
        </p:spPr>
        <p:txBody>
          <a:bodyPr wrap="square" rtlCol="0">
            <a:spAutoFit/>
          </a:bodyPr>
          <a:lstStyle/>
          <a:p>
            <a:pPr marL="457200" indent="-457200">
              <a:buClr>
                <a:srgbClr val="7030A0"/>
              </a:buClr>
              <a:buFont typeface="Arial" panose="020B0604020202020204" pitchFamily="34" charset="0"/>
              <a:buChar char="•"/>
            </a:pPr>
            <a:r>
              <a:rPr lang="en-US" sz="2800" kern="1200" dirty="0">
                <a:solidFill>
                  <a:prstClr val="black"/>
                </a:solidFill>
                <a:latin typeface="+mn-lt"/>
                <a:ea typeface="+mn-ea"/>
                <a:cs typeface="+mn-cs"/>
              </a:rPr>
              <a:t>Changes to provincial and diocesan executive members and/or their contact information:</a:t>
            </a:r>
          </a:p>
          <a:p>
            <a:pPr marL="914400" lvl="1" indent="-457200">
              <a:buClr>
                <a:srgbClr val="7030A0"/>
              </a:buClr>
              <a:buFont typeface="Wingdings" panose="05000000000000000000" pitchFamily="2" charset="2"/>
              <a:buChar char="§"/>
            </a:pPr>
            <a:r>
              <a:rPr lang="en-US" sz="2400" kern="1200" dirty="0">
                <a:solidFill>
                  <a:prstClr val="black"/>
                </a:solidFill>
                <a:latin typeface="+mn-lt"/>
                <a:ea typeface="+mn-ea"/>
                <a:cs typeface="+mn-cs"/>
              </a:rPr>
              <a:t>Diocesan should also advise the provincial council.</a:t>
            </a:r>
          </a:p>
        </p:txBody>
      </p:sp>
      <p:sp>
        <p:nvSpPr>
          <p:cNvPr id="4" name="TextBox 3">
            <a:extLst>
              <a:ext uri="{FF2B5EF4-FFF2-40B4-BE49-F238E27FC236}">
                <a16:creationId xmlns="" xmlns:a16="http://schemas.microsoft.com/office/drawing/2014/main" id="{D867D989-C59B-44A0-86CB-CEB6B99DCDA5}"/>
              </a:ext>
            </a:extLst>
          </p:cNvPr>
          <p:cNvSpPr txBox="1"/>
          <p:nvPr/>
        </p:nvSpPr>
        <p:spPr>
          <a:xfrm>
            <a:off x="728421" y="4246532"/>
            <a:ext cx="8667369" cy="2000548"/>
          </a:xfrm>
          <a:prstGeom prst="rect">
            <a:avLst/>
          </a:prstGeom>
          <a:noFill/>
        </p:spPr>
        <p:txBody>
          <a:bodyPr wrap="square" rtlCol="0">
            <a:spAutoFit/>
          </a:bodyPr>
          <a:lstStyle/>
          <a:p>
            <a:pPr marL="457200" indent="-457200">
              <a:buClr>
                <a:srgbClr val="7030A0"/>
              </a:buClr>
              <a:buFont typeface="Arial" panose="020B0604020202020204" pitchFamily="34" charset="0"/>
              <a:buChar char="•"/>
            </a:pPr>
            <a:r>
              <a:rPr lang="en-CA" sz="2800" kern="1200" dirty="0">
                <a:solidFill>
                  <a:prstClr val="black"/>
                </a:solidFill>
                <a:latin typeface="+mn-lt"/>
                <a:ea typeface="+mn-ea"/>
                <a:cs typeface="+mn-cs"/>
              </a:rPr>
              <a:t>Changes to parish council contacts:</a:t>
            </a:r>
          </a:p>
          <a:p>
            <a:pPr marL="914400" lvl="1" indent="-457200">
              <a:buClr>
                <a:srgbClr val="7030A0"/>
              </a:buClr>
              <a:buFont typeface="Wingdings" panose="05000000000000000000" pitchFamily="2" charset="2"/>
              <a:buChar char="§"/>
            </a:pPr>
            <a:r>
              <a:rPr lang="en-CA" sz="2400" kern="1200" dirty="0">
                <a:solidFill>
                  <a:prstClr val="black"/>
                </a:solidFill>
                <a:latin typeface="+mn-lt"/>
                <a:ea typeface="+mn-ea"/>
                <a:cs typeface="+mn-cs"/>
              </a:rPr>
              <a:t>Online membership system.</a:t>
            </a:r>
          </a:p>
          <a:p>
            <a:pPr marL="914400" lvl="1" indent="-457200">
              <a:buClr>
                <a:srgbClr val="7030A0"/>
              </a:buClr>
              <a:buFont typeface="Wingdings" panose="05000000000000000000" pitchFamily="2" charset="2"/>
              <a:buChar char="§"/>
            </a:pPr>
            <a:r>
              <a:rPr lang="en-CA" sz="2400" kern="1200" dirty="0">
                <a:solidFill>
                  <a:prstClr val="black"/>
                </a:solidFill>
                <a:latin typeface="+mn-lt"/>
                <a:ea typeface="+mn-ea"/>
                <a:cs typeface="+mn-cs"/>
              </a:rPr>
              <a:t>E-mail if not online.</a:t>
            </a:r>
          </a:p>
          <a:p>
            <a:pPr marL="914400" lvl="1" indent="-457200">
              <a:buClr>
                <a:srgbClr val="7030A0"/>
              </a:buClr>
              <a:buFont typeface="Wingdings" panose="05000000000000000000" pitchFamily="2" charset="2"/>
              <a:buChar char="§"/>
            </a:pPr>
            <a:r>
              <a:rPr lang="en-CA" sz="2400" kern="1200" dirty="0">
                <a:solidFill>
                  <a:prstClr val="black"/>
                </a:solidFill>
                <a:latin typeface="+mn-lt"/>
                <a:ea typeface="+mn-ea"/>
                <a:cs typeface="+mn-cs"/>
              </a:rPr>
              <a:t>Also advise diocesan council (and regional if applicable)</a:t>
            </a:r>
            <a:endParaRPr lang="en-US" sz="2400" kern="1200" dirty="0">
              <a:solidFill>
                <a:prstClr val="black"/>
              </a:solidFill>
              <a:latin typeface="+mn-lt"/>
              <a:ea typeface="+mn-ea"/>
              <a:cs typeface="+mn-cs"/>
            </a:endParaRPr>
          </a:p>
        </p:txBody>
      </p:sp>
    </p:spTree>
    <p:extLst>
      <p:ext uri="{BB962C8B-B14F-4D97-AF65-F5344CB8AC3E}">
        <p14:creationId xmlns:p14="http://schemas.microsoft.com/office/powerpoint/2010/main" val="150100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5345</TotalTime>
  <Words>5144</Words>
  <Application>Microsoft Office PowerPoint</Application>
  <PresentationFormat>Widescreen</PresentationFormat>
  <Paragraphs>543</Paragraphs>
  <Slides>27</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Calibri</vt:lpstr>
      <vt:lpstr>Cambria</vt:lpstr>
      <vt:lpstr>Open Sans</vt:lpstr>
      <vt:lpstr>Times New Roman</vt:lpstr>
      <vt:lpstr>Trebuchet MS</vt:lpstr>
      <vt:lpstr>Wingdings</vt:lpstr>
      <vt:lpstr>Wingdings 2</vt:lpstr>
      <vt:lpstr>Wingdings 3</vt:lpstr>
      <vt:lpstr>Facet</vt:lpstr>
      <vt:lpstr>THE CATHOLIC WOMEN’S LEAGUE OF CANADA</vt:lpstr>
      <vt:lpstr>EXECUTIVE ORIENTATION</vt:lpstr>
      <vt:lpstr>THE CATHOLIC WOMEN’S LEAGUE OF CANADA</vt:lpstr>
      <vt:lpstr>A PRAYER FOR JOURNALISTS</vt:lpstr>
      <vt:lpstr>RESOURCES</vt:lpstr>
      <vt:lpstr>COMMUNICATION</vt:lpstr>
      <vt:lpstr>STRATEGIC PLAN</vt:lpstr>
      <vt:lpstr>THE SENDER</vt:lpstr>
      <vt:lpstr>THE SENDER</vt:lpstr>
      <vt:lpstr>THE SENDER</vt:lpstr>
      <vt:lpstr>THE MESSAGE</vt:lpstr>
      <vt:lpstr>THE MESSAGE</vt:lpstr>
      <vt:lpstr>THE MESSAGE </vt:lpstr>
      <vt:lpstr>THE MESSAGE</vt:lpstr>
      <vt:lpstr>THE MESSAGE</vt:lpstr>
      <vt:lpstr>THE MESSAGE</vt:lpstr>
      <vt:lpstr>THE MESSAGE</vt:lpstr>
      <vt:lpstr>THE MESSAGE</vt:lpstr>
      <vt:lpstr>THE MESSAGE</vt:lpstr>
      <vt:lpstr>THE MESSAGE</vt:lpstr>
      <vt:lpstr>THE RECIPIENT</vt:lpstr>
      <vt:lpstr>FEEDBACK</vt:lpstr>
      <vt:lpstr>FEEDBACK</vt:lpstr>
      <vt:lpstr>FEEDBACK</vt:lpstr>
      <vt:lpstr>CONCLUSION</vt:lpstr>
      <vt:lpstr>COMMUNICATION</vt:lpstr>
      <vt:lpstr>EXECUTIVE ORIENTATION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CATHOLIC WOMEN’S LEAGUE OF CANADA</dc:title>
  <dc:creator>Amanda McCormick</dc:creator>
  <cp:lastModifiedBy>Amanda McCormick</cp:lastModifiedBy>
  <cp:revision>603</cp:revision>
  <cp:lastPrinted>2020-12-28T16:37:37Z</cp:lastPrinted>
  <dcterms:modified xsi:type="dcterms:W3CDTF">2021-05-04T21:10:27Z</dcterms:modified>
</cp:coreProperties>
</file>