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ti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4267" r:id="rId1"/>
  </p:sldMasterIdLst>
  <p:notesMasterIdLst>
    <p:notesMasterId r:id="rId18"/>
  </p:notesMasterIdLst>
  <p:handoutMasterIdLst>
    <p:handoutMasterId r:id="rId19"/>
  </p:handoutMasterIdLst>
  <p:sldIdLst>
    <p:sldId id="551" r:id="rId2"/>
    <p:sldId id="552" r:id="rId3"/>
    <p:sldId id="446" r:id="rId4"/>
    <p:sldId id="511" r:id="rId5"/>
    <p:sldId id="512" r:id="rId6"/>
    <p:sldId id="449" r:id="rId7"/>
    <p:sldId id="450" r:id="rId8"/>
    <p:sldId id="451" r:id="rId9"/>
    <p:sldId id="452" r:id="rId10"/>
    <p:sldId id="453" r:id="rId11"/>
    <p:sldId id="454" r:id="rId12"/>
    <p:sldId id="455" r:id="rId13"/>
    <p:sldId id="456" r:id="rId14"/>
    <p:sldId id="513" r:id="rId15"/>
    <p:sldId id="514" r:id="rId16"/>
    <p:sldId id="531" r:id="rId17"/>
  </p:sldIdLst>
  <p:sldSz cx="12192000" cy="6858000"/>
  <p:notesSz cx="7010400" cy="9236075"/>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anda McCormick" initials="AM" lastIdx="10" clrIdx="0">
    <p:extLst>
      <p:ext uri="{19B8F6BF-5375-455C-9EA6-DF929625EA0E}">
        <p15:presenceInfo xmlns:p15="http://schemas.microsoft.com/office/powerpoint/2012/main" userId="S-1-5-21-11070206-3167475808-660120411-1111" providerId="AD"/>
      </p:ext>
    </p:extLst>
  </p:cmAuthor>
  <p:cmAuthor id="2" name="Kim Scammell" initials="KS" lastIdx="60" clrIdx="1">
    <p:extLst>
      <p:ext uri="{19B8F6BF-5375-455C-9EA6-DF929625EA0E}">
        <p15:presenceInfo xmlns:p15="http://schemas.microsoft.com/office/powerpoint/2012/main" userId="S-1-5-21-11070206-3167475808-660120411-111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5496"/>
    <a:srgbClr val="0099CC"/>
    <a:srgbClr val="00B050"/>
    <a:srgbClr val="7030A0"/>
    <a:srgbClr val="990000"/>
    <a:srgbClr val="FFFFFF"/>
    <a:srgbClr val="5C8E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162" autoAdjust="0"/>
    <p:restoredTop sz="75000" autoAdjust="0"/>
  </p:normalViewPr>
  <p:slideViewPr>
    <p:cSldViewPr snapToGrid="0">
      <p:cViewPr varScale="1">
        <p:scale>
          <a:sx n="56" d="100"/>
          <a:sy n="56" d="100"/>
        </p:scale>
        <p:origin x="1374" y="60"/>
      </p:cViewPr>
      <p:guideLst>
        <p:guide orient="horz" pos="2160"/>
        <p:guide pos="3840"/>
      </p:guideLst>
    </p:cSldViewPr>
  </p:slideViewPr>
  <p:outlineViewPr>
    <p:cViewPr>
      <p:scale>
        <a:sx n="33" d="100"/>
        <a:sy n="33" d="100"/>
      </p:scale>
      <p:origin x="0" y="-6576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56" d="100"/>
          <a:sy n="56" d="100"/>
        </p:scale>
        <p:origin x="2832"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355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3970338" y="0"/>
            <a:ext cx="3038475" cy="463550"/>
          </a:xfrm>
          <a:prstGeom prst="rect">
            <a:avLst/>
          </a:prstGeom>
        </p:spPr>
        <p:txBody>
          <a:bodyPr vert="horz" lIns="91440" tIns="45720" rIns="91440" bIns="45720" rtlCol="0"/>
          <a:lstStyle>
            <a:lvl1pPr algn="r">
              <a:defRPr sz="1200"/>
            </a:lvl1pPr>
          </a:lstStyle>
          <a:p>
            <a:fld id="{15E97C4C-561B-416A-A38A-A2910F8ABDDC}" type="datetimeFigureOut">
              <a:rPr lang="en-CA" smtClean="0"/>
              <a:t>2021-05-04</a:t>
            </a:fld>
            <a:endParaRPr lang="en-CA"/>
          </a:p>
        </p:txBody>
      </p:sp>
      <p:sp>
        <p:nvSpPr>
          <p:cNvPr id="4" name="Footer Placeholder 3"/>
          <p:cNvSpPr>
            <a:spLocks noGrp="1"/>
          </p:cNvSpPr>
          <p:nvPr>
            <p:ph type="ftr" sz="quarter" idx="2"/>
          </p:nvPr>
        </p:nvSpPr>
        <p:spPr>
          <a:xfrm>
            <a:off x="0" y="8772525"/>
            <a:ext cx="3038475" cy="463550"/>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3970338" y="8772525"/>
            <a:ext cx="3038475" cy="463550"/>
          </a:xfrm>
          <a:prstGeom prst="rect">
            <a:avLst/>
          </a:prstGeom>
        </p:spPr>
        <p:txBody>
          <a:bodyPr vert="horz" lIns="91440" tIns="45720" rIns="91440" bIns="45720" rtlCol="0" anchor="b"/>
          <a:lstStyle>
            <a:lvl1pPr algn="r">
              <a:defRPr sz="1200"/>
            </a:lvl1pPr>
          </a:lstStyle>
          <a:p>
            <a:fld id="{DF009F2B-964F-4821-B585-AB910864307C}" type="slidenum">
              <a:rPr lang="en-CA" smtClean="0"/>
              <a:t>‹#›</a:t>
            </a:fld>
            <a:endParaRPr lang="en-CA"/>
          </a:p>
        </p:txBody>
      </p:sp>
    </p:spTree>
    <p:extLst>
      <p:ext uri="{BB962C8B-B14F-4D97-AF65-F5344CB8AC3E}">
        <p14:creationId xmlns:p14="http://schemas.microsoft.com/office/powerpoint/2010/main" val="9769892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1" y="0"/>
            <a:ext cx="3038155" cy="463526"/>
          </a:xfrm>
          <a:prstGeom prst="rect">
            <a:avLst/>
          </a:prstGeom>
          <a:noFill/>
          <a:ln>
            <a:noFill/>
          </a:ln>
        </p:spPr>
        <p:txBody>
          <a:bodyPr spcFirstLastPara="1" wrap="square" lIns="89317" tIns="44646" rIns="89317" bIns="44646" anchor="t" anchorCtr="0">
            <a:noAutofit/>
          </a:bodyPr>
          <a:lstStyle>
            <a:lvl1pPr marR="0" lvl="0" algn="l" rtl="0">
              <a:spcBef>
                <a:spcPts val="0"/>
              </a:spcBef>
              <a:spcAft>
                <a:spcPts val="0"/>
              </a:spcAft>
              <a:buSzPts val="1400"/>
              <a:buNone/>
              <a:defRPr sz="11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3970674" y="0"/>
            <a:ext cx="3038155" cy="463526"/>
          </a:xfrm>
          <a:prstGeom prst="rect">
            <a:avLst/>
          </a:prstGeom>
          <a:noFill/>
          <a:ln>
            <a:noFill/>
          </a:ln>
        </p:spPr>
        <p:txBody>
          <a:bodyPr spcFirstLastPara="1" wrap="square" lIns="89317" tIns="44646" rIns="89317" bIns="44646" anchor="t" anchorCtr="0">
            <a:noAutofit/>
          </a:bodyPr>
          <a:lstStyle>
            <a:lvl1pPr marR="0" lvl="0" algn="r" rtl="0">
              <a:spcBef>
                <a:spcPts val="0"/>
              </a:spcBef>
              <a:spcAft>
                <a:spcPts val="0"/>
              </a:spcAft>
              <a:buSzPts val="1400"/>
              <a:buNone/>
              <a:defRPr sz="11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735013" y="1154113"/>
            <a:ext cx="5540375" cy="31162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357" y="4444217"/>
            <a:ext cx="5607691" cy="3637742"/>
          </a:xfrm>
          <a:prstGeom prst="rect">
            <a:avLst/>
          </a:prstGeom>
          <a:noFill/>
          <a:ln>
            <a:noFill/>
          </a:ln>
        </p:spPr>
        <p:txBody>
          <a:bodyPr spcFirstLastPara="1" wrap="square" lIns="89317" tIns="44646" rIns="89317" bIns="44646"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1" y="8772550"/>
            <a:ext cx="3038155" cy="463526"/>
          </a:xfrm>
          <a:prstGeom prst="rect">
            <a:avLst/>
          </a:prstGeom>
          <a:noFill/>
          <a:ln>
            <a:noFill/>
          </a:ln>
        </p:spPr>
        <p:txBody>
          <a:bodyPr spcFirstLastPara="1" wrap="square" lIns="89317" tIns="44646" rIns="89317" bIns="44646" anchor="b" anchorCtr="0">
            <a:noAutofit/>
          </a:bodyPr>
          <a:lstStyle>
            <a:lvl1pPr marR="0" lvl="0" algn="l" rtl="0">
              <a:spcBef>
                <a:spcPts val="0"/>
              </a:spcBef>
              <a:spcAft>
                <a:spcPts val="0"/>
              </a:spcAft>
              <a:buSzPts val="1400"/>
              <a:buNone/>
              <a:defRPr sz="11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3970674" y="8772550"/>
            <a:ext cx="3038155" cy="463526"/>
          </a:xfrm>
          <a:prstGeom prst="rect">
            <a:avLst/>
          </a:prstGeom>
          <a:noFill/>
          <a:ln>
            <a:noFill/>
          </a:ln>
        </p:spPr>
        <p:txBody>
          <a:bodyPr spcFirstLastPara="1" wrap="square" lIns="89317" tIns="44646" rIns="89317" bIns="44646" anchor="b" anchorCtr="0">
            <a:noAutofit/>
          </a:bodyPr>
          <a:lstStyle/>
          <a:p>
            <a:pPr algn="r"/>
            <a:fld id="{00000000-1234-1234-1234-123412341234}" type="slidenum">
              <a:rPr lang="en-CA" sz="1100" smtClean="0">
                <a:solidFill>
                  <a:schemeClr val="dk1"/>
                </a:solidFill>
                <a:latin typeface="Calibri"/>
                <a:ea typeface="Calibri"/>
                <a:cs typeface="Calibri"/>
                <a:sym typeface="Calibri"/>
              </a:rPr>
              <a:pPr algn="r"/>
              <a:t>‹#›</a:t>
            </a:fld>
            <a:endParaRPr lang="en-CA" sz="11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3796831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1:notes"/>
          <p:cNvSpPr>
            <a:spLocks noGrp="1" noRot="1" noChangeAspect="1"/>
          </p:cNvSpPr>
          <p:nvPr>
            <p:ph type="sldImg" idx="2"/>
          </p:nvPr>
        </p:nvSpPr>
        <p:spPr>
          <a:xfrm>
            <a:off x="735013" y="1154113"/>
            <a:ext cx="5540375" cy="31162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1:notes"/>
          <p:cNvSpPr txBox="1">
            <a:spLocks noGrp="1"/>
          </p:cNvSpPr>
          <p:nvPr>
            <p:ph type="body" idx="1"/>
          </p:nvPr>
        </p:nvSpPr>
        <p:spPr>
          <a:xfrm>
            <a:off x="701357" y="4444217"/>
            <a:ext cx="5607691" cy="3637742"/>
          </a:xfrm>
          <a:prstGeom prst="rect">
            <a:avLst/>
          </a:prstGeom>
          <a:noFill/>
          <a:ln>
            <a:noFill/>
          </a:ln>
        </p:spPr>
        <p:txBody>
          <a:bodyPr spcFirstLastPara="1" wrap="square" lIns="89317" tIns="44646" rIns="89317" bIns="44646" anchor="t" anchorCtr="0">
            <a:noAutofit/>
          </a:bodyPr>
          <a:lstStyle/>
          <a:p>
            <a:pPr marL="0" indent="0"/>
            <a:endParaRPr dirty="0"/>
          </a:p>
        </p:txBody>
      </p:sp>
      <p:sp>
        <p:nvSpPr>
          <p:cNvPr id="101" name="Google Shape;101;p1:notes"/>
          <p:cNvSpPr txBox="1">
            <a:spLocks noGrp="1"/>
          </p:cNvSpPr>
          <p:nvPr>
            <p:ph type="sldNum" idx="12"/>
          </p:nvPr>
        </p:nvSpPr>
        <p:spPr>
          <a:xfrm>
            <a:off x="3970674" y="8772550"/>
            <a:ext cx="3038155" cy="463526"/>
          </a:xfrm>
          <a:prstGeom prst="rect">
            <a:avLst/>
          </a:prstGeom>
          <a:noFill/>
          <a:ln>
            <a:noFill/>
          </a:ln>
        </p:spPr>
        <p:txBody>
          <a:bodyPr spcFirstLastPara="1" wrap="square" lIns="89317" tIns="44646" rIns="89317" bIns="44646" anchor="b" anchorCtr="0">
            <a:noAutofit/>
          </a:bodyPr>
          <a:lstStyle/>
          <a:p>
            <a:pPr algn="r"/>
            <a:fld id="{00000000-1234-1234-1234-123412341234}" type="slidenum">
              <a:rPr lang="en-CA"/>
              <a:pPr algn="r"/>
              <a:t>1</a:t>
            </a:fld>
            <a:endParaRPr dirty="0"/>
          </a:p>
        </p:txBody>
      </p:sp>
    </p:spTree>
    <p:extLst>
      <p:ext uri="{BB962C8B-B14F-4D97-AF65-F5344CB8AC3E}">
        <p14:creationId xmlns:p14="http://schemas.microsoft.com/office/powerpoint/2010/main" val="41936296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893316">
              <a:buClrTx/>
              <a:buSzTx/>
              <a:defRPr/>
            </a:pPr>
            <a:r>
              <a:rPr lang="en-CA" b="1" dirty="0"/>
              <a:t>Expenses:</a:t>
            </a:r>
          </a:p>
          <a:p>
            <a:pPr marL="0" indent="0" defTabSz="893316">
              <a:buClrTx/>
              <a:buSzTx/>
              <a:defRPr/>
            </a:pPr>
            <a:r>
              <a:rPr lang="en-CA" u="sng" dirty="0"/>
              <a:t>Per Capita to National. </a:t>
            </a:r>
          </a:p>
          <a:p>
            <a:pPr marL="167497" indent="-167497" defTabSz="893316">
              <a:buClrTx/>
              <a:buSzTx/>
              <a:buFont typeface="Arial" panose="020B0604020202020204" pitchFamily="34" charset="0"/>
              <a:buChar char="•"/>
              <a:defRPr/>
            </a:pPr>
            <a:r>
              <a:rPr lang="en-CA" dirty="0"/>
              <a:t>The same membership numbers used in the revenue area should be used in the expense area. In our example, we used 30 members with a per capita fee of $28.00. This expense would then be 30x$28.00 = $840.00. </a:t>
            </a:r>
          </a:p>
          <a:p>
            <a:pPr marL="167497" indent="-167497" defTabSz="893316">
              <a:buClrTx/>
              <a:buSzTx/>
              <a:buFont typeface="Arial" panose="020B0604020202020204" pitchFamily="34" charset="0"/>
              <a:buChar char="•"/>
              <a:defRPr/>
            </a:pPr>
            <a:r>
              <a:rPr lang="en-CA" dirty="0"/>
              <a:t>The liability insurance is announced by the national secretary-treasurer early in the Fall. For 2021, it will be $0.45 per member. This is remitted along with the per capita fees. Those using the online system will have this amount automatically included in their remittance totals.</a:t>
            </a:r>
          </a:p>
          <a:p>
            <a:pPr marL="167497" indent="-167497" defTabSz="893316">
              <a:buClrTx/>
              <a:buSzTx/>
              <a:buFont typeface="Arial" panose="020B0604020202020204" pitchFamily="34" charset="0"/>
              <a:buChar char="•"/>
              <a:defRPr/>
            </a:pPr>
            <a:endParaRPr lang="en-CA" dirty="0"/>
          </a:p>
          <a:p>
            <a:pPr marL="0" indent="0" defTabSz="893316">
              <a:buClrTx/>
              <a:buSzTx/>
              <a:defRPr/>
            </a:pPr>
            <a:r>
              <a:rPr lang="en-CA" u="sng" dirty="0"/>
              <a:t>Administrative expenses</a:t>
            </a:r>
          </a:p>
          <a:p>
            <a:pPr marL="167497" indent="-167497" defTabSz="893316">
              <a:buClrTx/>
              <a:buSzTx/>
              <a:buFont typeface="Arial" panose="020B0604020202020204" pitchFamily="34" charset="0"/>
              <a:buChar char="•"/>
              <a:defRPr/>
            </a:pPr>
            <a:r>
              <a:rPr lang="en-CA" dirty="0"/>
              <a:t>These are expenses that could be estimated based on previous years. Also identify any situations that would cause the expense in the current year to be higher or lower.</a:t>
            </a:r>
          </a:p>
          <a:p>
            <a:pPr marL="167497" indent="-167497" defTabSz="893316">
              <a:buClrTx/>
              <a:buSzTx/>
              <a:buFont typeface="Arial" panose="020B0604020202020204" pitchFamily="34" charset="0"/>
              <a:buChar char="•"/>
              <a:defRPr/>
            </a:pPr>
            <a:r>
              <a:rPr lang="en-CA" dirty="0"/>
              <a:t>Any expenses not previously incurred but anticipated in this category should be included.</a:t>
            </a:r>
          </a:p>
          <a:p>
            <a:pPr marL="0" indent="0" defTabSz="893316">
              <a:buClrTx/>
              <a:buSzTx/>
              <a:defRPr/>
            </a:pPr>
            <a:endParaRPr lang="en-CA" dirty="0"/>
          </a:p>
          <a:p>
            <a:pPr marL="0" indent="0" defTabSz="893316">
              <a:buClrTx/>
              <a:buSzTx/>
              <a:defRPr/>
            </a:pPr>
            <a:r>
              <a:rPr lang="en-CA" u="sng" dirty="0"/>
              <a:t>Convention Expenses</a:t>
            </a:r>
          </a:p>
          <a:p>
            <a:pPr marL="167497" indent="-167497" defTabSz="893316">
              <a:buClrTx/>
              <a:buSzTx/>
              <a:buFont typeface="Arial" panose="020B0604020202020204" pitchFamily="34" charset="0"/>
              <a:buChar char="•"/>
              <a:defRPr/>
            </a:pPr>
            <a:r>
              <a:rPr lang="en-CA" dirty="0"/>
              <a:t>These expenses would relate to sending delegates to a diocesan, provincial or national convention.</a:t>
            </a:r>
          </a:p>
          <a:p>
            <a:pPr marL="167497" indent="-167497" defTabSz="893316">
              <a:buClrTx/>
              <a:buSzTx/>
              <a:buFont typeface="Arial" panose="020B0604020202020204" pitchFamily="34" charset="0"/>
              <a:buChar char="•"/>
              <a:defRPr/>
            </a:pPr>
            <a:r>
              <a:rPr lang="en-CA" b="1" u="sng" dirty="0"/>
              <a:t>Note:</a:t>
            </a:r>
            <a:r>
              <a:rPr lang="en-CA" dirty="0"/>
              <a:t> Convention committees prepare their own budget and are responsible for accounting for all income and expenses related to that event.</a:t>
            </a:r>
          </a:p>
          <a:p>
            <a:pPr marL="167497" indent="-167497" defTabSz="893316">
              <a:buClrTx/>
              <a:buSzTx/>
              <a:buFont typeface="Arial" panose="020B0604020202020204" pitchFamily="34" charset="0"/>
              <a:buChar char="•"/>
              <a:defRPr/>
            </a:pPr>
            <a:r>
              <a:rPr lang="en-CA" dirty="0"/>
              <a:t>A council’s policy and procedures manual may identify if and who the council will send. </a:t>
            </a:r>
          </a:p>
          <a:p>
            <a:pPr marL="167497" indent="-167497" defTabSz="893316">
              <a:buClrTx/>
              <a:buSzTx/>
              <a:buFont typeface="Arial" panose="020B0604020202020204" pitchFamily="34" charset="0"/>
              <a:buChar char="•"/>
              <a:defRPr/>
            </a:pPr>
            <a:endParaRPr lang="en-CA" dirty="0"/>
          </a:p>
          <a:p>
            <a:pPr marL="0" indent="0" defTabSz="893316">
              <a:buClrTx/>
              <a:buSzTx/>
              <a:defRPr/>
            </a:pPr>
            <a:r>
              <a:rPr lang="en-CA" u="sng" dirty="0"/>
              <a:t>Other Meetings, Gatherings, and Workshops</a:t>
            </a:r>
          </a:p>
          <a:p>
            <a:pPr marL="167497" indent="-167497" defTabSz="893316">
              <a:buClrTx/>
              <a:buSzTx/>
              <a:buFont typeface="Arial" panose="020B0604020202020204" pitchFamily="34" charset="0"/>
              <a:buChar char="•"/>
              <a:defRPr/>
            </a:pPr>
            <a:r>
              <a:rPr lang="en-CA" dirty="0"/>
              <a:t>This includes an expense that provincial and diocesan councils will incur to reimburse expenses incurred by executive members in travelling to and attending meetings and gatherings other than conventions and workshops that are not covered by development funds. </a:t>
            </a:r>
          </a:p>
          <a:p>
            <a:pPr marL="167497" indent="-167497" defTabSz="893316">
              <a:buClrTx/>
              <a:buSzTx/>
              <a:buFont typeface="Arial" panose="020B0604020202020204" pitchFamily="34" charset="0"/>
              <a:buChar char="•"/>
              <a:defRPr/>
            </a:pPr>
            <a:r>
              <a:rPr lang="en-CA" dirty="0"/>
              <a:t>Some examples would be: council anniversaries, Catholic organization conferences</a:t>
            </a:r>
            <a:r>
              <a:rPr lang="en-CA" baseline="0" dirty="0"/>
              <a:t> and </a:t>
            </a:r>
            <a:r>
              <a:rPr lang="en-CA" dirty="0"/>
              <a:t>workshops providing strategic planning information.</a:t>
            </a:r>
          </a:p>
        </p:txBody>
      </p:sp>
      <p:sp>
        <p:nvSpPr>
          <p:cNvPr id="4" name="Slide Number Placeholder 3"/>
          <p:cNvSpPr>
            <a:spLocks noGrp="1"/>
          </p:cNvSpPr>
          <p:nvPr>
            <p:ph type="sldNum" sz="quarter" idx="5"/>
          </p:nvPr>
        </p:nvSpPr>
        <p:spPr/>
        <p:txBody>
          <a:bodyPr/>
          <a:lstStyle/>
          <a:p>
            <a:fld id="{CCE05DAB-EEFB-4309-A5DE-46D4FC91F3B5}" type="slidenum">
              <a:rPr lang="en-CA" smtClean="0">
                <a:solidFill>
                  <a:prstClr val="black"/>
                </a:solidFill>
                <a:latin typeface="Calibri" panose="020F0502020204030204"/>
              </a:rPr>
              <a:pPr/>
              <a:t>10</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36311324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893316">
              <a:buClrTx/>
              <a:buSzTx/>
              <a:defRPr/>
            </a:pPr>
            <a:r>
              <a:rPr lang="en-CA" b="1" dirty="0"/>
              <a:t>Expenses</a:t>
            </a:r>
            <a:r>
              <a:rPr lang="en-CA" dirty="0"/>
              <a:t>:</a:t>
            </a:r>
          </a:p>
          <a:p>
            <a:pPr marL="0" indent="0" defTabSz="893316">
              <a:buClrTx/>
              <a:buSzTx/>
              <a:defRPr/>
            </a:pPr>
            <a:r>
              <a:rPr lang="en-CA" dirty="0"/>
              <a:t>Fundraising Expenses</a:t>
            </a:r>
          </a:p>
          <a:p>
            <a:pPr marL="167497" indent="-167497" defTabSz="893316">
              <a:buClrTx/>
              <a:buSzTx/>
              <a:buFont typeface="Arial" panose="020B0604020202020204" pitchFamily="34" charset="0"/>
              <a:buChar char="•"/>
              <a:defRPr/>
            </a:pPr>
            <a:r>
              <a:rPr lang="en-CA" dirty="0"/>
              <a:t>Any expenses anticipated incurring as a result of fundraising activities.</a:t>
            </a:r>
          </a:p>
          <a:p>
            <a:pPr marL="167497" indent="-167497" defTabSz="893316">
              <a:buClrTx/>
              <a:buSzTx/>
              <a:buFont typeface="Arial" panose="020B0604020202020204" pitchFamily="34" charset="0"/>
              <a:buChar char="•"/>
              <a:defRPr/>
            </a:pPr>
            <a:r>
              <a:rPr lang="en-CA" dirty="0"/>
              <a:t>As mentioned under revenues, a council may choose to show the net revenues (Revenues less Expenses) only in the revenue area.</a:t>
            </a:r>
          </a:p>
          <a:p>
            <a:pPr marL="0" indent="0" defTabSz="893316">
              <a:buClrTx/>
              <a:buSzTx/>
              <a:defRPr/>
            </a:pPr>
            <a:endParaRPr lang="en-CA" dirty="0"/>
          </a:p>
          <a:p>
            <a:pPr marL="0" indent="0" defTabSz="893316">
              <a:buClrTx/>
              <a:buSzTx/>
              <a:defRPr/>
            </a:pPr>
            <a:r>
              <a:rPr lang="en-CA" dirty="0"/>
              <a:t>Development Fund Expenses</a:t>
            </a:r>
          </a:p>
          <a:p>
            <a:pPr marL="167497" indent="-167497" defTabSz="893316">
              <a:buClrTx/>
              <a:buSzTx/>
              <a:buFont typeface="Arial" panose="020B0604020202020204" pitchFamily="34" charset="0"/>
              <a:buChar char="•"/>
              <a:defRPr/>
            </a:pPr>
            <a:r>
              <a:rPr lang="en-CA" dirty="0"/>
              <a:t>Expenses relating to carrying out the activities planned.</a:t>
            </a:r>
          </a:p>
          <a:p>
            <a:pPr marL="167497" indent="-167497" defTabSz="893316">
              <a:buClrTx/>
              <a:buSzTx/>
              <a:buFont typeface="Arial" panose="020B0604020202020204" pitchFamily="34" charset="0"/>
              <a:buChar char="•"/>
              <a:defRPr/>
            </a:pPr>
            <a:r>
              <a:rPr lang="en-CA" dirty="0"/>
              <a:t>These numbers should have been determined when applying to national for the funds, or will be needed when making the application.</a:t>
            </a:r>
          </a:p>
          <a:p>
            <a:pPr marL="167497" indent="-167497" defTabSz="893316">
              <a:buClrTx/>
              <a:buSzTx/>
              <a:buFont typeface="Arial" panose="020B0604020202020204" pitchFamily="34" charset="0"/>
              <a:buChar char="•"/>
              <a:defRPr/>
            </a:pPr>
            <a:endParaRPr lang="en-CA" dirty="0"/>
          </a:p>
          <a:p>
            <a:pPr marL="0" indent="0" defTabSz="893316">
              <a:buClrTx/>
              <a:buSzTx/>
              <a:defRPr/>
            </a:pPr>
            <a:r>
              <a:rPr lang="en-CA" dirty="0"/>
              <a:t>Donations</a:t>
            </a:r>
          </a:p>
          <a:p>
            <a:pPr marL="167497" indent="-167497" defTabSz="893316">
              <a:buClrTx/>
              <a:buSzTx/>
              <a:buFont typeface="Arial" panose="020B0604020202020204" pitchFamily="34" charset="0"/>
              <a:buChar char="•"/>
              <a:defRPr/>
            </a:pPr>
            <a:r>
              <a:rPr lang="en-CA" dirty="0"/>
              <a:t>Donations to voluntary funds could be estimated based on levels of donations in previous years or established as a consensus. </a:t>
            </a:r>
          </a:p>
          <a:p>
            <a:pPr marL="167497" indent="-167497" defTabSz="893316">
              <a:buClrTx/>
              <a:buSzTx/>
              <a:buFont typeface="Arial" panose="020B0604020202020204" pitchFamily="34" charset="0"/>
              <a:buChar char="•"/>
              <a:defRPr/>
            </a:pPr>
            <a:r>
              <a:rPr lang="en-CA" dirty="0"/>
              <a:t>There may be other causes that are donated to annually that can be entered into the budget.</a:t>
            </a:r>
          </a:p>
          <a:p>
            <a:pPr marL="167497" indent="-167497" defTabSz="893316">
              <a:buClrTx/>
              <a:buSzTx/>
              <a:buFont typeface="Arial" panose="020B0604020202020204" pitchFamily="34" charset="0"/>
              <a:buChar char="•"/>
              <a:defRPr/>
            </a:pPr>
            <a:r>
              <a:rPr lang="en-CA" dirty="0"/>
              <a:t>Once a budget has been approved and the specific organization and amount of donation was stated, the donations do not have to be voted on again at another meeting and can be made by the treasurer when appropriate.</a:t>
            </a:r>
          </a:p>
          <a:p>
            <a:pPr marL="167497" indent="-167497" defTabSz="893316">
              <a:buClrTx/>
              <a:buSzTx/>
              <a:buFont typeface="Arial" panose="020B0604020202020204" pitchFamily="34" charset="0"/>
              <a:buChar char="•"/>
              <a:defRPr/>
            </a:pPr>
            <a:endParaRPr lang="en-CA" dirty="0"/>
          </a:p>
          <a:p>
            <a:pPr marL="0" indent="0" defTabSz="893316">
              <a:buClrTx/>
              <a:buSzTx/>
              <a:defRPr/>
            </a:pPr>
            <a:r>
              <a:rPr lang="en-CA" dirty="0"/>
              <a:t>Surplus for other initiatives</a:t>
            </a:r>
          </a:p>
          <a:p>
            <a:pPr marL="167497" indent="-167497" defTabSz="893316">
              <a:buClrTx/>
              <a:buSzTx/>
              <a:buFont typeface="Arial" panose="020B0604020202020204" pitchFamily="34" charset="0"/>
              <a:buChar char="•"/>
              <a:defRPr/>
            </a:pPr>
            <a:r>
              <a:rPr lang="en-CA" dirty="0"/>
              <a:t>A council may want to identify an amount to have available for new initiatives that may be brought forward by members during the year.</a:t>
            </a:r>
          </a:p>
        </p:txBody>
      </p:sp>
      <p:sp>
        <p:nvSpPr>
          <p:cNvPr id="4" name="Slide Number Placeholder 3"/>
          <p:cNvSpPr>
            <a:spLocks noGrp="1"/>
          </p:cNvSpPr>
          <p:nvPr>
            <p:ph type="sldNum" sz="quarter" idx="5"/>
          </p:nvPr>
        </p:nvSpPr>
        <p:spPr/>
        <p:txBody>
          <a:bodyPr/>
          <a:lstStyle/>
          <a:p>
            <a:fld id="{CCE05DAB-EEFB-4309-A5DE-46D4FC91F3B5}" type="slidenum">
              <a:rPr lang="en-CA" smtClean="0">
                <a:solidFill>
                  <a:prstClr val="black"/>
                </a:solidFill>
                <a:latin typeface="Calibri" panose="020F0502020204030204"/>
              </a:rPr>
              <a:pPr/>
              <a:t>11</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38194738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Putting all these pieces together, you will have a budget to present to the membership or executive, depending on what level you are reporting to.</a:t>
            </a:r>
          </a:p>
          <a:p>
            <a:endParaRPr lang="en-CA" dirty="0"/>
          </a:p>
          <a:p>
            <a:r>
              <a:rPr lang="en-CA" dirty="0"/>
              <a:t>You may just want to deal with the projected revenues and expenses in the year and balance those figures to zero. This is formally called a budget. </a:t>
            </a:r>
          </a:p>
          <a:p>
            <a:endParaRPr lang="en-CA" dirty="0"/>
          </a:p>
          <a:p>
            <a:r>
              <a:rPr lang="en-CA" dirty="0"/>
              <a:t>You may want to include the bank balance at the start of the year if it will significantly impact the spending projected for the future year. The bank balance will be an estimate, as the budget will be prepared before year end and an exact final total may not be known. This amount will reflect the current balance, less projected revenues and expenses to year end. This is formally called a projected cash flow statement, and is what had been displayed on the screen. </a:t>
            </a:r>
          </a:p>
          <a:p>
            <a:endParaRPr lang="en-CA" dirty="0"/>
          </a:p>
          <a:p>
            <a:r>
              <a:rPr lang="en-CA" dirty="0"/>
              <a:t>This balance may be higher or lower than the previous year’s budget projected and may influence decisions that are made to decide in allocating specific expenses higher or lower.</a:t>
            </a:r>
          </a:p>
        </p:txBody>
      </p:sp>
      <p:sp>
        <p:nvSpPr>
          <p:cNvPr id="4" name="Slide Number Placeholder 3"/>
          <p:cNvSpPr>
            <a:spLocks noGrp="1"/>
          </p:cNvSpPr>
          <p:nvPr>
            <p:ph type="sldNum" sz="quarter" idx="5"/>
          </p:nvPr>
        </p:nvSpPr>
        <p:spPr/>
        <p:txBody>
          <a:bodyPr/>
          <a:lstStyle/>
          <a:p>
            <a:fld id="{CCE05DAB-EEFB-4309-A5DE-46D4FC91F3B5}" type="slidenum">
              <a:rPr lang="en-CA" smtClean="0">
                <a:solidFill>
                  <a:prstClr val="black"/>
                </a:solidFill>
                <a:latin typeface="Calibri" panose="020F0502020204030204"/>
              </a:rPr>
              <a:pPr/>
              <a:t>12</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3155455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Now after much consultation, you are bringing a budget to the council.</a:t>
            </a:r>
          </a:p>
          <a:p>
            <a:pPr marL="614154" lvl="1" indent="-167497">
              <a:buFont typeface="Arial" panose="020B0604020202020204" pitchFamily="34" charset="0"/>
              <a:buChar char="•"/>
            </a:pPr>
            <a:r>
              <a:rPr lang="en-CA" dirty="0"/>
              <a:t>If it is a parish council, consider reviewing it first at an executive meeting before presenting it at a general meeting to the membership.</a:t>
            </a:r>
          </a:p>
          <a:p>
            <a:pPr marL="614154" lvl="1" indent="-167497">
              <a:buFont typeface="Arial" panose="020B0604020202020204" pitchFamily="34" charset="0"/>
              <a:buChar char="•"/>
            </a:pPr>
            <a:r>
              <a:rPr lang="en-CA" dirty="0"/>
              <a:t>Provincial and diocesan councils will review and approve it at their Fall meetings.</a:t>
            </a:r>
          </a:p>
          <a:p>
            <a:pPr marL="614154" lvl="1" indent="-167497">
              <a:buFont typeface="Arial" panose="020B0604020202020204" pitchFamily="34" charset="0"/>
              <a:buChar char="•"/>
            </a:pPr>
            <a:r>
              <a:rPr lang="en-CA" dirty="0"/>
              <a:t>Some adjustments may be made prior to the budget’s approval.</a:t>
            </a:r>
          </a:p>
          <a:p>
            <a:pPr marL="614154" lvl="1" indent="-167497">
              <a:buFont typeface="Arial" panose="020B0604020202020204" pitchFamily="34" charset="0"/>
              <a:buChar char="•"/>
            </a:pPr>
            <a:r>
              <a:rPr lang="en-CA" dirty="0"/>
              <a:t>Once a budget is approved, it will become the guiding tool to making responsible decisions for the council.</a:t>
            </a:r>
          </a:p>
          <a:p>
            <a:pPr marL="614154" lvl="1" indent="-167497">
              <a:buFont typeface="Arial" panose="020B0604020202020204" pitchFamily="34" charset="0"/>
              <a:buChar char="•"/>
            </a:pPr>
            <a:r>
              <a:rPr lang="en-CA" dirty="0"/>
              <a:t>At each meeting, the treasurer, as part of her financial report, should note any material variations from budgeted figures. A budget should not be revised once it has been approved. It will remain as is, as it will continue to keep the council on track for spending decisions.</a:t>
            </a:r>
          </a:p>
          <a:p>
            <a:pPr marL="167497" indent="-167497">
              <a:buFont typeface="Arial" panose="020B0604020202020204" pitchFamily="34" charset="0"/>
              <a:buChar char="•"/>
            </a:pPr>
            <a:endParaRPr lang="en-CA" dirty="0"/>
          </a:p>
        </p:txBody>
      </p:sp>
      <p:sp>
        <p:nvSpPr>
          <p:cNvPr id="4" name="Slide Number Placeholder 3"/>
          <p:cNvSpPr>
            <a:spLocks noGrp="1"/>
          </p:cNvSpPr>
          <p:nvPr>
            <p:ph type="sldNum" sz="quarter" idx="5"/>
          </p:nvPr>
        </p:nvSpPr>
        <p:spPr/>
        <p:txBody>
          <a:bodyPr/>
          <a:lstStyle/>
          <a:p>
            <a:fld id="{94ADAEED-03FF-4E09-9021-5DB0450BBC27}" type="slidenum">
              <a:rPr lang="en-CA" smtClean="0">
                <a:solidFill>
                  <a:prstClr val="black"/>
                </a:solidFill>
                <a:latin typeface="Calibri" panose="020F0502020204030204"/>
              </a:rPr>
              <a:pPr/>
              <a:t>13</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10434142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And just like we strive to balance our activities between spiritual, business and social, we now know it’s important to do the same with our finances.</a:t>
            </a:r>
          </a:p>
          <a:p>
            <a:endParaRPr lang="en-CA" dirty="0"/>
          </a:p>
          <a:p>
            <a:r>
              <a:rPr lang="en-CA" dirty="0"/>
              <a:t>Have a balanced year!</a:t>
            </a:r>
            <a:endParaRPr lang="en-US" dirty="0"/>
          </a:p>
          <a:p>
            <a:endParaRPr lang="en-CA" dirty="0"/>
          </a:p>
        </p:txBody>
      </p:sp>
      <p:sp>
        <p:nvSpPr>
          <p:cNvPr id="4" name="Slide Number Placeholder 3"/>
          <p:cNvSpPr>
            <a:spLocks noGrp="1"/>
          </p:cNvSpPr>
          <p:nvPr>
            <p:ph type="sldNum" idx="10"/>
          </p:nvPr>
        </p:nvSpPr>
        <p:spPr/>
        <p:txBody>
          <a:bodyPr/>
          <a:lstStyle/>
          <a:p>
            <a:pPr algn="r"/>
            <a:fld id="{00000000-1234-1234-1234-123412341234}" type="slidenum">
              <a:rPr lang="en-CA" sz="1100" smtClean="0">
                <a:solidFill>
                  <a:schemeClr val="dk1"/>
                </a:solidFill>
                <a:latin typeface="Calibri"/>
                <a:ea typeface="Calibri"/>
                <a:cs typeface="Calibri"/>
                <a:sym typeface="Calibri"/>
              </a:rPr>
              <a:pPr algn="r"/>
              <a:t>14</a:t>
            </a:fld>
            <a:endParaRPr lang="en-CA" sz="11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290149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Executive</a:t>
            </a:r>
            <a:r>
              <a:rPr lang="en-US" b="1" baseline="0" dirty="0"/>
              <a:t> Orientation</a:t>
            </a:r>
            <a:endParaRPr lang="en-US" b="1" dirty="0"/>
          </a:p>
          <a:p>
            <a:endParaRPr lang="en-US" b="1" dirty="0"/>
          </a:p>
          <a:p>
            <a:r>
              <a:rPr lang="en-US" b="1" dirty="0"/>
              <a:t>Modules:</a:t>
            </a:r>
            <a:endParaRPr lang="en-CA" dirty="0"/>
          </a:p>
          <a:p>
            <a:pPr lvl="0">
              <a:buFont typeface="+mj-lt"/>
              <a:buAutoNum type="arabicPeriod"/>
            </a:pPr>
            <a:endParaRPr lang="en-US" dirty="0"/>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History of the League  (15 minutes)</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Structure of the League and The Promise of the League (25 minutes)</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Core Principles; Constitution &amp; Bylaws; Policy and Procedure; Executive Handbook (25 minutes)</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Duties of Officers (20 minutes)</a:t>
            </a:r>
          </a:p>
          <a:p>
            <a:endParaRPr lang="en-US"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Life Membership and Honorary Life Membership (20 minutes)       </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Strategic Plan Summary (30 minutes)</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Communication (45 minutes)</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Budgets  (15 minutes)</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Member Recognition  (10 minutes)           </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Public Presence and Membership Development (30 minutes)</a:t>
            </a:r>
          </a:p>
          <a:p>
            <a:endParaRPr lang="en-CA" sz="1200" b="0" i="0" u="none" strike="noStrike" cap="none" dirty="0">
              <a:solidFill>
                <a:schemeClr val="dk1"/>
              </a:solidFill>
              <a:effectLst/>
              <a:latin typeface="Calibri"/>
              <a:ea typeface="Calibri"/>
              <a:cs typeface="Calibri"/>
              <a:sym typeface="Calibri"/>
            </a:endParaRPr>
          </a:p>
        </p:txBody>
      </p:sp>
      <p:sp>
        <p:nvSpPr>
          <p:cNvPr id="4" name="Slide Number Placeholder 3"/>
          <p:cNvSpPr>
            <a:spLocks noGrp="1"/>
          </p:cNvSpPr>
          <p:nvPr>
            <p:ph type="sldNum" idx="10"/>
          </p:nvPr>
        </p:nvSpPr>
        <p:spPr/>
        <p:txBody>
          <a:bodyPr/>
          <a:lstStyle/>
          <a:p>
            <a:pPr algn="r"/>
            <a:fld id="{00000000-1234-1234-1234-123412341234}" type="slidenum">
              <a:rPr lang="en-CA" sz="1100">
                <a:solidFill>
                  <a:schemeClr val="dk1"/>
                </a:solidFill>
                <a:latin typeface="Calibri"/>
                <a:ea typeface="Calibri"/>
                <a:cs typeface="Calibri"/>
                <a:sym typeface="Calibri"/>
              </a:rPr>
              <a:pPr algn="r"/>
              <a:t>16</a:t>
            </a:fld>
            <a:endParaRPr lang="en-CA" sz="11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276280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Executive</a:t>
            </a:r>
            <a:r>
              <a:rPr lang="en-US" b="1" baseline="0" dirty="0"/>
              <a:t> Orientation</a:t>
            </a:r>
            <a:endParaRPr lang="en-US" b="1" dirty="0"/>
          </a:p>
          <a:p>
            <a:endParaRPr lang="en-US" b="1" dirty="0"/>
          </a:p>
          <a:p>
            <a:r>
              <a:rPr lang="en-US" b="1" dirty="0"/>
              <a:t>Modules:</a:t>
            </a:r>
            <a:endParaRPr lang="en-CA" dirty="0"/>
          </a:p>
          <a:p>
            <a:pPr lvl="0">
              <a:buFont typeface="+mj-lt"/>
              <a:buAutoNum type="arabicPeriod"/>
            </a:pPr>
            <a:endParaRPr lang="en-US" dirty="0"/>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History of the League  (15 minutes)</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Structure of the League and The Promise of the League (25 minutes)</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Core Principles; Constitution &amp; Bylaws; Policy and Procedure; Executive Handbook (25 minutes)</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Duties of Officers (20 minutes)</a:t>
            </a:r>
          </a:p>
          <a:p>
            <a:endParaRPr lang="en-US"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Life Membership and Honorary Life Membership (20 minutes)       </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Strategic Plan Summary (30 minutes)</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Communication (45 minutes)</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Budgets  (15 minutes)</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Member Recognition  (10 minutes)           </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Public Presence and Membership Development (30 minutes)</a:t>
            </a:r>
          </a:p>
          <a:p>
            <a:endParaRPr lang="en-CA" sz="1200" b="0" i="0" u="none" strike="noStrike" cap="none" dirty="0">
              <a:solidFill>
                <a:schemeClr val="dk1"/>
              </a:solidFill>
              <a:effectLst/>
              <a:latin typeface="Calibri"/>
              <a:ea typeface="Calibri"/>
              <a:cs typeface="Calibri"/>
              <a:sym typeface="Calibri"/>
            </a:endParaRPr>
          </a:p>
        </p:txBody>
      </p:sp>
      <p:sp>
        <p:nvSpPr>
          <p:cNvPr id="4" name="Slide Number Placeholder 3"/>
          <p:cNvSpPr>
            <a:spLocks noGrp="1"/>
          </p:cNvSpPr>
          <p:nvPr>
            <p:ph type="sldNum" idx="10"/>
          </p:nvPr>
        </p:nvSpPr>
        <p:spPr/>
        <p:txBody>
          <a:bodyPr/>
          <a:lstStyle/>
          <a:p>
            <a:pPr algn="r"/>
            <a:fld id="{00000000-1234-1234-1234-123412341234}" type="slidenum">
              <a:rPr lang="en-CA" sz="1100">
                <a:solidFill>
                  <a:schemeClr val="dk1"/>
                </a:solidFill>
                <a:latin typeface="Calibri"/>
                <a:ea typeface="Calibri"/>
                <a:cs typeface="Calibri"/>
                <a:sym typeface="Calibri"/>
              </a:rPr>
              <a:pPr algn="r"/>
              <a:t>2</a:t>
            </a:fld>
            <a:endParaRPr lang="en-CA" sz="11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715438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b="1" dirty="0"/>
          </a:p>
        </p:txBody>
      </p:sp>
      <p:sp>
        <p:nvSpPr>
          <p:cNvPr id="4" name="Slide Number Placeholder 3"/>
          <p:cNvSpPr>
            <a:spLocks noGrp="1"/>
          </p:cNvSpPr>
          <p:nvPr>
            <p:ph type="sldNum" sz="quarter" idx="5"/>
          </p:nvPr>
        </p:nvSpPr>
        <p:spPr/>
        <p:txBody>
          <a:bodyPr/>
          <a:lstStyle/>
          <a:p>
            <a:fld id="{CCE05DAB-EEFB-4309-A5DE-46D4FC91F3B5}" type="slidenum">
              <a:rPr lang="en-CA" smtClean="0">
                <a:solidFill>
                  <a:prstClr val="black"/>
                </a:solidFill>
                <a:latin typeface="Calibri" panose="020F0502020204030204"/>
              </a:rPr>
              <a:pPr/>
              <a:t>3</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14820827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Why do I include this quote from Pope Francis? </a:t>
            </a:r>
          </a:p>
          <a:p>
            <a:endParaRPr lang="en-CA" dirty="0"/>
          </a:p>
          <a:p>
            <a:pPr algn="l"/>
            <a:r>
              <a:rPr lang="en-CA" dirty="0"/>
              <a:t>      It</a:t>
            </a:r>
            <a:r>
              <a:rPr lang="en-CA" baseline="0" dirty="0"/>
              <a:t> i</a:t>
            </a:r>
            <a:r>
              <a:rPr lang="en-CA" dirty="0"/>
              <a:t>s because the budgeting process requires prayer, dialogue and decision-making on how you want to serve. To approach the budget and planning exercise with enthusiasm will help you make the best choices that work for your council.</a:t>
            </a:r>
            <a:endParaRPr lang="en-US" dirty="0"/>
          </a:p>
          <a:p>
            <a:endParaRPr lang="en-CA" dirty="0"/>
          </a:p>
        </p:txBody>
      </p:sp>
      <p:sp>
        <p:nvSpPr>
          <p:cNvPr id="4" name="Slide Number Placeholder 3"/>
          <p:cNvSpPr>
            <a:spLocks noGrp="1"/>
          </p:cNvSpPr>
          <p:nvPr>
            <p:ph type="sldNum" idx="10"/>
          </p:nvPr>
        </p:nvSpPr>
        <p:spPr/>
        <p:txBody>
          <a:bodyPr/>
          <a:lstStyle/>
          <a:p>
            <a:pPr algn="r"/>
            <a:fld id="{00000000-1234-1234-1234-123412341234}" type="slidenum">
              <a:rPr lang="en-CA" sz="1100" smtClean="0">
                <a:solidFill>
                  <a:schemeClr val="dk1"/>
                </a:solidFill>
                <a:latin typeface="Calibri"/>
                <a:ea typeface="Calibri"/>
                <a:cs typeface="Calibri"/>
                <a:sym typeface="Calibri"/>
              </a:rPr>
              <a:pPr algn="r"/>
              <a:t>4</a:t>
            </a:fld>
            <a:endParaRPr lang="en-CA" sz="11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756298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will start with prayer. </a:t>
            </a:r>
          </a:p>
          <a:p>
            <a:endParaRPr lang="en-US" dirty="0"/>
          </a:p>
          <a:p>
            <a:r>
              <a:rPr lang="en-US" dirty="0"/>
              <a:t>You may want to choose the prayer and affirmation that was said at your installation ceremony as a reminder of your promises to lead into your discussions.</a:t>
            </a:r>
          </a:p>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CA" sz="1100" smtClean="0">
                <a:solidFill>
                  <a:schemeClr val="dk1"/>
                </a:solidFill>
                <a:latin typeface="Calibri"/>
                <a:ea typeface="Calibri"/>
                <a:cs typeface="Calibri"/>
                <a:sym typeface="Calibri"/>
              </a:rPr>
              <a:pPr algn="r"/>
              <a:t>5</a:t>
            </a:fld>
            <a:endParaRPr lang="en-CA" sz="11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610960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all to a discussion about </a:t>
            </a:r>
            <a:r>
              <a:rPr lang="en-US" b="1" dirty="0"/>
              <a:t>budgets</a:t>
            </a:r>
            <a:r>
              <a:rPr lang="en-US" b="0" dirty="0"/>
              <a:t>.</a:t>
            </a:r>
          </a:p>
          <a:p>
            <a:endParaRPr lang="en-US" b="0" dirty="0"/>
          </a:p>
          <a:p>
            <a:r>
              <a:rPr lang="en-US" b="0" dirty="0"/>
              <a:t>Money issues are not something that members are too anxious to talk about and when they are discussed, at times the discussions can become heated. Not a lot different than in our households in some cases. We all have different ideas on what the priority spending should be and of course, the bigger question</a:t>
            </a:r>
            <a:r>
              <a:rPr lang="en-US" b="0" baseline="0" dirty="0"/>
              <a:t> - </a:t>
            </a:r>
            <a:r>
              <a:rPr lang="en-US" b="0" dirty="0"/>
              <a:t>where will the money come from to spend?</a:t>
            </a:r>
            <a:endParaRPr lang="en-CA" b="1" dirty="0"/>
          </a:p>
          <a:p>
            <a:endParaRPr lang="en-CA" dirty="0"/>
          </a:p>
          <a:p>
            <a:r>
              <a:rPr lang="en-CA" dirty="0"/>
              <a:t>While budgets are presented in a dollars and cents format, there is so much more underlying the preparation of a budget.</a:t>
            </a:r>
          </a:p>
          <a:p>
            <a:endParaRPr lang="en-CA" dirty="0"/>
          </a:p>
          <a:p>
            <a:r>
              <a:rPr lang="en-CA" dirty="0"/>
              <a:t>The treasurer will be putting numbers on paper, but it is really the decisions made by the whole council executive that will influence the numbers that are used.</a:t>
            </a:r>
          </a:p>
          <a:p>
            <a:endParaRPr lang="en-CA" dirty="0"/>
          </a:p>
          <a:p>
            <a:r>
              <a:rPr lang="en-CA" dirty="0"/>
              <a:t>What you want to do and where will the money come from, are not just the responsibility of the treasurer.</a:t>
            </a:r>
          </a:p>
          <a:p>
            <a:endParaRPr lang="en-CA" dirty="0"/>
          </a:p>
          <a:p>
            <a:r>
              <a:rPr lang="en-CA" dirty="0"/>
              <a:t>The treasurer just puts the ideas in a format that can be analyzed and used as a tool for making decisions.</a:t>
            </a:r>
          </a:p>
        </p:txBody>
      </p:sp>
      <p:sp>
        <p:nvSpPr>
          <p:cNvPr id="4" name="Slide Number Placeholder 3"/>
          <p:cNvSpPr>
            <a:spLocks noGrp="1"/>
          </p:cNvSpPr>
          <p:nvPr>
            <p:ph type="sldNum" sz="quarter" idx="5"/>
          </p:nvPr>
        </p:nvSpPr>
        <p:spPr/>
        <p:txBody>
          <a:bodyPr/>
          <a:lstStyle/>
          <a:p>
            <a:fld id="{CCE05DAB-EEFB-4309-A5DE-46D4FC91F3B5}" type="slidenum">
              <a:rPr lang="en-CA" smtClean="0">
                <a:solidFill>
                  <a:prstClr val="black"/>
                </a:solidFill>
                <a:latin typeface="Calibri" panose="020F0502020204030204"/>
              </a:rPr>
              <a:pPr/>
              <a:t>6</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21331523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CA" dirty="0"/>
              <a:t>The </a:t>
            </a:r>
            <a:r>
              <a:rPr lang="en-CA" b="1" i="1" dirty="0"/>
              <a:t>National Manual of Policy and Procedure</a:t>
            </a:r>
            <a:r>
              <a:rPr lang="en-CA" b="1" dirty="0"/>
              <a:t> </a:t>
            </a:r>
            <a:r>
              <a:rPr lang="en-CA" b="0" dirty="0"/>
              <a:t>(P&amp;P) </a:t>
            </a:r>
            <a:r>
              <a:rPr lang="en-CA" dirty="0"/>
              <a:t>is a core resource for every member of each executive at all levels to have on hand. The P&amp;P provides the following information for treasurer's duties:</a:t>
            </a:r>
          </a:p>
          <a:p>
            <a:pPr marL="167497" indent="-167497">
              <a:buFont typeface="Arial" panose="020B0604020202020204" pitchFamily="34" charset="0"/>
              <a:buChar char="•"/>
            </a:pPr>
            <a:r>
              <a:rPr lang="en-CA" dirty="0"/>
              <a:t>At the</a:t>
            </a:r>
            <a:r>
              <a:rPr lang="en-CA" baseline="0" dirty="0"/>
              <a:t> </a:t>
            </a:r>
            <a:r>
              <a:rPr lang="en-CA" dirty="0"/>
              <a:t>parish level, in consultation with the parish council executive, in November/December, the treasurer drafts a budget for the following fiscal year. The proposed budget should be presented for acceptance at the January meeting. </a:t>
            </a:r>
          </a:p>
          <a:p>
            <a:pPr marL="167497" indent="-167497">
              <a:buFont typeface="Arial" panose="020B0604020202020204" pitchFamily="34" charset="0"/>
              <a:buChar char="•"/>
            </a:pPr>
            <a:r>
              <a:rPr lang="en-CA" dirty="0"/>
              <a:t>At the diocesan/provincial level, in consultation with the executive, the treasurer drafts a budget for the following fiscal year for approval (by majority vote) at the Fall executive meeting. An interim financial statement (since January 1) should be prepared for annual convention ― for delegates information only. </a:t>
            </a:r>
          </a:p>
          <a:p>
            <a:pPr marL="167497" indent="-167497">
              <a:buFont typeface="Arial" panose="020B0604020202020204" pitchFamily="34" charset="0"/>
              <a:buChar char="•"/>
            </a:pPr>
            <a:r>
              <a:rPr lang="en-CA" dirty="0"/>
              <a:t>At all levels, the executive should receive a report of income and expenses at each executive meeting to assist in budgetary control.</a:t>
            </a:r>
          </a:p>
          <a:p>
            <a:pPr marL="167497" indent="-167497" defTabSz="893316">
              <a:buClrTx/>
              <a:buSzTx/>
              <a:buFont typeface="Arial" panose="020B0604020202020204" pitchFamily="34" charset="0"/>
              <a:buChar char="•"/>
              <a:defRPr/>
            </a:pPr>
            <a:r>
              <a:rPr lang="en-CA" dirty="0"/>
              <a:t>A sample budget is printed in Appendix 3</a:t>
            </a:r>
          </a:p>
          <a:p>
            <a:pPr marL="167497" indent="-167497">
              <a:buFont typeface="Arial" panose="020B0604020202020204" pitchFamily="34" charset="0"/>
              <a:buChar char="•"/>
            </a:pPr>
            <a:endParaRPr lang="en-CA" dirty="0"/>
          </a:p>
        </p:txBody>
      </p:sp>
      <p:sp>
        <p:nvSpPr>
          <p:cNvPr id="4" name="Slide Number Placeholder 3"/>
          <p:cNvSpPr>
            <a:spLocks noGrp="1"/>
          </p:cNvSpPr>
          <p:nvPr>
            <p:ph type="sldNum" sz="quarter" idx="5"/>
          </p:nvPr>
        </p:nvSpPr>
        <p:spPr/>
        <p:txBody>
          <a:bodyPr/>
          <a:lstStyle/>
          <a:p>
            <a:fld id="{78A27CEC-5206-4259-98B1-B444FE8AA7FD}" type="slidenum">
              <a:rPr lang="en-CA" smtClean="0">
                <a:solidFill>
                  <a:prstClr val="black"/>
                </a:solidFill>
                <a:latin typeface="Calibri" panose="020F0502020204030204"/>
              </a:rPr>
              <a:pPr/>
              <a:t>7</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34682388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3328" indent="0"/>
            <a:r>
              <a:rPr lang="en-CA" b="1" u="none" dirty="0"/>
              <a:t>Planning for the year ahead </a:t>
            </a:r>
            <a:r>
              <a:rPr lang="en-CA" dirty="0"/>
              <a:t>– What activities does the council want to undertake?</a:t>
            </a:r>
          </a:p>
          <a:p>
            <a:pPr marL="614154" lvl="1" indent="-167497">
              <a:buFont typeface="Arial" panose="020B0604020202020204" pitchFamily="34" charset="0"/>
              <a:buChar char="•"/>
            </a:pPr>
            <a:r>
              <a:rPr lang="en-CA" dirty="0"/>
              <a:t>Consider what has been done in the past. Looking at the financial statement for the past year(s) is helpful in this process as it establishes the costs of carrying out various past activities. Although the final year end will not be available, a current financial situation with projected costs to year end should be completed to assist in the process. These are questions you should be asking:</a:t>
            </a:r>
          </a:p>
          <a:p>
            <a:pPr marL="1060813" lvl="2" indent="-167497">
              <a:buFont typeface="Arial" panose="020B0604020202020204" pitchFamily="34" charset="0"/>
              <a:buChar char="•"/>
            </a:pPr>
            <a:r>
              <a:rPr lang="en-CA" dirty="0"/>
              <a:t>What do we want to continue? </a:t>
            </a:r>
          </a:p>
          <a:p>
            <a:pPr marL="1060813" lvl="2" indent="-167497">
              <a:buFont typeface="Arial" panose="020B0604020202020204" pitchFamily="34" charset="0"/>
              <a:buChar char="•"/>
            </a:pPr>
            <a:r>
              <a:rPr lang="en-CA" dirty="0"/>
              <a:t>What do we want to not do?</a:t>
            </a:r>
          </a:p>
          <a:p>
            <a:pPr marL="614154" lvl="1" indent="-167497">
              <a:buFont typeface="Arial" panose="020B0604020202020204" pitchFamily="34" charset="0"/>
              <a:buChar char="•"/>
            </a:pPr>
            <a:r>
              <a:rPr lang="en-CA" dirty="0"/>
              <a:t>Consider what new activities the council may want to undertake</a:t>
            </a:r>
          </a:p>
          <a:p>
            <a:pPr marL="614154" lvl="1" indent="-167497">
              <a:buFont typeface="Arial" panose="020B0604020202020204" pitchFamily="34" charset="0"/>
              <a:buChar char="•"/>
            </a:pPr>
            <a:endParaRPr lang="en-CA" b="1" u="none" dirty="0"/>
          </a:p>
          <a:p>
            <a:pPr marL="0" indent="0"/>
            <a:r>
              <a:rPr lang="en-CA" b="1" u="none" dirty="0"/>
              <a:t>Setting priorities </a:t>
            </a:r>
            <a:r>
              <a:rPr lang="en-CA" dirty="0"/>
              <a:t>–What is the most important?</a:t>
            </a:r>
          </a:p>
          <a:p>
            <a:pPr marL="614154" lvl="1" indent="-167497">
              <a:buFont typeface="Arial" panose="020B0604020202020204" pitchFamily="34" charset="0"/>
              <a:buChar char="•"/>
            </a:pPr>
            <a:r>
              <a:rPr lang="en-CA" dirty="0"/>
              <a:t>Depending on the level of the League, this will vary.</a:t>
            </a:r>
          </a:p>
          <a:p>
            <a:pPr marL="614154" lvl="1" indent="-167497">
              <a:buFont typeface="Arial" panose="020B0604020202020204" pitchFamily="34" charset="0"/>
              <a:buChar char="•"/>
            </a:pPr>
            <a:r>
              <a:rPr lang="en-CA" dirty="0"/>
              <a:t>This is a good time to re-evaluate the council’s role in the bigger picture.</a:t>
            </a:r>
          </a:p>
          <a:p>
            <a:pPr marL="0" indent="0"/>
            <a:r>
              <a:rPr lang="en-CA" dirty="0"/>
              <a:t> </a:t>
            </a:r>
          </a:p>
          <a:p>
            <a:pPr marL="0" indent="0"/>
            <a:r>
              <a:rPr lang="en-CA" b="1" u="none" dirty="0"/>
              <a:t>Making decisions</a:t>
            </a:r>
          </a:p>
          <a:p>
            <a:pPr marL="614154" lvl="1" indent="-167497">
              <a:buFont typeface="Arial" panose="020B0604020202020204" pitchFamily="34" charset="0"/>
              <a:buChar char="•"/>
            </a:pPr>
            <a:r>
              <a:rPr lang="en-CA" dirty="0"/>
              <a:t>Often decisions are guided by the question, can we afford to do this?</a:t>
            </a:r>
          </a:p>
          <a:p>
            <a:pPr marL="614154" lvl="1" indent="-167497">
              <a:buFont typeface="Arial" panose="020B0604020202020204" pitchFamily="34" charset="0"/>
              <a:buChar char="•"/>
            </a:pPr>
            <a:r>
              <a:rPr lang="en-CA" dirty="0"/>
              <a:t>If it has been established as a priority item, then establishing costs and allocating funds become a priority.</a:t>
            </a:r>
          </a:p>
          <a:p>
            <a:pPr marL="614154" lvl="1" indent="-167497">
              <a:buFont typeface="Arial" panose="020B0604020202020204" pitchFamily="34" charset="0"/>
              <a:buChar char="•"/>
            </a:pPr>
            <a:r>
              <a:rPr lang="en-CA" dirty="0"/>
              <a:t>If funds are not there and it is not a priority, then the decision is made easier.</a:t>
            </a:r>
          </a:p>
          <a:p>
            <a:pPr marL="0" indent="0"/>
            <a:endParaRPr lang="en-CA" dirty="0"/>
          </a:p>
        </p:txBody>
      </p:sp>
      <p:sp>
        <p:nvSpPr>
          <p:cNvPr id="4" name="Slide Number Placeholder 3"/>
          <p:cNvSpPr>
            <a:spLocks noGrp="1"/>
          </p:cNvSpPr>
          <p:nvPr>
            <p:ph type="sldNum" sz="quarter" idx="5"/>
          </p:nvPr>
        </p:nvSpPr>
        <p:spPr/>
        <p:txBody>
          <a:bodyPr/>
          <a:lstStyle/>
          <a:p>
            <a:fld id="{94ADAEED-03FF-4E09-9021-5DB0450BBC27}" type="slidenum">
              <a:rPr lang="en-CA" smtClean="0">
                <a:solidFill>
                  <a:prstClr val="black"/>
                </a:solidFill>
                <a:latin typeface="Calibri" panose="020F0502020204030204"/>
              </a:rPr>
              <a:pPr/>
              <a:t>8</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11736262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893316">
              <a:buClrTx/>
              <a:buSzTx/>
              <a:defRPr/>
            </a:pPr>
            <a:r>
              <a:rPr lang="en-CA" b="1" u="none" dirty="0"/>
              <a:t>Membership Fees Parish Councils:</a:t>
            </a:r>
          </a:p>
          <a:p>
            <a:pPr marL="167497" indent="-167497" defTabSz="893316">
              <a:buClrTx/>
              <a:buSzTx/>
              <a:buFont typeface="Arial" panose="020B0604020202020204" pitchFamily="34" charset="0"/>
              <a:buChar char="•"/>
              <a:defRPr/>
            </a:pPr>
            <a:r>
              <a:rPr lang="en-CA" dirty="0"/>
              <a:t>Parish councils are responsible for collecting a membership fee that will cover the per capita fees of national, provincial and diocesan councils.</a:t>
            </a:r>
          </a:p>
          <a:p>
            <a:pPr marL="167497" indent="-167497" defTabSz="893316">
              <a:buClrTx/>
              <a:buSzTx/>
              <a:buFont typeface="Arial" panose="020B0604020202020204" pitchFamily="34" charset="0"/>
              <a:buChar char="•"/>
              <a:defRPr/>
            </a:pPr>
            <a:r>
              <a:rPr lang="en-CA" dirty="0"/>
              <a:t>This is the minimum fee that must be collected and remitted to national office. The fee is due from members to parish councils</a:t>
            </a:r>
            <a:r>
              <a:rPr lang="en-CA" baseline="0" dirty="0"/>
              <a:t> on</a:t>
            </a:r>
            <a:r>
              <a:rPr lang="en-CA" dirty="0"/>
              <a:t> January 1</a:t>
            </a:r>
            <a:r>
              <a:rPr lang="en-CA" baseline="30000" dirty="0"/>
              <a:t>st</a:t>
            </a:r>
            <a:r>
              <a:rPr lang="en-CA" dirty="0"/>
              <a:t> and should be sent to national office no later than February 28</a:t>
            </a:r>
            <a:r>
              <a:rPr lang="en-CA" baseline="30000" dirty="0"/>
              <a:t>th</a:t>
            </a:r>
            <a:r>
              <a:rPr lang="en-CA" dirty="0"/>
              <a:t>. All levels rely on these fees to operate, so it is important that parish councils submit them by the required dates.</a:t>
            </a:r>
          </a:p>
          <a:p>
            <a:pPr marL="167497" indent="-167497" defTabSz="893316">
              <a:buClrTx/>
              <a:buSzTx/>
              <a:buFont typeface="Arial" panose="020B0604020202020204" pitchFamily="34" charset="0"/>
              <a:buChar char="•"/>
              <a:defRPr/>
            </a:pPr>
            <a:r>
              <a:rPr lang="en-CA" dirty="0"/>
              <a:t>A parish council may set its membership fee to more than the sum of the per capita fees, to have some funds for its administrative use. The budget would include a projected amount that includes the per capita fees and the additional membership amount in total. </a:t>
            </a:r>
          </a:p>
          <a:p>
            <a:pPr marL="167497" indent="-167497" defTabSz="893316">
              <a:buClrTx/>
              <a:buSzTx/>
              <a:buFont typeface="Arial" panose="020B0604020202020204" pitchFamily="34" charset="0"/>
              <a:buChar char="•"/>
              <a:defRPr/>
            </a:pPr>
            <a:r>
              <a:rPr lang="en-CA" dirty="0"/>
              <a:t>The number of members used in the budget can be based on the prior year’s membership only or an anticipatory number of members based on continuing members, new membership potential, and loss of deceased or non-renewing members. E.g. prior year membership was 30 members. Per capita</a:t>
            </a:r>
            <a:r>
              <a:rPr lang="en-CA" baseline="0" dirty="0"/>
              <a:t> fee</a:t>
            </a:r>
            <a:r>
              <a:rPr lang="en-CA" dirty="0"/>
              <a:t> to go to national is $28.00. The total membership fee charged is $35.00. The total amount shown as revenue, 30 x $35.00 = $1,050.</a:t>
            </a:r>
          </a:p>
          <a:p>
            <a:pPr marL="0" indent="0" defTabSz="893316">
              <a:buClrTx/>
              <a:buSzTx/>
              <a:defRPr/>
            </a:pPr>
            <a:endParaRPr lang="en-CA" u="sng" dirty="0"/>
          </a:p>
          <a:p>
            <a:pPr marL="0" indent="0" defTabSz="893316">
              <a:buClrTx/>
              <a:buSzTx/>
              <a:defRPr/>
            </a:pPr>
            <a:r>
              <a:rPr lang="en-CA" b="1" u="none" dirty="0"/>
              <a:t>Provincial/Diocesan:</a:t>
            </a:r>
          </a:p>
          <a:p>
            <a:pPr marL="167497" indent="-167497" defTabSz="893316">
              <a:buClrTx/>
              <a:buSzTx/>
              <a:buFont typeface="Arial" panose="020B0604020202020204" pitchFamily="34" charset="0"/>
              <a:buChar char="•"/>
              <a:defRPr/>
            </a:pPr>
            <a:r>
              <a:rPr lang="en-CA" dirty="0"/>
              <a:t>Per capita fees are forwarded to these councils from national office as they are paid by the parish councils. The amount used in the budgeting exercise would be determined on past numbers in addition to taking into consideration any upward or downward trends in membership.  </a:t>
            </a:r>
          </a:p>
          <a:p>
            <a:pPr marL="0" indent="0" defTabSz="893316">
              <a:buClrTx/>
              <a:buSzTx/>
              <a:defRPr/>
            </a:pPr>
            <a:endParaRPr lang="en-CA" u="sng" dirty="0"/>
          </a:p>
          <a:p>
            <a:pPr marL="0" indent="0" defTabSz="893316">
              <a:buClrTx/>
              <a:buSzTx/>
              <a:defRPr/>
            </a:pPr>
            <a:r>
              <a:rPr lang="en-CA" b="1" u="none" dirty="0"/>
              <a:t>Increasing Membership fees or Per Capita:</a:t>
            </a:r>
          </a:p>
          <a:p>
            <a:pPr marL="167497" indent="-167497" defTabSz="893316">
              <a:buClrTx/>
              <a:buSzTx/>
              <a:buFont typeface="Arial" panose="020B0604020202020204" pitchFamily="34" charset="0"/>
              <a:buChar char="•"/>
              <a:defRPr/>
            </a:pPr>
            <a:r>
              <a:rPr lang="en-CA" dirty="0"/>
              <a:t>This process is outlined in the </a:t>
            </a:r>
            <a:r>
              <a:rPr lang="en-CA" i="1" dirty="0"/>
              <a:t>National Manual of Policy and Procedure</a:t>
            </a:r>
            <a:r>
              <a:rPr lang="en-CA" dirty="0"/>
              <a:t>.</a:t>
            </a:r>
          </a:p>
          <a:p>
            <a:pPr marL="167497" indent="-167497" defTabSz="893316">
              <a:buClrTx/>
              <a:buSzTx/>
              <a:buFont typeface="Arial" panose="020B0604020202020204" pitchFamily="34" charset="0"/>
              <a:buChar char="•"/>
              <a:defRPr/>
            </a:pPr>
            <a:r>
              <a:rPr lang="en-CA" dirty="0"/>
              <a:t>The budgeting process is the time to evaluate whether an increase to either is necessary. </a:t>
            </a:r>
          </a:p>
          <a:p>
            <a:pPr marL="167497" indent="-167497" defTabSz="893316">
              <a:buClrTx/>
              <a:buSzTx/>
              <a:buFont typeface="Arial" panose="020B0604020202020204" pitchFamily="34" charset="0"/>
              <a:buChar char="•"/>
              <a:defRPr/>
            </a:pPr>
            <a:r>
              <a:rPr lang="en-CA" dirty="0"/>
              <a:t>For provincial and diocesan councils, there is a process that involves a specific timeline of advisement to parish councils via instructed votes that make their way to conventions, so this must be planned well ahead of that time.</a:t>
            </a:r>
          </a:p>
          <a:p>
            <a:pPr marL="167497" indent="-167497" defTabSz="893316">
              <a:buClrTx/>
              <a:buSzTx/>
              <a:buFont typeface="Arial" panose="020B0604020202020204" pitchFamily="34" charset="0"/>
              <a:buChar char="•"/>
              <a:defRPr/>
            </a:pPr>
            <a:r>
              <a:rPr lang="en-CA" dirty="0"/>
              <a:t>Parish council membership fee increases are often more reactionary to per capita increases, but they too need to be decided well in advance to membership renewal dates.</a:t>
            </a:r>
          </a:p>
          <a:p>
            <a:pPr marL="0" indent="0" defTabSz="893316">
              <a:buClrTx/>
              <a:buSzTx/>
              <a:defRPr/>
            </a:pPr>
            <a:endParaRPr lang="en-CA" u="sng" dirty="0"/>
          </a:p>
          <a:p>
            <a:pPr marL="0" indent="0" defTabSz="893316">
              <a:buClrTx/>
              <a:buSzTx/>
              <a:defRPr/>
            </a:pPr>
            <a:r>
              <a:rPr lang="en-CA" b="1" u="none" dirty="0"/>
              <a:t>Fundraising:</a:t>
            </a:r>
          </a:p>
          <a:p>
            <a:pPr marL="167497" indent="-167497" defTabSz="893316">
              <a:buClrTx/>
              <a:buSzTx/>
              <a:buFont typeface="Arial" panose="020B0604020202020204" pitchFamily="34" charset="0"/>
              <a:buChar char="•"/>
              <a:defRPr/>
            </a:pPr>
            <a:r>
              <a:rPr lang="en-CA" dirty="0"/>
              <a:t>Fundraising is usually done by parish councils, but diocesan councils may choose to do so as well to supplement their per capita fees. </a:t>
            </a:r>
          </a:p>
          <a:p>
            <a:pPr marL="167497" indent="-167497" defTabSz="893316">
              <a:buClrTx/>
              <a:buSzTx/>
              <a:buFont typeface="Arial" panose="020B0604020202020204" pitchFamily="34" charset="0"/>
              <a:buChar char="•"/>
              <a:defRPr/>
            </a:pPr>
            <a:r>
              <a:rPr lang="en-CA" dirty="0"/>
              <a:t>Many councils have annual fundraising projects such as teas, bazaars, raffles and other similar projects. Past results generally are used to estimate revenues for these planned events. </a:t>
            </a:r>
          </a:p>
          <a:p>
            <a:pPr marL="167497" indent="-167497" defTabSz="893316">
              <a:buClrTx/>
              <a:buSzTx/>
              <a:buFont typeface="Arial" panose="020B0604020202020204" pitchFamily="34" charset="0"/>
              <a:buChar char="•"/>
              <a:defRPr/>
            </a:pPr>
            <a:r>
              <a:rPr lang="en-CA" dirty="0"/>
              <a:t>A budget could reflect only the net proceeds (revenue-expenses) anticipated without showing a breakdown of revenue and expenses. This will depend on the types of fundraising a council is planning to undertake. </a:t>
            </a:r>
          </a:p>
          <a:p>
            <a:pPr marL="167497" indent="-167497" defTabSz="893316">
              <a:buClrTx/>
              <a:buSzTx/>
              <a:buFont typeface="Arial" panose="020B0604020202020204" pitchFamily="34" charset="0"/>
              <a:buChar char="•"/>
              <a:defRPr/>
            </a:pPr>
            <a:r>
              <a:rPr lang="en-CA" dirty="0"/>
              <a:t>Diocesan and provincial councils may consider asking parish councils to support a particular project, but the actual fundraising would be carried out by parish councils. With regard to financial projects, it is important to note that “national, provincial and diocesan councils shall not impose financial obligations on parish councils without their consent.” (C&amp;B Part XVII, Section II). </a:t>
            </a:r>
          </a:p>
          <a:p>
            <a:pPr marL="0" indent="0" defTabSz="893316">
              <a:buClrTx/>
              <a:buSzTx/>
              <a:defRPr/>
            </a:pPr>
            <a:endParaRPr lang="en-CA" u="sng" dirty="0"/>
          </a:p>
          <a:p>
            <a:pPr marL="0" indent="0" defTabSz="893316">
              <a:buClrTx/>
              <a:buSzTx/>
              <a:defRPr/>
            </a:pPr>
            <a:r>
              <a:rPr lang="en-CA" b="1" u="none" dirty="0"/>
              <a:t>Other:</a:t>
            </a:r>
            <a:r>
              <a:rPr lang="en-CA" u="sng" dirty="0"/>
              <a:t> </a:t>
            </a:r>
          </a:p>
          <a:p>
            <a:pPr marL="167497" indent="-167497" defTabSz="893316">
              <a:buClrTx/>
              <a:buSzTx/>
              <a:buFont typeface="Arial" panose="020B0604020202020204" pitchFamily="34" charset="0"/>
              <a:buChar char="•"/>
              <a:defRPr/>
            </a:pPr>
            <a:r>
              <a:rPr lang="en-CA" dirty="0"/>
              <a:t>Parish, diocesan and provincial councils may apply for assistance from the National Development Fund to be used to:</a:t>
            </a:r>
          </a:p>
          <a:p>
            <a:pPr marL="614154" lvl="1" indent="-167497" defTabSz="893316">
              <a:buClrTx/>
              <a:buSzTx/>
              <a:buFont typeface="Arial" panose="020B0604020202020204" pitchFamily="34" charset="0"/>
              <a:buChar char="•"/>
              <a:defRPr/>
            </a:pPr>
            <a:r>
              <a:rPr lang="en-CA" dirty="0"/>
              <a:t>visit parishes without councils to present on the benefits of membership </a:t>
            </a:r>
          </a:p>
          <a:p>
            <a:pPr marL="614154" lvl="1" indent="-167497" defTabSz="893316">
              <a:buClrTx/>
              <a:buSzTx/>
              <a:buFont typeface="Arial" panose="020B0604020202020204" pitchFamily="34" charset="0"/>
              <a:buChar char="•"/>
              <a:defRPr/>
            </a:pPr>
            <a:r>
              <a:rPr lang="en-CA" dirty="0"/>
              <a:t>assist in the organization of parish councils </a:t>
            </a:r>
          </a:p>
          <a:p>
            <a:pPr marL="614154" lvl="1" indent="-167497" defTabSz="893316">
              <a:buClrTx/>
              <a:buSzTx/>
              <a:buFont typeface="Arial" panose="020B0604020202020204" pitchFamily="34" charset="0"/>
              <a:buChar char="•"/>
              <a:defRPr/>
            </a:pPr>
            <a:r>
              <a:rPr lang="en-CA" dirty="0"/>
              <a:t>assist parish, diocesan and provincial councils to promote League leadership training and other development workshops </a:t>
            </a:r>
          </a:p>
          <a:p>
            <a:pPr marL="614154" lvl="1" indent="-167497" defTabSz="893316">
              <a:buClrTx/>
              <a:buSzTx/>
              <a:buFont typeface="Arial" panose="020B0604020202020204" pitchFamily="34" charset="0"/>
              <a:buChar char="•"/>
              <a:defRPr/>
            </a:pPr>
            <a:r>
              <a:rPr lang="en-CA" dirty="0"/>
              <a:t>promote League development through spiritual development</a:t>
            </a:r>
          </a:p>
          <a:p>
            <a:pPr marL="167497" indent="-167497" defTabSz="893316">
              <a:buClrTx/>
              <a:buSzTx/>
              <a:buFont typeface="Arial" panose="020B0604020202020204" pitchFamily="34" charset="0"/>
              <a:buChar char="•"/>
              <a:defRPr/>
            </a:pPr>
            <a:r>
              <a:rPr lang="en-CA" dirty="0"/>
              <a:t>Councils may have funds invested for future needs and interest will be earned on these investments in the coming year.</a:t>
            </a:r>
          </a:p>
          <a:p>
            <a:pPr marL="167497" indent="-167497" defTabSz="893316">
              <a:buClrTx/>
              <a:buSzTx/>
              <a:buFont typeface="Arial" panose="020B0604020202020204" pitchFamily="34" charset="0"/>
              <a:buChar char="•"/>
              <a:defRPr/>
            </a:pPr>
            <a:r>
              <a:rPr lang="en-CA" dirty="0"/>
              <a:t>Provincial and diocesan councils will set a registration fee for their annual conventions. Past amounts charged, attendance numbers and location of the upcoming convention will be factors in projecting this amount.</a:t>
            </a:r>
          </a:p>
        </p:txBody>
      </p:sp>
      <p:sp>
        <p:nvSpPr>
          <p:cNvPr id="4" name="Slide Number Placeholder 3"/>
          <p:cNvSpPr>
            <a:spLocks noGrp="1"/>
          </p:cNvSpPr>
          <p:nvPr>
            <p:ph type="sldNum" sz="quarter" idx="5"/>
          </p:nvPr>
        </p:nvSpPr>
        <p:spPr/>
        <p:txBody>
          <a:bodyPr/>
          <a:lstStyle/>
          <a:p>
            <a:fld id="{CCE05DAB-EEFB-4309-A5DE-46D4FC91F3B5}" type="slidenum">
              <a:rPr lang="en-CA" smtClean="0">
                <a:solidFill>
                  <a:prstClr val="black"/>
                </a:solidFill>
                <a:latin typeface="Calibri" panose="020F0502020204030204"/>
              </a:rPr>
              <a:pPr/>
              <a:t>9</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19245646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2021-05-04</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4772679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2021-05-04</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917710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2021-05-04</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7351981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2021-05-04</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7989329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2021-05-04</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7054255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2021-05-04</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832765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2021-05-04</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1417774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2021-05-04</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1405617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FE0913-D074-46FD-B96C-EEFCBDFC846D}" type="datetimeFigureOut">
              <a:rPr lang="en-CA" smtClean="0">
                <a:solidFill>
                  <a:prstClr val="black">
                    <a:tint val="75000"/>
                  </a:prstClr>
                </a:solidFill>
              </a:rPr>
              <a:pPr/>
              <a:t>2021-05-04</a:t>
            </a:fld>
            <a:endParaRPr lang="en-CA"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CA"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C97C2F-0288-45DA-9A3E-21A671812909}" type="slidenum">
              <a:rPr lang="en-CA" smtClean="0">
                <a:solidFill>
                  <a:prstClr val="black">
                    <a:tint val="75000"/>
                  </a:prstClr>
                </a:solidFill>
              </a:rPr>
              <a:pPr/>
              <a:t>‹#›</a:t>
            </a:fld>
            <a:endParaRPr lang="en-CA" dirty="0">
              <a:solidFill>
                <a:prstClr val="black">
                  <a:tint val="75000"/>
                </a:prstClr>
              </a:solidFill>
            </a:endParaRPr>
          </a:p>
        </p:txBody>
      </p:sp>
      <p:sp>
        <p:nvSpPr>
          <p:cNvPr id="7" name="Rectangle 6">
            <a:extLst>
              <a:ext uri="{FF2B5EF4-FFF2-40B4-BE49-F238E27FC236}">
                <a16:creationId xmlns="" xmlns:a16="http://schemas.microsoft.com/office/drawing/2014/main" id="{1971085C-FFA1-478F-977E-63D7EAF71B72}"/>
              </a:ext>
            </a:extLst>
          </p:cNvPr>
          <p:cNvSpPr/>
          <p:nvPr userDrawn="1"/>
        </p:nvSpPr>
        <p:spPr>
          <a:xfrm>
            <a:off x="6926" y="0"/>
            <a:ext cx="12185073" cy="216000"/>
          </a:xfrm>
          <a:prstGeom prst="rect">
            <a:avLst/>
          </a:prstGeom>
          <a:solidFill>
            <a:srgbClr val="3B457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CA" sz="1800" kern="1200" dirty="0">
              <a:solidFill>
                <a:prstClr val="white"/>
              </a:solidFill>
            </a:endParaRPr>
          </a:p>
        </p:txBody>
      </p:sp>
      <p:sp>
        <p:nvSpPr>
          <p:cNvPr id="8" name="Rectangle 7">
            <a:extLst>
              <a:ext uri="{FF2B5EF4-FFF2-40B4-BE49-F238E27FC236}">
                <a16:creationId xmlns="" xmlns:a16="http://schemas.microsoft.com/office/drawing/2014/main" id="{0DAC3B98-A391-4E10-97A9-DE887EE53448}"/>
              </a:ext>
            </a:extLst>
          </p:cNvPr>
          <p:cNvSpPr/>
          <p:nvPr userDrawn="1"/>
        </p:nvSpPr>
        <p:spPr>
          <a:xfrm>
            <a:off x="-7587" y="0"/>
            <a:ext cx="216000" cy="6858000"/>
          </a:xfrm>
          <a:prstGeom prst="rect">
            <a:avLst/>
          </a:prstGeom>
          <a:solidFill>
            <a:srgbClr val="3B457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CA" sz="1800" kern="1200" dirty="0">
              <a:solidFill>
                <a:prstClr val="white"/>
              </a:solidFill>
            </a:endParaRPr>
          </a:p>
        </p:txBody>
      </p:sp>
      <p:grpSp>
        <p:nvGrpSpPr>
          <p:cNvPr id="9" name="Group 8">
            <a:extLst>
              <a:ext uri="{FF2B5EF4-FFF2-40B4-BE49-F238E27FC236}">
                <a16:creationId xmlns="" xmlns:a16="http://schemas.microsoft.com/office/drawing/2014/main" id="{6C1E1BF7-607B-4F05-8F84-1E189EBB81DD}"/>
              </a:ext>
            </a:extLst>
          </p:cNvPr>
          <p:cNvGrpSpPr/>
          <p:nvPr userDrawn="1"/>
        </p:nvGrpSpPr>
        <p:grpSpPr>
          <a:xfrm>
            <a:off x="277089" y="252900"/>
            <a:ext cx="11905386" cy="6605100"/>
            <a:chOff x="332509" y="349885"/>
            <a:chExt cx="11852564" cy="6492875"/>
          </a:xfrm>
        </p:grpSpPr>
        <p:cxnSp>
          <p:nvCxnSpPr>
            <p:cNvPr id="10" name="Straight Connector 9">
              <a:extLst>
                <a:ext uri="{FF2B5EF4-FFF2-40B4-BE49-F238E27FC236}">
                  <a16:creationId xmlns="" xmlns:a16="http://schemas.microsoft.com/office/drawing/2014/main" id="{DADA5E4C-02DF-4A09-9DFD-1DEE76100DFB}"/>
                </a:ext>
              </a:extLst>
            </p:cNvPr>
            <p:cNvCxnSpPr/>
            <p:nvPr userDrawn="1"/>
          </p:nvCxnSpPr>
          <p:spPr>
            <a:xfrm flipH="1">
              <a:off x="332509" y="365125"/>
              <a:ext cx="11852564" cy="0"/>
            </a:xfrm>
            <a:prstGeom prst="line">
              <a:avLst/>
            </a:prstGeom>
            <a:ln w="28575">
              <a:solidFill>
                <a:srgbClr val="766B55"/>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 xmlns:a16="http://schemas.microsoft.com/office/drawing/2014/main" id="{348F1E65-7295-4897-9F9E-7947593385D6}"/>
                </a:ext>
              </a:extLst>
            </p:cNvPr>
            <p:cNvCxnSpPr>
              <a:cxnSpLocks/>
            </p:cNvCxnSpPr>
            <p:nvPr userDrawn="1"/>
          </p:nvCxnSpPr>
          <p:spPr>
            <a:xfrm flipV="1">
              <a:off x="340129" y="349885"/>
              <a:ext cx="0" cy="6492875"/>
            </a:xfrm>
            <a:prstGeom prst="line">
              <a:avLst/>
            </a:prstGeom>
            <a:ln w="28575">
              <a:solidFill>
                <a:srgbClr val="766B5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894194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2021-05-04</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7887875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2021-05-04</a:t>
            </a:fld>
            <a:endParaRPr lang="en-CA" kern="1200" dirty="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8346819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2021-05-04</a:t>
            </a:fld>
            <a:endParaRPr lang="en-CA" kern="1200" dirty="0">
              <a:solidFill>
                <a:prstClr val="black">
                  <a:tint val="75000"/>
                </a:prstClr>
              </a:solidFill>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102449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2021-05-04</a:t>
            </a:fld>
            <a:endParaRPr lang="en-CA" kern="1200" dirty="0">
              <a:solidFill>
                <a:prstClr val="black">
                  <a:tint val="75000"/>
                </a:prstClr>
              </a:solidFill>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8333169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2021-05-04</a:t>
            </a:fld>
            <a:endParaRPr lang="en-CA" kern="1200" dirty="0">
              <a:solidFill>
                <a:prstClr val="black">
                  <a:tint val="75000"/>
                </a:prstClr>
              </a:solidFill>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522248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2021-05-04</a:t>
            </a:fld>
            <a:endParaRPr lang="en-CA" kern="1200" dirty="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1396557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
        <p:nvSpPr>
          <p:cNvPr id="5" name="Date Placeholder 4"/>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2021-05-04</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2008593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2021-05-04</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267123253"/>
      </p:ext>
    </p:extLst>
  </p:cSld>
  <p:clrMap bg1="lt1" tx1="dk1" bg2="lt2" tx2="dk2" accent1="accent1" accent2="accent2" accent3="accent3" accent4="accent4" accent5="accent5" accent6="accent6" hlink="hlink" folHlink="folHlink"/>
  <p:sldLayoutIdLst>
    <p:sldLayoutId id="2147484268" r:id="rId1"/>
    <p:sldLayoutId id="2147484269" r:id="rId2"/>
    <p:sldLayoutId id="2147484270" r:id="rId3"/>
    <p:sldLayoutId id="2147484271" r:id="rId4"/>
    <p:sldLayoutId id="2147484272" r:id="rId5"/>
    <p:sldLayoutId id="2147484273" r:id="rId6"/>
    <p:sldLayoutId id="2147484274" r:id="rId7"/>
    <p:sldLayoutId id="2147484275" r:id="rId8"/>
    <p:sldLayoutId id="2147484276" r:id="rId9"/>
    <p:sldLayoutId id="2147484277" r:id="rId10"/>
    <p:sldLayoutId id="2147484278" r:id="rId11"/>
    <p:sldLayoutId id="2147484279" r:id="rId12"/>
    <p:sldLayoutId id="2147484280" r:id="rId13"/>
    <p:sldLayoutId id="2147484281" r:id="rId14"/>
    <p:sldLayoutId id="2147484282" r:id="rId15"/>
    <p:sldLayoutId id="2147484283"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4"/>
          <p:cNvSpPr txBox="1">
            <a:spLocks noGrp="1"/>
          </p:cNvSpPr>
          <p:nvPr>
            <p:ph type="ctrTitle"/>
          </p:nvPr>
        </p:nvSpPr>
        <p:spPr>
          <a:xfrm>
            <a:off x="1524000" y="2065143"/>
            <a:ext cx="9144000" cy="23876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3B4576"/>
              </a:buClr>
              <a:buSzPts val="6000"/>
              <a:buFont typeface="Calibri"/>
              <a:buNone/>
            </a:pPr>
            <a:r>
              <a:rPr lang="en-CA" sz="6000" b="1" dirty="0">
                <a:solidFill>
                  <a:srgbClr val="3B4576"/>
                </a:solidFill>
                <a:latin typeface="Calibri"/>
                <a:ea typeface="Calibri"/>
                <a:cs typeface="Calibri"/>
                <a:sym typeface="Calibri"/>
              </a:rPr>
              <a:t>THE CATHOLIC WOMEN’S LEAGUE OF CANADA</a:t>
            </a:r>
            <a:endParaRPr dirty="0">
              <a:solidFill>
                <a:srgbClr val="3B4576"/>
              </a:solidFill>
            </a:endParaRPr>
          </a:p>
        </p:txBody>
      </p:sp>
      <p:sp>
        <p:nvSpPr>
          <p:cNvPr id="104" name="Google Shape;104;p14"/>
          <p:cNvSpPr txBox="1">
            <a:spLocks noGrp="1"/>
          </p:cNvSpPr>
          <p:nvPr>
            <p:ph type="subTitle" idx="1"/>
          </p:nvPr>
        </p:nvSpPr>
        <p:spPr>
          <a:xfrm>
            <a:off x="1524000" y="4278464"/>
            <a:ext cx="9144000" cy="1655762"/>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F5496"/>
              </a:buClr>
              <a:buSzPts val="3200"/>
              <a:buNone/>
            </a:pPr>
            <a:r>
              <a:rPr lang="en-CA" sz="3200" b="1" dirty="0">
                <a:solidFill>
                  <a:srgbClr val="2F5496"/>
                </a:solidFill>
              </a:rPr>
              <a:t>EXECUTIVE ORIENTATION</a:t>
            </a:r>
            <a:endParaRPr sz="3200" dirty="0"/>
          </a:p>
        </p:txBody>
      </p:sp>
      <p:pic>
        <p:nvPicPr>
          <p:cNvPr id="105" name="Google Shape;105;p14"/>
          <p:cNvPicPr preferRelativeResize="0"/>
          <p:nvPr/>
        </p:nvPicPr>
        <p:blipFill>
          <a:blip r:embed="rId3">
            <a:extLst>
              <a:ext uri="{28A0092B-C50C-407E-A947-70E740481C1C}">
                <a14:useLocalDpi xmlns:a14="http://schemas.microsoft.com/office/drawing/2010/main" val="0"/>
              </a:ext>
            </a:extLst>
          </a:blip>
          <a:stretch>
            <a:fillRect/>
          </a:stretch>
        </p:blipFill>
        <p:spPr>
          <a:xfrm>
            <a:off x="5219585" y="786075"/>
            <a:ext cx="1752830" cy="1752830"/>
          </a:xfrm>
          <a:prstGeom prst="rect">
            <a:avLst/>
          </a:prstGeom>
          <a:noFill/>
          <a:ln>
            <a:noFill/>
          </a:ln>
        </p:spPr>
      </p:pic>
    </p:spTree>
    <p:extLst>
      <p:ext uri="{BB962C8B-B14F-4D97-AF65-F5344CB8AC3E}">
        <p14:creationId xmlns:p14="http://schemas.microsoft.com/office/powerpoint/2010/main" val="20890506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 xmlns:a16="http://schemas.microsoft.com/office/drawing/2014/main" id="{E73788E3-BBB1-4D14-8761-85108F708715}"/>
              </a:ext>
            </a:extLst>
          </p:cNvPr>
          <p:cNvSpPr>
            <a:spLocks noGrp="1"/>
          </p:cNvSpPr>
          <p:nvPr>
            <p:ph type="title"/>
          </p:nvPr>
        </p:nvSpPr>
        <p:spPr>
          <a:xfrm>
            <a:off x="278296" y="609600"/>
            <a:ext cx="9203634" cy="1320800"/>
          </a:xfrm>
        </p:spPr>
        <p:txBody>
          <a:bodyPr/>
          <a:lstStyle/>
          <a:p>
            <a:pPr algn="ctr"/>
            <a:r>
              <a:rPr lang="en-CA" b="1" dirty="0">
                <a:solidFill>
                  <a:srgbClr val="002060"/>
                </a:solidFill>
                <a:latin typeface="Calibri" panose="020F0502020204030204" pitchFamily="34" charset="0"/>
              </a:rPr>
              <a:t>EXPENSES</a:t>
            </a:r>
          </a:p>
        </p:txBody>
      </p:sp>
      <p:sp>
        <p:nvSpPr>
          <p:cNvPr id="6" name="TextBox 5">
            <a:extLst>
              <a:ext uri="{FF2B5EF4-FFF2-40B4-BE49-F238E27FC236}">
                <a16:creationId xmlns="" xmlns:a16="http://schemas.microsoft.com/office/drawing/2014/main" id="{8ABC7F57-FF36-4040-B386-2647A06AF145}"/>
              </a:ext>
            </a:extLst>
          </p:cNvPr>
          <p:cNvSpPr txBox="1"/>
          <p:nvPr/>
        </p:nvSpPr>
        <p:spPr>
          <a:xfrm>
            <a:off x="1198763" y="1727521"/>
            <a:ext cx="7468158" cy="846386"/>
          </a:xfrm>
          <a:prstGeom prst="rect">
            <a:avLst/>
          </a:prstGeom>
          <a:noFill/>
        </p:spPr>
        <p:txBody>
          <a:bodyPr wrap="square" rtlCol="0">
            <a:spAutoFit/>
          </a:bodyPr>
          <a:lstStyle/>
          <a:p>
            <a:pPr>
              <a:spcAft>
                <a:spcPts val="600"/>
              </a:spcAft>
              <a:buClrTx/>
              <a:buFontTx/>
              <a:buNone/>
            </a:pPr>
            <a:r>
              <a:rPr lang="en-CA" sz="2400" b="1" kern="1200" dirty="0">
                <a:solidFill>
                  <a:srgbClr val="0099CC"/>
                </a:solidFill>
                <a:latin typeface="+mn-lt"/>
                <a:ea typeface="+mn-ea"/>
                <a:cs typeface="+mn-cs"/>
              </a:rPr>
              <a:t>PER CAPITA TO NATIONAL (parish councils)</a:t>
            </a:r>
          </a:p>
          <a:p>
            <a:pPr marL="342900" indent="-342900">
              <a:spcAft>
                <a:spcPts val="600"/>
              </a:spcAft>
              <a:buClr>
                <a:srgbClr val="7030A0"/>
              </a:buClr>
              <a:buFont typeface="Arial" panose="020B0604020202020204" pitchFamily="34" charset="0"/>
              <a:buChar char="•"/>
            </a:pPr>
            <a:r>
              <a:rPr lang="en-CA" sz="2000" b="1" kern="1200" dirty="0">
                <a:solidFill>
                  <a:prstClr val="black"/>
                </a:solidFill>
                <a:latin typeface="+mn-lt"/>
                <a:ea typeface="+mn-ea"/>
                <a:cs typeface="+mn-cs"/>
              </a:rPr>
              <a:t>including liability insurance premiums</a:t>
            </a:r>
          </a:p>
        </p:txBody>
      </p:sp>
      <p:sp>
        <p:nvSpPr>
          <p:cNvPr id="9" name="TextBox 8">
            <a:extLst>
              <a:ext uri="{FF2B5EF4-FFF2-40B4-BE49-F238E27FC236}">
                <a16:creationId xmlns="" xmlns:a16="http://schemas.microsoft.com/office/drawing/2014/main" id="{72A4574E-2E3D-430A-A229-B898A69EF6AA}"/>
              </a:ext>
            </a:extLst>
          </p:cNvPr>
          <p:cNvSpPr txBox="1"/>
          <p:nvPr/>
        </p:nvSpPr>
        <p:spPr>
          <a:xfrm>
            <a:off x="1198764" y="2700423"/>
            <a:ext cx="7468158" cy="846386"/>
          </a:xfrm>
          <a:prstGeom prst="rect">
            <a:avLst/>
          </a:prstGeom>
          <a:noFill/>
        </p:spPr>
        <p:txBody>
          <a:bodyPr wrap="square" rtlCol="0">
            <a:spAutoFit/>
          </a:bodyPr>
          <a:lstStyle/>
          <a:p>
            <a:pPr>
              <a:spcAft>
                <a:spcPts val="600"/>
              </a:spcAft>
              <a:buClrTx/>
              <a:buFontTx/>
              <a:buNone/>
            </a:pPr>
            <a:r>
              <a:rPr lang="en-CA" sz="2400" b="1" kern="1200" dirty="0">
                <a:solidFill>
                  <a:srgbClr val="0099CC"/>
                </a:solidFill>
                <a:latin typeface="+mn-lt"/>
                <a:ea typeface="+mn-ea"/>
                <a:cs typeface="+mn-cs"/>
              </a:rPr>
              <a:t>ADMINISTRATIVE EXPENSES</a:t>
            </a:r>
          </a:p>
          <a:p>
            <a:pPr marL="342900" indent="-342900">
              <a:spcAft>
                <a:spcPts val="600"/>
              </a:spcAft>
              <a:buClr>
                <a:srgbClr val="7030A0"/>
              </a:buClr>
              <a:buFont typeface="Arial" panose="020B0604020202020204" pitchFamily="34" charset="0"/>
              <a:buChar char="•"/>
            </a:pPr>
            <a:r>
              <a:rPr lang="en-CA" sz="2000" b="1" kern="1200" dirty="0">
                <a:solidFill>
                  <a:prstClr val="black"/>
                </a:solidFill>
                <a:latin typeface="+mn-lt"/>
                <a:ea typeface="+mn-ea"/>
                <a:cs typeface="+mn-cs"/>
              </a:rPr>
              <a:t>postage, printing, supplies, bank charges </a:t>
            </a:r>
            <a:endParaRPr lang="en-CA" sz="2000" kern="1200" dirty="0">
              <a:solidFill>
                <a:prstClr val="black"/>
              </a:solidFill>
              <a:latin typeface="+mn-lt"/>
              <a:ea typeface="+mn-ea"/>
              <a:cs typeface="+mn-cs"/>
            </a:endParaRPr>
          </a:p>
        </p:txBody>
      </p:sp>
      <p:sp>
        <p:nvSpPr>
          <p:cNvPr id="10" name="TextBox 9">
            <a:extLst>
              <a:ext uri="{FF2B5EF4-FFF2-40B4-BE49-F238E27FC236}">
                <a16:creationId xmlns="" xmlns:a16="http://schemas.microsoft.com/office/drawing/2014/main" id="{DB0BB0E8-A3F2-4385-852F-BA5D7F76FF28}"/>
              </a:ext>
            </a:extLst>
          </p:cNvPr>
          <p:cNvSpPr txBox="1"/>
          <p:nvPr/>
        </p:nvSpPr>
        <p:spPr>
          <a:xfrm>
            <a:off x="1198764" y="3815230"/>
            <a:ext cx="7468158" cy="846386"/>
          </a:xfrm>
          <a:prstGeom prst="rect">
            <a:avLst/>
          </a:prstGeom>
          <a:noFill/>
        </p:spPr>
        <p:txBody>
          <a:bodyPr wrap="square" rtlCol="0">
            <a:spAutoFit/>
          </a:bodyPr>
          <a:lstStyle/>
          <a:p>
            <a:pPr>
              <a:spcAft>
                <a:spcPts val="600"/>
              </a:spcAft>
              <a:buClrTx/>
              <a:buFontTx/>
              <a:buNone/>
            </a:pPr>
            <a:r>
              <a:rPr lang="en-CA" sz="2400" b="1" kern="1200" dirty="0">
                <a:solidFill>
                  <a:srgbClr val="0099CC"/>
                </a:solidFill>
                <a:latin typeface="+mn-lt"/>
                <a:ea typeface="+mn-ea"/>
                <a:cs typeface="+mn-cs"/>
              </a:rPr>
              <a:t>CONVENTION EXPENSES</a:t>
            </a:r>
          </a:p>
          <a:p>
            <a:pPr marL="342900" indent="-342900">
              <a:spcAft>
                <a:spcPts val="600"/>
              </a:spcAft>
              <a:buClr>
                <a:srgbClr val="7030A0"/>
              </a:buClr>
              <a:buFont typeface="Arial" panose="020B0604020202020204" pitchFamily="34" charset="0"/>
              <a:buChar char="•"/>
            </a:pPr>
            <a:r>
              <a:rPr lang="en-CA" sz="2000" b="1" kern="1200" dirty="0">
                <a:solidFill>
                  <a:prstClr val="black"/>
                </a:solidFill>
                <a:latin typeface="+mn-lt"/>
                <a:ea typeface="+mn-ea"/>
                <a:cs typeface="+mn-cs"/>
              </a:rPr>
              <a:t>as decided on by council</a:t>
            </a:r>
            <a:endParaRPr lang="en-CA" sz="2000" kern="1200" dirty="0">
              <a:solidFill>
                <a:prstClr val="black"/>
              </a:solidFill>
              <a:latin typeface="+mn-lt"/>
              <a:ea typeface="+mn-ea"/>
              <a:cs typeface="+mn-cs"/>
            </a:endParaRPr>
          </a:p>
        </p:txBody>
      </p:sp>
      <p:sp>
        <p:nvSpPr>
          <p:cNvPr id="11" name="TextBox 10">
            <a:extLst>
              <a:ext uri="{FF2B5EF4-FFF2-40B4-BE49-F238E27FC236}">
                <a16:creationId xmlns="" xmlns:a16="http://schemas.microsoft.com/office/drawing/2014/main" id="{34EAAAEA-1EE0-410D-BE84-C578A9A4246C}"/>
              </a:ext>
            </a:extLst>
          </p:cNvPr>
          <p:cNvSpPr txBox="1"/>
          <p:nvPr/>
        </p:nvSpPr>
        <p:spPr>
          <a:xfrm>
            <a:off x="1198764" y="4930037"/>
            <a:ext cx="7468158" cy="846386"/>
          </a:xfrm>
          <a:prstGeom prst="rect">
            <a:avLst/>
          </a:prstGeom>
          <a:noFill/>
        </p:spPr>
        <p:txBody>
          <a:bodyPr wrap="square" rtlCol="0">
            <a:spAutoFit/>
          </a:bodyPr>
          <a:lstStyle/>
          <a:p>
            <a:pPr>
              <a:spcAft>
                <a:spcPts val="600"/>
              </a:spcAft>
              <a:buClrTx/>
              <a:buFontTx/>
              <a:buNone/>
            </a:pPr>
            <a:r>
              <a:rPr lang="en-CA" sz="2400" b="1" kern="1200" dirty="0">
                <a:solidFill>
                  <a:srgbClr val="0099CC"/>
                </a:solidFill>
                <a:latin typeface="+mn-lt"/>
                <a:ea typeface="+mn-ea"/>
                <a:cs typeface="+mn-cs"/>
              </a:rPr>
              <a:t>OTHER MEETINGS, GATHERINGS AND WORKSHOPS</a:t>
            </a:r>
          </a:p>
          <a:p>
            <a:pPr marL="342900" indent="-342900">
              <a:spcAft>
                <a:spcPts val="600"/>
              </a:spcAft>
              <a:buClr>
                <a:srgbClr val="7030A0"/>
              </a:buClr>
              <a:buFont typeface="Arial" panose="020B0604020202020204" pitchFamily="34" charset="0"/>
              <a:buChar char="•"/>
            </a:pPr>
            <a:r>
              <a:rPr lang="en-CA" sz="2000" b="1" kern="1200" dirty="0">
                <a:solidFill>
                  <a:prstClr val="black"/>
                </a:solidFill>
                <a:latin typeface="+mn-lt"/>
                <a:ea typeface="+mn-ea"/>
                <a:cs typeface="+mn-cs"/>
              </a:rPr>
              <a:t>travel, meals, accommodation, registrations</a:t>
            </a:r>
            <a:endParaRPr lang="en-CA" sz="2000" kern="1200" dirty="0">
              <a:solidFill>
                <a:prstClr val="black"/>
              </a:solidFill>
              <a:latin typeface="+mn-lt"/>
              <a:ea typeface="+mn-ea"/>
              <a:cs typeface="+mn-cs"/>
            </a:endParaRPr>
          </a:p>
        </p:txBody>
      </p:sp>
    </p:spTree>
    <p:extLst>
      <p:ext uri="{BB962C8B-B14F-4D97-AF65-F5344CB8AC3E}">
        <p14:creationId xmlns:p14="http://schemas.microsoft.com/office/powerpoint/2010/main" val="1959456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 xmlns:a16="http://schemas.microsoft.com/office/drawing/2014/main" id="{E73788E3-BBB1-4D14-8761-85108F708715}"/>
              </a:ext>
            </a:extLst>
          </p:cNvPr>
          <p:cNvSpPr>
            <a:spLocks noGrp="1"/>
          </p:cNvSpPr>
          <p:nvPr>
            <p:ph type="title"/>
          </p:nvPr>
        </p:nvSpPr>
        <p:spPr>
          <a:xfrm>
            <a:off x="278296" y="609600"/>
            <a:ext cx="9163878" cy="1320800"/>
          </a:xfrm>
        </p:spPr>
        <p:txBody>
          <a:bodyPr/>
          <a:lstStyle/>
          <a:p>
            <a:pPr algn="ctr"/>
            <a:r>
              <a:rPr lang="en-CA" b="1" dirty="0">
                <a:solidFill>
                  <a:srgbClr val="002060"/>
                </a:solidFill>
                <a:latin typeface="Calibri" panose="020F0502020204030204" pitchFamily="34" charset="0"/>
              </a:rPr>
              <a:t>EXPENSES</a:t>
            </a:r>
          </a:p>
        </p:txBody>
      </p:sp>
      <p:sp>
        <p:nvSpPr>
          <p:cNvPr id="13" name="TextBox 12">
            <a:extLst>
              <a:ext uri="{FF2B5EF4-FFF2-40B4-BE49-F238E27FC236}">
                <a16:creationId xmlns="" xmlns:a16="http://schemas.microsoft.com/office/drawing/2014/main" id="{E6830865-0904-47C4-929A-862518CCAE82}"/>
              </a:ext>
            </a:extLst>
          </p:cNvPr>
          <p:cNvSpPr txBox="1"/>
          <p:nvPr/>
        </p:nvSpPr>
        <p:spPr>
          <a:xfrm>
            <a:off x="1925602" y="1491677"/>
            <a:ext cx="7516572" cy="846386"/>
          </a:xfrm>
          <a:prstGeom prst="rect">
            <a:avLst/>
          </a:prstGeom>
          <a:noFill/>
        </p:spPr>
        <p:txBody>
          <a:bodyPr wrap="square" rtlCol="0">
            <a:spAutoFit/>
          </a:bodyPr>
          <a:lstStyle/>
          <a:p>
            <a:pPr>
              <a:spcAft>
                <a:spcPts val="600"/>
              </a:spcAft>
              <a:buClrTx/>
              <a:buFontTx/>
              <a:buNone/>
            </a:pPr>
            <a:r>
              <a:rPr lang="en-US" sz="2400" b="1" kern="1200" dirty="0">
                <a:solidFill>
                  <a:srgbClr val="0099CC"/>
                </a:solidFill>
                <a:latin typeface="+mn-lt"/>
                <a:ea typeface="+mn-ea"/>
                <a:cs typeface="+mn-cs"/>
              </a:rPr>
              <a:t>FUNDRAISING EXPENSES</a:t>
            </a:r>
          </a:p>
          <a:p>
            <a:pPr marL="342900" indent="-342900">
              <a:spcAft>
                <a:spcPts val="600"/>
              </a:spcAft>
              <a:buClr>
                <a:srgbClr val="7030A0"/>
              </a:buClr>
              <a:buFont typeface="Arial" panose="020B0604020202020204" pitchFamily="34" charset="0"/>
              <a:buChar char="•"/>
            </a:pPr>
            <a:r>
              <a:rPr lang="en-US" sz="2000" b="1" kern="1200" dirty="0">
                <a:solidFill>
                  <a:prstClr val="black"/>
                </a:solidFill>
                <a:latin typeface="+mn-lt"/>
                <a:ea typeface="+mn-ea"/>
                <a:cs typeface="+mn-cs"/>
              </a:rPr>
              <a:t>costs associated with each event planned</a:t>
            </a:r>
          </a:p>
        </p:txBody>
      </p:sp>
      <p:sp>
        <p:nvSpPr>
          <p:cNvPr id="7" name="TextBox 6">
            <a:extLst>
              <a:ext uri="{FF2B5EF4-FFF2-40B4-BE49-F238E27FC236}">
                <a16:creationId xmlns="" xmlns:a16="http://schemas.microsoft.com/office/drawing/2014/main" id="{65010005-0F96-4701-A208-7F79BC070146}"/>
              </a:ext>
            </a:extLst>
          </p:cNvPr>
          <p:cNvSpPr txBox="1"/>
          <p:nvPr/>
        </p:nvSpPr>
        <p:spPr>
          <a:xfrm>
            <a:off x="1925602" y="3877691"/>
            <a:ext cx="7507827" cy="1354217"/>
          </a:xfrm>
          <a:prstGeom prst="rect">
            <a:avLst/>
          </a:prstGeom>
          <a:noFill/>
        </p:spPr>
        <p:txBody>
          <a:bodyPr wrap="square" rtlCol="0">
            <a:spAutoFit/>
          </a:bodyPr>
          <a:lstStyle/>
          <a:p>
            <a:pPr>
              <a:spcAft>
                <a:spcPts val="600"/>
              </a:spcAft>
              <a:buClrTx/>
              <a:buFontTx/>
              <a:buNone/>
            </a:pPr>
            <a:r>
              <a:rPr lang="en-US" sz="2400" b="1" kern="1200" dirty="0">
                <a:solidFill>
                  <a:srgbClr val="0099CC"/>
                </a:solidFill>
                <a:latin typeface="+mn-lt"/>
                <a:ea typeface="+mn-ea"/>
                <a:cs typeface="+mn-cs"/>
              </a:rPr>
              <a:t>DONATIONS</a:t>
            </a:r>
          </a:p>
          <a:p>
            <a:pPr marL="342900" indent="-342900">
              <a:spcAft>
                <a:spcPts val="600"/>
              </a:spcAft>
              <a:buClr>
                <a:srgbClr val="7030A0"/>
              </a:buClr>
              <a:buFont typeface="Arial" panose="020B0604020202020204" pitchFamily="34" charset="0"/>
              <a:buChar char="•"/>
            </a:pPr>
            <a:r>
              <a:rPr lang="en-US" sz="2400" b="1" kern="1200" dirty="0">
                <a:solidFill>
                  <a:prstClr val="black"/>
                </a:solidFill>
                <a:latin typeface="Calibri" panose="020F0502020204030204"/>
                <a:ea typeface="+mn-ea"/>
                <a:cs typeface="+mn-cs"/>
              </a:rPr>
              <a:t>to voluntary funds</a:t>
            </a:r>
          </a:p>
          <a:p>
            <a:pPr marL="342900" indent="-342900">
              <a:spcAft>
                <a:spcPts val="600"/>
              </a:spcAft>
              <a:buClr>
                <a:srgbClr val="7030A0"/>
              </a:buClr>
              <a:buFont typeface="Arial" panose="020B0604020202020204" pitchFamily="34" charset="0"/>
              <a:buChar char="•"/>
            </a:pPr>
            <a:r>
              <a:rPr lang="en-US" sz="2400" b="1" kern="1200" dirty="0">
                <a:solidFill>
                  <a:prstClr val="black"/>
                </a:solidFill>
                <a:latin typeface="Calibri" panose="020F0502020204030204"/>
                <a:ea typeface="+mn-ea"/>
                <a:cs typeface="+mn-cs"/>
              </a:rPr>
              <a:t>to other designated causes </a:t>
            </a:r>
          </a:p>
        </p:txBody>
      </p:sp>
      <p:sp>
        <p:nvSpPr>
          <p:cNvPr id="8" name="TextBox 7">
            <a:extLst>
              <a:ext uri="{FF2B5EF4-FFF2-40B4-BE49-F238E27FC236}">
                <a16:creationId xmlns="" xmlns:a16="http://schemas.microsoft.com/office/drawing/2014/main" id="{5E6ADB01-2AF3-4286-8149-B5A402A3A31C}"/>
              </a:ext>
            </a:extLst>
          </p:cNvPr>
          <p:cNvSpPr txBox="1"/>
          <p:nvPr/>
        </p:nvSpPr>
        <p:spPr>
          <a:xfrm>
            <a:off x="1925603" y="2530796"/>
            <a:ext cx="7495224" cy="1154162"/>
          </a:xfrm>
          <a:prstGeom prst="rect">
            <a:avLst/>
          </a:prstGeom>
          <a:noFill/>
        </p:spPr>
        <p:txBody>
          <a:bodyPr wrap="square" rtlCol="0">
            <a:spAutoFit/>
          </a:bodyPr>
          <a:lstStyle/>
          <a:p>
            <a:pPr>
              <a:spcAft>
                <a:spcPts val="600"/>
              </a:spcAft>
              <a:buClrTx/>
              <a:buFontTx/>
              <a:buNone/>
            </a:pPr>
            <a:r>
              <a:rPr lang="en-US" sz="2400" b="1" kern="1200" dirty="0">
                <a:solidFill>
                  <a:srgbClr val="0099CC"/>
                </a:solidFill>
                <a:latin typeface="+mn-lt"/>
                <a:ea typeface="+mn-ea"/>
                <a:cs typeface="+mn-cs"/>
              </a:rPr>
              <a:t>DEVELOPMENT FUND EXPENSES</a:t>
            </a:r>
          </a:p>
          <a:p>
            <a:pPr marL="342900" indent="-342900">
              <a:spcAft>
                <a:spcPts val="600"/>
              </a:spcAft>
              <a:buClr>
                <a:srgbClr val="7030A0"/>
              </a:buClr>
              <a:buFont typeface="Arial" panose="020B0604020202020204" pitchFamily="34" charset="0"/>
              <a:buChar char="•"/>
            </a:pPr>
            <a:r>
              <a:rPr lang="en-US" sz="2000" b="1" kern="1200" dirty="0">
                <a:solidFill>
                  <a:prstClr val="black"/>
                </a:solidFill>
                <a:latin typeface="+mn-lt"/>
                <a:ea typeface="+mn-ea"/>
                <a:cs typeface="+mn-cs"/>
              </a:rPr>
              <a:t>costs anticipated in relation to carrying out the activities detailed on application</a:t>
            </a:r>
          </a:p>
        </p:txBody>
      </p:sp>
      <p:sp>
        <p:nvSpPr>
          <p:cNvPr id="12" name="TextBox 11">
            <a:extLst>
              <a:ext uri="{FF2B5EF4-FFF2-40B4-BE49-F238E27FC236}">
                <a16:creationId xmlns="" xmlns:a16="http://schemas.microsoft.com/office/drawing/2014/main" id="{24699525-F4C9-4913-8B89-5DBCE013A4B7}"/>
              </a:ext>
            </a:extLst>
          </p:cNvPr>
          <p:cNvSpPr txBox="1"/>
          <p:nvPr/>
        </p:nvSpPr>
        <p:spPr>
          <a:xfrm>
            <a:off x="1925602" y="5424641"/>
            <a:ext cx="7495225" cy="846386"/>
          </a:xfrm>
          <a:prstGeom prst="rect">
            <a:avLst/>
          </a:prstGeom>
          <a:noFill/>
        </p:spPr>
        <p:txBody>
          <a:bodyPr wrap="square" rtlCol="0">
            <a:spAutoFit/>
          </a:bodyPr>
          <a:lstStyle/>
          <a:p>
            <a:pPr>
              <a:spcAft>
                <a:spcPts val="600"/>
              </a:spcAft>
              <a:buClrTx/>
              <a:buFontTx/>
              <a:buNone/>
            </a:pPr>
            <a:r>
              <a:rPr lang="en-US" sz="2400" b="1" kern="1200" dirty="0">
                <a:solidFill>
                  <a:srgbClr val="0099CC"/>
                </a:solidFill>
                <a:latin typeface="+mn-lt"/>
                <a:ea typeface="+mn-ea"/>
                <a:cs typeface="+mn-cs"/>
              </a:rPr>
              <a:t>SURPLUS FOR OTHER INITIATIVES</a:t>
            </a:r>
          </a:p>
          <a:p>
            <a:pPr marL="342900" indent="-342900">
              <a:spcAft>
                <a:spcPts val="600"/>
              </a:spcAft>
              <a:buClr>
                <a:srgbClr val="7030A0"/>
              </a:buClr>
              <a:buFont typeface="Arial" panose="020B0604020202020204" pitchFamily="34" charset="0"/>
              <a:buChar char="•"/>
            </a:pPr>
            <a:r>
              <a:rPr lang="en-US" sz="2000" b="1" kern="1200" dirty="0">
                <a:solidFill>
                  <a:prstClr val="black"/>
                </a:solidFill>
                <a:latin typeface="+mn-lt"/>
                <a:ea typeface="+mn-ea"/>
                <a:cs typeface="+mn-cs"/>
              </a:rPr>
              <a:t>optional amount</a:t>
            </a:r>
          </a:p>
        </p:txBody>
      </p:sp>
    </p:spTree>
    <p:extLst>
      <p:ext uri="{BB962C8B-B14F-4D97-AF65-F5344CB8AC3E}">
        <p14:creationId xmlns:p14="http://schemas.microsoft.com/office/powerpoint/2010/main" val="2864732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7" grpId="0"/>
      <p:bldP spid="8"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2BA7EE6-B234-486F-8EBF-935C21F6C0E6}"/>
              </a:ext>
            </a:extLst>
          </p:cNvPr>
          <p:cNvSpPr>
            <a:spLocks noGrp="1"/>
          </p:cNvSpPr>
          <p:nvPr>
            <p:ph type="title"/>
          </p:nvPr>
        </p:nvSpPr>
        <p:spPr>
          <a:xfrm>
            <a:off x="298175" y="609600"/>
            <a:ext cx="9189913" cy="1320800"/>
          </a:xfrm>
        </p:spPr>
        <p:txBody>
          <a:bodyPr/>
          <a:lstStyle/>
          <a:p>
            <a:pPr algn="ctr"/>
            <a:r>
              <a:rPr lang="en-CA" b="1" dirty="0">
                <a:solidFill>
                  <a:srgbClr val="002060"/>
                </a:solidFill>
                <a:latin typeface="Calibri" panose="020F0502020204030204" pitchFamily="34" charset="0"/>
              </a:rPr>
              <a:t>BUDGET/PROJECTED CASH FLOW STATEMENT</a:t>
            </a:r>
            <a:endParaRPr lang="en-CA" dirty="0">
              <a:solidFill>
                <a:srgbClr val="002060"/>
              </a:solidFill>
              <a:latin typeface="Calibri" panose="020F0502020204030204" pitchFamily="34" charset="0"/>
            </a:endParaRPr>
          </a:p>
        </p:txBody>
      </p:sp>
      <p:sp>
        <p:nvSpPr>
          <p:cNvPr id="10" name="TextBox 9">
            <a:extLst>
              <a:ext uri="{FF2B5EF4-FFF2-40B4-BE49-F238E27FC236}">
                <a16:creationId xmlns="" xmlns:a16="http://schemas.microsoft.com/office/drawing/2014/main" id="{B59D0E61-7C81-4703-A4A0-0E7DAC7BE727}"/>
              </a:ext>
            </a:extLst>
          </p:cNvPr>
          <p:cNvSpPr txBox="1"/>
          <p:nvPr/>
        </p:nvSpPr>
        <p:spPr>
          <a:xfrm>
            <a:off x="838203" y="2294082"/>
            <a:ext cx="8603972" cy="523220"/>
          </a:xfrm>
          <a:prstGeom prst="rect">
            <a:avLst/>
          </a:prstGeom>
          <a:noFill/>
        </p:spPr>
        <p:txBody>
          <a:bodyPr wrap="square" rtlCol="0">
            <a:spAutoFit/>
          </a:bodyPr>
          <a:lstStyle/>
          <a:p>
            <a:pPr algn="r">
              <a:buClrTx/>
              <a:buFontTx/>
              <a:buNone/>
            </a:pPr>
            <a:r>
              <a:rPr lang="en-US" sz="2800" b="1" kern="1200" dirty="0">
                <a:solidFill>
                  <a:srgbClr val="00B050"/>
                </a:solidFill>
                <a:latin typeface="+mn-lt"/>
                <a:ea typeface="+mn-ea"/>
                <a:cs typeface="+mn-cs"/>
              </a:rPr>
              <a:t>Revenues                                     	 </a:t>
            </a:r>
            <a:r>
              <a:rPr lang="en-US" sz="2800" b="1" u="sng" kern="1200" dirty="0">
                <a:solidFill>
                  <a:srgbClr val="00B050"/>
                </a:solidFill>
                <a:latin typeface="+mn-lt"/>
                <a:ea typeface="+mn-ea"/>
                <a:cs typeface="+mn-cs"/>
              </a:rPr>
              <a:t>10,000.00</a:t>
            </a:r>
            <a:endParaRPr lang="en-CA" sz="2800" b="1" i="1" kern="1200" dirty="0">
              <a:solidFill>
                <a:srgbClr val="00B050"/>
              </a:solidFill>
              <a:latin typeface="+mn-lt"/>
              <a:ea typeface="+mn-ea"/>
              <a:cs typeface="+mn-cs"/>
            </a:endParaRPr>
          </a:p>
        </p:txBody>
      </p:sp>
      <p:sp>
        <p:nvSpPr>
          <p:cNvPr id="14" name="TextBox 13">
            <a:extLst>
              <a:ext uri="{FF2B5EF4-FFF2-40B4-BE49-F238E27FC236}">
                <a16:creationId xmlns="" xmlns:a16="http://schemas.microsoft.com/office/drawing/2014/main" id="{89D4F7F9-807E-42B0-9FE1-7381D50C2105}"/>
              </a:ext>
            </a:extLst>
          </p:cNvPr>
          <p:cNvSpPr txBox="1"/>
          <p:nvPr/>
        </p:nvSpPr>
        <p:spPr>
          <a:xfrm>
            <a:off x="838200" y="4270962"/>
            <a:ext cx="8603976" cy="523220"/>
          </a:xfrm>
          <a:prstGeom prst="rect">
            <a:avLst/>
          </a:prstGeom>
          <a:noFill/>
        </p:spPr>
        <p:txBody>
          <a:bodyPr wrap="square" rtlCol="0">
            <a:spAutoFit/>
          </a:bodyPr>
          <a:lstStyle/>
          <a:p>
            <a:pPr algn="r">
              <a:buClrTx/>
              <a:buFontTx/>
              <a:buNone/>
            </a:pPr>
            <a:r>
              <a:rPr lang="en-US" sz="2800" b="1" kern="1200" dirty="0">
                <a:solidFill>
                  <a:srgbClr val="FF0000"/>
                </a:solidFill>
                <a:latin typeface="+mn-lt"/>
                <a:ea typeface="+mn-ea"/>
                <a:cs typeface="+mn-cs"/>
              </a:rPr>
              <a:t> Expenses                             		  </a:t>
            </a:r>
            <a:r>
              <a:rPr lang="en-US" sz="2800" b="1" u="sng" kern="1200" dirty="0">
                <a:solidFill>
                  <a:srgbClr val="FF0000"/>
                </a:solidFill>
                <a:latin typeface="+mn-lt"/>
                <a:ea typeface="+mn-ea"/>
                <a:cs typeface="+mn-cs"/>
              </a:rPr>
              <a:t>10,000.00</a:t>
            </a:r>
            <a:endParaRPr lang="en-CA" sz="2800" u="sng" kern="1200" dirty="0">
              <a:solidFill>
                <a:srgbClr val="FF0000"/>
              </a:solidFill>
              <a:latin typeface="+mn-lt"/>
              <a:ea typeface="+mn-ea"/>
              <a:cs typeface="+mn-cs"/>
            </a:endParaRPr>
          </a:p>
        </p:txBody>
      </p:sp>
      <p:sp>
        <p:nvSpPr>
          <p:cNvPr id="3" name="TextBox 2">
            <a:extLst>
              <a:ext uri="{FF2B5EF4-FFF2-40B4-BE49-F238E27FC236}">
                <a16:creationId xmlns="" xmlns:a16="http://schemas.microsoft.com/office/drawing/2014/main" id="{D99809FA-58CA-4391-9E51-2C9705D5333E}"/>
              </a:ext>
            </a:extLst>
          </p:cNvPr>
          <p:cNvSpPr txBox="1"/>
          <p:nvPr/>
        </p:nvSpPr>
        <p:spPr>
          <a:xfrm>
            <a:off x="596348" y="3747742"/>
            <a:ext cx="8845827" cy="523220"/>
          </a:xfrm>
          <a:prstGeom prst="rect">
            <a:avLst/>
          </a:prstGeom>
          <a:noFill/>
        </p:spPr>
        <p:txBody>
          <a:bodyPr wrap="square" rtlCol="0">
            <a:spAutoFit/>
          </a:bodyPr>
          <a:lstStyle/>
          <a:p>
            <a:pPr>
              <a:buClrTx/>
              <a:buFontTx/>
              <a:buNone/>
            </a:pPr>
            <a:r>
              <a:rPr lang="en-US" sz="2800" b="1" kern="1200" dirty="0">
                <a:solidFill>
                  <a:prstClr val="black"/>
                </a:solidFill>
                <a:latin typeface="+mn-lt"/>
                <a:ea typeface="+mn-ea"/>
                <a:cs typeface="+mn-cs"/>
              </a:rPr>
              <a:t>Less:</a:t>
            </a:r>
            <a:r>
              <a:rPr lang="en-US" sz="2800" b="1" i="1" kern="1200" dirty="0">
                <a:solidFill>
                  <a:srgbClr val="00B050"/>
                </a:solidFill>
                <a:latin typeface="+mn-lt"/>
                <a:ea typeface="+mn-ea"/>
                <a:cs typeface="+mn-cs"/>
              </a:rPr>
              <a:t> </a:t>
            </a:r>
            <a:endParaRPr lang="en-CA" sz="2800" b="1" i="1" kern="1200" dirty="0">
              <a:solidFill>
                <a:srgbClr val="00B050"/>
              </a:solidFill>
              <a:latin typeface="+mn-lt"/>
              <a:ea typeface="+mn-ea"/>
              <a:cs typeface="+mn-cs"/>
            </a:endParaRPr>
          </a:p>
        </p:txBody>
      </p:sp>
      <p:sp>
        <p:nvSpPr>
          <p:cNvPr id="4" name="TextBox 3">
            <a:extLst>
              <a:ext uri="{FF2B5EF4-FFF2-40B4-BE49-F238E27FC236}">
                <a16:creationId xmlns="" xmlns:a16="http://schemas.microsoft.com/office/drawing/2014/main" id="{77BC3FF8-465E-4D81-A68E-17EF04F69F03}"/>
              </a:ext>
            </a:extLst>
          </p:cNvPr>
          <p:cNvSpPr txBox="1"/>
          <p:nvPr/>
        </p:nvSpPr>
        <p:spPr>
          <a:xfrm>
            <a:off x="596348" y="1521061"/>
            <a:ext cx="8847689" cy="523220"/>
          </a:xfrm>
          <a:prstGeom prst="rect">
            <a:avLst/>
          </a:prstGeom>
          <a:noFill/>
        </p:spPr>
        <p:txBody>
          <a:bodyPr wrap="square" rtlCol="0">
            <a:spAutoFit/>
          </a:bodyPr>
          <a:lstStyle/>
          <a:p>
            <a:pPr algn="r">
              <a:buClrTx/>
              <a:buFontTx/>
              <a:buNone/>
            </a:pPr>
            <a:r>
              <a:rPr lang="en-US" sz="2800" b="1" kern="1200" dirty="0">
                <a:solidFill>
                  <a:prstClr val="black"/>
                </a:solidFill>
                <a:latin typeface="+mn-lt"/>
                <a:ea typeface="+mn-ea"/>
                <a:cs typeface="+mn-cs"/>
              </a:rPr>
              <a:t>Bank balance at start of year                    $1,000.00</a:t>
            </a:r>
            <a:endParaRPr lang="en-CA" sz="2800" b="1" i="1" kern="1200" dirty="0">
              <a:solidFill>
                <a:prstClr val="black"/>
              </a:solidFill>
              <a:latin typeface="+mn-lt"/>
              <a:ea typeface="+mn-ea"/>
              <a:cs typeface="+mn-cs"/>
            </a:endParaRPr>
          </a:p>
        </p:txBody>
      </p:sp>
      <p:sp>
        <p:nvSpPr>
          <p:cNvPr id="5" name="TextBox 4">
            <a:extLst>
              <a:ext uri="{FF2B5EF4-FFF2-40B4-BE49-F238E27FC236}">
                <a16:creationId xmlns="" xmlns:a16="http://schemas.microsoft.com/office/drawing/2014/main" id="{03A1FA8A-F1EE-4901-B24B-01A2A0CF9D6E}"/>
              </a:ext>
            </a:extLst>
          </p:cNvPr>
          <p:cNvSpPr txBox="1"/>
          <p:nvPr/>
        </p:nvSpPr>
        <p:spPr>
          <a:xfrm>
            <a:off x="596349" y="5080186"/>
            <a:ext cx="8891740" cy="523220"/>
          </a:xfrm>
          <a:prstGeom prst="rect">
            <a:avLst/>
          </a:prstGeom>
          <a:noFill/>
        </p:spPr>
        <p:txBody>
          <a:bodyPr wrap="square" rtlCol="0">
            <a:spAutoFit/>
          </a:bodyPr>
          <a:lstStyle/>
          <a:p>
            <a:pPr algn="r">
              <a:buClrTx/>
              <a:buFontTx/>
              <a:buNone/>
            </a:pPr>
            <a:r>
              <a:rPr lang="en-US" sz="2800" b="1" kern="1200" dirty="0">
                <a:solidFill>
                  <a:prstClr val="black"/>
                </a:solidFill>
                <a:latin typeface="+mn-lt"/>
                <a:ea typeface="+mn-ea"/>
                <a:cs typeface="+mn-cs"/>
              </a:rPr>
              <a:t>Bank balance at end of year                      $1,000.00</a:t>
            </a:r>
            <a:r>
              <a:rPr lang="en-US" sz="2800" b="1" i="1" kern="1200" dirty="0">
                <a:solidFill>
                  <a:prstClr val="black"/>
                </a:solidFill>
                <a:latin typeface="+mn-lt"/>
                <a:ea typeface="+mn-ea"/>
                <a:cs typeface="+mn-cs"/>
              </a:rPr>
              <a:t> </a:t>
            </a:r>
            <a:endParaRPr lang="en-CA" sz="2800" b="1" i="1" kern="1200" dirty="0">
              <a:solidFill>
                <a:prstClr val="black"/>
              </a:solidFill>
              <a:latin typeface="+mn-lt"/>
              <a:ea typeface="+mn-ea"/>
              <a:cs typeface="+mn-cs"/>
            </a:endParaRPr>
          </a:p>
        </p:txBody>
      </p:sp>
      <p:sp>
        <p:nvSpPr>
          <p:cNvPr id="6" name="TextBox 5">
            <a:extLst>
              <a:ext uri="{FF2B5EF4-FFF2-40B4-BE49-F238E27FC236}">
                <a16:creationId xmlns="" xmlns:a16="http://schemas.microsoft.com/office/drawing/2014/main" id="{D36607B5-9010-4FFA-B70C-F9C95EFB416A}"/>
              </a:ext>
            </a:extLst>
          </p:cNvPr>
          <p:cNvSpPr txBox="1"/>
          <p:nvPr/>
        </p:nvSpPr>
        <p:spPr>
          <a:xfrm>
            <a:off x="596349" y="5832389"/>
            <a:ext cx="8891740" cy="707886"/>
          </a:xfrm>
          <a:prstGeom prst="rect">
            <a:avLst/>
          </a:prstGeom>
          <a:noFill/>
        </p:spPr>
        <p:txBody>
          <a:bodyPr wrap="square" rtlCol="0">
            <a:spAutoFit/>
          </a:bodyPr>
          <a:lstStyle/>
          <a:p>
            <a:pPr algn="ctr">
              <a:buClrTx/>
              <a:buFontTx/>
              <a:buNone/>
            </a:pPr>
            <a:r>
              <a:rPr lang="en-CA" sz="4000" b="1" kern="1200" dirty="0">
                <a:solidFill>
                  <a:prstClr val="black"/>
                </a:solidFill>
                <a:latin typeface="+mn-lt"/>
                <a:ea typeface="+mn-ea"/>
                <a:cs typeface="+mn-cs"/>
              </a:rPr>
              <a:t>Balanced</a:t>
            </a:r>
            <a:endParaRPr lang="en-US" sz="4000" b="1" kern="1200" dirty="0">
              <a:solidFill>
                <a:prstClr val="black"/>
              </a:solidFill>
              <a:latin typeface="+mn-lt"/>
              <a:ea typeface="+mn-ea"/>
              <a:cs typeface="+mn-cs"/>
            </a:endParaRPr>
          </a:p>
        </p:txBody>
      </p:sp>
      <p:sp>
        <p:nvSpPr>
          <p:cNvPr id="7" name="TextBox 6">
            <a:extLst>
              <a:ext uri="{FF2B5EF4-FFF2-40B4-BE49-F238E27FC236}">
                <a16:creationId xmlns="" xmlns:a16="http://schemas.microsoft.com/office/drawing/2014/main" id="{F87EAF5D-02C0-40B4-90D8-9ECCEFE2DDAE}"/>
              </a:ext>
            </a:extLst>
          </p:cNvPr>
          <p:cNvSpPr txBox="1"/>
          <p:nvPr/>
        </p:nvSpPr>
        <p:spPr>
          <a:xfrm>
            <a:off x="838199" y="3251062"/>
            <a:ext cx="8603976" cy="523220"/>
          </a:xfrm>
          <a:prstGeom prst="rect">
            <a:avLst/>
          </a:prstGeom>
          <a:noFill/>
        </p:spPr>
        <p:txBody>
          <a:bodyPr wrap="square" rtlCol="0">
            <a:spAutoFit/>
          </a:bodyPr>
          <a:lstStyle/>
          <a:p>
            <a:pPr algn="r">
              <a:buClrTx/>
              <a:buFontTx/>
              <a:buNone/>
            </a:pPr>
            <a:r>
              <a:rPr lang="en-CA" sz="2800" kern="1200" dirty="0">
                <a:solidFill>
                  <a:prstClr val="black"/>
                </a:solidFill>
                <a:latin typeface="Calibri" panose="020F0502020204030204"/>
                <a:ea typeface="+mn-ea"/>
                <a:cs typeface="+mn-cs"/>
              </a:rPr>
              <a:t> </a:t>
            </a:r>
            <a:r>
              <a:rPr lang="en-CA" sz="2800" kern="1200" dirty="0">
                <a:solidFill>
                  <a:prstClr val="black"/>
                </a:solidFill>
                <a:latin typeface="+mn-lt"/>
                <a:ea typeface="+mn-ea"/>
                <a:cs typeface="+mn-cs"/>
              </a:rPr>
              <a:t>$11,000.00</a:t>
            </a:r>
            <a:endParaRPr lang="en-US" sz="2800" kern="1200" dirty="0">
              <a:solidFill>
                <a:prstClr val="black"/>
              </a:solidFill>
              <a:latin typeface="+mn-lt"/>
              <a:ea typeface="+mn-ea"/>
              <a:cs typeface="+mn-cs"/>
            </a:endParaRPr>
          </a:p>
        </p:txBody>
      </p:sp>
    </p:spTree>
    <p:extLst>
      <p:ext uri="{BB962C8B-B14F-4D97-AF65-F5344CB8AC3E}">
        <p14:creationId xmlns:p14="http://schemas.microsoft.com/office/powerpoint/2010/main" val="4035615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3" grpId="0"/>
      <p:bldP spid="4" grpId="0"/>
      <p:bldP spid="5" grpId="0"/>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8735517-3E56-4C7C-A019-9B114EC18BE8}"/>
              </a:ext>
            </a:extLst>
          </p:cNvPr>
          <p:cNvSpPr>
            <a:spLocks noGrp="1"/>
          </p:cNvSpPr>
          <p:nvPr>
            <p:ph type="title"/>
          </p:nvPr>
        </p:nvSpPr>
        <p:spPr>
          <a:xfrm>
            <a:off x="278296" y="609600"/>
            <a:ext cx="9183756" cy="1320800"/>
          </a:xfrm>
        </p:spPr>
        <p:txBody>
          <a:bodyPr/>
          <a:lstStyle/>
          <a:p>
            <a:pPr algn="ctr"/>
            <a:r>
              <a:rPr lang="en-US" b="1" dirty="0">
                <a:solidFill>
                  <a:srgbClr val="002060"/>
                </a:solidFill>
                <a:latin typeface="Calibri" panose="020F0502020204030204" pitchFamily="34" charset="0"/>
              </a:rPr>
              <a:t>APPROVAL OF THE BUDGET AND BEYOND</a:t>
            </a:r>
          </a:p>
        </p:txBody>
      </p:sp>
      <p:sp>
        <p:nvSpPr>
          <p:cNvPr id="6" name="TextBox 5">
            <a:extLst>
              <a:ext uri="{FF2B5EF4-FFF2-40B4-BE49-F238E27FC236}">
                <a16:creationId xmlns="" xmlns:a16="http://schemas.microsoft.com/office/drawing/2014/main" id="{D47C4380-04D9-4381-8EE5-57BFAA8B2EF6}"/>
              </a:ext>
            </a:extLst>
          </p:cNvPr>
          <p:cNvSpPr txBox="1"/>
          <p:nvPr/>
        </p:nvSpPr>
        <p:spPr>
          <a:xfrm>
            <a:off x="1610141" y="1925907"/>
            <a:ext cx="6559829" cy="584775"/>
          </a:xfrm>
          <a:prstGeom prst="rect">
            <a:avLst/>
          </a:prstGeom>
          <a:noFill/>
        </p:spPr>
        <p:txBody>
          <a:bodyPr wrap="square" rtlCol="0">
            <a:spAutoFit/>
          </a:bodyPr>
          <a:lstStyle/>
          <a:p>
            <a:pPr marL="457200" indent="-457200">
              <a:buClr>
                <a:srgbClr val="7030A0"/>
              </a:buClr>
              <a:buFont typeface="Arial" panose="020B0604020202020204" pitchFamily="34" charset="0"/>
              <a:buChar char="•"/>
            </a:pPr>
            <a:r>
              <a:rPr lang="en-US" sz="3200" b="1" kern="1200" dirty="0">
                <a:latin typeface="+mn-lt"/>
                <a:ea typeface="+mn-ea"/>
                <a:cs typeface="+mn-cs"/>
              </a:rPr>
              <a:t>present the budget</a:t>
            </a:r>
          </a:p>
        </p:txBody>
      </p:sp>
      <p:sp>
        <p:nvSpPr>
          <p:cNvPr id="7" name="TextBox 6">
            <a:extLst>
              <a:ext uri="{FF2B5EF4-FFF2-40B4-BE49-F238E27FC236}">
                <a16:creationId xmlns="" xmlns:a16="http://schemas.microsoft.com/office/drawing/2014/main" id="{D3139E5B-9862-4AA4-B833-37ED7D2DCFDC}"/>
              </a:ext>
            </a:extLst>
          </p:cNvPr>
          <p:cNvSpPr txBox="1"/>
          <p:nvPr/>
        </p:nvSpPr>
        <p:spPr>
          <a:xfrm>
            <a:off x="1420223" y="2980417"/>
            <a:ext cx="6749748" cy="535531"/>
          </a:xfrm>
          <a:prstGeom prst="rect">
            <a:avLst/>
          </a:prstGeom>
          <a:noFill/>
        </p:spPr>
        <p:txBody>
          <a:bodyPr wrap="square" rtlCol="0">
            <a:spAutoFit/>
          </a:bodyPr>
          <a:lstStyle/>
          <a:p>
            <a:pPr marL="685800" indent="-457200">
              <a:lnSpc>
                <a:spcPct val="90000"/>
              </a:lnSpc>
              <a:spcAft>
                <a:spcPts val="600"/>
              </a:spcAft>
              <a:buClr>
                <a:srgbClr val="7030A0"/>
              </a:buClr>
              <a:buFont typeface="Arial" panose="020B0604020202020204" pitchFamily="34" charset="0"/>
              <a:buChar char="•"/>
            </a:pPr>
            <a:r>
              <a:rPr lang="en-US" sz="3200" b="1" kern="1200" dirty="0">
                <a:latin typeface="+mn-lt"/>
                <a:ea typeface="+mn-ea"/>
                <a:cs typeface="+mn-cs"/>
              </a:rPr>
              <a:t>discuss and adjust if necessary</a:t>
            </a:r>
          </a:p>
        </p:txBody>
      </p:sp>
      <p:sp>
        <p:nvSpPr>
          <p:cNvPr id="13" name="TextBox 12">
            <a:extLst>
              <a:ext uri="{FF2B5EF4-FFF2-40B4-BE49-F238E27FC236}">
                <a16:creationId xmlns="" xmlns:a16="http://schemas.microsoft.com/office/drawing/2014/main" id="{B52AEC63-F052-4FA4-B635-4B46E4D07EE8}"/>
              </a:ext>
            </a:extLst>
          </p:cNvPr>
          <p:cNvSpPr txBox="1"/>
          <p:nvPr/>
        </p:nvSpPr>
        <p:spPr>
          <a:xfrm>
            <a:off x="1420220" y="4982995"/>
            <a:ext cx="6749749" cy="656503"/>
          </a:xfrm>
          <a:prstGeom prst="rect">
            <a:avLst/>
          </a:prstGeom>
        </p:spPr>
        <p:txBody>
          <a:bodyPr vert="horz" lIns="91440" tIns="45720" rIns="91440" bIns="45720" rtlCol="0" anchor="ctr">
            <a:normAutofit/>
          </a:bodyPr>
          <a:lstStyle/>
          <a:p>
            <a:pPr marL="742950" indent="-514350">
              <a:lnSpc>
                <a:spcPct val="90000"/>
              </a:lnSpc>
              <a:spcAft>
                <a:spcPts val="600"/>
              </a:spcAft>
              <a:buClr>
                <a:srgbClr val="7030A0"/>
              </a:buClr>
              <a:buFont typeface="Arial" panose="020B0604020202020204" pitchFamily="34" charset="0"/>
              <a:buChar char="•"/>
            </a:pPr>
            <a:r>
              <a:rPr lang="en-US" sz="3200" b="1" kern="1200" dirty="0">
                <a:latin typeface="+mn-lt"/>
                <a:ea typeface="+mn-ea"/>
                <a:cs typeface="+mn-cs"/>
              </a:rPr>
              <a:t>to date reporting</a:t>
            </a:r>
            <a:endParaRPr lang="en-US" sz="3200" kern="1200" dirty="0">
              <a:latin typeface="+mn-lt"/>
              <a:ea typeface="+mn-ea"/>
              <a:cs typeface="+mn-cs"/>
            </a:endParaRPr>
          </a:p>
        </p:txBody>
      </p:sp>
      <p:sp>
        <p:nvSpPr>
          <p:cNvPr id="9" name="TextBox 8">
            <a:extLst>
              <a:ext uri="{FF2B5EF4-FFF2-40B4-BE49-F238E27FC236}">
                <a16:creationId xmlns="" xmlns:a16="http://schemas.microsoft.com/office/drawing/2014/main" id="{BD0A0FAC-8DC9-4101-8F56-11ECC613D9E6}"/>
              </a:ext>
            </a:extLst>
          </p:cNvPr>
          <p:cNvSpPr txBox="1"/>
          <p:nvPr/>
        </p:nvSpPr>
        <p:spPr>
          <a:xfrm>
            <a:off x="1420221" y="3981706"/>
            <a:ext cx="6749749" cy="535531"/>
          </a:xfrm>
          <a:prstGeom prst="rect">
            <a:avLst/>
          </a:prstGeom>
          <a:noFill/>
        </p:spPr>
        <p:txBody>
          <a:bodyPr wrap="square" rtlCol="0">
            <a:spAutoFit/>
          </a:bodyPr>
          <a:lstStyle/>
          <a:p>
            <a:pPr marL="685800" indent="-457200">
              <a:lnSpc>
                <a:spcPct val="90000"/>
              </a:lnSpc>
              <a:spcAft>
                <a:spcPts val="600"/>
              </a:spcAft>
              <a:buClr>
                <a:srgbClr val="7030A0"/>
              </a:buClr>
              <a:buFont typeface="Arial" panose="020B0604020202020204" pitchFamily="34" charset="0"/>
              <a:buChar char="•"/>
            </a:pPr>
            <a:r>
              <a:rPr lang="en-US" sz="3200" b="1" kern="1200" dirty="0">
                <a:latin typeface="+mn-lt"/>
                <a:ea typeface="+mn-ea"/>
                <a:cs typeface="+mn-cs"/>
              </a:rPr>
              <a:t>approve</a:t>
            </a:r>
          </a:p>
        </p:txBody>
      </p:sp>
    </p:spTree>
    <p:extLst>
      <p:ext uri="{BB962C8B-B14F-4D97-AF65-F5344CB8AC3E}">
        <p14:creationId xmlns:p14="http://schemas.microsoft.com/office/powerpoint/2010/main" val="504514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 xmlns:a16="http://schemas.microsoft.com/office/drawing/2014/main" id="{DFC19C83-B420-496B-A37A-5970AF3C78DC}"/>
              </a:ext>
            </a:extLst>
          </p:cNvPr>
          <p:cNvPicPr>
            <a:picLocks noGrp="1" noChangeAspect="1"/>
          </p:cNvPicPr>
          <p:nvPr>
            <p:ph idx="1"/>
          </p:nvPr>
        </p:nvPicPr>
        <p:blipFill>
          <a:blip r:embed="rId3"/>
          <a:stretch>
            <a:fillRect/>
          </a:stretch>
        </p:blipFill>
        <p:spPr>
          <a:xfrm>
            <a:off x="4542143" y="3540197"/>
            <a:ext cx="914479" cy="914479"/>
          </a:xfrm>
          <a:prstGeom prst="rect">
            <a:avLst/>
          </a:prstGeom>
        </p:spPr>
      </p:pic>
      <p:sp>
        <p:nvSpPr>
          <p:cNvPr id="5" name="TextBox 4">
            <a:extLst>
              <a:ext uri="{FF2B5EF4-FFF2-40B4-BE49-F238E27FC236}">
                <a16:creationId xmlns="" xmlns:a16="http://schemas.microsoft.com/office/drawing/2014/main" id="{5C019B0B-2D7C-4368-B696-9E2E5857C32B}"/>
              </a:ext>
            </a:extLst>
          </p:cNvPr>
          <p:cNvSpPr txBox="1"/>
          <p:nvPr/>
        </p:nvSpPr>
        <p:spPr>
          <a:xfrm>
            <a:off x="278296" y="1913903"/>
            <a:ext cx="9442174" cy="646331"/>
          </a:xfrm>
          <a:prstGeom prst="rect">
            <a:avLst/>
          </a:prstGeom>
          <a:noFill/>
        </p:spPr>
        <p:txBody>
          <a:bodyPr wrap="square">
            <a:spAutoFit/>
          </a:bodyPr>
          <a:lstStyle/>
          <a:p>
            <a:pPr algn="ctr"/>
            <a:r>
              <a:rPr lang="en-CA" sz="3600" b="1" dirty="0">
                <a:solidFill>
                  <a:srgbClr val="002060"/>
                </a:solidFill>
                <a:latin typeface="Trebuchet MS" panose="020B0603020202020204" pitchFamily="34" charset="0"/>
              </a:rPr>
              <a:t>Have a balanced year!</a:t>
            </a:r>
            <a:endParaRPr lang="en-US" sz="3600" dirty="0"/>
          </a:p>
        </p:txBody>
      </p:sp>
    </p:spTree>
    <p:extLst>
      <p:ext uri="{BB962C8B-B14F-4D97-AF65-F5344CB8AC3E}">
        <p14:creationId xmlns:p14="http://schemas.microsoft.com/office/powerpoint/2010/main" val="2984284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CB8E810-816F-479B-BD38-AE7754C2EA09}"/>
              </a:ext>
            </a:extLst>
          </p:cNvPr>
          <p:cNvSpPr>
            <a:spLocks noGrp="1"/>
          </p:cNvSpPr>
          <p:nvPr>
            <p:ph type="title"/>
          </p:nvPr>
        </p:nvSpPr>
        <p:spPr>
          <a:xfrm>
            <a:off x="278296" y="609600"/>
            <a:ext cx="9183756" cy="1320800"/>
          </a:xfrm>
        </p:spPr>
        <p:txBody>
          <a:bodyPr/>
          <a:lstStyle/>
          <a:p>
            <a:pPr algn="ctr"/>
            <a:r>
              <a:rPr lang="en-US" b="1" dirty="0">
                <a:solidFill>
                  <a:srgbClr val="002060"/>
                </a:solidFill>
                <a:latin typeface="Calibri" panose="020F0502020204030204" pitchFamily="34" charset="0"/>
              </a:rPr>
              <a:t>BUDGETS</a:t>
            </a:r>
          </a:p>
        </p:txBody>
      </p:sp>
      <p:pic>
        <p:nvPicPr>
          <p:cNvPr id="4" name="Content Placeholder 3">
            <a:extLst>
              <a:ext uri="{FF2B5EF4-FFF2-40B4-BE49-F238E27FC236}">
                <a16:creationId xmlns="" xmlns:a16="http://schemas.microsoft.com/office/drawing/2014/main" id="{69ADD7AD-5B5E-4701-9F27-88DDCD422BA8}"/>
              </a:ext>
            </a:extLst>
          </p:cNvPr>
          <p:cNvPicPr>
            <a:picLocks noGrp="1" noChangeAspect="1"/>
          </p:cNvPicPr>
          <p:nvPr>
            <p:ph idx="1"/>
          </p:nvPr>
        </p:nvPicPr>
        <p:blipFill>
          <a:blip r:embed="rId2"/>
          <a:stretch>
            <a:fillRect/>
          </a:stretch>
        </p:blipFill>
        <p:spPr>
          <a:xfrm>
            <a:off x="1245231" y="1467048"/>
            <a:ext cx="7249885" cy="4940349"/>
          </a:xfrm>
          <a:prstGeom prst="rect">
            <a:avLst/>
          </a:prstGeom>
        </p:spPr>
      </p:pic>
    </p:spTree>
    <p:extLst>
      <p:ext uri="{BB962C8B-B14F-4D97-AF65-F5344CB8AC3E}">
        <p14:creationId xmlns:p14="http://schemas.microsoft.com/office/powerpoint/2010/main" val="1777645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381001"/>
            <a:ext cx="8596668" cy="1320800"/>
          </a:xfrm>
        </p:spPr>
        <p:txBody>
          <a:bodyPr/>
          <a:lstStyle/>
          <a:p>
            <a:pPr algn="ctr"/>
            <a:r>
              <a:rPr lang="en-US" b="1" dirty="0">
                <a:solidFill>
                  <a:srgbClr val="002060"/>
                </a:solidFill>
                <a:latin typeface="Calibri" panose="020F0502020204030204" pitchFamily="34" charset="0"/>
              </a:rPr>
              <a:t>EXECUTIVE ORIENTATION</a:t>
            </a:r>
            <a:endParaRPr lang="en-CA" b="1" dirty="0">
              <a:solidFill>
                <a:srgbClr val="002060"/>
              </a:solidFill>
              <a:latin typeface="Calibri" panose="020F0502020204030204" pitchFamily="34" charset="0"/>
            </a:endParaRPr>
          </a:p>
        </p:txBody>
      </p:sp>
      <p:sp>
        <p:nvSpPr>
          <p:cNvPr id="3" name="Text Placeholder 2"/>
          <p:cNvSpPr>
            <a:spLocks noGrp="1"/>
          </p:cNvSpPr>
          <p:nvPr>
            <p:ph idx="1"/>
          </p:nvPr>
        </p:nvSpPr>
        <p:spPr>
          <a:xfrm>
            <a:off x="677334" y="888372"/>
            <a:ext cx="10164837" cy="3781602"/>
          </a:xfrm>
        </p:spPr>
        <p:txBody>
          <a:bodyPr>
            <a:noAutofit/>
          </a:bodyPr>
          <a:lstStyle/>
          <a:p>
            <a:pPr marL="0" indent="0">
              <a:buClr>
                <a:srgbClr val="2F5496"/>
              </a:buClr>
              <a:buNone/>
            </a:pPr>
            <a:r>
              <a:rPr lang="en-US" sz="2400" dirty="0">
                <a:solidFill>
                  <a:srgbClr val="2F5496"/>
                </a:solidFill>
              </a:rPr>
              <a:t>Modules:</a:t>
            </a:r>
          </a:p>
          <a:p>
            <a:pPr>
              <a:buClr>
                <a:srgbClr val="2F5496"/>
              </a:buClr>
              <a:buFont typeface="Arial" panose="020B0604020202020204" pitchFamily="34" charset="0"/>
              <a:buChar char="•"/>
            </a:pPr>
            <a:r>
              <a:rPr lang="en-US" sz="2400" dirty="0">
                <a:solidFill>
                  <a:srgbClr val="2F5496"/>
                </a:solidFill>
              </a:rPr>
              <a:t>History of the League (15 minutes)</a:t>
            </a:r>
          </a:p>
          <a:p>
            <a:pPr>
              <a:buClr>
                <a:srgbClr val="2F5496"/>
              </a:buClr>
              <a:buFont typeface="Arial" panose="020B0604020202020204" pitchFamily="34" charset="0"/>
              <a:buChar char="•"/>
            </a:pPr>
            <a:r>
              <a:rPr lang="en-US" sz="2400" dirty="0">
                <a:solidFill>
                  <a:srgbClr val="2F5496"/>
                </a:solidFill>
              </a:rPr>
              <a:t>Structure of the League and The Promise of the League (25 minutes)</a:t>
            </a:r>
            <a:endParaRPr lang="en-US" sz="3200" b="1" dirty="0">
              <a:solidFill>
                <a:srgbClr val="2F5496"/>
              </a:solidFill>
            </a:endParaRPr>
          </a:p>
          <a:p>
            <a:pPr>
              <a:buClr>
                <a:srgbClr val="2F5496"/>
              </a:buClr>
              <a:buFont typeface="Arial" panose="020B0604020202020204" pitchFamily="34" charset="0"/>
              <a:buChar char="•"/>
            </a:pPr>
            <a:r>
              <a:rPr lang="en-US" sz="2400" dirty="0">
                <a:solidFill>
                  <a:srgbClr val="2F5496"/>
                </a:solidFill>
              </a:rPr>
              <a:t>Core Principles; </a:t>
            </a:r>
            <a:r>
              <a:rPr lang="en-US" sz="2400" i="1" dirty="0">
                <a:solidFill>
                  <a:srgbClr val="2F5496"/>
                </a:solidFill>
              </a:rPr>
              <a:t>Constitution &amp; Bylaws</a:t>
            </a:r>
            <a:r>
              <a:rPr lang="en-US" sz="2400" dirty="0">
                <a:solidFill>
                  <a:srgbClr val="2F5496"/>
                </a:solidFill>
              </a:rPr>
              <a:t>; Policy and Procedure; </a:t>
            </a:r>
            <a:r>
              <a:rPr lang="en-US" sz="2400" i="1" dirty="0">
                <a:solidFill>
                  <a:srgbClr val="2F5496"/>
                </a:solidFill>
              </a:rPr>
              <a:t>Executive Handbook </a:t>
            </a:r>
            <a:r>
              <a:rPr lang="en-US" sz="2400" dirty="0">
                <a:solidFill>
                  <a:srgbClr val="2F5496"/>
                </a:solidFill>
              </a:rPr>
              <a:t>(20 minutes)</a:t>
            </a:r>
            <a:endParaRPr lang="en-US" sz="3200" dirty="0">
              <a:solidFill>
                <a:srgbClr val="2F5496"/>
              </a:solidFill>
            </a:endParaRPr>
          </a:p>
          <a:p>
            <a:pPr>
              <a:buClr>
                <a:srgbClr val="2F5496"/>
              </a:buClr>
              <a:buFont typeface="Arial" panose="020B0604020202020204" pitchFamily="34" charset="0"/>
              <a:buChar char="•"/>
            </a:pPr>
            <a:r>
              <a:rPr lang="en-US" sz="2400" dirty="0">
                <a:solidFill>
                  <a:srgbClr val="2F5496"/>
                </a:solidFill>
              </a:rPr>
              <a:t>Duties of Officers (20 minutes)</a:t>
            </a:r>
            <a:endParaRPr lang="en-US" sz="3200" dirty="0">
              <a:solidFill>
                <a:srgbClr val="2F5496"/>
              </a:solidFill>
            </a:endParaRPr>
          </a:p>
          <a:p>
            <a:pPr>
              <a:buClr>
                <a:srgbClr val="2F5496"/>
              </a:buClr>
              <a:buFont typeface="Arial" panose="020B0604020202020204" pitchFamily="34" charset="0"/>
              <a:buChar char="•"/>
            </a:pPr>
            <a:r>
              <a:rPr lang="en-US" sz="2400" dirty="0">
                <a:solidFill>
                  <a:srgbClr val="2F5496"/>
                </a:solidFill>
              </a:rPr>
              <a:t>Life Membership and Honorary Life Membership (20 minutes)</a:t>
            </a:r>
            <a:endParaRPr lang="en-US" sz="3200" dirty="0">
              <a:solidFill>
                <a:srgbClr val="2F5496"/>
              </a:solidFill>
            </a:endParaRPr>
          </a:p>
          <a:p>
            <a:pPr>
              <a:buClr>
                <a:srgbClr val="2F5496"/>
              </a:buClr>
              <a:buFont typeface="Arial" panose="020B0604020202020204" pitchFamily="34" charset="0"/>
              <a:buChar char="•"/>
            </a:pPr>
            <a:r>
              <a:rPr lang="en-US" sz="2400" dirty="0">
                <a:solidFill>
                  <a:srgbClr val="2F5496"/>
                </a:solidFill>
              </a:rPr>
              <a:t>Strategic Plan Summary (30 minutes)</a:t>
            </a:r>
            <a:endParaRPr lang="en-US" sz="3200" dirty="0">
              <a:solidFill>
                <a:srgbClr val="2F5496"/>
              </a:solidFill>
            </a:endParaRPr>
          </a:p>
          <a:p>
            <a:pPr>
              <a:buClr>
                <a:srgbClr val="2F5496"/>
              </a:buClr>
              <a:buFont typeface="Arial" panose="020B0604020202020204" pitchFamily="34" charset="0"/>
              <a:buChar char="•"/>
            </a:pPr>
            <a:r>
              <a:rPr lang="en-US" sz="2400" dirty="0">
                <a:solidFill>
                  <a:srgbClr val="2F5496"/>
                </a:solidFill>
              </a:rPr>
              <a:t>Communication (45 minutes)</a:t>
            </a:r>
            <a:endParaRPr lang="en-US" sz="3200" dirty="0">
              <a:solidFill>
                <a:srgbClr val="2F5496"/>
              </a:solidFill>
            </a:endParaRPr>
          </a:p>
          <a:p>
            <a:pPr>
              <a:buClr>
                <a:srgbClr val="2F5496"/>
              </a:buClr>
              <a:buFont typeface="Arial" panose="020B0604020202020204" pitchFamily="34" charset="0"/>
              <a:buChar char="•"/>
            </a:pPr>
            <a:r>
              <a:rPr lang="en-US" sz="2400" dirty="0">
                <a:solidFill>
                  <a:srgbClr val="2F5496"/>
                </a:solidFill>
              </a:rPr>
              <a:t>Budgets (15 minutes) </a:t>
            </a:r>
            <a:r>
              <a:rPr lang="en-US" sz="3200" b="1" dirty="0">
                <a:solidFill>
                  <a:srgbClr val="00B050"/>
                </a:solidFill>
                <a:latin typeface="Wingdings 2" panose="05020102010507070707" pitchFamily="18" charset="2"/>
              </a:rPr>
              <a:t>P</a:t>
            </a:r>
            <a:endParaRPr lang="en-US" sz="3200" dirty="0">
              <a:solidFill>
                <a:srgbClr val="2F5496"/>
              </a:solidFill>
            </a:endParaRPr>
          </a:p>
          <a:p>
            <a:pPr>
              <a:buClr>
                <a:srgbClr val="2F5496"/>
              </a:buClr>
              <a:buFont typeface="Arial" panose="020B0604020202020204" pitchFamily="34" charset="0"/>
              <a:buChar char="•"/>
            </a:pPr>
            <a:r>
              <a:rPr lang="en-US" sz="2400" dirty="0">
                <a:solidFill>
                  <a:srgbClr val="2F5496"/>
                </a:solidFill>
              </a:rPr>
              <a:t>Member Recognition (10 minutes)</a:t>
            </a:r>
          </a:p>
          <a:p>
            <a:pPr>
              <a:buClr>
                <a:srgbClr val="2F5496"/>
              </a:buClr>
              <a:buFont typeface="Arial" panose="020B0604020202020204" pitchFamily="34" charset="0"/>
              <a:buChar char="•"/>
            </a:pPr>
            <a:r>
              <a:rPr lang="en-US" sz="2400" dirty="0">
                <a:solidFill>
                  <a:srgbClr val="2F5496"/>
                </a:solidFill>
              </a:rPr>
              <a:t>Public Presence and Member Development (30 minutes)</a:t>
            </a:r>
            <a:endParaRPr lang="en-CA" sz="2400" dirty="0">
              <a:solidFill>
                <a:srgbClr val="2F5496"/>
              </a:solidFill>
            </a:endParaRPr>
          </a:p>
          <a:p>
            <a:pPr marL="628650" indent="-457200">
              <a:lnSpc>
                <a:spcPct val="150000"/>
              </a:lnSpc>
              <a:buClr>
                <a:srgbClr val="2F5496"/>
              </a:buClr>
              <a:buFont typeface="Arial" panose="020B0604020202020204" pitchFamily="34" charset="0"/>
              <a:buChar char="•"/>
            </a:pPr>
            <a:endParaRPr lang="en-US" sz="2800" dirty="0">
              <a:solidFill>
                <a:srgbClr val="2F5496"/>
              </a:solidFill>
            </a:endParaRPr>
          </a:p>
          <a:p>
            <a:pPr marL="628650" indent="-457200">
              <a:lnSpc>
                <a:spcPct val="150000"/>
              </a:lnSpc>
              <a:buClr>
                <a:srgbClr val="2F5496"/>
              </a:buClr>
              <a:buFont typeface="Arial" panose="020B0604020202020204" pitchFamily="34" charset="0"/>
              <a:buChar char="•"/>
            </a:pPr>
            <a:endParaRPr lang="en-US" sz="2800" dirty="0">
              <a:solidFill>
                <a:srgbClr val="2F5496"/>
              </a:solidFill>
            </a:endParaRPr>
          </a:p>
        </p:txBody>
      </p:sp>
    </p:spTree>
    <p:extLst>
      <p:ext uri="{BB962C8B-B14F-4D97-AF65-F5344CB8AC3E}">
        <p14:creationId xmlns:p14="http://schemas.microsoft.com/office/powerpoint/2010/main" val="36584639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381001"/>
            <a:ext cx="8596668" cy="1320800"/>
          </a:xfrm>
        </p:spPr>
        <p:txBody>
          <a:bodyPr/>
          <a:lstStyle/>
          <a:p>
            <a:pPr algn="ctr"/>
            <a:r>
              <a:rPr lang="en-US" b="1" dirty="0">
                <a:solidFill>
                  <a:srgbClr val="002060"/>
                </a:solidFill>
                <a:latin typeface="Calibri" panose="020F0502020204030204" pitchFamily="34" charset="0"/>
              </a:rPr>
              <a:t>EXECUTIVE ORIENTATION</a:t>
            </a:r>
            <a:endParaRPr lang="en-CA" b="1" dirty="0">
              <a:solidFill>
                <a:srgbClr val="002060"/>
              </a:solidFill>
              <a:latin typeface="Calibri" panose="020F0502020204030204" pitchFamily="34" charset="0"/>
            </a:endParaRPr>
          </a:p>
        </p:txBody>
      </p:sp>
      <p:sp>
        <p:nvSpPr>
          <p:cNvPr id="3" name="Text Placeholder 2"/>
          <p:cNvSpPr>
            <a:spLocks noGrp="1"/>
          </p:cNvSpPr>
          <p:nvPr>
            <p:ph idx="1"/>
          </p:nvPr>
        </p:nvSpPr>
        <p:spPr>
          <a:xfrm>
            <a:off x="677334" y="986343"/>
            <a:ext cx="10164837" cy="3781602"/>
          </a:xfrm>
        </p:spPr>
        <p:txBody>
          <a:bodyPr>
            <a:noAutofit/>
          </a:bodyPr>
          <a:lstStyle/>
          <a:p>
            <a:pPr marL="0" indent="0">
              <a:buClr>
                <a:srgbClr val="2F5496"/>
              </a:buClr>
              <a:buNone/>
            </a:pPr>
            <a:r>
              <a:rPr lang="en-US" sz="2400" dirty="0">
                <a:solidFill>
                  <a:srgbClr val="2F5496"/>
                </a:solidFill>
              </a:rPr>
              <a:t>Modules:</a:t>
            </a:r>
          </a:p>
          <a:p>
            <a:pPr>
              <a:buClr>
                <a:srgbClr val="2F5496"/>
              </a:buClr>
              <a:buFont typeface="Arial" panose="020B0604020202020204" pitchFamily="34" charset="0"/>
              <a:buChar char="•"/>
            </a:pPr>
            <a:r>
              <a:rPr lang="en-US" sz="2400" dirty="0">
                <a:solidFill>
                  <a:srgbClr val="2F5496"/>
                </a:solidFill>
              </a:rPr>
              <a:t>History of the League (15 minutes)</a:t>
            </a:r>
          </a:p>
          <a:p>
            <a:pPr>
              <a:buClr>
                <a:srgbClr val="2F5496"/>
              </a:buClr>
              <a:buFont typeface="Arial" panose="020B0604020202020204" pitchFamily="34" charset="0"/>
              <a:buChar char="•"/>
            </a:pPr>
            <a:r>
              <a:rPr lang="en-US" sz="2400" dirty="0">
                <a:solidFill>
                  <a:srgbClr val="2F5496"/>
                </a:solidFill>
              </a:rPr>
              <a:t>Structure of the League and The Promise of the League (25 minutes)</a:t>
            </a:r>
          </a:p>
          <a:p>
            <a:pPr>
              <a:buClr>
                <a:srgbClr val="2F5496"/>
              </a:buClr>
              <a:buFont typeface="Arial" panose="020B0604020202020204" pitchFamily="34" charset="0"/>
              <a:buChar char="•"/>
            </a:pPr>
            <a:r>
              <a:rPr lang="en-US" sz="2400" dirty="0">
                <a:solidFill>
                  <a:srgbClr val="2F5496"/>
                </a:solidFill>
              </a:rPr>
              <a:t>Core Principles; </a:t>
            </a:r>
            <a:r>
              <a:rPr lang="en-US" sz="2400" i="1" dirty="0">
                <a:solidFill>
                  <a:srgbClr val="2F5496"/>
                </a:solidFill>
              </a:rPr>
              <a:t>Constitution &amp; Bylaws</a:t>
            </a:r>
            <a:r>
              <a:rPr lang="en-US" sz="2400" dirty="0">
                <a:solidFill>
                  <a:srgbClr val="2F5496"/>
                </a:solidFill>
              </a:rPr>
              <a:t>; Policy and Procedure; </a:t>
            </a:r>
            <a:r>
              <a:rPr lang="en-US" sz="2400" i="1" dirty="0">
                <a:solidFill>
                  <a:srgbClr val="2F5496"/>
                </a:solidFill>
              </a:rPr>
              <a:t>Executive Handbook </a:t>
            </a:r>
            <a:r>
              <a:rPr lang="en-US" sz="2400" dirty="0">
                <a:solidFill>
                  <a:srgbClr val="2F5496"/>
                </a:solidFill>
              </a:rPr>
              <a:t>(20 minutes)</a:t>
            </a:r>
          </a:p>
          <a:p>
            <a:pPr>
              <a:buClr>
                <a:srgbClr val="2F5496"/>
              </a:buClr>
              <a:buFont typeface="Arial" panose="020B0604020202020204" pitchFamily="34" charset="0"/>
              <a:buChar char="•"/>
            </a:pPr>
            <a:r>
              <a:rPr lang="en-US" sz="2400" dirty="0">
                <a:solidFill>
                  <a:srgbClr val="2F5496"/>
                </a:solidFill>
              </a:rPr>
              <a:t>Duties of Officers (20 minutes)</a:t>
            </a:r>
          </a:p>
          <a:p>
            <a:pPr>
              <a:buClr>
                <a:srgbClr val="2F5496"/>
              </a:buClr>
              <a:buFont typeface="Arial" panose="020B0604020202020204" pitchFamily="34" charset="0"/>
              <a:buChar char="•"/>
            </a:pPr>
            <a:r>
              <a:rPr lang="en-US" sz="2400" dirty="0">
                <a:solidFill>
                  <a:srgbClr val="2F5496"/>
                </a:solidFill>
              </a:rPr>
              <a:t>Life Membership and Honorary Life Membership (20 minutes)</a:t>
            </a:r>
          </a:p>
          <a:p>
            <a:pPr>
              <a:buClr>
                <a:srgbClr val="2F5496"/>
              </a:buClr>
              <a:buFont typeface="Arial" panose="020B0604020202020204" pitchFamily="34" charset="0"/>
              <a:buChar char="•"/>
            </a:pPr>
            <a:r>
              <a:rPr lang="en-US" sz="2400" dirty="0">
                <a:solidFill>
                  <a:srgbClr val="2F5496"/>
                </a:solidFill>
              </a:rPr>
              <a:t>Strategic Plan Summary (30 minutes)</a:t>
            </a:r>
          </a:p>
          <a:p>
            <a:pPr>
              <a:buClr>
                <a:srgbClr val="2F5496"/>
              </a:buClr>
              <a:buFont typeface="Arial" panose="020B0604020202020204" pitchFamily="34" charset="0"/>
              <a:buChar char="•"/>
            </a:pPr>
            <a:r>
              <a:rPr lang="en-US" sz="2400" dirty="0">
                <a:solidFill>
                  <a:srgbClr val="2F5496"/>
                </a:solidFill>
              </a:rPr>
              <a:t>Communication (45 minutes)</a:t>
            </a:r>
          </a:p>
          <a:p>
            <a:pPr>
              <a:buClr>
                <a:srgbClr val="2F5496"/>
              </a:buClr>
              <a:buFont typeface="Arial" panose="020B0604020202020204" pitchFamily="34" charset="0"/>
              <a:buChar char="•"/>
            </a:pPr>
            <a:r>
              <a:rPr lang="en-US" sz="2400" dirty="0">
                <a:solidFill>
                  <a:srgbClr val="2F5496"/>
                </a:solidFill>
              </a:rPr>
              <a:t>Budgets (15 minutes)</a:t>
            </a:r>
          </a:p>
          <a:p>
            <a:pPr>
              <a:buClr>
                <a:srgbClr val="2F5496"/>
              </a:buClr>
              <a:buFont typeface="Arial" panose="020B0604020202020204" pitchFamily="34" charset="0"/>
              <a:buChar char="•"/>
            </a:pPr>
            <a:r>
              <a:rPr lang="en-US" sz="2400" dirty="0">
                <a:solidFill>
                  <a:srgbClr val="2F5496"/>
                </a:solidFill>
              </a:rPr>
              <a:t>Member Recognition (10 minutes)</a:t>
            </a:r>
          </a:p>
          <a:p>
            <a:pPr>
              <a:buClr>
                <a:srgbClr val="2F5496"/>
              </a:buClr>
              <a:buFont typeface="Arial" panose="020B0604020202020204" pitchFamily="34" charset="0"/>
              <a:buChar char="•"/>
            </a:pPr>
            <a:r>
              <a:rPr lang="en-US" sz="2400" dirty="0">
                <a:solidFill>
                  <a:srgbClr val="2F5496"/>
                </a:solidFill>
              </a:rPr>
              <a:t>Public Presence and Member Development (30 minutes)</a:t>
            </a:r>
            <a:endParaRPr lang="en-CA" sz="2400" dirty="0">
              <a:solidFill>
                <a:srgbClr val="2F5496"/>
              </a:solidFill>
            </a:endParaRPr>
          </a:p>
          <a:p>
            <a:pPr marL="628650" indent="-457200">
              <a:lnSpc>
                <a:spcPct val="150000"/>
              </a:lnSpc>
              <a:buClr>
                <a:srgbClr val="2F5496"/>
              </a:buClr>
              <a:buFont typeface="Arial" panose="020B0604020202020204" pitchFamily="34" charset="0"/>
              <a:buChar char="•"/>
            </a:pPr>
            <a:endParaRPr lang="en-US" sz="2800" dirty="0">
              <a:solidFill>
                <a:srgbClr val="2F5496"/>
              </a:solidFill>
            </a:endParaRPr>
          </a:p>
          <a:p>
            <a:pPr marL="628650" indent="-457200">
              <a:lnSpc>
                <a:spcPct val="150000"/>
              </a:lnSpc>
              <a:buClr>
                <a:srgbClr val="2F5496"/>
              </a:buClr>
              <a:buFont typeface="Arial" panose="020B0604020202020204" pitchFamily="34" charset="0"/>
              <a:buChar char="•"/>
            </a:pPr>
            <a:endParaRPr lang="en-US" sz="2800" dirty="0">
              <a:solidFill>
                <a:srgbClr val="2F5496"/>
              </a:solidFill>
            </a:endParaRPr>
          </a:p>
        </p:txBody>
      </p:sp>
    </p:spTree>
    <p:extLst>
      <p:ext uri="{BB962C8B-B14F-4D97-AF65-F5344CB8AC3E}">
        <p14:creationId xmlns:p14="http://schemas.microsoft.com/office/powerpoint/2010/main" val="28875513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93A7AC0-DFA4-4752-802F-AF0E6BCEBBED}"/>
              </a:ext>
            </a:extLst>
          </p:cNvPr>
          <p:cNvSpPr>
            <a:spLocks noGrp="1"/>
          </p:cNvSpPr>
          <p:nvPr>
            <p:ph type="ctrTitle"/>
          </p:nvPr>
        </p:nvSpPr>
        <p:spPr>
          <a:xfrm>
            <a:off x="1524000" y="2065143"/>
            <a:ext cx="9144000" cy="2387600"/>
          </a:xfrm>
        </p:spPr>
        <p:txBody>
          <a:bodyPr/>
          <a:lstStyle/>
          <a:p>
            <a:pPr algn="ctr"/>
            <a:r>
              <a:rPr lang="en-US" sz="6000" b="1" kern="1200" dirty="0">
                <a:solidFill>
                  <a:srgbClr val="3B4576"/>
                </a:solidFill>
                <a:latin typeface="Calibri" panose="020F0502020204030204" pitchFamily="34" charset="0"/>
              </a:rPr>
              <a:t>THE CATHOLIC WOMEN’S LEAGUE OF CANADA</a:t>
            </a:r>
            <a:endParaRPr lang="en-CA" dirty="0">
              <a:solidFill>
                <a:srgbClr val="3B4576"/>
              </a:solidFill>
              <a:latin typeface="Calibri" panose="020F0502020204030204" pitchFamily="34" charset="0"/>
            </a:endParaRPr>
          </a:p>
        </p:txBody>
      </p:sp>
      <p:sp>
        <p:nvSpPr>
          <p:cNvPr id="3" name="Subtitle 2">
            <a:extLst>
              <a:ext uri="{FF2B5EF4-FFF2-40B4-BE49-F238E27FC236}">
                <a16:creationId xmlns="" xmlns:a16="http://schemas.microsoft.com/office/drawing/2014/main" id="{84FD2EB2-8469-49B6-A767-400BFE586894}"/>
              </a:ext>
            </a:extLst>
          </p:cNvPr>
          <p:cNvSpPr>
            <a:spLocks noGrp="1"/>
          </p:cNvSpPr>
          <p:nvPr>
            <p:ph type="subTitle" idx="1"/>
          </p:nvPr>
        </p:nvSpPr>
        <p:spPr>
          <a:xfrm>
            <a:off x="1524000" y="4278464"/>
            <a:ext cx="9144000" cy="1655762"/>
          </a:xfrm>
        </p:spPr>
        <p:txBody>
          <a:bodyPr anchor="ctr">
            <a:normAutofit/>
          </a:bodyPr>
          <a:lstStyle/>
          <a:p>
            <a:pPr algn="ctr"/>
            <a:r>
              <a:rPr lang="en-US" sz="3200" b="1" dirty="0">
                <a:solidFill>
                  <a:srgbClr val="2F5496"/>
                </a:solidFill>
              </a:rPr>
              <a:t>BUDGETS</a:t>
            </a:r>
            <a:endParaRPr lang="en-US" sz="3200" dirty="0"/>
          </a:p>
        </p:txBody>
      </p:sp>
      <p:pic>
        <p:nvPicPr>
          <p:cNvPr id="9" name="Google Shape;85;p13">
            <a:extLst>
              <a:ext uri="{FF2B5EF4-FFF2-40B4-BE49-F238E27FC236}">
                <a16:creationId xmlns="" xmlns:a16="http://schemas.microsoft.com/office/drawing/2014/main" id="{A2FB0FAA-39A5-4A3F-80ED-F7CC5859D13E}"/>
              </a:ext>
            </a:extLst>
          </p:cNvPr>
          <p:cNvPicPr preferRelativeResize="0"/>
          <p:nvPr/>
        </p:nvPicPr>
        <p:blipFill>
          <a:blip r:embed="rId3">
            <a:extLst>
              <a:ext uri="{28A0092B-C50C-407E-A947-70E740481C1C}">
                <a14:useLocalDpi xmlns:a14="http://schemas.microsoft.com/office/drawing/2010/main" val="0"/>
              </a:ext>
            </a:extLst>
          </a:blip>
          <a:stretch>
            <a:fillRect/>
          </a:stretch>
        </p:blipFill>
        <p:spPr>
          <a:xfrm>
            <a:off x="5219585" y="786075"/>
            <a:ext cx="1752830" cy="1752830"/>
          </a:xfrm>
          <a:prstGeom prst="rect">
            <a:avLst/>
          </a:prstGeom>
          <a:noFill/>
          <a:ln>
            <a:noFill/>
          </a:ln>
        </p:spPr>
      </p:pic>
      <p:sp>
        <p:nvSpPr>
          <p:cNvPr id="5" name="TextBox 4"/>
          <p:cNvSpPr txBox="1"/>
          <p:nvPr/>
        </p:nvSpPr>
        <p:spPr>
          <a:xfrm>
            <a:off x="8747185" y="6210272"/>
            <a:ext cx="3191773" cy="276999"/>
          </a:xfrm>
          <a:prstGeom prst="rect">
            <a:avLst/>
          </a:prstGeom>
          <a:noFill/>
        </p:spPr>
        <p:txBody>
          <a:bodyPr wrap="square" rtlCol="0">
            <a:spAutoFit/>
          </a:bodyPr>
          <a:lstStyle/>
          <a:p>
            <a:r>
              <a:rPr lang="en-CA" sz="1200" dirty="0"/>
              <a:t>Gifted to National by </a:t>
            </a:r>
            <a:r>
              <a:rPr lang="fr-CA" sz="1200" dirty="0"/>
              <a:t>Connie Crichton (</a:t>
            </a:r>
            <a:r>
              <a:rPr lang="fr-CA" sz="1200" dirty="0" smtClean="0"/>
              <a:t>SK)</a:t>
            </a:r>
            <a:endParaRPr lang="en-CA" sz="1200" dirty="0"/>
          </a:p>
        </p:txBody>
      </p:sp>
    </p:spTree>
    <p:extLst>
      <p:ext uri="{BB962C8B-B14F-4D97-AF65-F5344CB8AC3E}">
        <p14:creationId xmlns:p14="http://schemas.microsoft.com/office/powerpoint/2010/main" val="189988256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FAB558-D359-43FF-979F-81443DE9B350}"/>
              </a:ext>
            </a:extLst>
          </p:cNvPr>
          <p:cNvSpPr>
            <a:spLocks noGrp="1"/>
          </p:cNvSpPr>
          <p:nvPr>
            <p:ph type="title"/>
          </p:nvPr>
        </p:nvSpPr>
        <p:spPr>
          <a:xfrm>
            <a:off x="278296" y="609600"/>
            <a:ext cx="9183756" cy="1320800"/>
          </a:xfrm>
        </p:spPr>
        <p:txBody>
          <a:bodyPr/>
          <a:lstStyle/>
          <a:p>
            <a:pPr algn="ctr"/>
            <a:r>
              <a:rPr lang="en-US" b="1" dirty="0">
                <a:solidFill>
                  <a:srgbClr val="002060"/>
                </a:solidFill>
                <a:latin typeface="Calibri" panose="020F0502020204030204" pitchFamily="34" charset="0"/>
                <a:cs typeface="Calibri" panose="020F0502020204030204" pitchFamily="34" charset="0"/>
              </a:rPr>
              <a:t>BUDGETS</a:t>
            </a:r>
          </a:p>
        </p:txBody>
      </p:sp>
      <p:sp>
        <p:nvSpPr>
          <p:cNvPr id="4" name="Title 1">
            <a:extLst>
              <a:ext uri="{FF2B5EF4-FFF2-40B4-BE49-F238E27FC236}">
                <a16:creationId xmlns="" xmlns:a16="http://schemas.microsoft.com/office/drawing/2014/main" id="{E9F49DE3-B1D3-4071-B613-8AE653A4B4AE}"/>
              </a:ext>
            </a:extLst>
          </p:cNvPr>
          <p:cNvSpPr>
            <a:spLocks noGrp="1"/>
          </p:cNvSpPr>
          <p:nvPr>
            <p:ph idx="1"/>
          </p:nvPr>
        </p:nvSpPr>
        <p:spPr>
          <a:xfrm>
            <a:off x="571840" y="2081076"/>
            <a:ext cx="8596668" cy="3880773"/>
          </a:xfrm>
        </p:spPr>
        <p:txBody>
          <a:bodyPr>
            <a:noAutofit/>
          </a:bodyPr>
          <a:lstStyle/>
          <a:p>
            <a:pPr marL="0" indent="0">
              <a:buNone/>
            </a:pPr>
            <a:r>
              <a:rPr lang="en-CA" sz="2800" b="1" i="1" dirty="0">
                <a:solidFill>
                  <a:srgbClr val="0099CC"/>
                </a:solidFill>
                <a:cs typeface="Times New Roman" panose="02020603050405020304" pitchFamily="18" charset="0"/>
              </a:rPr>
              <a:t>“</a:t>
            </a:r>
            <a:r>
              <a:rPr lang="en-CA" sz="2800" b="1" i="1" dirty="0">
                <a:solidFill>
                  <a:srgbClr val="0099CC"/>
                </a:solidFill>
                <a:effectLst/>
                <a:cs typeface="Times New Roman" panose="02020603050405020304" pitchFamily="18" charset="0"/>
              </a:rPr>
              <a:t>…</a:t>
            </a:r>
            <a:r>
              <a:rPr lang="en-CA" sz="2800" b="1" i="1" dirty="0">
                <a:solidFill>
                  <a:srgbClr val="0099CC"/>
                </a:solidFill>
                <a:cs typeface="Times New Roman" panose="02020603050405020304" pitchFamily="18" charset="0"/>
              </a:rPr>
              <a:t>prayer, dialogue, enthusiasm and service to others are key to making the right choices… </a:t>
            </a:r>
            <a:r>
              <a:rPr lang="en-CA" sz="2800" b="1" i="1" dirty="0">
                <a:solidFill>
                  <a:srgbClr val="000000"/>
                </a:solidFill>
                <a:cs typeface="Times New Roman" panose="02020603050405020304" pitchFamily="18" charset="0"/>
              </a:rPr>
              <a:t>‘You </a:t>
            </a:r>
            <a:r>
              <a:rPr lang="en-CA" sz="2800" b="1" i="1" dirty="0">
                <a:solidFill>
                  <a:srgbClr val="000000"/>
                </a:solidFill>
                <a:effectLst/>
                <a:cs typeface="Times New Roman" panose="02020603050405020304" pitchFamily="18" charset="0"/>
              </a:rPr>
              <a:t>will find the most important point of reference for your choices inside yourself; it is the reference of your own conscience,’ which becomes clearer through prayer.”</a:t>
            </a:r>
            <a:br>
              <a:rPr lang="en-CA" sz="2800" b="1" i="1" dirty="0">
                <a:solidFill>
                  <a:srgbClr val="000000"/>
                </a:solidFill>
                <a:effectLst/>
                <a:cs typeface="Times New Roman" panose="02020603050405020304" pitchFamily="18" charset="0"/>
              </a:rPr>
            </a:br>
            <a:r>
              <a:rPr lang="en-CA" sz="2800" b="1" i="1" dirty="0">
                <a:solidFill>
                  <a:srgbClr val="000000"/>
                </a:solidFill>
                <a:effectLst/>
                <a:cs typeface="Times New Roman" panose="02020603050405020304" pitchFamily="18" charset="0"/>
              </a:rPr>
              <a:t/>
            </a:r>
            <a:br>
              <a:rPr lang="en-CA" sz="2800" b="1" i="1" dirty="0">
                <a:solidFill>
                  <a:srgbClr val="000000"/>
                </a:solidFill>
                <a:effectLst/>
                <a:cs typeface="Times New Roman" panose="02020603050405020304" pitchFamily="18" charset="0"/>
              </a:rPr>
            </a:br>
            <a:r>
              <a:rPr lang="en-CA" sz="2800" b="0" i="0" dirty="0">
                <a:solidFill>
                  <a:srgbClr val="000000"/>
                </a:solidFill>
                <a:effectLst/>
                <a:cs typeface="Times New Roman" panose="02020603050405020304" pitchFamily="18" charset="0"/>
              </a:rPr>
              <a:t>Pope Francis</a:t>
            </a:r>
            <a:br>
              <a:rPr lang="en-CA" sz="2800" b="0" i="0" dirty="0">
                <a:solidFill>
                  <a:srgbClr val="000000"/>
                </a:solidFill>
                <a:effectLst/>
                <a:cs typeface="Times New Roman" panose="02020603050405020304" pitchFamily="18" charset="0"/>
              </a:rPr>
            </a:br>
            <a:r>
              <a:rPr lang="en-CA" sz="1200" dirty="0">
                <a:solidFill>
                  <a:srgbClr val="000000"/>
                </a:solidFill>
                <a:cs typeface="Times New Roman" panose="02020603050405020304" pitchFamily="18" charset="0"/>
              </a:rPr>
              <a:t>addressing high school students in Rome</a:t>
            </a:r>
            <a:br>
              <a:rPr lang="en-CA" sz="1200" dirty="0">
                <a:solidFill>
                  <a:srgbClr val="000000"/>
                </a:solidFill>
                <a:cs typeface="Times New Roman" panose="02020603050405020304" pitchFamily="18" charset="0"/>
              </a:rPr>
            </a:br>
            <a:r>
              <a:rPr lang="en-CA" sz="1200" dirty="0">
                <a:solidFill>
                  <a:srgbClr val="000000"/>
                </a:solidFill>
                <a:cs typeface="Times New Roman" panose="02020603050405020304" pitchFamily="18" charset="0"/>
              </a:rPr>
              <a:t>March 25, 2019</a:t>
            </a:r>
            <a:endParaRPr lang="en-US" sz="1200" dirty="0">
              <a:cs typeface="Times New Roman" panose="02020603050405020304" pitchFamily="18" charset="0"/>
            </a:endParaRPr>
          </a:p>
        </p:txBody>
      </p:sp>
    </p:spTree>
    <p:extLst>
      <p:ext uri="{BB962C8B-B14F-4D97-AF65-F5344CB8AC3E}">
        <p14:creationId xmlns:p14="http://schemas.microsoft.com/office/powerpoint/2010/main" val="9422438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E012A95-9369-40CC-9922-E05FBCE82B46}"/>
              </a:ext>
            </a:extLst>
          </p:cNvPr>
          <p:cNvSpPr>
            <a:spLocks noGrp="1"/>
          </p:cNvSpPr>
          <p:nvPr>
            <p:ph type="title"/>
          </p:nvPr>
        </p:nvSpPr>
        <p:spPr>
          <a:xfrm>
            <a:off x="278296" y="609600"/>
            <a:ext cx="8890212" cy="1320800"/>
          </a:xfrm>
        </p:spPr>
        <p:txBody>
          <a:bodyPr/>
          <a:lstStyle/>
          <a:p>
            <a:pPr algn="ctr"/>
            <a:r>
              <a:rPr lang="en-US" b="1" dirty="0">
                <a:solidFill>
                  <a:srgbClr val="002060"/>
                </a:solidFill>
                <a:latin typeface="Calibri" panose="020F0502020204030204" pitchFamily="34" charset="0"/>
                <a:cs typeface="Calibri" panose="020F0502020204030204" pitchFamily="34" charset="0"/>
              </a:rPr>
              <a:t>BUDGETS</a:t>
            </a:r>
          </a:p>
        </p:txBody>
      </p:sp>
      <p:sp>
        <p:nvSpPr>
          <p:cNvPr id="3" name="Content Placeholder 2">
            <a:extLst>
              <a:ext uri="{FF2B5EF4-FFF2-40B4-BE49-F238E27FC236}">
                <a16:creationId xmlns="" xmlns:a16="http://schemas.microsoft.com/office/drawing/2014/main" id="{63A1195A-D75A-43B8-9AB1-BC7A6DCC31B9}"/>
              </a:ext>
            </a:extLst>
          </p:cNvPr>
          <p:cNvSpPr>
            <a:spLocks noGrp="1"/>
          </p:cNvSpPr>
          <p:nvPr>
            <p:ph idx="1"/>
          </p:nvPr>
        </p:nvSpPr>
        <p:spPr>
          <a:xfrm>
            <a:off x="571840" y="1930400"/>
            <a:ext cx="8596668" cy="3880773"/>
          </a:xfrm>
        </p:spPr>
        <p:txBody>
          <a:bodyPr>
            <a:normAutofit lnSpcReduction="10000"/>
          </a:bodyPr>
          <a:lstStyle/>
          <a:p>
            <a:pPr marL="0" indent="0">
              <a:spcBef>
                <a:spcPts val="1800"/>
              </a:spcBef>
              <a:buNone/>
            </a:pPr>
            <a:r>
              <a:rPr lang="en-CA" sz="2400" b="1" i="1" dirty="0">
                <a:solidFill>
                  <a:srgbClr val="7030A0"/>
                </a:solidFill>
                <a:cs typeface="Times New Roman" panose="02020603050405020304" pitchFamily="18" charset="0"/>
              </a:rPr>
              <a:t>For the glory of God and the good of God's people, I promise as a Catholic woman to honour, invoke and imitate our patroness, Our Lady of Good Counsel. </a:t>
            </a:r>
          </a:p>
          <a:p>
            <a:pPr marL="0" indent="0">
              <a:spcBef>
                <a:spcPts val="1800"/>
              </a:spcBef>
              <a:buNone/>
            </a:pPr>
            <a:r>
              <a:rPr lang="en-CA" sz="2400" b="1" i="1" dirty="0">
                <a:solidFill>
                  <a:srgbClr val="7030A0"/>
                </a:solidFill>
                <a:cs typeface="Times New Roman" panose="02020603050405020304" pitchFamily="18" charset="0"/>
              </a:rPr>
              <a:t>I promise to be a loyal member of The Catholic Women's League of Canada and to promote its interest and growth in every way. </a:t>
            </a:r>
          </a:p>
          <a:p>
            <a:pPr marL="0" indent="0">
              <a:spcBef>
                <a:spcPts val="1800"/>
              </a:spcBef>
              <a:buNone/>
            </a:pPr>
            <a:r>
              <a:rPr lang="en-CA" sz="2400" b="1" i="1" dirty="0">
                <a:solidFill>
                  <a:srgbClr val="7030A0"/>
                </a:solidFill>
                <a:cs typeface="Times New Roman" panose="02020603050405020304" pitchFamily="18" charset="0"/>
              </a:rPr>
              <a:t>I promise to cooperate with officers in all programs under their direction and to conform to the best of my ability to the bylaws of the organization in all League activities. </a:t>
            </a:r>
            <a:endParaRPr lang="en-US" sz="2400" b="1" i="1" dirty="0">
              <a:solidFill>
                <a:srgbClr val="7030A0"/>
              </a:solidFill>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37639888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5E3389FD-B23E-4ED1-BEFB-27852886356C}"/>
              </a:ext>
            </a:extLst>
          </p:cNvPr>
          <p:cNvSpPr txBox="1"/>
          <p:nvPr/>
        </p:nvSpPr>
        <p:spPr>
          <a:xfrm>
            <a:off x="1125557" y="2349584"/>
            <a:ext cx="7191392" cy="646331"/>
          </a:xfrm>
          <a:prstGeom prst="rect">
            <a:avLst/>
          </a:prstGeom>
          <a:noFill/>
        </p:spPr>
        <p:txBody>
          <a:bodyPr wrap="none" rtlCol="0">
            <a:spAutoFit/>
          </a:bodyPr>
          <a:lstStyle/>
          <a:p>
            <a:pPr>
              <a:buClrTx/>
              <a:buFontTx/>
              <a:buNone/>
            </a:pPr>
            <a:r>
              <a:rPr lang="en-CA" sz="3600" b="1" kern="1200" dirty="0">
                <a:solidFill>
                  <a:prstClr val="black"/>
                </a:solidFill>
                <a:latin typeface="+mn-lt"/>
                <a:ea typeface="+mn-ea"/>
                <a:cs typeface="+mn-cs"/>
              </a:rPr>
              <a:t>Isn’t it just a bunch of numbers?</a:t>
            </a:r>
            <a:endParaRPr lang="en-US" sz="3600" b="1" kern="1200" dirty="0">
              <a:solidFill>
                <a:prstClr val="black"/>
              </a:solidFill>
              <a:latin typeface="+mn-lt"/>
              <a:ea typeface="+mn-ea"/>
              <a:cs typeface="+mn-cs"/>
            </a:endParaRPr>
          </a:p>
        </p:txBody>
      </p:sp>
      <p:sp>
        <p:nvSpPr>
          <p:cNvPr id="5" name="TextBox 4">
            <a:extLst>
              <a:ext uri="{FF2B5EF4-FFF2-40B4-BE49-F238E27FC236}">
                <a16:creationId xmlns="" xmlns:a16="http://schemas.microsoft.com/office/drawing/2014/main" id="{9DDCFE96-1835-414D-A614-286F934BEFAC}"/>
              </a:ext>
            </a:extLst>
          </p:cNvPr>
          <p:cNvSpPr txBox="1"/>
          <p:nvPr/>
        </p:nvSpPr>
        <p:spPr>
          <a:xfrm>
            <a:off x="1125557" y="3943746"/>
            <a:ext cx="7449475" cy="646331"/>
          </a:xfrm>
          <a:prstGeom prst="rect">
            <a:avLst/>
          </a:prstGeom>
          <a:noFill/>
        </p:spPr>
        <p:txBody>
          <a:bodyPr wrap="none" rtlCol="0">
            <a:spAutoFit/>
          </a:bodyPr>
          <a:lstStyle/>
          <a:p>
            <a:pPr>
              <a:buClrTx/>
              <a:buFontTx/>
              <a:buNone/>
            </a:pPr>
            <a:r>
              <a:rPr lang="en-CA" sz="3600" b="1" kern="1200" dirty="0">
                <a:solidFill>
                  <a:prstClr val="black"/>
                </a:solidFill>
                <a:latin typeface="+mn-lt"/>
                <a:ea typeface="+mn-ea"/>
                <a:cs typeface="+mn-cs"/>
              </a:rPr>
              <a:t>Doesn’t the treasurer do that?     </a:t>
            </a:r>
            <a:endParaRPr lang="en-US" sz="3600" b="1" kern="1200" dirty="0">
              <a:solidFill>
                <a:prstClr val="black"/>
              </a:solidFill>
              <a:latin typeface="+mn-lt"/>
              <a:ea typeface="+mn-ea"/>
              <a:cs typeface="+mn-cs"/>
            </a:endParaRPr>
          </a:p>
        </p:txBody>
      </p:sp>
      <p:sp>
        <p:nvSpPr>
          <p:cNvPr id="7" name="Title 6"/>
          <p:cNvSpPr>
            <a:spLocks noGrp="1"/>
          </p:cNvSpPr>
          <p:nvPr>
            <p:ph type="title"/>
          </p:nvPr>
        </p:nvSpPr>
        <p:spPr>
          <a:xfrm>
            <a:off x="258417" y="658514"/>
            <a:ext cx="9183757" cy="743239"/>
          </a:xfrm>
        </p:spPr>
        <p:txBody>
          <a:bodyPr>
            <a:normAutofit/>
          </a:bodyPr>
          <a:lstStyle/>
          <a:p>
            <a:pPr algn="ctr"/>
            <a:r>
              <a:rPr lang="en-US" b="1" dirty="0">
                <a:solidFill>
                  <a:srgbClr val="002060"/>
                </a:solidFill>
                <a:latin typeface="Calibri" panose="020F0502020204030204" pitchFamily="34" charset="0"/>
              </a:rPr>
              <a:t>WHY PREPARE A BUDGET?</a:t>
            </a:r>
            <a:endParaRPr lang="en-CA" b="1" dirty="0">
              <a:solidFill>
                <a:srgbClr val="002060"/>
              </a:solidFill>
              <a:latin typeface="Calibri" panose="020F0502020204030204" pitchFamily="34" charset="0"/>
            </a:endParaRPr>
          </a:p>
        </p:txBody>
      </p:sp>
    </p:spTree>
    <p:extLst>
      <p:ext uri="{BB962C8B-B14F-4D97-AF65-F5344CB8AC3E}">
        <p14:creationId xmlns:p14="http://schemas.microsoft.com/office/powerpoint/2010/main" val="855049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F648DA4-4D13-4E9E-8347-B79AF292008A}"/>
              </a:ext>
            </a:extLst>
          </p:cNvPr>
          <p:cNvSpPr>
            <a:spLocks noGrp="1"/>
          </p:cNvSpPr>
          <p:nvPr>
            <p:ph type="title"/>
          </p:nvPr>
        </p:nvSpPr>
        <p:spPr>
          <a:xfrm>
            <a:off x="298173" y="609600"/>
            <a:ext cx="11206657" cy="1320800"/>
          </a:xfrm>
        </p:spPr>
        <p:txBody>
          <a:bodyPr/>
          <a:lstStyle/>
          <a:p>
            <a:pPr algn="ctr"/>
            <a:r>
              <a:rPr lang="en-CA" b="1" dirty="0">
                <a:solidFill>
                  <a:srgbClr val="002060"/>
                </a:solidFill>
                <a:latin typeface="Calibri" panose="020F0502020204030204" pitchFamily="34" charset="0"/>
                <a:cs typeface="Calibri" panose="020F0502020204030204" pitchFamily="34" charset="0"/>
              </a:rPr>
              <a:t>WHERE CAN YOU FIND INFORMATION?</a:t>
            </a:r>
          </a:p>
        </p:txBody>
      </p:sp>
      <p:sp>
        <p:nvSpPr>
          <p:cNvPr id="5" name="Content Placeholder 2">
            <a:extLst>
              <a:ext uri="{FF2B5EF4-FFF2-40B4-BE49-F238E27FC236}">
                <a16:creationId xmlns="" xmlns:a16="http://schemas.microsoft.com/office/drawing/2014/main" id="{C49CD70A-9E4C-4A59-977E-0512BEACEFBB}"/>
              </a:ext>
            </a:extLst>
          </p:cNvPr>
          <p:cNvSpPr>
            <a:spLocks noGrp="1"/>
          </p:cNvSpPr>
          <p:nvPr>
            <p:ph idx="1"/>
          </p:nvPr>
        </p:nvSpPr>
        <p:spPr>
          <a:xfrm>
            <a:off x="670852" y="1827000"/>
            <a:ext cx="8596668" cy="3880773"/>
          </a:xfrm>
        </p:spPr>
        <p:txBody>
          <a:bodyPr>
            <a:noAutofit/>
          </a:bodyPr>
          <a:lstStyle/>
          <a:p>
            <a:pPr marL="0" indent="0">
              <a:buNone/>
            </a:pPr>
            <a:r>
              <a:rPr lang="en-US" sz="2400" b="1" dirty="0">
                <a:solidFill>
                  <a:srgbClr val="0099CC"/>
                </a:solidFill>
              </a:rPr>
              <a:t>QUIZ &amp; ANSWERS</a:t>
            </a:r>
            <a:endParaRPr lang="en-CA" sz="2400" dirty="0">
              <a:solidFill>
                <a:srgbClr val="0099CC"/>
              </a:solidFill>
            </a:endParaRPr>
          </a:p>
        </p:txBody>
      </p:sp>
      <p:sp>
        <p:nvSpPr>
          <p:cNvPr id="4" name="TextBox 3">
            <a:extLst>
              <a:ext uri="{FF2B5EF4-FFF2-40B4-BE49-F238E27FC236}">
                <a16:creationId xmlns="" xmlns:a16="http://schemas.microsoft.com/office/drawing/2014/main" id="{57ADB1ED-65D6-4221-8D03-52DA34B5D277}"/>
              </a:ext>
            </a:extLst>
          </p:cNvPr>
          <p:cNvSpPr txBox="1"/>
          <p:nvPr/>
        </p:nvSpPr>
        <p:spPr>
          <a:xfrm>
            <a:off x="773311" y="2560934"/>
            <a:ext cx="8119891" cy="461665"/>
          </a:xfrm>
          <a:prstGeom prst="rect">
            <a:avLst/>
          </a:prstGeom>
          <a:noFill/>
        </p:spPr>
        <p:txBody>
          <a:bodyPr wrap="square" rtlCol="0">
            <a:spAutoFit/>
          </a:bodyPr>
          <a:lstStyle/>
          <a:p>
            <a:pPr>
              <a:buClrTx/>
              <a:buFontTx/>
              <a:buNone/>
            </a:pPr>
            <a:r>
              <a:rPr lang="en-US" sz="2400" b="1" kern="1200" dirty="0">
                <a:solidFill>
                  <a:prstClr val="black"/>
                </a:solidFill>
                <a:latin typeface="+mn-lt"/>
                <a:ea typeface="+mn-ea"/>
                <a:cs typeface="+mn-cs"/>
              </a:rPr>
              <a:t>Where do you find information on budgets?</a:t>
            </a:r>
            <a:endParaRPr lang="en-CA" sz="2400" b="1" kern="1200" dirty="0">
              <a:solidFill>
                <a:prstClr val="black"/>
              </a:solidFill>
              <a:latin typeface="+mn-lt"/>
              <a:ea typeface="+mn-ea"/>
              <a:cs typeface="+mn-cs"/>
            </a:endParaRPr>
          </a:p>
        </p:txBody>
      </p:sp>
      <p:sp>
        <p:nvSpPr>
          <p:cNvPr id="6" name="TextBox 5">
            <a:extLst>
              <a:ext uri="{FF2B5EF4-FFF2-40B4-BE49-F238E27FC236}">
                <a16:creationId xmlns="" xmlns:a16="http://schemas.microsoft.com/office/drawing/2014/main" id="{BDCC9F91-806C-4C98-986F-49501595AF8D}"/>
              </a:ext>
            </a:extLst>
          </p:cNvPr>
          <p:cNvSpPr txBox="1"/>
          <p:nvPr/>
        </p:nvSpPr>
        <p:spPr>
          <a:xfrm>
            <a:off x="1427417" y="3277380"/>
            <a:ext cx="7083538" cy="830997"/>
          </a:xfrm>
          <a:prstGeom prst="rect">
            <a:avLst/>
          </a:prstGeom>
          <a:noFill/>
        </p:spPr>
        <p:txBody>
          <a:bodyPr wrap="square" rtlCol="0">
            <a:spAutoFit/>
          </a:bodyPr>
          <a:lstStyle/>
          <a:p>
            <a:pPr>
              <a:buClrTx/>
              <a:buFontTx/>
              <a:buNone/>
            </a:pPr>
            <a:r>
              <a:rPr lang="en-US" sz="2400" b="1" i="1" kern="1200" dirty="0">
                <a:solidFill>
                  <a:srgbClr val="2F5496"/>
                </a:solidFill>
                <a:latin typeface="+mn-lt"/>
                <a:ea typeface="+mn-ea"/>
                <a:cs typeface="+mn-cs"/>
              </a:rPr>
              <a:t>NATIONAL MANUAL OF POLICY AND PROCEDURE</a:t>
            </a:r>
          </a:p>
          <a:p>
            <a:pPr algn="ctr">
              <a:buClrTx/>
              <a:buFontTx/>
              <a:buNone/>
            </a:pPr>
            <a:r>
              <a:rPr lang="en-US" sz="2400" b="1" kern="1200" dirty="0">
                <a:solidFill>
                  <a:srgbClr val="0099CC"/>
                </a:solidFill>
                <a:latin typeface="+mn-lt"/>
                <a:ea typeface="+mn-ea"/>
                <a:cs typeface="+mn-cs"/>
              </a:rPr>
              <a:t>Section 5: Duties of Officers - Treasurers</a:t>
            </a:r>
            <a:endParaRPr lang="en-CA" sz="2400" b="1" kern="1200" dirty="0">
              <a:solidFill>
                <a:srgbClr val="0099CC"/>
              </a:solidFill>
              <a:latin typeface="+mn-lt"/>
              <a:ea typeface="+mn-ea"/>
              <a:cs typeface="+mn-cs"/>
            </a:endParaRPr>
          </a:p>
        </p:txBody>
      </p:sp>
      <p:sp>
        <p:nvSpPr>
          <p:cNvPr id="7" name="TextBox 6">
            <a:extLst>
              <a:ext uri="{FF2B5EF4-FFF2-40B4-BE49-F238E27FC236}">
                <a16:creationId xmlns="" xmlns:a16="http://schemas.microsoft.com/office/drawing/2014/main" id="{1FE878E4-E7D3-4406-B6C2-A2BF7F1BE491}"/>
              </a:ext>
            </a:extLst>
          </p:cNvPr>
          <p:cNvSpPr txBox="1"/>
          <p:nvPr/>
        </p:nvSpPr>
        <p:spPr>
          <a:xfrm>
            <a:off x="2599531" y="4246751"/>
            <a:ext cx="6069496" cy="1015663"/>
          </a:xfrm>
          <a:prstGeom prst="rect">
            <a:avLst/>
          </a:prstGeom>
          <a:noFill/>
        </p:spPr>
        <p:txBody>
          <a:bodyPr wrap="square" rtlCol="0">
            <a:spAutoFit/>
          </a:bodyPr>
          <a:lstStyle/>
          <a:p>
            <a:pPr marL="285750" indent="-285750">
              <a:buClr>
                <a:srgbClr val="7030A0"/>
              </a:buClr>
              <a:buFont typeface="Arial" panose="020B0604020202020204" pitchFamily="34" charset="0"/>
              <a:buChar char="•"/>
            </a:pPr>
            <a:r>
              <a:rPr lang="en-CA" sz="2000" b="1" i="1" kern="1200" dirty="0">
                <a:solidFill>
                  <a:prstClr val="black"/>
                </a:solidFill>
                <a:latin typeface="+mn-lt"/>
                <a:ea typeface="+mn-ea"/>
                <a:cs typeface="+mn-cs"/>
              </a:rPr>
              <a:t>At Parish Level</a:t>
            </a:r>
          </a:p>
          <a:p>
            <a:pPr marL="285750" indent="-285750">
              <a:buClr>
                <a:srgbClr val="7030A0"/>
              </a:buClr>
              <a:buFont typeface="Arial" panose="020B0604020202020204" pitchFamily="34" charset="0"/>
              <a:buChar char="•"/>
            </a:pPr>
            <a:r>
              <a:rPr lang="en-CA" sz="2000" b="1" i="1" kern="1200" dirty="0">
                <a:solidFill>
                  <a:prstClr val="black"/>
                </a:solidFill>
                <a:latin typeface="+mn-lt"/>
                <a:ea typeface="+mn-ea"/>
                <a:cs typeface="+mn-cs"/>
              </a:rPr>
              <a:t>At Diocesan/Provincial Level</a:t>
            </a:r>
          </a:p>
          <a:p>
            <a:pPr marL="285750" indent="-285750">
              <a:buClr>
                <a:srgbClr val="7030A0"/>
              </a:buClr>
              <a:buFont typeface="Arial" panose="020B0604020202020204" pitchFamily="34" charset="0"/>
              <a:buChar char="•"/>
            </a:pPr>
            <a:r>
              <a:rPr lang="en-CA" sz="2000" b="1" i="1" kern="1200" dirty="0">
                <a:solidFill>
                  <a:prstClr val="black"/>
                </a:solidFill>
                <a:latin typeface="+mn-lt"/>
                <a:ea typeface="+mn-ea"/>
                <a:cs typeface="+mn-cs"/>
              </a:rPr>
              <a:t>At all Levels</a:t>
            </a:r>
          </a:p>
        </p:txBody>
      </p:sp>
      <p:pic>
        <p:nvPicPr>
          <p:cNvPr id="11" name="Picture 10">
            <a:extLst>
              <a:ext uri="{FF2B5EF4-FFF2-40B4-BE49-F238E27FC236}">
                <a16:creationId xmlns="" xmlns:a16="http://schemas.microsoft.com/office/drawing/2014/main" id="{A626876E-6BF8-4664-8647-36F346CF808E}"/>
              </a:ext>
            </a:extLst>
          </p:cNvPr>
          <p:cNvPicPr>
            <a:picLocks noChangeAspect="1"/>
          </p:cNvPicPr>
          <p:nvPr/>
        </p:nvPicPr>
        <p:blipFill>
          <a:blip r:embed="rId3"/>
          <a:stretch>
            <a:fillRect/>
          </a:stretch>
        </p:blipFill>
        <p:spPr>
          <a:xfrm>
            <a:off x="8669027" y="2017378"/>
            <a:ext cx="2835804" cy="3673972"/>
          </a:xfrm>
          <a:prstGeom prst="rect">
            <a:avLst/>
          </a:prstGeom>
        </p:spPr>
      </p:pic>
      <p:sp>
        <p:nvSpPr>
          <p:cNvPr id="3" name="TextBox 2">
            <a:extLst>
              <a:ext uri="{FF2B5EF4-FFF2-40B4-BE49-F238E27FC236}">
                <a16:creationId xmlns="" xmlns:a16="http://schemas.microsoft.com/office/drawing/2014/main" id="{D2168686-A1FF-4A69-94BD-B6091453B510}"/>
              </a:ext>
            </a:extLst>
          </p:cNvPr>
          <p:cNvSpPr txBox="1"/>
          <p:nvPr/>
        </p:nvSpPr>
        <p:spPr>
          <a:xfrm>
            <a:off x="2355614" y="5400788"/>
            <a:ext cx="4545494" cy="461665"/>
          </a:xfrm>
          <a:prstGeom prst="rect">
            <a:avLst/>
          </a:prstGeom>
          <a:noFill/>
        </p:spPr>
        <p:txBody>
          <a:bodyPr wrap="square" rtlCol="0">
            <a:spAutoFit/>
          </a:bodyPr>
          <a:lstStyle/>
          <a:p>
            <a:pPr>
              <a:buClrTx/>
              <a:buFontTx/>
              <a:buNone/>
            </a:pPr>
            <a:r>
              <a:rPr lang="en-US" sz="2400" b="1" kern="1200" dirty="0">
                <a:solidFill>
                  <a:srgbClr val="0099CC"/>
                </a:solidFill>
                <a:latin typeface="+mn-lt"/>
                <a:ea typeface="+mn-ea"/>
                <a:cs typeface="+mn-cs"/>
              </a:rPr>
              <a:t>Appendix 3: A Sample Budget</a:t>
            </a:r>
            <a:endParaRPr lang="en-CA" sz="2400" b="1" kern="1200" dirty="0">
              <a:solidFill>
                <a:srgbClr val="0099CC"/>
              </a:solidFill>
              <a:latin typeface="+mn-lt"/>
              <a:ea typeface="+mn-ea"/>
              <a:cs typeface="+mn-cs"/>
            </a:endParaRPr>
          </a:p>
        </p:txBody>
      </p:sp>
    </p:spTree>
    <p:extLst>
      <p:ext uri="{BB962C8B-B14F-4D97-AF65-F5344CB8AC3E}">
        <p14:creationId xmlns:p14="http://schemas.microsoft.com/office/powerpoint/2010/main" val="111059117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278295" y="609600"/>
            <a:ext cx="9243391" cy="1320800"/>
          </a:xfrm>
        </p:spPr>
        <p:txBody>
          <a:bodyPr>
            <a:normAutofit/>
          </a:bodyPr>
          <a:lstStyle/>
          <a:p>
            <a:pPr algn="ctr"/>
            <a:r>
              <a:rPr lang="en-CA" b="1" dirty="0">
                <a:solidFill>
                  <a:srgbClr val="002060"/>
                </a:solidFill>
                <a:latin typeface="Calibri" panose="020F0502020204030204" pitchFamily="34" charset="0"/>
                <a:cs typeface="Calibri" panose="020F0502020204030204" pitchFamily="34" charset="0"/>
              </a:rPr>
              <a:t>THE BUDGETING PROCESS</a:t>
            </a:r>
          </a:p>
        </p:txBody>
      </p:sp>
      <p:sp>
        <p:nvSpPr>
          <p:cNvPr id="6" name="TextBox 5">
            <a:extLst>
              <a:ext uri="{FF2B5EF4-FFF2-40B4-BE49-F238E27FC236}">
                <a16:creationId xmlns="" xmlns:a16="http://schemas.microsoft.com/office/drawing/2014/main" id="{5564A427-5186-4E1E-9CDD-BEF8C7DBC51C}"/>
              </a:ext>
            </a:extLst>
          </p:cNvPr>
          <p:cNvSpPr txBox="1"/>
          <p:nvPr/>
        </p:nvSpPr>
        <p:spPr>
          <a:xfrm>
            <a:off x="665483" y="2375669"/>
            <a:ext cx="8469014" cy="2567754"/>
          </a:xfrm>
          <a:prstGeom prst="rect">
            <a:avLst/>
          </a:prstGeom>
          <a:noFill/>
        </p:spPr>
        <p:txBody>
          <a:bodyPr wrap="square" rtlCol="0">
            <a:spAutoFit/>
          </a:bodyPr>
          <a:lstStyle/>
          <a:p>
            <a:pPr marL="457200" indent="-457200">
              <a:lnSpc>
                <a:spcPct val="150000"/>
              </a:lnSpc>
              <a:spcBef>
                <a:spcPts val="2400"/>
              </a:spcBef>
              <a:buClr>
                <a:srgbClr val="7030A0"/>
              </a:buClr>
              <a:buFont typeface="Arial" panose="020B0604020202020204" pitchFamily="34" charset="0"/>
              <a:buChar char="•"/>
            </a:pPr>
            <a:r>
              <a:rPr lang="en-CA" sz="2800" b="1" kern="1200" dirty="0">
                <a:solidFill>
                  <a:prstClr val="black"/>
                </a:solidFill>
                <a:latin typeface="+mn-lt"/>
                <a:ea typeface="+mn-ea"/>
                <a:cs typeface="+mn-cs"/>
              </a:rPr>
              <a:t>Begins the planning process for the council</a:t>
            </a:r>
          </a:p>
          <a:p>
            <a:pPr marL="457200" indent="-457200">
              <a:lnSpc>
                <a:spcPct val="150000"/>
              </a:lnSpc>
              <a:spcBef>
                <a:spcPts val="2400"/>
              </a:spcBef>
              <a:buClr>
                <a:srgbClr val="7030A0"/>
              </a:buClr>
              <a:buFont typeface="Arial" panose="020B0604020202020204" pitchFamily="34" charset="0"/>
              <a:buChar char="•"/>
            </a:pPr>
            <a:r>
              <a:rPr lang="en-CA" sz="2800" b="1" kern="1200" dirty="0">
                <a:solidFill>
                  <a:prstClr val="black"/>
                </a:solidFill>
                <a:latin typeface="+mn-lt"/>
              </a:rPr>
              <a:t>Helps the council set priorities </a:t>
            </a:r>
          </a:p>
          <a:p>
            <a:pPr marL="457200" indent="-457200">
              <a:lnSpc>
                <a:spcPct val="150000"/>
              </a:lnSpc>
              <a:spcBef>
                <a:spcPts val="2400"/>
              </a:spcBef>
              <a:buClr>
                <a:srgbClr val="7030A0"/>
              </a:buClr>
              <a:buFont typeface="Arial" panose="020B0604020202020204" pitchFamily="34" charset="0"/>
              <a:buChar char="•"/>
            </a:pPr>
            <a:r>
              <a:rPr lang="en-CA" sz="2800" b="1" kern="1200" dirty="0">
                <a:solidFill>
                  <a:prstClr val="black"/>
                </a:solidFill>
                <a:latin typeface="+mn-lt"/>
              </a:rPr>
              <a:t>Helps to guide you in making future decisions</a:t>
            </a:r>
            <a:endParaRPr lang="en-CA" sz="2800" b="1" kern="1200" dirty="0">
              <a:solidFill>
                <a:prstClr val="black"/>
              </a:solidFill>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2500"/>
                                  </p:stCondLst>
                                  <p:childTnLst>
                                    <p:set>
                                      <p:cBhvr>
                                        <p:cTn id="6" dur="1" fill="hold">
                                          <p:stCondLst>
                                            <p:cond delay="499"/>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2500"/>
                                  </p:stCondLst>
                                  <p:childTnLst>
                                    <p:set>
                                      <p:cBhvr>
                                        <p:cTn id="10" dur="1" fill="hold">
                                          <p:stCondLst>
                                            <p:cond delay="499"/>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2500"/>
                                  </p:stCondLst>
                                  <p:childTnLst>
                                    <p:set>
                                      <p:cBhvr>
                                        <p:cTn id="14" dur="1" fill="hold">
                                          <p:stCondLst>
                                            <p:cond delay="499"/>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 xmlns:a16="http://schemas.microsoft.com/office/drawing/2014/main" id="{E73788E3-BBB1-4D14-8761-85108F708715}"/>
              </a:ext>
            </a:extLst>
          </p:cNvPr>
          <p:cNvSpPr>
            <a:spLocks noGrp="1"/>
          </p:cNvSpPr>
          <p:nvPr>
            <p:ph type="title"/>
          </p:nvPr>
        </p:nvSpPr>
        <p:spPr>
          <a:xfrm>
            <a:off x="298173" y="510210"/>
            <a:ext cx="9183451" cy="1320800"/>
          </a:xfrm>
        </p:spPr>
        <p:txBody>
          <a:bodyPr/>
          <a:lstStyle/>
          <a:p>
            <a:pPr algn="ctr"/>
            <a:r>
              <a:rPr lang="en-CA" b="1" dirty="0">
                <a:solidFill>
                  <a:srgbClr val="002060"/>
                </a:solidFill>
                <a:latin typeface="Calibri" panose="020F0502020204030204" pitchFamily="34" charset="0"/>
              </a:rPr>
              <a:t>REVENUES</a:t>
            </a:r>
          </a:p>
        </p:txBody>
      </p:sp>
      <p:sp>
        <p:nvSpPr>
          <p:cNvPr id="6" name="TextBox 5">
            <a:extLst>
              <a:ext uri="{FF2B5EF4-FFF2-40B4-BE49-F238E27FC236}">
                <a16:creationId xmlns="" xmlns:a16="http://schemas.microsoft.com/office/drawing/2014/main" id="{8ABC7F57-FF36-4040-B386-2647A06AF145}"/>
              </a:ext>
            </a:extLst>
          </p:cNvPr>
          <p:cNvSpPr txBox="1"/>
          <p:nvPr/>
        </p:nvSpPr>
        <p:spPr>
          <a:xfrm>
            <a:off x="728663" y="1192018"/>
            <a:ext cx="8752962" cy="1538883"/>
          </a:xfrm>
          <a:prstGeom prst="rect">
            <a:avLst/>
          </a:prstGeom>
          <a:noFill/>
        </p:spPr>
        <p:txBody>
          <a:bodyPr wrap="square" rtlCol="0">
            <a:spAutoFit/>
          </a:bodyPr>
          <a:lstStyle/>
          <a:p>
            <a:pPr>
              <a:spcAft>
                <a:spcPts val="600"/>
              </a:spcAft>
              <a:buClrTx/>
              <a:buFontTx/>
              <a:buNone/>
            </a:pPr>
            <a:r>
              <a:rPr lang="en-CA" sz="2400" b="1" kern="1200" dirty="0">
                <a:solidFill>
                  <a:srgbClr val="0099CC"/>
                </a:solidFill>
                <a:latin typeface="+mn-lt"/>
                <a:ea typeface="+mn-ea"/>
                <a:cs typeface="+mn-cs"/>
              </a:rPr>
              <a:t>MEMBERSHIP FEES (parish councils)</a:t>
            </a:r>
          </a:p>
          <a:p>
            <a:pPr marL="342900" indent="-342900">
              <a:spcAft>
                <a:spcPts val="600"/>
              </a:spcAft>
              <a:buClr>
                <a:srgbClr val="7030A0"/>
              </a:buClr>
              <a:buFont typeface="Arial" panose="020B0604020202020204" pitchFamily="34" charset="0"/>
              <a:buChar char="•"/>
            </a:pPr>
            <a:r>
              <a:rPr lang="en-CA" sz="2000" b="1" kern="1200" dirty="0">
                <a:solidFill>
                  <a:prstClr val="black"/>
                </a:solidFill>
                <a:latin typeface="+mn-lt"/>
                <a:ea typeface="+mn-ea"/>
                <a:cs typeface="+mn-cs"/>
              </a:rPr>
              <a:t>Includes per capita due to national (includes national, provincial and diocesan)</a:t>
            </a:r>
          </a:p>
          <a:p>
            <a:pPr marL="342900" indent="-342900">
              <a:spcAft>
                <a:spcPts val="600"/>
              </a:spcAft>
              <a:buClr>
                <a:srgbClr val="7030A0"/>
              </a:buClr>
              <a:buFont typeface="Arial" panose="020B0604020202020204" pitchFamily="34" charset="0"/>
              <a:buChar char="•"/>
            </a:pPr>
            <a:r>
              <a:rPr lang="en-CA" sz="2000" b="1" kern="1200" dirty="0">
                <a:solidFill>
                  <a:prstClr val="black"/>
                </a:solidFill>
                <a:latin typeface="+mn-lt"/>
                <a:ea typeface="+mn-ea"/>
                <a:cs typeface="+mn-cs"/>
              </a:rPr>
              <a:t>Balance remains in council (decided by parish council)</a:t>
            </a:r>
          </a:p>
        </p:txBody>
      </p:sp>
      <p:sp>
        <p:nvSpPr>
          <p:cNvPr id="9" name="TextBox 8">
            <a:extLst>
              <a:ext uri="{FF2B5EF4-FFF2-40B4-BE49-F238E27FC236}">
                <a16:creationId xmlns="" xmlns:a16="http://schemas.microsoft.com/office/drawing/2014/main" id="{72A4574E-2E3D-430A-A229-B898A69EF6AA}"/>
              </a:ext>
            </a:extLst>
          </p:cNvPr>
          <p:cNvSpPr txBox="1"/>
          <p:nvPr/>
        </p:nvSpPr>
        <p:spPr>
          <a:xfrm>
            <a:off x="677334" y="2915849"/>
            <a:ext cx="8804290" cy="846386"/>
          </a:xfrm>
          <a:prstGeom prst="rect">
            <a:avLst/>
          </a:prstGeom>
          <a:noFill/>
        </p:spPr>
        <p:txBody>
          <a:bodyPr wrap="square" rtlCol="0">
            <a:spAutoFit/>
          </a:bodyPr>
          <a:lstStyle/>
          <a:p>
            <a:pPr>
              <a:spcAft>
                <a:spcPts val="600"/>
              </a:spcAft>
              <a:buClrTx/>
              <a:buFontTx/>
              <a:buNone/>
            </a:pPr>
            <a:r>
              <a:rPr lang="en-CA" sz="2400" b="1" kern="1200" dirty="0">
                <a:solidFill>
                  <a:srgbClr val="0099CC"/>
                </a:solidFill>
                <a:latin typeface="+mn-lt"/>
                <a:ea typeface="+mn-ea"/>
                <a:cs typeface="+mn-cs"/>
              </a:rPr>
              <a:t>PER CAPITA FEES (diocesan/provincial)</a:t>
            </a:r>
          </a:p>
          <a:p>
            <a:pPr marL="342900" indent="-342900">
              <a:spcAft>
                <a:spcPts val="600"/>
              </a:spcAft>
              <a:buClr>
                <a:srgbClr val="7030A0"/>
              </a:buClr>
              <a:buFont typeface="Arial" panose="020B0604020202020204" pitchFamily="34" charset="0"/>
              <a:buChar char="•"/>
            </a:pPr>
            <a:r>
              <a:rPr lang="en-CA" sz="2000" b="1" kern="1200" dirty="0">
                <a:solidFill>
                  <a:prstClr val="black"/>
                </a:solidFill>
                <a:latin typeface="+mn-lt"/>
                <a:ea typeface="+mn-ea"/>
                <a:cs typeface="+mn-cs"/>
              </a:rPr>
              <a:t>received from national as parish councils pay</a:t>
            </a:r>
            <a:endParaRPr lang="en-CA" sz="2000" kern="1200" dirty="0">
              <a:solidFill>
                <a:prstClr val="black"/>
              </a:solidFill>
              <a:latin typeface="+mn-lt"/>
              <a:ea typeface="+mn-ea"/>
              <a:cs typeface="+mn-cs"/>
            </a:endParaRPr>
          </a:p>
        </p:txBody>
      </p:sp>
      <p:sp>
        <p:nvSpPr>
          <p:cNvPr id="10" name="TextBox 9">
            <a:extLst>
              <a:ext uri="{FF2B5EF4-FFF2-40B4-BE49-F238E27FC236}">
                <a16:creationId xmlns="" xmlns:a16="http://schemas.microsoft.com/office/drawing/2014/main" id="{DB0BB0E8-A3F2-4385-852F-BA5D7F76FF28}"/>
              </a:ext>
            </a:extLst>
          </p:cNvPr>
          <p:cNvSpPr txBox="1"/>
          <p:nvPr/>
        </p:nvSpPr>
        <p:spPr>
          <a:xfrm>
            <a:off x="728662" y="4070430"/>
            <a:ext cx="8752962" cy="846386"/>
          </a:xfrm>
          <a:prstGeom prst="rect">
            <a:avLst/>
          </a:prstGeom>
          <a:noFill/>
        </p:spPr>
        <p:txBody>
          <a:bodyPr wrap="square" rtlCol="0">
            <a:spAutoFit/>
          </a:bodyPr>
          <a:lstStyle/>
          <a:p>
            <a:pPr>
              <a:spcAft>
                <a:spcPts val="600"/>
              </a:spcAft>
              <a:buClrTx/>
              <a:buFontTx/>
              <a:buNone/>
            </a:pPr>
            <a:r>
              <a:rPr lang="en-CA" sz="2400" b="1" kern="1200" dirty="0">
                <a:solidFill>
                  <a:srgbClr val="0099CC"/>
                </a:solidFill>
                <a:latin typeface="+mn-lt"/>
                <a:ea typeface="+mn-ea"/>
                <a:cs typeface="+mn-cs"/>
              </a:rPr>
              <a:t>FUNDRAISING</a:t>
            </a:r>
          </a:p>
          <a:p>
            <a:pPr marL="342900" indent="-342900">
              <a:spcAft>
                <a:spcPts val="600"/>
              </a:spcAft>
              <a:buClr>
                <a:srgbClr val="7030A0"/>
              </a:buClr>
              <a:buFont typeface="Arial" panose="020B0604020202020204" pitchFamily="34" charset="0"/>
              <a:buChar char="•"/>
            </a:pPr>
            <a:r>
              <a:rPr lang="en-CA" sz="2000" b="1" kern="1200" dirty="0">
                <a:solidFill>
                  <a:prstClr val="black"/>
                </a:solidFill>
                <a:latin typeface="+mn-lt"/>
                <a:ea typeface="+mn-ea"/>
                <a:cs typeface="+mn-cs"/>
              </a:rPr>
              <a:t>as decided on by the council</a:t>
            </a:r>
            <a:endParaRPr lang="en-CA" sz="2000" kern="1200" dirty="0">
              <a:solidFill>
                <a:prstClr val="black"/>
              </a:solidFill>
              <a:latin typeface="+mn-lt"/>
              <a:ea typeface="+mn-ea"/>
              <a:cs typeface="+mn-cs"/>
            </a:endParaRPr>
          </a:p>
        </p:txBody>
      </p:sp>
      <p:sp>
        <p:nvSpPr>
          <p:cNvPr id="13" name="TextBox 12">
            <a:extLst>
              <a:ext uri="{FF2B5EF4-FFF2-40B4-BE49-F238E27FC236}">
                <a16:creationId xmlns="" xmlns:a16="http://schemas.microsoft.com/office/drawing/2014/main" id="{E6830865-0904-47C4-929A-862518CCAE82}"/>
              </a:ext>
            </a:extLst>
          </p:cNvPr>
          <p:cNvSpPr txBox="1"/>
          <p:nvPr/>
        </p:nvSpPr>
        <p:spPr>
          <a:xfrm>
            <a:off x="677334" y="5101764"/>
            <a:ext cx="8804290" cy="1615827"/>
          </a:xfrm>
          <a:prstGeom prst="rect">
            <a:avLst/>
          </a:prstGeom>
          <a:noFill/>
        </p:spPr>
        <p:txBody>
          <a:bodyPr wrap="square" rtlCol="0">
            <a:spAutoFit/>
          </a:bodyPr>
          <a:lstStyle/>
          <a:p>
            <a:pPr>
              <a:spcAft>
                <a:spcPts val="600"/>
              </a:spcAft>
              <a:buClrTx/>
              <a:buFontTx/>
              <a:buNone/>
            </a:pPr>
            <a:r>
              <a:rPr lang="en-US" sz="2400" b="1" kern="1200" dirty="0">
                <a:solidFill>
                  <a:srgbClr val="0099CC"/>
                </a:solidFill>
                <a:latin typeface="+mn-lt"/>
                <a:ea typeface="+mn-ea"/>
                <a:cs typeface="+mn-cs"/>
              </a:rPr>
              <a:t>OTHER REVENUE ITEMS</a:t>
            </a:r>
          </a:p>
          <a:p>
            <a:pPr marL="342900" indent="-342900">
              <a:spcAft>
                <a:spcPts val="600"/>
              </a:spcAft>
              <a:buClr>
                <a:srgbClr val="7030A0"/>
              </a:buClr>
              <a:buFont typeface="Arial" panose="020B0604020202020204" pitchFamily="34" charset="0"/>
              <a:buChar char="•"/>
            </a:pPr>
            <a:r>
              <a:rPr lang="en-US" sz="2000" b="1" kern="1200" dirty="0">
                <a:solidFill>
                  <a:prstClr val="black"/>
                </a:solidFill>
                <a:latin typeface="+mn-lt"/>
                <a:ea typeface="+mn-ea"/>
                <a:cs typeface="+mn-cs"/>
              </a:rPr>
              <a:t>funds from National Development Fund</a:t>
            </a:r>
          </a:p>
          <a:p>
            <a:pPr marL="342900" indent="-342900">
              <a:spcAft>
                <a:spcPts val="600"/>
              </a:spcAft>
              <a:buClr>
                <a:srgbClr val="7030A0"/>
              </a:buClr>
              <a:buFont typeface="Arial" panose="020B0604020202020204" pitchFamily="34" charset="0"/>
              <a:buChar char="•"/>
            </a:pPr>
            <a:r>
              <a:rPr lang="en-CA" sz="2000" b="1" kern="1200" dirty="0">
                <a:solidFill>
                  <a:prstClr val="black"/>
                </a:solidFill>
                <a:latin typeface="+mn-lt"/>
                <a:ea typeface="+mn-ea"/>
                <a:cs typeface="+mn-cs"/>
              </a:rPr>
              <a:t>interest from investments</a:t>
            </a:r>
          </a:p>
          <a:p>
            <a:pPr marL="342900" indent="-342900">
              <a:spcAft>
                <a:spcPts val="600"/>
              </a:spcAft>
              <a:buClr>
                <a:srgbClr val="7030A0"/>
              </a:buClr>
              <a:buFont typeface="Arial" panose="020B0604020202020204" pitchFamily="34" charset="0"/>
              <a:buChar char="•"/>
            </a:pPr>
            <a:r>
              <a:rPr lang="en-CA" sz="2000" b="1" kern="1200" dirty="0">
                <a:solidFill>
                  <a:prstClr val="black"/>
                </a:solidFill>
                <a:latin typeface="+mn-lt"/>
                <a:ea typeface="+mn-ea"/>
                <a:cs typeface="+mn-cs"/>
              </a:rPr>
              <a:t>convention registrations</a:t>
            </a:r>
          </a:p>
        </p:txBody>
      </p:sp>
    </p:spTree>
    <p:extLst>
      <p:ext uri="{BB962C8B-B14F-4D97-AF65-F5344CB8AC3E}">
        <p14:creationId xmlns:p14="http://schemas.microsoft.com/office/powerpoint/2010/main" val="4212520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3" grpId="0"/>
    </p:bld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5346</TotalTime>
  <Words>2762</Words>
  <Application>Microsoft Office PowerPoint</Application>
  <PresentationFormat>Widescreen</PresentationFormat>
  <Paragraphs>272</Paragraphs>
  <Slides>16</Slides>
  <Notes>15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Calibri</vt:lpstr>
      <vt:lpstr>Times New Roman</vt:lpstr>
      <vt:lpstr>Trebuchet MS</vt:lpstr>
      <vt:lpstr>Wingdings 2</vt:lpstr>
      <vt:lpstr>Wingdings 3</vt:lpstr>
      <vt:lpstr>Facet</vt:lpstr>
      <vt:lpstr>THE CATHOLIC WOMEN’S LEAGUE OF CANADA</vt:lpstr>
      <vt:lpstr>EXECUTIVE ORIENTATION</vt:lpstr>
      <vt:lpstr>THE CATHOLIC WOMEN’S LEAGUE OF CANADA</vt:lpstr>
      <vt:lpstr>BUDGETS</vt:lpstr>
      <vt:lpstr>BUDGETS</vt:lpstr>
      <vt:lpstr>WHY PREPARE A BUDGET?</vt:lpstr>
      <vt:lpstr>WHERE CAN YOU FIND INFORMATION?</vt:lpstr>
      <vt:lpstr>THE BUDGETING PROCESS</vt:lpstr>
      <vt:lpstr>REVENUES</vt:lpstr>
      <vt:lpstr>EXPENSES</vt:lpstr>
      <vt:lpstr>EXPENSES</vt:lpstr>
      <vt:lpstr>BUDGET/PROJECTED CASH FLOW STATEMENT</vt:lpstr>
      <vt:lpstr>APPROVAL OF THE BUDGET AND BEYOND</vt:lpstr>
      <vt:lpstr>PowerPoint Presentation</vt:lpstr>
      <vt:lpstr>BUDGETS</vt:lpstr>
      <vt:lpstr>EXECUTIVE ORIENTATION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CATHOLIC WOMEN’S LEAGUE OF CANADA</dc:title>
  <dc:creator>Amanda McCormick</dc:creator>
  <cp:lastModifiedBy>Amanda McCormick</cp:lastModifiedBy>
  <cp:revision>603</cp:revision>
  <cp:lastPrinted>2020-12-28T16:37:37Z</cp:lastPrinted>
  <dcterms:modified xsi:type="dcterms:W3CDTF">2021-05-04T21:08:48Z</dcterms:modified>
</cp:coreProperties>
</file>